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2" r:id="rId1"/>
  </p:sldMasterIdLst>
  <p:notesMasterIdLst>
    <p:notesMasterId r:id="rId23"/>
  </p:notesMasterIdLst>
  <p:sldIdLst>
    <p:sldId id="292" r:id="rId2"/>
    <p:sldId id="294" r:id="rId3"/>
    <p:sldId id="296" r:id="rId4"/>
    <p:sldId id="295" r:id="rId5"/>
    <p:sldId id="298" r:id="rId6"/>
    <p:sldId id="300" r:id="rId7"/>
    <p:sldId id="289" r:id="rId8"/>
    <p:sldId id="308" r:id="rId9"/>
    <p:sldId id="288" r:id="rId10"/>
    <p:sldId id="312" r:id="rId11"/>
    <p:sldId id="287" r:id="rId12"/>
    <p:sldId id="291" r:id="rId13"/>
    <p:sldId id="309" r:id="rId14"/>
    <p:sldId id="310" r:id="rId15"/>
    <p:sldId id="306" r:id="rId16"/>
    <p:sldId id="311" r:id="rId17"/>
    <p:sldId id="302" r:id="rId18"/>
    <p:sldId id="301" r:id="rId19"/>
    <p:sldId id="307" r:id="rId20"/>
    <p:sldId id="304" r:id="rId21"/>
    <p:sldId id="305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 Haviland" initials="JH" lastIdx="35" clrIdx="0"/>
  <p:cmAuthor id="1" name="Mark Sydenham" initials="MS" lastIdx="3" clrIdx="1">
    <p:extLst/>
  </p:cmAuthor>
  <p:cmAuthor id="2" name="John Yarnold" initials="JY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9900"/>
    <a:srgbClr val="616365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60744" autoAdjust="0"/>
  </p:normalViewPr>
  <p:slideViewPr>
    <p:cSldViewPr snapToGrid="0" snapToObjects="1">
      <p:cViewPr varScale="1">
        <p:scale>
          <a:sx n="82" d="100"/>
          <a:sy n="82" d="100"/>
        </p:scale>
        <p:origin x="-464" y="-104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82F6E-B814-497C-9982-AADF369564A1}" type="datetimeFigureOut">
              <a:rPr lang="en-GB" smtClean="0"/>
              <a:t>06/11/18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F2F49-6C67-41A4-93DE-5DC3603D8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26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rgbClr val="FF0000"/>
                </a:solidFill>
              </a:rPr>
              <a:t>Open symbols;</a:t>
            </a:r>
            <a:r>
              <a:rPr lang="en-GB" b="0" baseline="0" dirty="0" smtClean="0">
                <a:solidFill>
                  <a:srgbClr val="FF0000"/>
                </a:solidFill>
              </a:rPr>
              <a:t> 2.5msec between pulses prevents resistance at single doses &gt;10Gy. 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Proposed explanation is that 2.5msec is long enough to allow O2 to diffuse back (exposure under conditions of 100% N2 consistent with this)</a:t>
            </a:r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rgbClr val="FF0000"/>
                </a:solidFill>
              </a:rPr>
              <a:t>Confirmation of earlier </a:t>
            </a:r>
            <a:r>
              <a:rPr lang="en-GB" b="0" dirty="0" err="1" smtClean="0">
                <a:solidFill>
                  <a:srgbClr val="FF0000"/>
                </a:solidFill>
              </a:rPr>
              <a:t>xenograft</a:t>
            </a:r>
            <a:r>
              <a:rPr lang="en-GB" b="0" baseline="0" dirty="0" smtClean="0">
                <a:solidFill>
                  <a:srgbClr val="FF0000"/>
                </a:solidFill>
              </a:rPr>
              <a:t> </a:t>
            </a:r>
            <a:r>
              <a:rPr lang="en-GB" b="0" dirty="0" smtClean="0">
                <a:solidFill>
                  <a:srgbClr val="FF0000"/>
                </a:solidFill>
              </a:rPr>
              <a:t>data from Lausanne (</a:t>
            </a:r>
            <a:r>
              <a:rPr lang="en-GB" b="0" dirty="0" err="1" smtClean="0">
                <a:solidFill>
                  <a:srgbClr val="FF0000"/>
                </a:solidFill>
              </a:rPr>
              <a:t>Favaudon</a:t>
            </a:r>
            <a:r>
              <a:rPr lang="en-GB" b="0" baseline="0" dirty="0" smtClean="0">
                <a:solidFill>
                  <a:srgbClr val="FF0000"/>
                </a:solidFill>
              </a:rPr>
              <a:t> 2014 above)</a:t>
            </a:r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err="1" smtClean="0">
                <a:solidFill>
                  <a:srgbClr val="FF0000"/>
                </a:solidFill>
              </a:rPr>
              <a:t>Limoli</a:t>
            </a:r>
            <a:r>
              <a:rPr lang="en-GB" b="0" dirty="0" smtClean="0">
                <a:solidFill>
                  <a:srgbClr val="FF0000"/>
                </a:solidFill>
              </a:rPr>
              <a:t> model: UHDR generates enormous amounts</a:t>
            </a:r>
            <a:r>
              <a:rPr lang="en-GB" b="0" baseline="0" dirty="0" smtClean="0">
                <a:solidFill>
                  <a:srgbClr val="FF0000"/>
                </a:solidFill>
              </a:rPr>
              <a:t> of H2O2 reaction product of SOD catalysis of superoxide radical. Normal cells very efficient at managing oxidative stress.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Tumours have ‘much higher’ labile Fe++, a potent source of OH</a:t>
            </a:r>
            <a:r>
              <a:rPr lang="en-GB" b="0" baseline="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GB" sz="1200" b="0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 radicals (Fenton) that </a:t>
            </a:r>
            <a:r>
              <a:rPr lang="en-GB" sz="1200" b="0" kern="1200" baseline="0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permeabilise</a:t>
            </a:r>
            <a:r>
              <a:rPr lang="en-GB" sz="1200" b="0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lang="en-GB" sz="1200" b="0" kern="1200" baseline="0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lysosomal</a:t>
            </a:r>
            <a:r>
              <a:rPr lang="en-GB" sz="1200" b="0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 &amp; mitochondrial </a:t>
            </a:r>
            <a:r>
              <a:rPr lang="en-GB" sz="1200" b="0" kern="1200" baseline="0" smtClean="0">
                <a:solidFill>
                  <a:srgbClr val="FF0000"/>
                </a:solidFill>
                <a:latin typeface="+mn-lt"/>
                <a:ea typeface="+mn-ea"/>
                <a:cs typeface="+mn-cs"/>
                <a:sym typeface="Wingdings"/>
              </a:rPr>
              <a:t>membranes.</a:t>
            </a:r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rgbClr val="FF0000"/>
                </a:solidFill>
              </a:rPr>
              <a:t>30Gy FLASH causes</a:t>
            </a:r>
            <a:r>
              <a:rPr lang="en-GB" b="0" baseline="0" dirty="0" smtClean="0">
                <a:solidFill>
                  <a:srgbClr val="FF0000"/>
                </a:solidFill>
              </a:rPr>
              <a:t> less lung fibrosis than 17Gy conventional dose rate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Mouse is fine after FLASH, except exposed thorax fur turns white</a:t>
            </a:r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rgbClr val="FF0000"/>
                </a:solidFill>
              </a:rPr>
              <a:t>Recognition</a:t>
            </a:r>
            <a:r>
              <a:rPr lang="en-GB" b="0" baseline="0" dirty="0" smtClean="0">
                <a:solidFill>
                  <a:srgbClr val="FF0000"/>
                </a:solidFill>
              </a:rPr>
              <a:t> ratio (RR, %) is a measure of spatial memory 2 months after RT compared to pre-RT (100%)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Column 1: Control (no RT) has a mean RR of 78.3% (7 animals)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Column 2: single dose of 10Gy delivered in 1.8usec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Columns 3-5: single dose 10Gy delivered at 500, 100 &amp; 60 </a:t>
            </a:r>
            <a:r>
              <a:rPr lang="en-GB" b="0" baseline="0" dirty="0" err="1" smtClean="0">
                <a:solidFill>
                  <a:srgbClr val="FF0000"/>
                </a:solidFill>
              </a:rPr>
              <a:t>Gy</a:t>
            </a:r>
            <a:r>
              <a:rPr lang="en-GB" b="0" baseline="0" dirty="0" smtClean="0">
                <a:solidFill>
                  <a:srgbClr val="FF0000"/>
                </a:solidFill>
              </a:rPr>
              <a:t>/sec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Columns 6-11; single dose delivered at 30, 20, 10 </a:t>
            </a:r>
            <a:r>
              <a:rPr lang="en-GB" b="0" baseline="0" dirty="0" err="1" smtClean="0">
                <a:solidFill>
                  <a:srgbClr val="FF0000"/>
                </a:solidFill>
              </a:rPr>
              <a:t>etc</a:t>
            </a:r>
            <a:r>
              <a:rPr lang="en-GB" b="0" baseline="0" dirty="0" smtClean="0">
                <a:solidFill>
                  <a:srgbClr val="FF0000"/>
                </a:solidFill>
              </a:rPr>
              <a:t> </a:t>
            </a:r>
            <a:r>
              <a:rPr lang="en-GB" b="0" baseline="0" dirty="0" err="1" smtClean="0">
                <a:solidFill>
                  <a:srgbClr val="FF0000"/>
                </a:solidFill>
              </a:rPr>
              <a:t>Gy</a:t>
            </a:r>
            <a:r>
              <a:rPr lang="en-GB" b="0" baseline="0" dirty="0" smtClean="0">
                <a:solidFill>
                  <a:srgbClr val="FF0000"/>
                </a:solidFill>
              </a:rPr>
              <a:t>/sec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Mice represented in Columns 1-5 have same protection of memory as No RT group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Columns 6-11: complete loss of memory (same level of RR as mice who never participated in any memory-testing </a:t>
            </a:r>
            <a:r>
              <a:rPr lang="en-GB" b="0" baseline="0" dirty="0" err="1" smtClean="0">
                <a:solidFill>
                  <a:srgbClr val="FF0000"/>
                </a:solidFill>
              </a:rPr>
              <a:t>expt</a:t>
            </a:r>
            <a:r>
              <a:rPr lang="en-GB" b="0" baseline="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b="0" baseline="0" dirty="0" smtClean="0">
                <a:solidFill>
                  <a:srgbClr val="FF0000"/>
                </a:solidFill>
              </a:rPr>
              <a:t>Acharya 2011: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Groups of animals were tested on a novel place recognition (NPR) task at 1 or 4 months post engraftment. The NPR task uses spontaneous exploration as a means of assessing spatial recognition memory, which has been shown previously to rely on intact hippocampal function (26, 27). A standard protocol for automated tracking and exploration detection, with exploration defined as the animal's head being directed toward and located within a 2-cm radius of the stimulus.</a:t>
            </a:r>
            <a:endParaRPr lang="en-GB" b="0" baseline="0" dirty="0" smtClean="0">
              <a:solidFill>
                <a:srgbClr val="FF0000"/>
              </a:solidFill>
            </a:endParaRPr>
          </a:p>
          <a:p>
            <a:endParaRPr lang="en-GB" b="0" baseline="0" dirty="0" smtClean="0">
              <a:solidFill>
                <a:srgbClr val="FF0000"/>
              </a:solidFill>
            </a:endParaRPr>
          </a:p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F2F49-6C67-41A4-93DE-5DC3603D82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6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161949" y="4731394"/>
            <a:ext cx="8729640" cy="41210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26" y="1105401"/>
            <a:ext cx="8778562" cy="329156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49" y="4315007"/>
            <a:ext cx="8729640" cy="330017"/>
          </a:xfrm>
        </p:spPr>
        <p:txBody>
          <a:bodyPr>
            <a:normAutofit/>
          </a:bodyPr>
          <a:lstStyle>
            <a:lvl1pPr marL="0" indent="0" algn="l">
              <a:buNone/>
              <a:defRPr sz="19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250824" y="4629150"/>
            <a:ext cx="864076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75551" y="126668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616365"/>
                </a:solidFill>
              </a:rPr>
              <a:t>in partnership with</a:t>
            </a:r>
            <a:endParaRPr lang="en-GB" sz="1200" dirty="0">
              <a:solidFill>
                <a:srgbClr val="616365"/>
              </a:solidFill>
            </a:endParaRPr>
          </a:p>
        </p:txBody>
      </p:sp>
      <p:pic>
        <p:nvPicPr>
          <p:cNvPr id="13" name="Picture 12" descr="CRUK_Pos_RGB_15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4667" y="334323"/>
            <a:ext cx="1731264" cy="502920"/>
          </a:xfrm>
          <a:prstGeom prst="rect">
            <a:avLst/>
          </a:prstGeom>
        </p:spPr>
      </p:pic>
      <p:pic>
        <p:nvPicPr>
          <p:cNvPr id="10" name="Picture 9" descr="The Royal Marsden logo_RGB_300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046" y="386488"/>
            <a:ext cx="2264542" cy="285887"/>
          </a:xfrm>
          <a:prstGeom prst="rect">
            <a:avLst/>
          </a:prstGeom>
        </p:spPr>
      </p:pic>
      <p:pic>
        <p:nvPicPr>
          <p:cNvPr id="11" name="Picture 10" descr="ICR 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4000" y="391249"/>
            <a:ext cx="2596896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5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50825" y="1179131"/>
            <a:ext cx="8640000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rgbClr val="A0A1A3"/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2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1 Image with caption: Dark b/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846389" y="1179131"/>
            <a:ext cx="6048000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B2A88A-9ECB-DF45-A377-2575079D056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250826" y="1179131"/>
            <a:ext cx="2163763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Content Placeholder 2"/>
          <p:cNvSpPr>
            <a:spLocks noGrp="1"/>
          </p:cNvSpPr>
          <p:nvPr userDrawn="1">
            <p:ph idx="1"/>
          </p:nvPr>
        </p:nvSpPr>
        <p:spPr>
          <a:xfrm>
            <a:off x="162002" y="1268061"/>
            <a:ext cx="2340729" cy="388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Rounded Rectangle 8"/>
          <p:cNvSpPr/>
          <p:nvPr userDrawn="1"/>
        </p:nvSpPr>
        <p:spPr>
          <a:xfrm>
            <a:off x="8024815" y="189000"/>
            <a:ext cx="866775" cy="945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17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Image with caption: Dark b/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4572003" y="1179131"/>
            <a:ext cx="4319587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B2A88A-9ECB-DF45-A377-2575079D056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250826" y="1179131"/>
            <a:ext cx="388937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Content Placeholder 2"/>
          <p:cNvSpPr>
            <a:spLocks noGrp="1"/>
          </p:cNvSpPr>
          <p:nvPr userDrawn="1">
            <p:ph idx="1"/>
          </p:nvPr>
        </p:nvSpPr>
        <p:spPr>
          <a:xfrm>
            <a:off x="159041" y="1268061"/>
            <a:ext cx="4077140" cy="388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Rounded Rectangle 8"/>
          <p:cNvSpPr/>
          <p:nvPr userDrawn="1"/>
        </p:nvSpPr>
        <p:spPr>
          <a:xfrm>
            <a:off x="8024815" y="189000"/>
            <a:ext cx="866775" cy="945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: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50825" y="1179131"/>
            <a:ext cx="8640000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>
                <a:solidFill>
                  <a:schemeClr val="bg1"/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rgbClr val="A0A1A3"/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9B2A88A-9ECB-DF45-A377-2575079D056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ounded Rectangle 4"/>
          <p:cNvSpPr/>
          <p:nvPr userDrawn="1"/>
        </p:nvSpPr>
        <p:spPr>
          <a:xfrm>
            <a:off x="8024815" y="189000"/>
            <a:ext cx="866775" cy="945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722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2"/>
            <a:ext cx="7455788" cy="955075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434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75551" y="126668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616365"/>
                </a:solidFill>
              </a:rPr>
              <a:t>in partnership with</a:t>
            </a:r>
            <a:endParaRPr lang="en-GB" sz="1200" dirty="0">
              <a:solidFill>
                <a:srgbClr val="616365"/>
              </a:solidFill>
            </a:endParaRPr>
          </a:p>
        </p:txBody>
      </p:sp>
      <p:pic>
        <p:nvPicPr>
          <p:cNvPr id="10" name="Picture 9" descr="CRUK_Pos_RGB_15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4667" y="334323"/>
            <a:ext cx="1731264" cy="502920"/>
          </a:xfrm>
          <a:prstGeom prst="rect">
            <a:avLst/>
          </a:prstGeom>
        </p:spPr>
      </p:pic>
      <p:pic>
        <p:nvPicPr>
          <p:cNvPr id="11" name="Picture 10" descr="The Royal Marsden logo_RGB_300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046" y="386488"/>
            <a:ext cx="2264542" cy="285887"/>
          </a:xfrm>
          <a:prstGeom prst="rect">
            <a:avLst/>
          </a:prstGeom>
        </p:spPr>
      </p:pic>
      <p:pic>
        <p:nvPicPr>
          <p:cNvPr id="13" name="Picture 12" descr="ICR 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4000" y="391249"/>
            <a:ext cx="2596896" cy="377190"/>
          </a:xfrm>
          <a:prstGeom prst="rect">
            <a:avLst/>
          </a:prstGeom>
        </p:spPr>
      </p:pic>
      <p:sp>
        <p:nvSpPr>
          <p:cNvPr id="15" name="Rounded Rectangle 14"/>
          <p:cNvSpPr/>
          <p:nvPr userDrawn="1"/>
        </p:nvSpPr>
        <p:spPr>
          <a:xfrm>
            <a:off x="250824" y="4629150"/>
            <a:ext cx="864076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62000" y="1230949"/>
            <a:ext cx="2880000" cy="3361089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0"/>
          </p:nvPr>
        </p:nvSpPr>
        <p:spPr>
          <a:xfrm>
            <a:off x="6121079" y="1230949"/>
            <a:ext cx="2880000" cy="3361089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1"/>
          </p:nvPr>
        </p:nvSpPr>
        <p:spPr>
          <a:xfrm>
            <a:off x="3141540" y="1230949"/>
            <a:ext cx="2880000" cy="3361089"/>
          </a:xfrm>
        </p:spPr>
        <p:txBody>
          <a:bodyPr anchor="b" anchorCtr="0">
            <a:normAutofit/>
          </a:bodyPr>
          <a:lstStyle>
            <a:lvl1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defRPr sz="16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8105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ICR logo_12c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12492" y="1428750"/>
            <a:ext cx="4319016" cy="197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64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Picture 5" descr="End photo slid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620" y="180456"/>
            <a:ext cx="8640763" cy="478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1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artner logos and Mission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26" y="1289672"/>
            <a:ext cx="8778562" cy="329156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l">
              <a:lnSpc>
                <a:spcPct val="8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250824" y="4629151"/>
            <a:ext cx="8640764" cy="257175"/>
          </a:xfrm>
          <a:prstGeom prst="roundRect">
            <a:avLst>
              <a:gd name="adj" fmla="val 926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75551" y="126668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616365"/>
                </a:solidFill>
              </a:rPr>
              <a:t>in partnership with</a:t>
            </a:r>
            <a:endParaRPr lang="en-GB" sz="1200" dirty="0">
              <a:solidFill>
                <a:srgbClr val="616365"/>
              </a:solidFill>
            </a:endParaRPr>
          </a:p>
        </p:txBody>
      </p:sp>
      <p:pic>
        <p:nvPicPr>
          <p:cNvPr id="10" name="Picture 9" descr="CRUK_Pos_RGB_15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4667" y="334323"/>
            <a:ext cx="1731264" cy="502920"/>
          </a:xfrm>
          <a:prstGeom prst="rect">
            <a:avLst/>
          </a:prstGeom>
        </p:spPr>
      </p:pic>
      <p:pic>
        <p:nvPicPr>
          <p:cNvPr id="11" name="Picture 10" descr="The Royal Marsden logo_RGB_300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046" y="386488"/>
            <a:ext cx="2264542" cy="285887"/>
          </a:xfrm>
          <a:prstGeom prst="rect">
            <a:avLst/>
          </a:prstGeom>
        </p:spPr>
      </p:pic>
      <p:pic>
        <p:nvPicPr>
          <p:cNvPr id="13" name="Picture 12" descr="ICR 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4000" y="391249"/>
            <a:ext cx="2596896" cy="377190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228624" y="4621856"/>
            <a:ext cx="8662964" cy="33855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>
              <a:spcBef>
                <a:spcPts val="500"/>
              </a:spcBef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Making the discoveries that defeat cancer</a:t>
            </a:r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5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Partners/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50824" y="4629151"/>
            <a:ext cx="8640764" cy="257175"/>
          </a:xfrm>
          <a:prstGeom prst="roundRect">
            <a:avLst>
              <a:gd name="adj" fmla="val 926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75551" y="126668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616365"/>
                </a:solidFill>
              </a:rPr>
              <a:t>in partnership with</a:t>
            </a:r>
            <a:endParaRPr lang="en-GB" sz="1200" dirty="0">
              <a:solidFill>
                <a:srgbClr val="616365"/>
              </a:solidFill>
            </a:endParaRPr>
          </a:p>
        </p:txBody>
      </p:sp>
      <p:pic>
        <p:nvPicPr>
          <p:cNvPr id="10" name="Picture 9" descr="CRUK_Pos_RGB_15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4667" y="334323"/>
            <a:ext cx="1731264" cy="502920"/>
          </a:xfrm>
          <a:prstGeom prst="rect">
            <a:avLst/>
          </a:prstGeom>
        </p:spPr>
      </p:pic>
      <p:pic>
        <p:nvPicPr>
          <p:cNvPr id="11" name="Picture 10" descr="The Royal Marsden logo_RGB_300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046" y="386488"/>
            <a:ext cx="2264542" cy="285887"/>
          </a:xfrm>
          <a:prstGeom prst="rect">
            <a:avLst/>
          </a:prstGeom>
        </p:spPr>
      </p:pic>
      <p:pic>
        <p:nvPicPr>
          <p:cNvPr id="13" name="Picture 12" descr="ICR 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4000" y="391249"/>
            <a:ext cx="2596896" cy="37719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55838" y="1123679"/>
            <a:ext cx="8853219" cy="3332339"/>
          </a:xfrm>
        </p:spPr>
        <p:txBody>
          <a:bodyPr anchor="b" anchorCtr="0"/>
          <a:lstStyle>
            <a:lvl1pPr>
              <a:lnSpc>
                <a:spcPct val="80000"/>
              </a:lnSpc>
              <a:defRPr sz="3600">
                <a:solidFill>
                  <a:srgbClr val="616365"/>
                </a:solidFill>
              </a:defRPr>
            </a:lvl1pPr>
            <a:lvl2pPr marL="0" indent="0">
              <a:lnSpc>
                <a:spcPct val="90000"/>
              </a:lnSpc>
              <a:spcBef>
                <a:spcPts val="1900"/>
              </a:spcBef>
              <a:buNone/>
              <a:defRPr>
                <a:solidFill>
                  <a:srgbClr val="616365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rgbClr val="A0A1A3"/>
                </a:solidFill>
              </a:defRPr>
            </a:lvl3pPr>
            <a:lvl4pPr marL="0" indent="0">
              <a:lnSpc>
                <a:spcPct val="90000"/>
              </a:lnSpc>
              <a:spcBef>
                <a:spcPts val="1300"/>
              </a:spcBef>
              <a:buNone/>
              <a:defRPr sz="1300">
                <a:solidFill>
                  <a:srgbClr val="616365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1300">
                <a:solidFill>
                  <a:srgbClr val="A0A1A3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228624" y="4621856"/>
            <a:ext cx="8662964" cy="33855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>
              <a:spcBef>
                <a:spcPts val="500"/>
              </a:spcBef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Making the discoveries that defeat cancer</a:t>
            </a:r>
            <a:endParaRPr lang="en-GB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hor with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250824" y="4629150"/>
            <a:ext cx="864076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2"/>
            <a:ext cx="9144000" cy="687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75551" y="126668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616365"/>
                </a:solidFill>
              </a:rPr>
              <a:t>in partnership with</a:t>
            </a:r>
            <a:endParaRPr lang="en-GB" sz="1200" dirty="0">
              <a:solidFill>
                <a:srgbClr val="616365"/>
              </a:solidFill>
            </a:endParaRPr>
          </a:p>
        </p:txBody>
      </p:sp>
      <p:pic>
        <p:nvPicPr>
          <p:cNvPr id="11" name="Picture 10" descr="ICR 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000" y="391249"/>
            <a:ext cx="2596896" cy="37719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9227" y="1193401"/>
            <a:ext cx="8859829" cy="3411927"/>
          </a:xfrm>
        </p:spPr>
        <p:txBody>
          <a:bodyPr anchor="b" anchorCtr="0">
            <a:normAutofit/>
          </a:bodyPr>
          <a:lstStyle>
            <a:lvl1pPr marL="0" indent="0">
              <a:lnSpc>
                <a:spcPct val="80000"/>
              </a:lnSpc>
              <a:buFontTx/>
              <a:buNone/>
              <a:defRPr sz="1900">
                <a:solidFill>
                  <a:srgbClr val="616365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1900">
                <a:solidFill>
                  <a:srgbClr val="A0A1A3"/>
                </a:solidFill>
              </a:defRPr>
            </a:lvl2pPr>
            <a:lvl3pPr marL="0" indent="0">
              <a:buFontTx/>
              <a:buNone/>
              <a:defRPr sz="1600">
                <a:solidFill>
                  <a:schemeClr val="tx2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tx2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4" name="Picture 13" descr="CRUK_Pos_RGB_150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4667" y="334323"/>
            <a:ext cx="1731264" cy="502920"/>
          </a:xfrm>
          <a:prstGeom prst="rect">
            <a:avLst/>
          </a:prstGeom>
        </p:spPr>
      </p:pic>
      <p:pic>
        <p:nvPicPr>
          <p:cNvPr id="15" name="Picture 14" descr="The Royal Marsden logo_RGB_300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27046" y="386488"/>
            <a:ext cx="2264542" cy="2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297788"/>
            <a:ext cx="7455788" cy="1223789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600677"/>
            <a:ext cx="7442468" cy="35499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>
            <a:off x="250824" y="1512094"/>
            <a:ext cx="734536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84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ssion statemen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8277" y="1661687"/>
            <a:ext cx="7498080" cy="284607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0"/>
            <a:ext cx="7824076" cy="9391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8" name="Picture 7" descr="ICR logo_Title slid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548" y="450586"/>
            <a:ext cx="4410000" cy="68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7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ition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ssion statement bars_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9123" y="1430843"/>
            <a:ext cx="7537704" cy="345643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0"/>
            <a:ext cx="7824076" cy="9391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 descr="Mission statement bars_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9123" y="302062"/>
            <a:ext cx="7537704" cy="101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7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1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2846389" y="1179131"/>
            <a:ext cx="6048000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rgbClr val="A0A1A3"/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250826" y="1179131"/>
            <a:ext cx="2163763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Content Placeholder 2"/>
          <p:cNvSpPr>
            <a:spLocks noGrp="1"/>
          </p:cNvSpPr>
          <p:nvPr userDrawn="1">
            <p:ph idx="1"/>
          </p:nvPr>
        </p:nvSpPr>
        <p:spPr>
          <a:xfrm>
            <a:off x="162002" y="1268061"/>
            <a:ext cx="2340729" cy="388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5483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2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4"/>
          </p:nvPr>
        </p:nvSpPr>
        <p:spPr>
          <a:xfrm>
            <a:off x="4572000" y="1179131"/>
            <a:ext cx="4319588" cy="37533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1200" y="298761"/>
            <a:ext cx="7455788" cy="86989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rgbClr val="A0A1A3"/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250826" y="1179131"/>
            <a:ext cx="3889375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Content Placeholder 2"/>
          <p:cNvSpPr>
            <a:spLocks noGrp="1"/>
          </p:cNvSpPr>
          <p:nvPr userDrawn="1">
            <p:ph idx="1"/>
          </p:nvPr>
        </p:nvSpPr>
        <p:spPr>
          <a:xfrm>
            <a:off x="159042" y="1268061"/>
            <a:ext cx="4077141" cy="388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9740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269" y="1600678"/>
            <a:ext cx="7442468" cy="1722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4816" y="282968"/>
            <a:ext cx="968375" cy="24328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‹#›</a:t>
            </a:fld>
            <a:endParaRPr lang="en-GB" dirty="0">
              <a:solidFill>
                <a:srgbClr val="616365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0824" y="189000"/>
            <a:ext cx="7345364" cy="945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024815" y="189000"/>
            <a:ext cx="866775" cy="945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151046" y="298761"/>
            <a:ext cx="7454693" cy="8348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96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 dt="0"/>
  <p:txStyles>
    <p:titleStyle>
      <a:lvl1pPr algn="l" defTabSz="457200" rtl="0" eaLnBrk="1" latinLnBrk="0" hangingPunct="1">
        <a:lnSpc>
          <a:spcPct val="85000"/>
        </a:lnSpc>
        <a:spcBef>
          <a:spcPct val="0"/>
        </a:spcBef>
        <a:buNone/>
        <a:defRPr sz="3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500"/>
        </a:spcBef>
        <a:buFontTx/>
        <a:buNone/>
        <a:defRPr sz="1900" kern="1200">
          <a:solidFill>
            <a:schemeClr val="tx2"/>
          </a:solidFill>
          <a:latin typeface="+mn-lt"/>
          <a:ea typeface="+mn-ea"/>
          <a:cs typeface="+mn-cs"/>
        </a:defRPr>
      </a:lvl1pPr>
      <a:lvl2pPr marL="180000" indent="-180000" algn="l" defTabSz="457200" rtl="0" eaLnBrk="1" latinLnBrk="0" hangingPunct="1">
        <a:spcBef>
          <a:spcPts val="500"/>
        </a:spcBef>
        <a:buFont typeface="Arial"/>
        <a:buChar char="•"/>
        <a:defRPr sz="1900" kern="1200">
          <a:solidFill>
            <a:schemeClr val="tx2"/>
          </a:solidFill>
          <a:latin typeface="+mn-lt"/>
          <a:ea typeface="+mn-ea"/>
          <a:cs typeface="+mn-cs"/>
        </a:defRPr>
      </a:lvl2pPr>
      <a:lvl3pPr marL="180000" indent="-180000" algn="l" defTabSz="457200" rtl="0" eaLnBrk="1" latinLnBrk="0" hangingPunct="1">
        <a:spcBef>
          <a:spcPts val="500"/>
        </a:spcBef>
        <a:buFont typeface="Arial"/>
        <a:buChar char="•"/>
        <a:defRPr sz="1900" kern="1200">
          <a:solidFill>
            <a:schemeClr val="tx2"/>
          </a:solidFill>
          <a:latin typeface="+mn-lt"/>
          <a:ea typeface="+mn-ea"/>
          <a:cs typeface="+mn-cs"/>
        </a:defRPr>
      </a:lvl3pPr>
      <a:lvl4pPr marL="180000" indent="-180000" algn="l" defTabSz="457200" rtl="0" eaLnBrk="1" latinLnBrk="0" hangingPunct="1">
        <a:spcBef>
          <a:spcPts val="500"/>
        </a:spcBef>
        <a:buFont typeface="Arial"/>
        <a:buChar char="•"/>
        <a:defRPr sz="1900" kern="1200">
          <a:solidFill>
            <a:schemeClr val="tx2"/>
          </a:solidFill>
          <a:latin typeface="+mn-lt"/>
          <a:ea typeface="+mn-ea"/>
          <a:cs typeface="+mn-cs"/>
        </a:defRPr>
      </a:lvl4pPr>
      <a:lvl5pPr marL="180000" indent="-180000" algn="l" defTabSz="457200" rtl="0" eaLnBrk="1" latinLnBrk="0" hangingPunct="1">
        <a:spcBef>
          <a:spcPts val="500"/>
        </a:spcBef>
        <a:buFont typeface="Arial"/>
        <a:buChar char="•"/>
        <a:defRPr sz="19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6058" y="391199"/>
            <a:ext cx="806506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Ultra-high dose rate (</a:t>
            </a:r>
            <a:r>
              <a:rPr lang="en-US" sz="3200" b="1" dirty="0" smtClean="0">
                <a:solidFill>
                  <a:srgbClr val="3333FF"/>
                </a:solidFill>
              </a:rPr>
              <a:t>UHDR</a:t>
            </a:r>
            <a:r>
              <a:rPr lang="en-US" sz="3200" dirty="0" smtClean="0">
                <a:solidFill>
                  <a:srgbClr val="3333FF"/>
                </a:solidFill>
              </a:rPr>
              <a:t>)</a:t>
            </a:r>
            <a:r>
              <a:rPr lang="en-US" sz="3200" dirty="0" smtClean="0">
                <a:solidFill>
                  <a:srgbClr val="0000FF"/>
                </a:solidFill>
              </a:rPr>
              <a:t>: ≥40 </a:t>
            </a:r>
            <a:r>
              <a:rPr lang="en-US" sz="3200" dirty="0" err="1" smtClean="0">
                <a:solidFill>
                  <a:srgbClr val="0000FF"/>
                </a:solidFill>
              </a:rPr>
              <a:t>Gy</a:t>
            </a:r>
            <a:r>
              <a:rPr lang="en-US" sz="3200" dirty="0" smtClean="0">
                <a:solidFill>
                  <a:srgbClr val="0000FF"/>
                </a:solidFill>
              </a:rPr>
              <a:t>/</a:t>
            </a:r>
            <a:r>
              <a:rPr lang="en-US" sz="3200" dirty="0" smtClean="0">
                <a:solidFill>
                  <a:srgbClr val="FF0000"/>
                </a:solidFill>
              </a:rPr>
              <a:t>sec </a:t>
            </a:r>
            <a:r>
              <a:rPr lang="en-US" sz="3200" u="sng" dirty="0" err="1" smtClean="0">
                <a:solidFill>
                  <a:srgbClr val="3333FF"/>
                </a:solidFill>
              </a:rPr>
              <a:t>vs</a:t>
            </a:r>
            <a:r>
              <a:rPr lang="en-US" sz="3200" dirty="0" smtClean="0">
                <a:solidFill>
                  <a:srgbClr val="3333FF"/>
                </a:solidFill>
              </a:rPr>
              <a:t> </a:t>
            </a:r>
            <a:r>
              <a:rPr lang="en-US" sz="3200" b="1" dirty="0" err="1" smtClean="0">
                <a:solidFill>
                  <a:srgbClr val="3333FF"/>
                </a:solidFill>
              </a:rPr>
              <a:t>CONV</a:t>
            </a:r>
            <a:r>
              <a:rPr lang="en-US" sz="3200" dirty="0" err="1" smtClean="0">
                <a:solidFill>
                  <a:srgbClr val="3333FF"/>
                </a:solidFill>
              </a:rPr>
              <a:t>entional</a:t>
            </a:r>
            <a:r>
              <a:rPr lang="en-US" sz="3200" dirty="0" smtClean="0">
                <a:solidFill>
                  <a:srgbClr val="3333FF"/>
                </a:solidFill>
              </a:rPr>
              <a:t> rates </a:t>
            </a:r>
            <a:r>
              <a:rPr lang="en-US" sz="3200" dirty="0" smtClean="0">
                <a:solidFill>
                  <a:srgbClr val="3333FF"/>
                </a:solidFill>
              </a:rPr>
              <a:t>of a few </a:t>
            </a:r>
            <a:r>
              <a:rPr lang="en-US" sz="3200" dirty="0" err="1" smtClean="0">
                <a:solidFill>
                  <a:srgbClr val="3333FF"/>
                </a:solidFill>
              </a:rPr>
              <a:t>Gy</a:t>
            </a:r>
            <a:r>
              <a:rPr lang="en-US" sz="3200" dirty="0" smtClean="0">
                <a:solidFill>
                  <a:srgbClr val="3333FF"/>
                </a:solidFill>
              </a:rPr>
              <a:t>/min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93556" y="1556510"/>
            <a:ext cx="7677572" cy="28750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Enhanced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clonogenic</a:t>
            </a:r>
            <a:r>
              <a:rPr lang="en-GB" altLang="en-US" sz="2800" dirty="0" smtClean="0">
                <a:solidFill>
                  <a:schemeClr val="tx1"/>
                </a:solidFill>
              </a:rPr>
              <a:t> cell survival (1960s</a:t>
            </a:r>
            <a:r>
              <a:rPr lang="en-GB" altLang="en-US" sz="28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Hypothesis</a:t>
            </a:r>
            <a:r>
              <a:rPr lang="en-GB" altLang="en-US" sz="2800" dirty="0" smtClean="0">
                <a:solidFill>
                  <a:schemeClr val="tx1"/>
                </a:solidFill>
              </a:rPr>
              <a:t>: molecular O2 depleted by O2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GB" altLang="en-US" sz="54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-</a:t>
            </a:r>
            <a:r>
              <a:rPr lang="en-GB" altLang="en-US" sz="28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generation </a:t>
            </a:r>
            <a:r>
              <a:rPr lang="en-GB" altLang="en-US" sz="2800" dirty="0" smtClean="0">
                <a:solidFill>
                  <a:schemeClr val="tx1"/>
                </a:solidFill>
              </a:rPr>
              <a:t>&lt;10</a:t>
            </a:r>
            <a:r>
              <a:rPr lang="en-GB" altLang="en-US" sz="2800" baseline="30000" dirty="0" smtClean="0">
                <a:solidFill>
                  <a:schemeClr val="tx1"/>
                </a:solidFill>
              </a:rPr>
              <a:t>-12</a:t>
            </a:r>
            <a:r>
              <a:rPr lang="en-GB" altLang="en-US" sz="2800" dirty="0" smtClean="0">
                <a:solidFill>
                  <a:schemeClr val="tx1"/>
                </a:solidFill>
              </a:rPr>
              <a:t>s confers hypoxic protection</a:t>
            </a:r>
          </a:p>
          <a:p>
            <a:pPr marL="342900" indent="-34290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≈3x </a:t>
            </a:r>
            <a:r>
              <a:rPr lang="en-GB" altLang="en-US" sz="2800" dirty="0" smtClean="0">
                <a:solidFill>
                  <a:schemeClr val="tx1"/>
                </a:solidFill>
              </a:rPr>
              <a:t>dose needed at &lt;1% O2 </a:t>
            </a:r>
            <a:r>
              <a:rPr lang="en-GB" altLang="en-US" sz="2800" dirty="0" smtClean="0">
                <a:solidFill>
                  <a:schemeClr val="tx1"/>
                </a:solidFill>
              </a:rPr>
              <a:t>as under </a:t>
            </a:r>
            <a:r>
              <a:rPr lang="en-GB" altLang="en-US" sz="2800" dirty="0" smtClean="0">
                <a:solidFill>
                  <a:schemeClr val="tx1"/>
                </a:solidFill>
              </a:rPr>
              <a:t>‘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normoxia</a:t>
            </a:r>
            <a:r>
              <a:rPr lang="en-GB" altLang="en-US" sz="2800" dirty="0" smtClean="0">
                <a:solidFill>
                  <a:schemeClr val="tx1"/>
                </a:solidFill>
              </a:rPr>
              <a:t>’ (4 - 21% O2) </a:t>
            </a:r>
            <a:r>
              <a:rPr lang="en-GB" altLang="en-US" sz="2800" dirty="0" smtClean="0">
                <a:solidFill>
                  <a:schemeClr val="tx1"/>
                </a:solidFill>
              </a:rPr>
              <a:t>for same chemical or </a:t>
            </a:r>
            <a:r>
              <a:rPr lang="en-GB" altLang="en-US" sz="2800" dirty="0" smtClean="0">
                <a:solidFill>
                  <a:schemeClr val="tx1"/>
                </a:solidFill>
              </a:rPr>
              <a:t>biological effect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7495" y="390868"/>
            <a:ext cx="8063098" cy="654162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Human </a:t>
            </a:r>
            <a:r>
              <a:rPr lang="en-US" sz="3200" dirty="0">
                <a:solidFill>
                  <a:srgbClr val="3333FF"/>
                </a:solidFill>
              </a:rPr>
              <a:t>s</a:t>
            </a:r>
            <a:r>
              <a:rPr lang="en-US" sz="3200" dirty="0" smtClean="0">
                <a:solidFill>
                  <a:srgbClr val="3333FF"/>
                </a:solidFill>
              </a:rPr>
              <a:t>kin overlying subcutaneous fat</a:t>
            </a:r>
            <a:endParaRPr lang="en-US" sz="3200" dirty="0" smtClean="0">
              <a:solidFill>
                <a:srgbClr val="3333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10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2050" name="Picture 2" descr="C:\Users\jyarnold\Desktop\sk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6" r="2678" b="33339"/>
          <a:stretch/>
        </p:blipFill>
        <p:spPr bwMode="auto">
          <a:xfrm>
            <a:off x="927681" y="1192752"/>
            <a:ext cx="6010148" cy="364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Brace 4"/>
          <p:cNvSpPr/>
          <p:nvPr/>
        </p:nvSpPr>
        <p:spPr>
          <a:xfrm>
            <a:off x="6968805" y="2210214"/>
            <a:ext cx="216130" cy="102649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272049" y="2430003"/>
            <a:ext cx="1379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≈ 6 mm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6118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99990" y="434409"/>
            <a:ext cx="718151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Human skin as an experimental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11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90" y="1389484"/>
            <a:ext cx="7603573" cy="3127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89590" y="4818745"/>
            <a:ext cx="35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Chua, </a:t>
            </a:r>
            <a:r>
              <a:rPr lang="en-GB" sz="1600" dirty="0" err="1" smtClean="0"/>
              <a:t>Radioth</a:t>
            </a:r>
            <a:r>
              <a:rPr lang="en-GB" sz="1600" dirty="0" smtClean="0"/>
              <a:t> </a:t>
            </a:r>
            <a:r>
              <a:rPr lang="en-GB" sz="1600" dirty="0" err="1" smtClean="0"/>
              <a:t>Onc</a:t>
            </a:r>
            <a:r>
              <a:rPr lang="en-GB" sz="1600" dirty="0" smtClean="0"/>
              <a:t> 2011, 99; 225-30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093566" y="952522"/>
            <a:ext cx="2724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Single dose 4 </a:t>
            </a:r>
            <a:r>
              <a:rPr lang="en-GB" dirty="0" err="1" smtClean="0"/>
              <a:t>Gy</a:t>
            </a:r>
            <a:endParaRPr lang="en-GB" dirty="0" smtClean="0"/>
          </a:p>
          <a:p>
            <a:r>
              <a:rPr lang="en-GB" dirty="0"/>
              <a:t>5</a:t>
            </a:r>
            <a:r>
              <a:rPr lang="en-GB" dirty="0" smtClean="0"/>
              <a:t> </a:t>
            </a:r>
            <a:r>
              <a:rPr lang="en-GB" dirty="0" smtClean="0"/>
              <a:t>mm below skin surface </a:t>
            </a:r>
          </a:p>
          <a:p>
            <a:r>
              <a:rPr lang="en-GB" dirty="0" smtClean="0"/>
              <a:t>6 MeV electrons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1494" y="2688058"/>
            <a:ext cx="78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28146" y="3066707"/>
            <a:ext cx="78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22168" y="2284435"/>
            <a:ext cx="785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3600" dirty="0"/>
          </a:p>
        </p:txBody>
      </p:sp>
      <p:sp>
        <p:nvSpPr>
          <p:cNvPr id="8" name="Bent-Up Arrow 7"/>
          <p:cNvSpPr/>
          <p:nvPr/>
        </p:nvSpPr>
        <p:spPr>
          <a:xfrm rot="10800000">
            <a:off x="3617730" y="1166795"/>
            <a:ext cx="1534900" cy="624888"/>
          </a:xfrm>
          <a:prstGeom prst="bentUpArrow">
            <a:avLst>
              <a:gd name="adj1" fmla="val 6829"/>
              <a:gd name="adj2" fmla="val 25000"/>
              <a:gd name="adj3" fmla="val 20962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6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12</a:t>
            </a:fld>
            <a:endParaRPr lang="en-GB">
              <a:solidFill>
                <a:srgbClr val="616365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338877"/>
              </p:ext>
            </p:extLst>
          </p:nvPr>
        </p:nvGraphicFramePr>
        <p:xfrm>
          <a:off x="2123650" y="1973389"/>
          <a:ext cx="1279867" cy="28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67"/>
              </a:tblGrid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3079" y="1538218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25975" y="153744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UHDR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69246" y="2485025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8Gy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69246" y="3847183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dirty="0" smtClean="0"/>
              <a:t>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5352" y="2485557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8Gy</a:t>
            </a:r>
            <a:endParaRPr lang="en-US" sz="20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951412"/>
              </p:ext>
            </p:extLst>
          </p:nvPr>
        </p:nvGraphicFramePr>
        <p:xfrm>
          <a:off x="4750377" y="1973389"/>
          <a:ext cx="1279867" cy="28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67"/>
              </a:tblGrid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225352" y="3847183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  <a:r>
              <a:rPr lang="en-US" sz="2000" dirty="0" smtClean="0"/>
              <a:t>Gy</a:t>
            </a:r>
            <a:endParaRPr lang="en-US" sz="2000" dirty="0"/>
          </a:p>
        </p:txBody>
      </p:sp>
      <p:sp>
        <p:nvSpPr>
          <p:cNvPr id="17" name="Text Placeholder 1"/>
          <p:cNvSpPr>
            <a:spLocks noGrp="1"/>
          </p:cNvSpPr>
          <p:nvPr/>
        </p:nvSpPr>
        <p:spPr>
          <a:xfrm>
            <a:off x="398303" y="422870"/>
            <a:ext cx="7181519" cy="95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85000"/>
              </a:lnSpc>
              <a:spcBef>
                <a:spcPts val="0"/>
              </a:spcBef>
              <a:buFontTx/>
              <a:buNone/>
              <a:defRPr sz="3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‘Postage stamp’ areas of skin over the upper buttock</a:t>
            </a:r>
          </a:p>
        </p:txBody>
      </p:sp>
    </p:spTree>
    <p:extLst>
      <p:ext uri="{BB962C8B-B14F-4D97-AF65-F5344CB8AC3E}">
        <p14:creationId xmlns:p14="http://schemas.microsoft.com/office/powerpoint/2010/main" val="378757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80401" y="390867"/>
            <a:ext cx="718151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What is the enhancement ratio for an early skin ‘sunburn-type’ reaction?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13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723" y="1538218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25975" y="153744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UHDR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36890" y="2485025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8Gy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36890" y="3847183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dirty="0" smtClean="0"/>
              <a:t>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5352" y="2485557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8Gy</a:t>
            </a:r>
            <a:endParaRPr lang="en-US" sz="20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35811"/>
              </p:ext>
            </p:extLst>
          </p:nvPr>
        </p:nvGraphicFramePr>
        <p:xfrm>
          <a:off x="4750377" y="1973389"/>
          <a:ext cx="1279867" cy="28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67"/>
              </a:tblGrid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225352" y="3847183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</a:t>
            </a:r>
            <a:r>
              <a:rPr lang="en-US" sz="2000" dirty="0" smtClean="0"/>
              <a:t>Gy</a:t>
            </a:r>
            <a:endParaRPr lang="en-US" sz="20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666748"/>
              </p:ext>
            </p:extLst>
          </p:nvPr>
        </p:nvGraphicFramePr>
        <p:xfrm>
          <a:off x="2791294" y="1973389"/>
          <a:ext cx="1279867" cy="28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67"/>
              </a:tblGrid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4404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21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80401" y="390867"/>
            <a:ext cx="718151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Are there differences in DNA double strand break (DSB) induction &amp; repair?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14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723" y="1538218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36890" y="2485025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8Gy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36890" y="3847183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4</a:t>
            </a:r>
            <a:r>
              <a:rPr lang="en-US" sz="2000" dirty="0" smtClean="0"/>
              <a:t>Gy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638215"/>
              </p:ext>
            </p:extLst>
          </p:nvPr>
        </p:nvGraphicFramePr>
        <p:xfrm>
          <a:off x="2791294" y="1973389"/>
          <a:ext cx="1279867" cy="28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67"/>
              </a:tblGrid>
              <a:tr h="1440433">
                <a:tc>
                  <a:txBody>
                    <a:bodyPr/>
                    <a:lstStyle/>
                    <a:p>
                      <a:r>
                        <a:rPr lang="en-US" dirty="0" smtClean="0"/>
                        <a:t>○○○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   O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en-US" b="0" dirty="0" smtClean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40433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    O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3341" y="1504279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mm diameter</a:t>
            </a:r>
          </a:p>
          <a:p>
            <a:r>
              <a:rPr lang="en-GB" dirty="0" smtClean="0"/>
              <a:t>core biopsies</a:t>
            </a:r>
          </a:p>
          <a:p>
            <a:r>
              <a:rPr lang="en-GB" dirty="0"/>
              <a:t>e</a:t>
            </a:r>
            <a:r>
              <a:rPr lang="en-GB" dirty="0" smtClean="0"/>
              <a:t>pidermis &amp; </a:t>
            </a:r>
          </a:p>
          <a:p>
            <a:r>
              <a:rPr lang="en-GB" dirty="0"/>
              <a:t>d</a:t>
            </a:r>
            <a:r>
              <a:rPr lang="en-GB" dirty="0" smtClean="0"/>
              <a:t>ermis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36890" y="1853386"/>
            <a:ext cx="914400" cy="71169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7"/>
          <a:stretch/>
        </p:blipFill>
        <p:spPr bwMode="auto">
          <a:xfrm>
            <a:off x="5065486" y="1962493"/>
            <a:ext cx="3233057" cy="2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065486" y="125754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Epidermal cell nuclei stained </a:t>
            </a:r>
          </a:p>
          <a:p>
            <a:pPr algn="ctr"/>
            <a:r>
              <a:rPr lang="en-GB" dirty="0" smtClean="0"/>
              <a:t>for DSB 24hr after 4 </a:t>
            </a:r>
            <a:r>
              <a:rPr lang="en-GB" dirty="0" err="1" smtClean="0"/>
              <a:t>Gy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689590" y="4818745"/>
            <a:ext cx="35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Chua, </a:t>
            </a:r>
            <a:r>
              <a:rPr lang="en-GB" sz="1600" dirty="0" err="1" smtClean="0"/>
              <a:t>Radioth</a:t>
            </a:r>
            <a:r>
              <a:rPr lang="en-GB" sz="1600" dirty="0" smtClean="0"/>
              <a:t> </a:t>
            </a:r>
            <a:r>
              <a:rPr lang="en-GB" sz="1600" dirty="0" err="1" smtClean="0"/>
              <a:t>Onc</a:t>
            </a:r>
            <a:r>
              <a:rPr lang="en-GB" sz="1600" dirty="0" smtClean="0"/>
              <a:t> 2011, 99; 225-30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2811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15</a:t>
            </a:fld>
            <a:endParaRPr lang="en-GB">
              <a:solidFill>
                <a:srgbClr val="616365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30433" y="1151360"/>
            <a:ext cx="4676055" cy="3986421"/>
            <a:chOff x="1807635" y="1059816"/>
            <a:chExt cx="4676055" cy="39864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10183"/>
            <a:stretch/>
          </p:blipFill>
          <p:spPr>
            <a:xfrm>
              <a:off x="1807635" y="1059816"/>
              <a:ext cx="4676055" cy="398642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488612" y="4279578"/>
              <a:ext cx="2276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33FF"/>
                  </a:solidFill>
                </a:rPr>
                <a:t>10         20      30 </a:t>
              </a:r>
              <a:r>
                <a:rPr lang="en-US" dirty="0" err="1" smtClean="0">
                  <a:solidFill>
                    <a:srgbClr val="3333FF"/>
                  </a:solidFill>
                </a:rPr>
                <a:t>Gy</a:t>
              </a:r>
              <a:endParaRPr lang="en-US" dirty="0">
                <a:solidFill>
                  <a:srgbClr val="3333FF"/>
                </a:solidFill>
              </a:endParaRPr>
            </a:p>
          </p:txBody>
        </p:sp>
      </p:grpSp>
      <p:sp>
        <p:nvSpPr>
          <p:cNvPr id="12" name="Text Placeholder 1"/>
          <p:cNvSpPr txBox="1">
            <a:spLocks/>
          </p:cNvSpPr>
          <p:nvPr/>
        </p:nvSpPr>
        <p:spPr>
          <a:xfrm>
            <a:off x="205933" y="390867"/>
            <a:ext cx="8408933" cy="1897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85000"/>
              </a:lnSpc>
              <a:spcBef>
                <a:spcPts val="0"/>
              </a:spcBef>
              <a:buFontTx/>
              <a:buNone/>
              <a:defRPr sz="3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3200" dirty="0" err="1" smtClean="0">
                <a:solidFill>
                  <a:srgbClr val="3333FF"/>
                </a:solidFill>
              </a:rPr>
              <a:t>HeLa</a:t>
            </a:r>
            <a:r>
              <a:rPr lang="en-US" sz="3200" dirty="0" smtClean="0">
                <a:solidFill>
                  <a:srgbClr val="3333FF"/>
                </a:solidFill>
              </a:rPr>
              <a:t> cells given 14 MeV e</a:t>
            </a:r>
            <a:r>
              <a:rPr lang="en-US" sz="3200" baseline="30000" dirty="0" smtClean="0">
                <a:solidFill>
                  <a:srgbClr val="3333FF"/>
                </a:solidFill>
              </a:rPr>
              <a:t>-</a:t>
            </a:r>
            <a:r>
              <a:rPr lang="en-US" sz="3200" dirty="0" smtClean="0">
                <a:solidFill>
                  <a:srgbClr val="3333FF"/>
                </a:solidFill>
              </a:rPr>
              <a:t> in single 1.3 </a:t>
            </a:r>
            <a:r>
              <a:rPr lang="en-US" sz="3200" dirty="0" err="1" smtClean="0">
                <a:solidFill>
                  <a:srgbClr val="3333FF"/>
                </a:solidFill>
              </a:rPr>
              <a:t>usec</a:t>
            </a:r>
            <a:r>
              <a:rPr lang="en-US" sz="3200" dirty="0" smtClean="0">
                <a:solidFill>
                  <a:srgbClr val="3333FF"/>
                </a:solidFill>
              </a:rPr>
              <a:t> pulse </a:t>
            </a:r>
            <a:r>
              <a:rPr lang="en-US" sz="3200" u="sng" dirty="0" smtClean="0">
                <a:solidFill>
                  <a:srgbClr val="3333FF"/>
                </a:solidFill>
              </a:rPr>
              <a:t>or</a:t>
            </a:r>
            <a:r>
              <a:rPr lang="en-US" sz="3200" dirty="0" smtClean="0">
                <a:solidFill>
                  <a:srgbClr val="3333FF"/>
                </a:solidFill>
              </a:rPr>
              <a:t> two pulses separated by 2.5 </a:t>
            </a:r>
            <a:r>
              <a:rPr lang="en-US" sz="3200" dirty="0" err="1" smtClean="0">
                <a:solidFill>
                  <a:srgbClr val="3333FF"/>
                </a:solidFill>
              </a:rPr>
              <a:t>msec</a:t>
            </a:r>
            <a:r>
              <a:rPr lang="en-US" sz="3200" dirty="0" smtClean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96921" y="4740454"/>
            <a:ext cx="3675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Town, Nature, 1967, 215; 847-848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09655" y="3236613"/>
            <a:ext cx="282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dose as single pulse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22901" y="3926334"/>
            <a:ext cx="3469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dose as 2 fractional pulses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12415" y="1923845"/>
            <a:ext cx="452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Cells irradiated in equilibrium with 21% O2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53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14333" y="423858"/>
            <a:ext cx="8084691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UHDR Workshop at Lausanne, Sept 2018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16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18113" y="1185226"/>
            <a:ext cx="7982088" cy="3484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 smtClean="0"/>
              <a:t>Mouse </a:t>
            </a:r>
            <a:r>
              <a:rPr lang="en-GB" sz="2800" dirty="0"/>
              <a:t>ovarian cancer model with multiple metastases in abdomen </a:t>
            </a:r>
            <a:endParaRPr lang="en-GB" sz="2800" dirty="0" smtClean="0"/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 smtClean="0"/>
              <a:t>All safely cured after UHDR 12 </a:t>
            </a:r>
            <a:r>
              <a:rPr lang="en-GB" sz="2800" dirty="0" err="1" smtClean="0"/>
              <a:t>Gy</a:t>
            </a:r>
            <a:r>
              <a:rPr lang="en-GB" sz="2800" dirty="0" smtClean="0"/>
              <a:t> x 1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 smtClean="0"/>
              <a:t>12 </a:t>
            </a:r>
            <a:r>
              <a:rPr lang="en-GB" sz="2800" dirty="0" err="1" smtClean="0"/>
              <a:t>Gy</a:t>
            </a:r>
            <a:r>
              <a:rPr lang="en-GB" sz="2800" dirty="0" smtClean="0"/>
              <a:t> x 1 at conventional dose rate causes 100</a:t>
            </a:r>
            <a:r>
              <a:rPr lang="en-GB" sz="2800" dirty="0"/>
              <a:t>% </a:t>
            </a:r>
            <a:r>
              <a:rPr lang="en-GB" sz="2800" dirty="0" smtClean="0"/>
              <a:t>gastro-intestinal mortality (diarrhoea </a:t>
            </a:r>
            <a:r>
              <a:rPr lang="en-GB" sz="2800" dirty="0" err="1" smtClean="0"/>
              <a:t>etc</a:t>
            </a:r>
            <a:r>
              <a:rPr lang="en-GB" sz="2800" dirty="0" smtClean="0"/>
              <a:t>)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 smtClean="0"/>
              <a:t>No </a:t>
            </a:r>
            <a:r>
              <a:rPr lang="en-GB" sz="2800" dirty="0"/>
              <a:t>difference </a:t>
            </a:r>
            <a:r>
              <a:rPr lang="en-GB" sz="2800" dirty="0" smtClean="0"/>
              <a:t>in tumour control dose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8143" y="4774168"/>
            <a:ext cx="360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Loo, Stanford, unpublished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075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17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05542" y="1481054"/>
            <a:ext cx="7677572" cy="31169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IMR90 human foetal lung cells given  4, 10 &amp; 20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Gy</a:t>
            </a:r>
            <a:r>
              <a:rPr lang="en-GB" altLang="en-US" sz="2800" dirty="0" smtClean="0">
                <a:solidFill>
                  <a:schemeClr val="tx1"/>
                </a:solidFill>
              </a:rPr>
              <a:t> at standard dose rate </a:t>
            </a:r>
            <a:r>
              <a:rPr lang="en-GB" altLang="en-US" sz="2800" u="sng" dirty="0" err="1" smtClean="0">
                <a:solidFill>
                  <a:schemeClr val="tx1"/>
                </a:solidFill>
              </a:rPr>
              <a:t>vs</a:t>
            </a:r>
            <a:r>
              <a:rPr lang="en-GB" altLang="en-US" sz="2800" dirty="0" smtClean="0">
                <a:solidFill>
                  <a:schemeClr val="tx1"/>
                </a:solidFill>
              </a:rPr>
              <a:t> UHDR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No UHDR effect on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clonogenic</a:t>
            </a:r>
            <a:r>
              <a:rPr lang="en-GB" altLang="en-US" sz="2800" dirty="0" smtClean="0">
                <a:solidFill>
                  <a:schemeClr val="tx1"/>
                </a:solidFill>
              </a:rPr>
              <a:t> survival or H2AX fluorescence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‘Strong’ UHDR reduction in TGFβ </a:t>
            </a:r>
            <a:r>
              <a:rPr lang="en-GB" altLang="en-US" sz="2800" dirty="0">
                <a:solidFill>
                  <a:schemeClr val="tx1"/>
                </a:solidFill>
              </a:rPr>
              <a:t>&amp; </a:t>
            </a:r>
            <a:r>
              <a:rPr lang="en-GB" altLang="en-US" sz="2800" dirty="0" smtClean="0">
                <a:solidFill>
                  <a:schemeClr val="tx1"/>
                </a:solidFill>
              </a:rPr>
              <a:t>NFκ2 (</a:t>
            </a:r>
            <a:r>
              <a:rPr lang="en-GB" altLang="en-US" sz="2800" dirty="0" err="1">
                <a:solidFill>
                  <a:schemeClr val="tx1"/>
                </a:solidFill>
              </a:rPr>
              <a:t>fibrogenic</a:t>
            </a:r>
            <a:r>
              <a:rPr lang="en-GB" altLang="en-US" sz="2800" dirty="0">
                <a:solidFill>
                  <a:schemeClr val="tx1"/>
                </a:solidFill>
              </a:rPr>
              <a:t> signalling) </a:t>
            </a:r>
            <a:r>
              <a:rPr lang="en-GB" altLang="en-US" sz="2800" dirty="0" smtClean="0">
                <a:solidFill>
                  <a:schemeClr val="tx1"/>
                </a:solidFill>
              </a:rPr>
              <a:t>&amp; β</a:t>
            </a:r>
            <a:r>
              <a:rPr lang="en-GB" altLang="en-US" sz="2800" dirty="0">
                <a:solidFill>
                  <a:schemeClr val="tx1"/>
                </a:solidFill>
              </a:rPr>
              <a:t>-</a:t>
            </a:r>
            <a:r>
              <a:rPr lang="en-GB" altLang="en-US" sz="2800" dirty="0" err="1">
                <a:solidFill>
                  <a:schemeClr val="tx1"/>
                </a:solidFill>
              </a:rPr>
              <a:t>galactosidase</a:t>
            </a:r>
            <a:r>
              <a:rPr lang="en-GB" altLang="en-US" sz="2800" dirty="0">
                <a:solidFill>
                  <a:schemeClr val="tx1"/>
                </a:solidFill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</a:rPr>
              <a:t>expression 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GB" altLang="en-US" sz="2800" dirty="0" smtClean="0">
                <a:solidFill>
                  <a:schemeClr val="tx1"/>
                </a:solidFill>
              </a:rPr>
              <a:t> after UHDR </a:t>
            </a:r>
            <a:r>
              <a:rPr lang="en-GB" altLang="en-US" sz="2800" dirty="0">
                <a:solidFill>
                  <a:schemeClr val="tx1"/>
                </a:solidFill>
              </a:rPr>
              <a:t>at 1 month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altLang="en-US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6418" y="390867"/>
            <a:ext cx="6812596" cy="955075"/>
          </a:xfrm>
        </p:spPr>
        <p:txBody>
          <a:bodyPr/>
          <a:lstStyle/>
          <a:p>
            <a:pPr lvl="1" algn="ctr"/>
            <a:r>
              <a:rPr lang="en-US" sz="3200" i="1" dirty="0" smtClean="0">
                <a:solidFill>
                  <a:srgbClr val="3333FF"/>
                </a:solidFill>
              </a:rPr>
              <a:t>In vitro </a:t>
            </a:r>
            <a:r>
              <a:rPr lang="en-US" sz="3200" dirty="0" smtClean="0">
                <a:solidFill>
                  <a:srgbClr val="3333FF"/>
                </a:solidFill>
              </a:rPr>
              <a:t>evidence </a:t>
            </a:r>
            <a:r>
              <a:rPr lang="en-US" sz="3200" u="sng" dirty="0" smtClean="0">
                <a:solidFill>
                  <a:srgbClr val="3333FF"/>
                </a:solidFill>
              </a:rPr>
              <a:t>in</a:t>
            </a:r>
            <a:r>
              <a:rPr lang="en-US" sz="3200" dirty="0" smtClean="0">
                <a:solidFill>
                  <a:srgbClr val="3333FF"/>
                </a:solidFill>
              </a:rPr>
              <a:t>consistent with an O2 consumption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7151" y="4791377"/>
            <a:ext cx="364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Grilj</a:t>
            </a:r>
            <a:r>
              <a:rPr lang="en-US" dirty="0" smtClean="0"/>
              <a:t>, Colombia, unpublished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2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6418" y="390867"/>
            <a:ext cx="7486696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“Nothing special about UHDR chemistry (&lt;10</a:t>
            </a:r>
            <a:r>
              <a:rPr lang="en-US" sz="3200" baseline="30000" dirty="0" smtClean="0">
                <a:solidFill>
                  <a:srgbClr val="3333FF"/>
                </a:solidFill>
              </a:rPr>
              <a:t>-11</a:t>
            </a:r>
            <a:r>
              <a:rPr lang="en-US" sz="3200" dirty="0" smtClean="0">
                <a:solidFill>
                  <a:srgbClr val="3333FF"/>
                </a:solidFill>
              </a:rPr>
              <a:t>s), but the biology is different”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18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21591" y="1501362"/>
            <a:ext cx="8191188" cy="35711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100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Gy</a:t>
            </a:r>
            <a:r>
              <a:rPr lang="en-GB" altLang="en-US" sz="2800" dirty="0" smtClean="0">
                <a:solidFill>
                  <a:schemeClr val="tx1"/>
                </a:solidFill>
              </a:rPr>
              <a:t>/sec generate 200,000X more ionisations </a:t>
            </a:r>
            <a:r>
              <a:rPr lang="en-GB" altLang="en-US" sz="2800" i="1" u="sng" dirty="0" smtClean="0">
                <a:solidFill>
                  <a:schemeClr val="tx1"/>
                </a:solidFill>
              </a:rPr>
              <a:t>per</a:t>
            </a:r>
            <a:r>
              <a:rPr lang="en-GB" altLang="en-US" sz="2800" u="sng" dirty="0" smtClean="0">
                <a:solidFill>
                  <a:schemeClr val="tx1"/>
                </a:solidFill>
              </a:rPr>
              <a:t> </a:t>
            </a:r>
            <a:r>
              <a:rPr lang="en-GB" altLang="en-US" sz="2800" i="1" u="sng" dirty="0" smtClean="0">
                <a:solidFill>
                  <a:schemeClr val="tx1"/>
                </a:solidFill>
              </a:rPr>
              <a:t>unit time </a:t>
            </a:r>
            <a:r>
              <a:rPr lang="en-GB" altLang="en-US" sz="2800" dirty="0" smtClean="0">
                <a:solidFill>
                  <a:schemeClr val="tx1"/>
                </a:solidFill>
              </a:rPr>
              <a:t>than 1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Gy</a:t>
            </a:r>
            <a:r>
              <a:rPr lang="en-GB" altLang="en-US" sz="2800" dirty="0" smtClean="0">
                <a:solidFill>
                  <a:schemeClr val="tx1"/>
                </a:solidFill>
              </a:rPr>
              <a:t>/min: </a:t>
            </a:r>
            <a:r>
              <a:rPr lang="en-GB" altLang="en-US" sz="28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O2 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altLang="en-US" sz="28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GB" altLang="en-US" sz="2800" dirty="0">
                <a:solidFill>
                  <a:schemeClr val="tx1"/>
                </a:solidFill>
              </a:rPr>
              <a:t>O2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GB" altLang="en-US" sz="2800" baseline="300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-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Superoxide dismutase (biology) catalyses conversion </a:t>
            </a:r>
            <a:r>
              <a:rPr lang="en-GB" altLang="en-US" sz="2800" dirty="0">
                <a:solidFill>
                  <a:schemeClr val="tx1"/>
                </a:solidFill>
              </a:rPr>
              <a:t>O2</a:t>
            </a:r>
            <a:r>
              <a:rPr lang="en-GB" altLang="en-US" sz="2800" dirty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GB" altLang="en-US" sz="2800" baseline="300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-</a:t>
            </a:r>
            <a:r>
              <a:rPr lang="en-GB" altLang="en-US" sz="28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altLang="en-US" sz="2800" dirty="0" smtClean="0">
                <a:solidFill>
                  <a:schemeClr val="tx1"/>
                </a:solidFill>
              </a:rPr>
              <a:t> H202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Labile Fe</a:t>
            </a:r>
            <a:r>
              <a:rPr lang="en-GB" altLang="en-US" sz="2800" baseline="30000" dirty="0" smtClean="0">
                <a:solidFill>
                  <a:schemeClr val="tx1"/>
                </a:solidFill>
              </a:rPr>
              <a:t>++</a:t>
            </a:r>
            <a:r>
              <a:rPr lang="en-GB" altLang="en-US" sz="2800" baseline="30000" dirty="0">
                <a:solidFill>
                  <a:schemeClr val="tx1"/>
                </a:solidFill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</a:rPr>
              <a:t>+ H2O2 </a:t>
            </a:r>
            <a:r>
              <a:rPr lang="en-GB" altLang="en-US" sz="2800" dirty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altLang="en-US" sz="2800" dirty="0">
                <a:solidFill>
                  <a:schemeClr val="tx1"/>
                </a:solidFill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</a:rPr>
              <a:t>Fe</a:t>
            </a:r>
            <a:r>
              <a:rPr lang="en-GB" altLang="en-US" sz="2800" baseline="30000" dirty="0" smtClean="0">
                <a:solidFill>
                  <a:schemeClr val="tx1"/>
                </a:solidFill>
              </a:rPr>
              <a:t>+++</a:t>
            </a:r>
            <a:r>
              <a:rPr lang="en-GB" altLang="en-US" sz="2800" dirty="0" smtClean="0">
                <a:solidFill>
                  <a:schemeClr val="tx1"/>
                </a:solidFill>
              </a:rPr>
              <a:t>+ OH</a:t>
            </a:r>
            <a:r>
              <a:rPr lang="en-GB" altLang="en-US" sz="2800" dirty="0" smtClean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GB" altLang="en-US" sz="2800" dirty="0" smtClean="0">
                <a:solidFill>
                  <a:schemeClr val="tx1"/>
                </a:solidFill>
                <a:ea typeface="Wingdings"/>
                <a:cs typeface="Wingdings"/>
                <a:sym typeface="Wingdings"/>
              </a:rPr>
              <a:t> represent a major threat to cells, especially cancers (classic Fenton reaction)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0136" y="4761245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Limoli</a:t>
            </a:r>
            <a:r>
              <a:rPr lang="en-US" dirty="0" smtClean="0"/>
              <a:t>, Iowa, discussion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76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7495" y="390867"/>
            <a:ext cx="718151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Human skin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19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3" descr="epiderm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219" y="1055914"/>
            <a:ext cx="4991958" cy="339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47535" y="2155734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Keratin (dead cells)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8892" y="298262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Epidermis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4192" y="407203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Dermis 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07699" y="1120933"/>
            <a:ext cx="0" cy="333495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9314" y="2525066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≈5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021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2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8688" b="1"/>
          <a:stretch/>
        </p:blipFill>
        <p:spPr>
          <a:xfrm rot="5400000">
            <a:off x="1119747" y="919556"/>
            <a:ext cx="3294529" cy="5153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085329" y="1790463"/>
            <a:ext cx="3252836" cy="23637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28174" y="4803952"/>
            <a:ext cx="430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Favaudon</a:t>
            </a:r>
            <a:r>
              <a:rPr lang="en-US" dirty="0" smtClean="0"/>
              <a:t>, </a:t>
            </a:r>
            <a:r>
              <a:rPr lang="en-US" dirty="0" err="1" smtClean="0"/>
              <a:t>Sci</a:t>
            </a:r>
            <a:r>
              <a:rPr lang="en-US" dirty="0" smtClean="0"/>
              <a:t> Trans Med, 2014, 6; 1-10 </a:t>
            </a:r>
            <a:endParaRPr lang="en-US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190331" y="390867"/>
            <a:ext cx="8422443" cy="95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85000"/>
              </a:lnSpc>
              <a:spcBef>
                <a:spcPts val="0"/>
              </a:spcBef>
              <a:buFontTx/>
              <a:buNone/>
              <a:defRPr sz="3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Irradiation of rat lung; </a:t>
            </a:r>
            <a:r>
              <a:rPr lang="en-US" sz="3200" dirty="0" err="1" smtClean="0">
                <a:solidFill>
                  <a:srgbClr val="FF0000"/>
                </a:solidFill>
              </a:rPr>
              <a:t>coloured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3333FF"/>
                </a:solidFill>
              </a:rPr>
              <a:t>bars indicate different levels of damage incl. fibrosis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4028" y="1387633"/>
            <a:ext cx="2653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36 weeks post-RT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305986" y="2452279"/>
            <a:ext cx="1223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60 </a:t>
            </a:r>
            <a:r>
              <a:rPr lang="en-US" u="sng" dirty="0" err="1" smtClean="0"/>
              <a:t>Gy</a:t>
            </a:r>
            <a:r>
              <a:rPr lang="en-US" u="sng" dirty="0" smtClean="0"/>
              <a:t>/sec</a:t>
            </a:r>
            <a:endParaRPr lang="en-US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305973" y="3005286"/>
            <a:ext cx="110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2</a:t>
            </a:r>
            <a:r>
              <a:rPr lang="en-US" u="sng" dirty="0" smtClean="0"/>
              <a:t> </a:t>
            </a:r>
            <a:r>
              <a:rPr lang="en-US" u="sng" dirty="0" err="1" smtClean="0"/>
              <a:t>Gy</a:t>
            </a:r>
            <a:r>
              <a:rPr lang="en-US" u="sng" dirty="0" smtClean="0"/>
              <a:t>/min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7962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-159158" y="323395"/>
            <a:ext cx="7791208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Hydrogen peroxide &amp; oxidative stress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20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917" y="880304"/>
            <a:ext cx="4607493" cy="416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8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6418" y="365716"/>
            <a:ext cx="7728342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Enzymatic reduction of reactive oxygen species  is ancient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21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18" y="1295309"/>
            <a:ext cx="7481168" cy="375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60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3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876" y="994138"/>
            <a:ext cx="7084669" cy="3942850"/>
          </a:xfrm>
          <a:prstGeom prst="rect">
            <a:avLst/>
          </a:prstGeom>
        </p:spPr>
      </p:pic>
      <p:sp>
        <p:nvSpPr>
          <p:cNvPr id="6" name="Text Placeholder 1"/>
          <p:cNvSpPr txBox="1">
            <a:spLocks/>
          </p:cNvSpPr>
          <p:nvPr/>
        </p:nvSpPr>
        <p:spPr>
          <a:xfrm>
            <a:off x="276615" y="317017"/>
            <a:ext cx="8524760" cy="95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85000"/>
              </a:lnSpc>
              <a:spcBef>
                <a:spcPts val="0"/>
              </a:spcBef>
              <a:buFontTx/>
              <a:buNone/>
              <a:defRPr sz="3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Sparing of memory by </a:t>
            </a:r>
            <a:r>
              <a:rPr lang="en-US" sz="3200" dirty="0" smtClean="0">
                <a:solidFill>
                  <a:srgbClr val="3333FF"/>
                </a:solidFill>
              </a:rPr>
              <a:t>10 </a:t>
            </a:r>
            <a:r>
              <a:rPr lang="en-US" sz="3200" dirty="0" err="1" smtClean="0">
                <a:solidFill>
                  <a:srgbClr val="3333FF"/>
                </a:solidFill>
              </a:rPr>
              <a:t>Gy</a:t>
            </a:r>
            <a:r>
              <a:rPr lang="en-US" sz="3200" dirty="0" smtClean="0">
                <a:solidFill>
                  <a:srgbClr val="3333FF"/>
                </a:solidFill>
              </a:rPr>
              <a:t> UHDR </a:t>
            </a:r>
            <a:r>
              <a:rPr lang="en-US" sz="3200" dirty="0" smtClean="0">
                <a:solidFill>
                  <a:srgbClr val="3333FF"/>
                </a:solidFill>
              </a:rPr>
              <a:t>to </a:t>
            </a:r>
            <a:r>
              <a:rPr lang="en-US" sz="3200" dirty="0" smtClean="0">
                <a:solidFill>
                  <a:srgbClr val="3333FF"/>
                </a:solidFill>
              </a:rPr>
              <a:t>whole mouse </a:t>
            </a:r>
            <a:r>
              <a:rPr lang="en-US" sz="3200" dirty="0" smtClean="0">
                <a:solidFill>
                  <a:srgbClr val="3333FF"/>
                </a:solidFill>
              </a:rPr>
              <a:t>brain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9524" y="4756958"/>
            <a:ext cx="499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Montey</a:t>
            </a:r>
            <a:r>
              <a:rPr lang="en-US" dirty="0" smtClean="0"/>
              <a:t>-Gruel, </a:t>
            </a:r>
            <a:r>
              <a:rPr lang="en-US" dirty="0" err="1" smtClean="0"/>
              <a:t>Radioth</a:t>
            </a:r>
            <a:r>
              <a:rPr lang="en-US" dirty="0" smtClean="0"/>
              <a:t> </a:t>
            </a:r>
            <a:r>
              <a:rPr lang="en-US" dirty="0" err="1" smtClean="0"/>
              <a:t>Onc</a:t>
            </a:r>
            <a:r>
              <a:rPr lang="en-US" dirty="0" smtClean="0"/>
              <a:t>, 2017, 124; 365-69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8770" y="4571341"/>
            <a:ext cx="9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1.8μsec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45834" y="4307184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5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4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831" y="282968"/>
            <a:ext cx="4787360" cy="4759925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04884" y="526257"/>
            <a:ext cx="3453389" cy="955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85000"/>
              </a:lnSpc>
              <a:spcBef>
                <a:spcPts val="0"/>
              </a:spcBef>
              <a:buFontTx/>
              <a:buNone/>
              <a:defRPr sz="3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lnSpc>
                <a:spcPct val="85000"/>
              </a:lnSpc>
              <a:spcBef>
                <a:spcPts val="500"/>
              </a:spcBef>
              <a:buFontTx/>
              <a:buNone/>
              <a:defRPr sz="3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No impact on growth delay of</a:t>
            </a:r>
          </a:p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a human </a:t>
            </a:r>
            <a:r>
              <a:rPr lang="en-US" sz="3200" dirty="0" err="1" smtClean="0">
                <a:solidFill>
                  <a:srgbClr val="3333FF"/>
                </a:solidFill>
              </a:rPr>
              <a:t>tumour</a:t>
            </a:r>
            <a:r>
              <a:rPr lang="en-US" sz="3200" dirty="0" smtClean="0">
                <a:solidFill>
                  <a:srgbClr val="3333FF"/>
                </a:solidFill>
              </a:rPr>
              <a:t> </a:t>
            </a:r>
            <a:r>
              <a:rPr lang="en-US" sz="3200" dirty="0" err="1" smtClean="0">
                <a:solidFill>
                  <a:srgbClr val="3333FF"/>
                </a:solidFill>
              </a:rPr>
              <a:t>xenograft</a:t>
            </a:r>
            <a:r>
              <a:rPr lang="en-US" sz="3200" dirty="0" smtClean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4252" y="2754099"/>
            <a:ext cx="98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Tumour</a:t>
            </a:r>
            <a:endParaRPr lang="en-US" dirty="0" smtClean="0"/>
          </a:p>
          <a:p>
            <a:r>
              <a:rPr lang="en-US" dirty="0"/>
              <a:t>v</a:t>
            </a:r>
            <a:r>
              <a:rPr lang="en-US" dirty="0" smtClean="0"/>
              <a:t>olume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884" y="4774166"/>
            <a:ext cx="430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Favaudon</a:t>
            </a:r>
            <a:r>
              <a:rPr lang="en-US" dirty="0" smtClean="0"/>
              <a:t>, </a:t>
            </a:r>
            <a:r>
              <a:rPr lang="en-US" dirty="0" err="1" smtClean="0"/>
              <a:t>Sci</a:t>
            </a:r>
            <a:r>
              <a:rPr lang="en-US" dirty="0" smtClean="0"/>
              <a:t> Trans Med, 2014, 6; 1-10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99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6418" y="390867"/>
            <a:ext cx="6812596" cy="955075"/>
          </a:xfrm>
        </p:spPr>
        <p:txBody>
          <a:bodyPr/>
          <a:lstStyle/>
          <a:p>
            <a:pPr lvl="1" algn="ctr"/>
            <a:r>
              <a:rPr lang="en-US" sz="3200" i="1" dirty="0" smtClean="0">
                <a:solidFill>
                  <a:srgbClr val="3333FF"/>
                </a:solidFill>
              </a:rPr>
              <a:t>In vivo </a:t>
            </a:r>
            <a:r>
              <a:rPr lang="en-US" sz="3200" dirty="0" smtClean="0">
                <a:solidFill>
                  <a:srgbClr val="3333FF"/>
                </a:solidFill>
              </a:rPr>
              <a:t>evidence consistent with an O2 consumption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5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92381" y="1589400"/>
            <a:ext cx="7856352" cy="31169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M</a:t>
            </a:r>
            <a:r>
              <a:rPr lang="en-GB" sz="2800" dirty="0" smtClean="0">
                <a:solidFill>
                  <a:schemeClr val="tx1"/>
                </a:solidFill>
              </a:rPr>
              <a:t>ice irradiated </a:t>
            </a:r>
            <a:r>
              <a:rPr lang="en-GB" sz="2800" dirty="0">
                <a:solidFill>
                  <a:schemeClr val="tx1"/>
                </a:solidFill>
              </a:rPr>
              <a:t>after </a:t>
            </a:r>
            <a:r>
              <a:rPr lang="en-GB" sz="2800" dirty="0" smtClean="0">
                <a:solidFill>
                  <a:schemeClr val="tx1"/>
                </a:solidFill>
              </a:rPr>
              <a:t>25 sec breathing 100</a:t>
            </a:r>
            <a:r>
              <a:rPr lang="en-GB" sz="2800" dirty="0">
                <a:solidFill>
                  <a:schemeClr val="tx1"/>
                </a:solidFill>
              </a:rPr>
              <a:t>% </a:t>
            </a:r>
            <a:r>
              <a:rPr lang="en-GB" sz="2800" dirty="0" smtClean="0">
                <a:solidFill>
                  <a:schemeClr val="tx1"/>
                </a:solidFill>
              </a:rPr>
              <a:t>N2 prior to rescue with 100% O2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Abdomen irradiated to </a:t>
            </a:r>
            <a:r>
              <a:rPr lang="en-GB" sz="2800" dirty="0" smtClean="0">
                <a:solidFill>
                  <a:schemeClr val="tx1"/>
                </a:solidFill>
              </a:rPr>
              <a:t>10 </a:t>
            </a:r>
            <a:r>
              <a:rPr lang="en-GB" sz="2800" dirty="0" err="1" smtClean="0">
                <a:solidFill>
                  <a:schemeClr val="tx1"/>
                </a:solidFill>
              </a:rPr>
              <a:t>Gy</a:t>
            </a:r>
            <a:r>
              <a:rPr lang="en-GB" sz="2800" dirty="0" smtClean="0">
                <a:solidFill>
                  <a:schemeClr val="tx1"/>
                </a:solidFill>
              </a:rPr>
              <a:t> x 1 total </a:t>
            </a:r>
            <a:r>
              <a:rPr lang="en-GB" sz="2800" dirty="0" smtClean="0">
                <a:solidFill>
                  <a:schemeClr val="tx1"/>
                </a:solidFill>
              </a:rPr>
              <a:t>dose at conventional &amp; ultra-high dose rates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sz="2800" u="sng" dirty="0" smtClean="0">
                <a:solidFill>
                  <a:schemeClr val="tx1"/>
                </a:solidFill>
              </a:rPr>
              <a:t>Both</a:t>
            </a:r>
            <a:r>
              <a:rPr lang="en-GB" sz="2800" dirty="0" smtClean="0">
                <a:solidFill>
                  <a:schemeClr val="tx1"/>
                </a:solidFill>
              </a:rPr>
              <a:t> groups protected from GI syndrome to same degree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0289" y="4761592"/>
            <a:ext cx="399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Loo, Stanford,</a:t>
            </a:r>
            <a:r>
              <a:rPr lang="en-US" dirty="0"/>
              <a:t> </a:t>
            </a:r>
            <a:r>
              <a:rPr lang="en-US" dirty="0" smtClean="0"/>
              <a:t>2018 unpublished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07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6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05541" y="1455902"/>
            <a:ext cx="7958883" cy="31169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Mice breathing 21% O2 exposed to UHDR      4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Gy</a:t>
            </a:r>
            <a:r>
              <a:rPr lang="en-GB" altLang="en-US" sz="2800" dirty="0" smtClean="0">
                <a:solidFill>
                  <a:schemeClr val="tx1"/>
                </a:solidFill>
              </a:rPr>
              <a:t> x 1 to thorax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Less lung epithelial cell death compared to      4 </a:t>
            </a:r>
            <a:r>
              <a:rPr lang="en-GB" altLang="en-US" sz="2800" dirty="0" err="1" smtClean="0">
                <a:solidFill>
                  <a:schemeClr val="tx1"/>
                </a:solidFill>
              </a:rPr>
              <a:t>Gy</a:t>
            </a:r>
            <a:r>
              <a:rPr lang="en-GB" altLang="en-US" sz="2800" dirty="0" smtClean="0">
                <a:solidFill>
                  <a:schemeClr val="tx1"/>
                </a:solidFill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</a:rPr>
              <a:t>x 1 at </a:t>
            </a:r>
            <a:r>
              <a:rPr lang="en-GB" altLang="en-US" sz="2800" dirty="0" smtClean="0">
                <a:solidFill>
                  <a:schemeClr val="tx1"/>
                </a:solidFill>
              </a:rPr>
              <a:t>CONV</a:t>
            </a:r>
            <a:r>
              <a:rPr lang="en-GB" altLang="en-US" sz="2800" dirty="0" smtClean="0">
                <a:solidFill>
                  <a:schemeClr val="tx1"/>
                </a:solidFill>
              </a:rPr>
              <a:t> </a:t>
            </a:r>
            <a:r>
              <a:rPr lang="en-GB" altLang="en-US" sz="2800" dirty="0" smtClean="0">
                <a:solidFill>
                  <a:schemeClr val="tx1"/>
                </a:solidFill>
              </a:rPr>
              <a:t>dose rate 1 </a:t>
            </a:r>
            <a:r>
              <a:rPr lang="en-GB" altLang="en-US" sz="2800" dirty="0" smtClean="0">
                <a:solidFill>
                  <a:schemeClr val="tx1"/>
                </a:solidFill>
              </a:rPr>
              <a:t>month </a:t>
            </a:r>
            <a:r>
              <a:rPr lang="en-GB" altLang="en-US" sz="2800" dirty="0" smtClean="0">
                <a:solidFill>
                  <a:schemeClr val="tx1"/>
                </a:solidFill>
              </a:rPr>
              <a:t>post-RT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Unlikely to be explained by O2 depletion, so chemistry (&lt;10</a:t>
            </a:r>
            <a:r>
              <a:rPr lang="en-GB" altLang="en-US" sz="2800" baseline="30000" dirty="0" smtClean="0">
                <a:solidFill>
                  <a:schemeClr val="tx1"/>
                </a:solidFill>
              </a:rPr>
              <a:t>-11 </a:t>
            </a:r>
            <a:r>
              <a:rPr lang="en-GB" altLang="en-US" sz="2800" dirty="0" smtClean="0">
                <a:solidFill>
                  <a:schemeClr val="tx1"/>
                </a:solidFill>
              </a:rPr>
              <a:t>sec</a:t>
            </a:r>
            <a:r>
              <a:rPr lang="en-GB" altLang="en-US" sz="2800" dirty="0" smtClean="0">
                <a:solidFill>
                  <a:schemeClr val="tx1"/>
                </a:solidFill>
              </a:rPr>
              <a:t>) </a:t>
            </a:r>
            <a:r>
              <a:rPr lang="en-GB" altLang="en-US" sz="2800" dirty="0" smtClean="0">
                <a:solidFill>
                  <a:schemeClr val="tx1"/>
                </a:solidFill>
              </a:rPr>
              <a:t>not the whole </a:t>
            </a:r>
            <a:r>
              <a:rPr lang="en-GB" altLang="en-US" sz="2800" dirty="0" smtClean="0">
                <a:solidFill>
                  <a:schemeClr val="tx1"/>
                </a:solidFill>
              </a:rPr>
              <a:t>story?</a:t>
            </a:r>
            <a:endParaRPr lang="en-GB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96418" y="390867"/>
            <a:ext cx="6812596" cy="955075"/>
          </a:xfrm>
        </p:spPr>
        <p:txBody>
          <a:bodyPr/>
          <a:lstStyle/>
          <a:p>
            <a:pPr lvl="1" algn="ctr"/>
            <a:r>
              <a:rPr lang="en-US" sz="3200" i="1" dirty="0" smtClean="0">
                <a:solidFill>
                  <a:srgbClr val="3333FF"/>
                </a:solidFill>
              </a:rPr>
              <a:t>In vivo </a:t>
            </a:r>
            <a:r>
              <a:rPr lang="en-US" sz="3200" dirty="0" smtClean="0">
                <a:solidFill>
                  <a:srgbClr val="3333FF"/>
                </a:solidFill>
              </a:rPr>
              <a:t>evidence </a:t>
            </a:r>
            <a:r>
              <a:rPr lang="en-US" sz="3200" u="sng" dirty="0" smtClean="0">
                <a:solidFill>
                  <a:srgbClr val="3333FF"/>
                </a:solidFill>
              </a:rPr>
              <a:t>in</a:t>
            </a:r>
            <a:r>
              <a:rPr lang="en-US" sz="3200" dirty="0" smtClean="0">
                <a:solidFill>
                  <a:srgbClr val="3333FF"/>
                </a:solidFill>
              </a:rPr>
              <a:t>consistent with an O2 consumption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7151" y="4791377"/>
            <a:ext cx="3726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Fouillade</a:t>
            </a:r>
            <a:r>
              <a:rPr lang="en-US" dirty="0" smtClean="0"/>
              <a:t>, Paris, unpublished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26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35534" y="404211"/>
            <a:ext cx="8107397" cy="783916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Questions that might be asked in </a:t>
            </a:r>
            <a:r>
              <a:rPr lang="en-US" sz="3200" dirty="0" smtClean="0">
                <a:solidFill>
                  <a:srgbClr val="3333FF"/>
                </a:solidFill>
              </a:rPr>
              <a:t>humans (former RT patients) after </a:t>
            </a:r>
            <a:r>
              <a:rPr lang="en-US" sz="3200" dirty="0" smtClean="0">
                <a:solidFill>
                  <a:srgbClr val="3333FF"/>
                </a:solidFill>
              </a:rPr>
              <a:t>UHDR?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7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863311" y="1371431"/>
            <a:ext cx="7161505" cy="31169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Are early skin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responses milder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?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Can milder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responses be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quantified in terms of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dose given at CONV dose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rate?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</a:rPr>
              <a:t>Can temporary radiobiological skin hypoxia be induced to test if this abolishes a sparing effect?</a:t>
            </a:r>
          </a:p>
        </p:txBody>
      </p:sp>
    </p:spTree>
    <p:extLst>
      <p:ext uri="{BB962C8B-B14F-4D97-AF65-F5344CB8AC3E}">
        <p14:creationId xmlns:p14="http://schemas.microsoft.com/office/powerpoint/2010/main" val="1260929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7495" y="390867"/>
            <a:ext cx="7181519" cy="955075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What is the enhancement ratio for an early ‘sunburn-like’ </a:t>
            </a:r>
            <a:r>
              <a:rPr lang="en-US" sz="3200" dirty="0">
                <a:solidFill>
                  <a:srgbClr val="3333FF"/>
                </a:solidFill>
              </a:rPr>
              <a:t>skin </a:t>
            </a:r>
            <a:r>
              <a:rPr lang="en-US" sz="3200" dirty="0" smtClean="0">
                <a:solidFill>
                  <a:srgbClr val="3333FF"/>
                </a:solidFill>
              </a:rPr>
              <a:t>responses?</a:t>
            </a:r>
            <a:endParaRPr lang="en-US" sz="3200" dirty="0" smtClean="0">
              <a:solidFill>
                <a:srgbClr val="3333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8</a:t>
            </a:fld>
            <a:endParaRPr lang="en-GB">
              <a:solidFill>
                <a:srgbClr val="616365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05542" y="1614544"/>
            <a:ext cx="6880946" cy="31169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ts val="500"/>
              </a:spcBef>
              <a:buFontTx/>
              <a:buNone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0000" indent="-180000" algn="l" defTabSz="457200" rtl="0" eaLnBrk="1" latinLnBrk="0" hangingPunct="1">
              <a:spcBef>
                <a:spcPts val="500"/>
              </a:spcBef>
              <a:buFont typeface="Arial"/>
              <a:buChar char="•"/>
              <a:defRPr sz="1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Endpoints: </a:t>
            </a:r>
          </a:p>
          <a:p>
            <a:pPr marL="637200" lvl="3" indent="-457200" algn="just">
              <a:spcBef>
                <a:spcPts val="600"/>
              </a:spcBef>
              <a:spcAft>
                <a:spcPts val="600"/>
              </a:spcAft>
            </a:pP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Skin redness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by reflectance spectrophotometry </a:t>
            </a:r>
          </a:p>
          <a:p>
            <a:pPr marL="637200" lvl="3" indent="-457200" algn="just">
              <a:spcBef>
                <a:spcPts val="600"/>
              </a:spcBef>
              <a:spcAft>
                <a:spcPts val="600"/>
              </a:spcAft>
            </a:pP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Induced DNA </a:t>
            </a:r>
            <a:r>
              <a:rPr lang="en-GB" altLang="en-US" sz="2800" dirty="0" smtClean="0">
                <a:solidFill>
                  <a:schemeClr val="tx1"/>
                </a:solidFill>
                <a:cs typeface="Comic Sans MS"/>
              </a:rPr>
              <a:t>damage in 4 mm skin biopsies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alt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8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27495" y="390868"/>
            <a:ext cx="8063098" cy="654162"/>
          </a:xfrm>
        </p:spPr>
        <p:txBody>
          <a:bodyPr/>
          <a:lstStyle/>
          <a:p>
            <a:pPr lvl="1" algn="ctr"/>
            <a:r>
              <a:rPr lang="en-US" sz="3200" dirty="0" smtClean="0">
                <a:solidFill>
                  <a:srgbClr val="3333FF"/>
                </a:solidFill>
              </a:rPr>
              <a:t>Human </a:t>
            </a:r>
            <a:r>
              <a:rPr lang="en-US" sz="3200" dirty="0">
                <a:solidFill>
                  <a:srgbClr val="3333FF"/>
                </a:solidFill>
              </a:rPr>
              <a:t>s</a:t>
            </a:r>
            <a:r>
              <a:rPr lang="en-US" sz="3200" dirty="0" smtClean="0">
                <a:solidFill>
                  <a:srgbClr val="3333FF"/>
                </a:solidFill>
              </a:rPr>
              <a:t>kin overlying subcutaneous fat</a:t>
            </a:r>
            <a:endParaRPr lang="en-US" sz="3200" dirty="0" smtClean="0">
              <a:solidFill>
                <a:srgbClr val="3333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A88A-9ECB-DF45-A377-2575079D0564}" type="slidenum">
              <a:rPr lang="en-GB" smtClean="0">
                <a:solidFill>
                  <a:srgbClr val="616365"/>
                </a:solidFill>
              </a:rPr>
              <a:pPr/>
              <a:t>9</a:t>
            </a:fld>
            <a:endParaRPr lang="en-GB">
              <a:solidFill>
                <a:srgbClr val="616365"/>
              </a:solidFill>
            </a:endParaRPr>
          </a:p>
        </p:txBody>
      </p:sp>
      <p:pic>
        <p:nvPicPr>
          <p:cNvPr id="2050" name="Picture 2" descr="C:\Users\jyarnold\Desktop\sk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94" y="944966"/>
            <a:ext cx="6013335" cy="407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Brace 4"/>
          <p:cNvSpPr/>
          <p:nvPr/>
        </p:nvSpPr>
        <p:spPr>
          <a:xfrm>
            <a:off x="6937829" y="1683657"/>
            <a:ext cx="216130" cy="81280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241073" y="1934419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≈5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826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R Scientific PowerPoint template-1">
  <a:themeElements>
    <a:clrScheme name="Custom 50">
      <a:dk1>
        <a:srgbClr val="000000"/>
      </a:dk1>
      <a:lt1>
        <a:srgbClr val="FFFFFF"/>
      </a:lt1>
      <a:dk2>
        <a:srgbClr val="616365"/>
      </a:dk2>
      <a:lt2>
        <a:srgbClr val="A71930"/>
      </a:lt2>
      <a:accent1>
        <a:srgbClr val="EE7EA6"/>
      </a:accent1>
      <a:accent2>
        <a:srgbClr val="F9A100"/>
      </a:accent2>
      <a:accent3>
        <a:srgbClr val="FFD602"/>
      </a:accent3>
      <a:accent4>
        <a:srgbClr val="C9DD03"/>
      </a:accent4>
      <a:accent5>
        <a:srgbClr val="726E20"/>
      </a:accent5>
      <a:accent6>
        <a:srgbClr val="003D4C"/>
      </a:accent6>
      <a:hlink>
        <a:srgbClr val="A0A1A3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5303</TotalTime>
  <Words>1203</Words>
  <Application>Microsoft Macintosh PowerPoint</Application>
  <PresentationFormat>On-screen Show (16:9)</PresentationFormat>
  <Paragraphs>167</Paragraphs>
  <Slides>21</Slides>
  <Notes>21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ICR Scientific PowerPoint template-1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abstract</dc:title>
  <dc:creator>Daneel Bogaerts</dc:creator>
  <cp:lastModifiedBy>John</cp:lastModifiedBy>
  <cp:revision>481</cp:revision>
  <dcterms:created xsi:type="dcterms:W3CDTF">2017-02-01T08:48:59Z</dcterms:created>
  <dcterms:modified xsi:type="dcterms:W3CDTF">2018-11-06T13:39:57Z</dcterms:modified>
</cp:coreProperties>
</file>