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309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5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3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89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02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51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34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86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57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0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05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0A9E7-7B14-4174-862A-00B134C780A1}" type="datetimeFigureOut">
              <a:rPr lang="en-GB" smtClean="0"/>
              <a:t>22/09/2020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BEB8-B0D7-4BEF-ABFA-6621174344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24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LhARA</a:t>
            </a:r>
            <a:r>
              <a:rPr lang="en-GB" dirty="0" smtClean="0"/>
              <a:t> </a:t>
            </a:r>
            <a:r>
              <a:rPr lang="en-GB" dirty="0" err="1" smtClean="0"/>
              <a:t>Endstation</a:t>
            </a:r>
            <a:r>
              <a:rPr lang="en-GB" dirty="0" smtClean="0"/>
              <a:t> Discussions - Summary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22</a:t>
            </a:r>
            <a:r>
              <a:rPr lang="en-GB" baseline="30000" dirty="0" smtClean="0"/>
              <a:t>nd</a:t>
            </a:r>
            <a:r>
              <a:rPr lang="en-GB" dirty="0" smtClean="0"/>
              <a:t> September 2020</a:t>
            </a:r>
          </a:p>
          <a:p>
            <a:r>
              <a:rPr lang="en-GB" dirty="0" smtClean="0"/>
              <a:t>Tony Price, Ruth </a:t>
            </a:r>
            <a:r>
              <a:rPr lang="en-GB" smtClean="0"/>
              <a:t>McLauchlan</a:t>
            </a:r>
            <a:r>
              <a:rPr lang="en-GB" dirty="0" smtClean="0"/>
              <a:t>, Laura Holland, and Ken Long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56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424" y="1162541"/>
            <a:ext cx="11895010" cy="47418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6424" y="558579"/>
            <a:ext cx="11205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https://ccap.hep.ph.ic.ac.uk/trac/wiki/Research/DesignStudy/PreCDR/Meetings/2020/2020-09-17-THT-EndStn</a:t>
            </a:r>
            <a:endParaRPr lang="en-GB" dirty="0"/>
          </a:p>
        </p:txBody>
      </p:sp>
      <p:pic>
        <p:nvPicPr>
          <p:cNvPr id="1027" name="20E8A20C-DD60-42E7-B458-52401EAC5A19" descr="0147C34B-38E0-4EB6-BE71-4AEDF70451C7@hom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76"/>
          <a:stretch/>
        </p:blipFill>
        <p:spPr bwMode="auto">
          <a:xfrm>
            <a:off x="9858130" y="2630169"/>
            <a:ext cx="2160000" cy="40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20E8A20C-DD60-42E7-B458-52401EAC5A19" descr="0147C34B-38E0-4EB6-BE71-4AEDF70451C7@hom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24"/>
          <a:stretch/>
        </p:blipFill>
        <p:spPr bwMode="auto">
          <a:xfrm>
            <a:off x="7594827" y="3764517"/>
            <a:ext cx="2160000" cy="292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5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Themes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Dosimetry of intense beam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Photo acoustic Imaging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Require microsecond bunches. CERN/CCC/</a:t>
            </a:r>
            <a:r>
              <a:rPr lang="en-GB" dirty="0" err="1" smtClean="0"/>
              <a:t>UoB</a:t>
            </a:r>
            <a:r>
              <a:rPr lang="en-GB" dirty="0" smtClean="0"/>
              <a:t> accelerator developments?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Dose rate </a:t>
            </a:r>
            <a:r>
              <a:rPr lang="en-GB" dirty="0" err="1" smtClean="0"/>
              <a:t>dependancies</a:t>
            </a:r>
            <a:r>
              <a:rPr lang="en-GB" dirty="0" smtClean="0"/>
              <a:t> from other groups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Irradiations and Positioning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RFI cell imaging capabilities. We provide samples irradiated in novel ways and RFI image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3D automated robotics and samples (Christie like)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QA and Beam Monitoring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Incremental detector developments, BPMs, </a:t>
            </a:r>
            <a:r>
              <a:rPr lang="en-GB" dirty="0" err="1" smtClean="0"/>
              <a:t>SciFibres</a:t>
            </a:r>
            <a:r>
              <a:rPr lang="en-GB" dirty="0" smtClean="0"/>
              <a:t>, silicon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Key development Photoacoustic imaging electronics to compliment beam developments</a:t>
            </a:r>
          </a:p>
        </p:txBody>
      </p:sp>
    </p:spTree>
    <p:extLst>
      <p:ext uri="{BB962C8B-B14F-4D97-AF65-F5344CB8AC3E}">
        <p14:creationId xmlns:p14="http://schemas.microsoft.com/office/powerpoint/2010/main" val="385331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Quantify benefits from </a:t>
            </a:r>
            <a:r>
              <a:rPr lang="en-GB" dirty="0" err="1" smtClean="0"/>
              <a:t>LhARA</a:t>
            </a:r>
            <a:r>
              <a:rPr lang="en-GB" dirty="0" smtClean="0"/>
              <a:t> and specify final end-stations parameters.</a:t>
            </a:r>
          </a:p>
          <a:p>
            <a:r>
              <a:rPr lang="en-GB" dirty="0" smtClean="0"/>
              <a:t>Develop/Research accelerator facility for deliver required pulses for photoacoustic imaging</a:t>
            </a:r>
          </a:p>
          <a:p>
            <a:r>
              <a:rPr lang="en-GB" dirty="0" smtClean="0"/>
              <a:t>Electronics development for photoacoustic imaging</a:t>
            </a:r>
          </a:p>
          <a:p>
            <a:r>
              <a:rPr lang="en-GB" dirty="0" smtClean="0"/>
              <a:t>Perform relevant incremental R&amp;D</a:t>
            </a:r>
          </a:p>
          <a:p>
            <a:r>
              <a:rPr lang="en-GB" dirty="0" smtClean="0"/>
              <a:t>Write Pre-CDR on End-station 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from Prelim talks and initial thoughts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47500" lnSpcReduction="20000"/>
          </a:bodyPr>
          <a:lstStyle/>
          <a:p>
            <a:pPr lvl="0"/>
            <a:r>
              <a:rPr lang="en-GB" dirty="0"/>
              <a:t>Dose calibration of intense beams</a:t>
            </a:r>
            <a:endParaRPr lang="en-GB" sz="3600" dirty="0"/>
          </a:p>
          <a:p>
            <a:pPr lvl="1"/>
            <a:r>
              <a:rPr lang="en-GB" dirty="0"/>
              <a:t>Micro beams</a:t>
            </a:r>
            <a:endParaRPr lang="en-GB" sz="3200" dirty="0"/>
          </a:p>
          <a:p>
            <a:pPr lvl="1"/>
            <a:r>
              <a:rPr lang="en-GB" dirty="0"/>
              <a:t>FLASH currents</a:t>
            </a:r>
            <a:endParaRPr lang="en-GB" sz="3200" dirty="0"/>
          </a:p>
          <a:p>
            <a:pPr lvl="1"/>
            <a:r>
              <a:rPr lang="en-GB" dirty="0"/>
              <a:t>Require a modality that will not be affected by dose rates</a:t>
            </a:r>
            <a:endParaRPr lang="en-GB" sz="3200" dirty="0"/>
          </a:p>
          <a:p>
            <a:pPr lvl="1"/>
            <a:r>
              <a:rPr lang="en-GB" dirty="0"/>
              <a:t>Ionisation chambers can suffer from ion recombination and space charge effects at high currents</a:t>
            </a:r>
            <a:endParaRPr lang="en-GB" sz="3200" dirty="0"/>
          </a:p>
          <a:p>
            <a:pPr lvl="2"/>
            <a:r>
              <a:rPr lang="en-GB" dirty="0"/>
              <a:t>Ongoing studies – e.g. EMPIR network </a:t>
            </a:r>
            <a:endParaRPr lang="en-GB" sz="2800" dirty="0"/>
          </a:p>
          <a:p>
            <a:pPr lvl="1"/>
            <a:r>
              <a:rPr lang="en-GB" dirty="0"/>
              <a:t>Graphite calorimetry is dose rate independent (NPL)</a:t>
            </a:r>
            <a:endParaRPr lang="en-GB" sz="3200" dirty="0"/>
          </a:p>
          <a:p>
            <a:pPr lvl="1"/>
            <a:r>
              <a:rPr lang="en-GB" dirty="0"/>
              <a:t>Alanine – dose rate and energy independent (NPL service)</a:t>
            </a:r>
            <a:endParaRPr lang="en-GB" sz="3200" dirty="0"/>
          </a:p>
          <a:p>
            <a:pPr lvl="0"/>
            <a:r>
              <a:rPr lang="en-GB" dirty="0"/>
              <a:t>Patient positioning</a:t>
            </a:r>
            <a:endParaRPr lang="en-GB" sz="3600" dirty="0"/>
          </a:p>
          <a:p>
            <a:pPr lvl="1"/>
            <a:r>
              <a:rPr lang="en-GB" dirty="0"/>
              <a:t>CBCT</a:t>
            </a:r>
            <a:endParaRPr lang="en-GB" sz="3200" dirty="0"/>
          </a:p>
          <a:p>
            <a:pPr lvl="1"/>
            <a:r>
              <a:rPr lang="en-GB" dirty="0"/>
              <a:t>x-rays</a:t>
            </a:r>
            <a:endParaRPr lang="en-GB" sz="3200" dirty="0"/>
          </a:p>
          <a:p>
            <a:pPr lvl="1"/>
            <a:r>
              <a:rPr lang="en-GB" dirty="0"/>
              <a:t>other?</a:t>
            </a:r>
            <a:endParaRPr lang="en-GB" sz="3200" dirty="0"/>
          </a:p>
          <a:p>
            <a:pPr lvl="1"/>
            <a:r>
              <a:rPr lang="en-GB" dirty="0"/>
              <a:t>Proton radiography?</a:t>
            </a:r>
            <a:endParaRPr lang="en-GB" sz="3200" dirty="0"/>
          </a:p>
          <a:p>
            <a:pPr lvl="0"/>
            <a:r>
              <a:rPr lang="en-GB" dirty="0"/>
              <a:t>Cell irradiations</a:t>
            </a:r>
            <a:endParaRPr lang="en-GB" sz="3600" dirty="0"/>
          </a:p>
          <a:p>
            <a:pPr lvl="1"/>
            <a:r>
              <a:rPr lang="en-GB" dirty="0"/>
              <a:t>Cell positioning systems</a:t>
            </a:r>
            <a:endParaRPr lang="en-GB" sz="3200" dirty="0"/>
          </a:p>
          <a:p>
            <a:pPr lvl="2"/>
            <a:r>
              <a:rPr lang="en-GB" dirty="0"/>
              <a:t>2D stages</a:t>
            </a:r>
            <a:endParaRPr lang="en-GB" sz="2800" dirty="0"/>
          </a:p>
          <a:p>
            <a:pPr lvl="2"/>
            <a:r>
              <a:rPr lang="en-GB" dirty="0"/>
              <a:t>Robotic arms such as at Christie</a:t>
            </a:r>
            <a:endParaRPr lang="en-GB" sz="2800" dirty="0"/>
          </a:p>
          <a:p>
            <a:pPr lvl="1"/>
            <a:r>
              <a:rPr lang="en-GB" dirty="0"/>
              <a:t>Beam QA and range modifications</a:t>
            </a:r>
            <a:endParaRPr lang="en-GB" sz="3200" dirty="0"/>
          </a:p>
          <a:p>
            <a:pPr lvl="1"/>
            <a:r>
              <a:rPr lang="en-GB" dirty="0"/>
              <a:t>Simulations of setups</a:t>
            </a:r>
            <a:endParaRPr lang="en-GB" sz="3200" dirty="0"/>
          </a:p>
          <a:p>
            <a:pPr lvl="1"/>
            <a:r>
              <a:rPr lang="en-GB" dirty="0"/>
              <a:t>Hypoxia cabinets for FLASH studies</a:t>
            </a:r>
            <a:endParaRPr lang="en-GB" sz="3200" dirty="0"/>
          </a:p>
          <a:p>
            <a:pPr lvl="1"/>
            <a:r>
              <a:rPr lang="en-GB" dirty="0"/>
              <a:t>Analysis facilities close by</a:t>
            </a:r>
            <a:endParaRPr lang="en-GB" sz="3200" dirty="0"/>
          </a:p>
          <a:p>
            <a:pPr lvl="0"/>
            <a:r>
              <a:rPr lang="en-GB" dirty="0"/>
              <a:t>Cell imaging</a:t>
            </a:r>
            <a:endParaRPr lang="en-GB" sz="3600" dirty="0"/>
          </a:p>
          <a:p>
            <a:pPr lvl="1"/>
            <a:r>
              <a:rPr lang="en-GB" dirty="0"/>
              <a:t>Molecular imaging</a:t>
            </a:r>
            <a:endParaRPr lang="en-GB" sz="3200" dirty="0"/>
          </a:p>
          <a:p>
            <a:pPr lvl="1"/>
            <a:r>
              <a:rPr lang="en-GB" dirty="0"/>
              <a:t>Cell level chemistry</a:t>
            </a:r>
            <a:endParaRPr lang="en-GB" sz="3200" dirty="0"/>
          </a:p>
          <a:p>
            <a:pPr lvl="1"/>
            <a:r>
              <a:rPr lang="en-GB" dirty="0"/>
              <a:t>activation</a:t>
            </a:r>
            <a:endParaRPr lang="en-GB" sz="3200" dirty="0"/>
          </a:p>
          <a:p>
            <a:pPr lvl="1"/>
            <a:r>
              <a:rPr lang="en-GB" dirty="0"/>
              <a:t>Mass spec</a:t>
            </a:r>
            <a:endParaRPr lang="en-GB" sz="3200" dirty="0"/>
          </a:p>
          <a:p>
            <a:pPr lvl="1"/>
            <a:r>
              <a:rPr lang="en-GB" dirty="0"/>
              <a:t>Chemical changes inside cell during treatment</a:t>
            </a:r>
            <a:endParaRPr lang="en-GB" sz="3200" dirty="0"/>
          </a:p>
          <a:p>
            <a:pPr lvl="0"/>
            <a:r>
              <a:rPr lang="en-GB" dirty="0"/>
              <a:t>QA Services</a:t>
            </a:r>
            <a:endParaRPr lang="en-GB" sz="3600" dirty="0"/>
          </a:p>
          <a:p>
            <a:pPr lvl="1"/>
            <a:r>
              <a:rPr lang="en-GB" dirty="0"/>
              <a:t>Depth dose curve </a:t>
            </a:r>
            <a:r>
              <a:rPr lang="en-GB" dirty="0" err="1"/>
              <a:t>measurments</a:t>
            </a:r>
            <a:endParaRPr lang="en-GB" sz="3200" dirty="0"/>
          </a:p>
          <a:p>
            <a:pPr lvl="1"/>
            <a:r>
              <a:rPr lang="en-GB" dirty="0"/>
              <a:t>Beam uniformity</a:t>
            </a:r>
            <a:endParaRPr lang="en-GB" sz="3200" dirty="0"/>
          </a:p>
          <a:p>
            <a:pPr lvl="1"/>
            <a:r>
              <a:rPr lang="en-GB" dirty="0"/>
              <a:t>Beam Current</a:t>
            </a:r>
            <a:endParaRPr lang="en-GB" sz="3200" dirty="0"/>
          </a:p>
          <a:p>
            <a:pPr lvl="1"/>
            <a:r>
              <a:rPr lang="en-GB" dirty="0"/>
              <a:t>Beam position</a:t>
            </a:r>
            <a:endParaRPr lang="en-GB" sz="3200" dirty="0"/>
          </a:p>
          <a:p>
            <a:pPr lvl="1"/>
            <a:r>
              <a:rPr lang="en-GB" dirty="0"/>
              <a:t>Treatment Planning System checks</a:t>
            </a:r>
            <a:endParaRPr lang="en-GB" sz="3200" dirty="0"/>
          </a:p>
          <a:p>
            <a:pPr lvl="0"/>
            <a:r>
              <a:rPr lang="en-GB" dirty="0"/>
              <a:t>Online Dose monitors</a:t>
            </a:r>
            <a:endParaRPr lang="en-GB" sz="3600" dirty="0"/>
          </a:p>
          <a:p>
            <a:pPr lvl="1"/>
            <a:r>
              <a:rPr lang="en-GB" dirty="0"/>
              <a:t>Ionisation chambers</a:t>
            </a:r>
            <a:endParaRPr lang="en-GB" sz="3200" dirty="0"/>
          </a:p>
          <a:p>
            <a:pPr lvl="1"/>
            <a:r>
              <a:rPr lang="en-GB" dirty="0"/>
              <a:t>Scintillators (</a:t>
            </a:r>
            <a:r>
              <a:rPr lang="en-GB" dirty="0" err="1"/>
              <a:t>SciWire</a:t>
            </a:r>
            <a:r>
              <a:rPr lang="en-GB" dirty="0"/>
              <a:t> etc.)</a:t>
            </a:r>
            <a:endParaRPr lang="en-GB" sz="3200" dirty="0"/>
          </a:p>
          <a:p>
            <a:pPr lvl="1"/>
            <a:r>
              <a:rPr lang="en-GB" dirty="0"/>
              <a:t>CMOS detectors</a:t>
            </a:r>
            <a:endParaRPr lang="en-GB" sz="3200" dirty="0"/>
          </a:p>
          <a:p>
            <a:pPr lvl="1"/>
            <a:r>
              <a:rPr lang="en-GB" dirty="0"/>
              <a:t>Low material budgets to maintain low energy beam </a:t>
            </a:r>
            <a:endParaRPr lang="en-GB" sz="3200" dirty="0"/>
          </a:p>
          <a:p>
            <a:pPr lvl="1"/>
            <a:r>
              <a:rPr lang="en-GB" dirty="0" err="1"/>
              <a:t>Photoacoustics</a:t>
            </a:r>
            <a:endParaRPr lang="en-GB" sz="3200" dirty="0"/>
          </a:p>
          <a:p>
            <a:pPr lvl="1"/>
            <a:r>
              <a:rPr lang="en-GB" dirty="0"/>
              <a:t>Prompt Gamma</a:t>
            </a:r>
            <a:endParaRPr lang="en-GB" sz="3200" dirty="0"/>
          </a:p>
          <a:p>
            <a:pPr lvl="1"/>
            <a:r>
              <a:rPr lang="en-GB" dirty="0"/>
              <a:t>PET</a:t>
            </a:r>
            <a:endParaRPr lang="en-GB" sz="3200" dirty="0"/>
          </a:p>
          <a:p>
            <a:pPr lvl="1"/>
            <a:r>
              <a:rPr lang="en-GB" dirty="0"/>
              <a:t>Bioluminescence</a:t>
            </a:r>
            <a:endParaRPr lang="en-GB" sz="3200" dirty="0"/>
          </a:p>
          <a:p>
            <a:pPr lvl="0"/>
            <a:r>
              <a:rPr lang="en-GB" dirty="0"/>
              <a:t>Beam Diagnostics</a:t>
            </a:r>
            <a:endParaRPr lang="en-GB" sz="3600" dirty="0"/>
          </a:p>
          <a:p>
            <a:pPr lvl="1"/>
            <a:r>
              <a:rPr lang="en-GB" dirty="0"/>
              <a:t>BPMs</a:t>
            </a:r>
            <a:endParaRPr lang="en-GB" sz="3200" dirty="0"/>
          </a:p>
          <a:p>
            <a:pPr lvl="1"/>
            <a:r>
              <a:rPr lang="en-GB" dirty="0"/>
              <a:t>Intensity Monitors</a:t>
            </a:r>
            <a:endParaRPr lang="en-GB" sz="3200" dirty="0"/>
          </a:p>
          <a:p>
            <a:pPr lvl="1"/>
            <a:r>
              <a:rPr lang="en-GB" dirty="0"/>
              <a:t>Non invasive in beam line</a:t>
            </a:r>
            <a:endParaRPr lang="en-GB" sz="3200" dirty="0"/>
          </a:p>
          <a:p>
            <a:pPr lvl="1"/>
            <a:r>
              <a:rPr lang="en-GB" dirty="0"/>
              <a:t>Energy Measurements</a:t>
            </a:r>
            <a:endParaRPr lang="en-GB" sz="3200" dirty="0"/>
          </a:p>
          <a:p>
            <a:pPr lvl="2"/>
            <a:r>
              <a:rPr lang="en-GB" dirty="0"/>
              <a:t> </a:t>
            </a:r>
            <a:r>
              <a:rPr lang="en-GB" dirty="0" err="1"/>
              <a:t>ToF</a:t>
            </a:r>
            <a:r>
              <a:rPr lang="en-GB" dirty="0"/>
              <a:t> (LGADs) https://physicsworld.com/a/ultrafast-detectors-line-up-for-proton-beam-energy-measurements/</a:t>
            </a:r>
            <a:endParaRPr lang="en-GB" sz="2800" dirty="0"/>
          </a:p>
          <a:p>
            <a:pPr lvl="2"/>
            <a:r>
              <a:rPr lang="en-GB" dirty="0"/>
              <a:t>MLFC</a:t>
            </a:r>
            <a:endParaRPr lang="en-GB" sz="2800" dirty="0"/>
          </a:p>
          <a:p>
            <a:pPr lvl="0"/>
            <a:r>
              <a:rPr lang="en-GB" dirty="0"/>
              <a:t>Feedback systems</a:t>
            </a:r>
            <a:endParaRPr lang="en-GB" sz="3600" dirty="0"/>
          </a:p>
          <a:p>
            <a:pPr lvl="1"/>
            <a:r>
              <a:rPr lang="en-GB" dirty="0" err="1"/>
              <a:t>LhARA</a:t>
            </a:r>
            <a:r>
              <a:rPr lang="en-GB" dirty="0"/>
              <a:t> beam structure requires fast feedback from all of the above to alter treatment / interrupt</a:t>
            </a:r>
            <a:endParaRPr lang="en-GB" sz="3200" dirty="0"/>
          </a:p>
          <a:p>
            <a:pPr lvl="1"/>
            <a:r>
              <a:rPr lang="en-GB" dirty="0"/>
              <a:t>Triggered delivery</a:t>
            </a:r>
            <a:endParaRPr lang="en-GB" sz="3200" dirty="0"/>
          </a:p>
          <a:p>
            <a:pPr lvl="1"/>
            <a:r>
              <a:rPr lang="en-GB" dirty="0"/>
              <a:t>Magnetic focusing</a:t>
            </a:r>
            <a:endParaRPr lang="en-GB" sz="3200" dirty="0"/>
          </a:p>
          <a:p>
            <a:pPr lvl="0"/>
            <a:r>
              <a:rPr lang="en-GB" dirty="0"/>
              <a:t>Speed! </a:t>
            </a:r>
            <a:endParaRPr lang="en-GB" sz="3600" dirty="0"/>
          </a:p>
          <a:p>
            <a:pPr lvl="1"/>
            <a:r>
              <a:rPr lang="en-GB" dirty="0"/>
              <a:t>Short sharp pulses will require fast detectors, systems, analysis, feedback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16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354</Words>
  <Application>Microsoft Office PowerPoint</Application>
  <PresentationFormat>Widescreen</PresentationFormat>
  <Paragraphs>77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LhARA Endstation Discussions - Summary</vt:lpstr>
      <vt:lpstr>PowerPoint Presentation</vt:lpstr>
      <vt:lpstr>Key Themes</vt:lpstr>
      <vt:lpstr>Key Deliverables</vt:lpstr>
      <vt:lpstr>Notes from Prelim talks and initial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Endstation Discussions - Summary</dc:title>
  <dc:creator>Tony Price</dc:creator>
  <cp:lastModifiedBy>Tony Price</cp:lastModifiedBy>
  <cp:revision>5</cp:revision>
  <dcterms:created xsi:type="dcterms:W3CDTF">2020-09-22T10:23:17Z</dcterms:created>
  <dcterms:modified xsi:type="dcterms:W3CDTF">2020-09-22T11:29:53Z</dcterms:modified>
</cp:coreProperties>
</file>