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1488" r:id="rId3"/>
    <p:sldId id="257" r:id="rId4"/>
    <p:sldId id="1489" r:id="rId5"/>
    <p:sldId id="258" r:id="rId6"/>
    <p:sldId id="260" r:id="rId7"/>
    <p:sldId id="1484" r:id="rId8"/>
    <p:sldId id="149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266"/>
    <p:restoredTop sz="94694"/>
  </p:normalViewPr>
  <p:slideViewPr>
    <p:cSldViewPr snapToGrid="0" snapToObjects="1">
      <p:cViewPr varScale="1">
        <p:scale>
          <a:sx n="196" d="100"/>
          <a:sy n="196" d="100"/>
        </p:scale>
        <p:origin x="176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303" y="0"/>
            <a:ext cx="1636697" cy="3550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0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11 December, 2020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hyperlink" Target="https://ccap.hep.ph.ic.ac.uk/trac/wiki/Research/DesignStudy/Proposal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Update on progress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… since last </a:t>
            </a:r>
            <a:r>
              <a:rPr lang="en-US" dirty="0" err="1"/>
              <a:t>LhARA</a:t>
            </a:r>
            <a:r>
              <a:rPr lang="en-US" dirty="0"/>
              <a:t> SG meeting; 24Sep20</a:t>
            </a:r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AB9685A-BAD5-F740-9C3E-FB31668DE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3362" y="0"/>
            <a:ext cx="3858638" cy="129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1E906-2B9F-BC44-BE18-5094BFCB0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paper in Frontiers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82AC482-821A-B041-A39E-3A6D22D8C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1060" y="984303"/>
            <a:ext cx="6944501" cy="4625314"/>
          </a:xfrm>
        </p:spPr>
        <p:txBody>
          <a:bodyPr/>
          <a:lstStyle/>
          <a:p>
            <a:r>
              <a:rPr lang="en-US" dirty="0"/>
              <a:t>Published:</a:t>
            </a:r>
          </a:p>
          <a:p>
            <a:pPr lvl="1"/>
            <a:r>
              <a:rPr lang="en-US" dirty="0"/>
              <a:t>29Sep20</a:t>
            </a:r>
          </a:p>
          <a:p>
            <a:r>
              <a:rPr lang="en-US" dirty="0"/>
              <a:t>Press release from STFC:</a:t>
            </a:r>
          </a:p>
          <a:p>
            <a:pPr lvl="1"/>
            <a:r>
              <a:rPr lang="en-US" sz="1800" dirty="0"/>
              <a:t>https://</a:t>
            </a:r>
            <a:r>
              <a:rPr lang="en-US" sz="1800" dirty="0" err="1"/>
              <a:t>www.clf.stfc.ac.uk</a:t>
            </a:r>
            <a:r>
              <a:rPr lang="en-US" sz="1800" dirty="0"/>
              <a:t>/Pages/Scientists-plan-new-facility-to-transform-UK-cancer-treatment.aspx#</a:t>
            </a:r>
          </a:p>
          <a:p>
            <a:r>
              <a:rPr lang="en-US" dirty="0"/>
              <a:t>Picked up in news, e.g.:</a:t>
            </a:r>
          </a:p>
          <a:p>
            <a:pPr lvl="1"/>
            <a:r>
              <a:rPr lang="en-US" dirty="0" err="1"/>
              <a:t>ActionRadiotherapy</a:t>
            </a:r>
            <a:r>
              <a:rPr lang="en-US" dirty="0"/>
              <a:t> News</a:t>
            </a:r>
          </a:p>
          <a:p>
            <a:pPr lvl="1"/>
            <a:r>
              <a:rPr lang="en-US" dirty="0"/>
              <a:t>Belfast, Imperial, Strathclyde, …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4DD638-83CE-B042-8C3D-7D698E3EB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39" y="0"/>
            <a:ext cx="48946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288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03751-DA0B-9C45-81B8-42FD25308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Incremental technical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944A8-A13F-F64E-8594-0661B30679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Continued development of:</a:t>
            </a:r>
          </a:p>
          <a:p>
            <a:pPr lvl="1"/>
            <a:r>
              <a:rPr lang="en-US" dirty="0"/>
              <a:t>Radiobiology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Jason Parsons, Amato </a:t>
            </a:r>
            <a:r>
              <a:rPr lang="en-US" dirty="0" err="1"/>
              <a:t>Giacca</a:t>
            </a:r>
            <a:r>
              <a:rPr lang="en-US" dirty="0"/>
              <a:t>; USP discussion meeting; 08Jan21, 11:00</a:t>
            </a:r>
          </a:p>
          <a:p>
            <a:pPr lvl="1"/>
            <a:r>
              <a:rPr lang="en-US" dirty="0"/>
              <a:t>Capture section (Gabor lens):</a:t>
            </a:r>
          </a:p>
          <a:p>
            <a:pPr lvl="2"/>
            <a:r>
              <a:rPr lang="en-US" dirty="0"/>
              <a:t>Colin Whyte et al:</a:t>
            </a:r>
          </a:p>
          <a:p>
            <a:pPr lvl="3"/>
            <a:r>
              <a:rPr lang="en-US" dirty="0"/>
              <a:t>Titus-Stefan </a:t>
            </a:r>
            <a:r>
              <a:rPr lang="en-US" dirty="0" err="1"/>
              <a:t>Dascalu</a:t>
            </a:r>
            <a:r>
              <a:rPr lang="en-US" dirty="0"/>
              <a:t>: Gabor lens time-resolved plasma and beam simulation</a:t>
            </a:r>
          </a:p>
          <a:p>
            <a:pPr lvl="4"/>
            <a:r>
              <a:rPr lang="en-US" dirty="0" err="1"/>
              <a:t>LhARA</a:t>
            </a:r>
            <a:r>
              <a:rPr lang="en-US" dirty="0"/>
              <a:t> lens and first prototype</a:t>
            </a:r>
          </a:p>
          <a:p>
            <a:pPr lvl="3"/>
            <a:r>
              <a:rPr lang="en-US" dirty="0" err="1"/>
              <a:t>Hin</a:t>
            </a:r>
            <a:r>
              <a:rPr lang="en-US" dirty="0"/>
              <a:t> Tung Lau: Time-resolved simulation of laser-driven source</a:t>
            </a:r>
          </a:p>
          <a:p>
            <a:pPr lvl="3"/>
            <a:r>
              <a:rPr lang="en-US" dirty="0"/>
              <a:t>Excellent 3-way collaboration developing: Strathclyde, RAL (Bob Bingham), IC</a:t>
            </a:r>
          </a:p>
          <a:p>
            <a:pPr lvl="1"/>
            <a:r>
              <a:rPr lang="en-US" dirty="0"/>
              <a:t>Simulation/experiment meetings: </a:t>
            </a:r>
            <a:r>
              <a:rPr lang="en-US" dirty="0" err="1"/>
              <a:t>Ajit</a:t>
            </a:r>
            <a:r>
              <a:rPr lang="en-US" dirty="0"/>
              <a:t> </a:t>
            </a:r>
            <a:r>
              <a:rPr lang="en-US" dirty="0" err="1"/>
              <a:t>Kurup</a:t>
            </a:r>
            <a:r>
              <a:rPr lang="en-US" dirty="0"/>
              <a:t>, Will Shields:</a:t>
            </a:r>
          </a:p>
          <a:p>
            <a:pPr lvl="2"/>
            <a:r>
              <a:rPr lang="en-US" dirty="0"/>
              <a:t>Now restarted, discussion of issues and solutions</a:t>
            </a:r>
          </a:p>
          <a:p>
            <a:r>
              <a:rPr lang="en-US" dirty="0"/>
              <a:t>Initiated:</a:t>
            </a:r>
          </a:p>
          <a:p>
            <a:pPr lvl="1"/>
            <a:r>
              <a:rPr lang="en-US" dirty="0"/>
              <a:t>Consideration of end-station, instrumentation, robotics development (</a:t>
            </a:r>
            <a:r>
              <a:rPr lang="en-US" dirty="0" err="1"/>
              <a:t>McLauchlan</a:t>
            </a:r>
            <a:r>
              <a:rPr lang="en-US" dirty="0"/>
              <a:t>, Price T)</a:t>
            </a:r>
          </a:p>
          <a:p>
            <a:pPr lvl="1"/>
            <a:r>
              <a:rPr lang="en-US" dirty="0" err="1"/>
              <a:t>Ionacoustic</a:t>
            </a:r>
            <a:r>
              <a:rPr lang="en-US" dirty="0"/>
              <a:t> imaging (Bamber, Beard)</a:t>
            </a:r>
          </a:p>
          <a:p>
            <a:pPr lvl="1"/>
            <a:r>
              <a:rPr lang="en-US" dirty="0"/>
              <a:t>Quantification of benefits (Price P, Green, S)</a:t>
            </a:r>
          </a:p>
        </p:txBody>
      </p:sp>
    </p:spTree>
    <p:extLst>
      <p:ext uri="{BB962C8B-B14F-4D97-AF65-F5344CB8AC3E}">
        <p14:creationId xmlns:p14="http://schemas.microsoft.com/office/powerpoint/2010/main" val="4130084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57B98-571E-3D44-A612-DABB5B2D8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EPSRC Transformative Healthcare Technologies outline proposal submitted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B3BB8C-5335-C04E-81D3-E40AC9F21D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401" y="547090"/>
            <a:ext cx="4076650" cy="621792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F020C6-7859-E549-AFBA-E2927C8BEC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3054" y="1199743"/>
            <a:ext cx="6420254" cy="450714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Request £300k to support a 15-month ``Development Phase’’ </a:t>
            </a:r>
          </a:p>
          <a:p>
            <a:r>
              <a:rPr lang="en-US" dirty="0"/>
              <a:t>Three work packages:</a:t>
            </a:r>
          </a:p>
          <a:p>
            <a:pPr lvl="1"/>
            <a:r>
              <a:rPr lang="en-US" dirty="0"/>
              <a:t>Outline Conceptual Design Report for the </a:t>
            </a:r>
            <a:r>
              <a:rPr lang="en-US" dirty="0" err="1"/>
              <a:t>LhARA</a:t>
            </a:r>
            <a:r>
              <a:rPr lang="en-US" dirty="0"/>
              <a:t> proof-of-principle biological-assessment facility;</a:t>
            </a:r>
          </a:p>
          <a:p>
            <a:pPr lvl="1"/>
            <a:r>
              <a:rPr lang="en-US" dirty="0"/>
              <a:t>Proton- and ion-acoustic imaging; and</a:t>
            </a:r>
          </a:p>
          <a:p>
            <a:pPr lvl="1"/>
            <a:r>
              <a:rPr lang="en-US" dirty="0"/>
              <a:t>Evaluation of the benefits of the initiative and </a:t>
            </a:r>
            <a:r>
              <a:rPr lang="en-US" dirty="0" err="1"/>
              <a:t>optimisation</a:t>
            </a:r>
            <a:r>
              <a:rPr lang="en-US" dirty="0"/>
              <a:t> of the R&amp;D </a:t>
            </a:r>
            <a:r>
              <a:rPr lang="en-US" dirty="0" err="1"/>
              <a:t>programme</a:t>
            </a:r>
            <a:r>
              <a:rPr lang="en-US" dirty="0"/>
              <a:t>.</a:t>
            </a:r>
          </a:p>
          <a:p>
            <a:r>
              <a:rPr lang="en-US" dirty="0"/>
              <a:t>Industrial partners committed contributions value: £465k.</a:t>
            </a:r>
          </a:p>
          <a:p>
            <a:r>
              <a:rPr lang="en-US" dirty="0"/>
              <a:t>STFC promised matching funding of £300k</a:t>
            </a:r>
          </a:p>
          <a:p>
            <a:r>
              <a:rPr lang="en-US" dirty="0"/>
              <a:t>The outline proposal was rejected by EPSRC.</a:t>
            </a:r>
          </a:p>
          <a:p>
            <a:pPr lvl="1"/>
            <a:r>
              <a:rPr lang="en-US" dirty="0"/>
              <a:t>  No feedback was provided.</a:t>
            </a:r>
          </a:p>
        </p:txBody>
      </p:sp>
    </p:spTree>
    <p:extLst>
      <p:ext uri="{BB962C8B-B14F-4D97-AF65-F5344CB8AC3E}">
        <p14:creationId xmlns:p14="http://schemas.microsoft.com/office/powerpoint/2010/main" val="3422291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57B98-571E-3D44-A612-DABB5B2D8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 Advanced Grant submitted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F185F1-3E19-3943-97CC-50C4C23DD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9356" y="640081"/>
            <a:ext cx="7732643" cy="2030930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Source/capture system:</a:t>
            </a:r>
          </a:p>
          <a:p>
            <a:pPr lvl="1"/>
            <a:r>
              <a:rPr lang="en-US" dirty="0"/>
              <a:t>Gabor lens development: IC (KL, </a:t>
            </a:r>
            <a:r>
              <a:rPr lang="en-US" dirty="0" err="1"/>
              <a:t>JPa</a:t>
            </a:r>
            <a:r>
              <a:rPr lang="en-US" dirty="0"/>
              <a:t>, ZN, et al)/Strathclyde (CW et al)</a:t>
            </a:r>
          </a:p>
          <a:p>
            <a:pPr lvl="1"/>
            <a:r>
              <a:rPr lang="en-US" dirty="0"/>
              <a:t>Exploit ZHI laser at Imperial and SCAPA</a:t>
            </a:r>
          </a:p>
          <a:p>
            <a:r>
              <a:rPr lang="en-US" dirty="0"/>
              <a:t>Budget:</a:t>
            </a:r>
          </a:p>
          <a:p>
            <a:pPr lvl="1"/>
            <a:r>
              <a:rPr lang="en-US" dirty="0"/>
              <a:t>“Squeezed”: ~3.5MEuro over 5 years</a:t>
            </a:r>
          </a:p>
          <a:p>
            <a:r>
              <a:rPr lang="en-US" dirty="0"/>
              <a:t>Benefit:</a:t>
            </a:r>
          </a:p>
          <a:p>
            <a:pPr lvl="1"/>
            <a:r>
              <a:rPr lang="en-US" dirty="0"/>
              <a:t>Worked out proposal; B1 and B2 posted on </a:t>
            </a:r>
            <a:r>
              <a:rPr lang="en-US" dirty="0" err="1"/>
              <a:t>LhARA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proposals page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7C11F3-73F9-9A4C-AEFF-9E8943485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78" y="391449"/>
            <a:ext cx="4267200" cy="218238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A8CEEB-6D55-A74F-951D-DEFD58CD45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370" y="2772274"/>
            <a:ext cx="9221260" cy="399105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11025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65C5A-5A5B-D84C-8B3B-F50F9A3B7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STFC [1]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9AE82-8CDB-9D4E-831F-66AB287857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Meeting with Department directors: 06Jul20</a:t>
            </a:r>
          </a:p>
          <a:p>
            <a:pPr lvl="1"/>
            <a:r>
              <a:rPr lang="en-US" dirty="0"/>
              <a:t>Present:</a:t>
            </a:r>
          </a:p>
          <a:p>
            <a:pPr lvl="2"/>
            <a:r>
              <a:rPr lang="en-US" dirty="0" err="1"/>
              <a:t>ASTeC</a:t>
            </a:r>
            <a:r>
              <a:rPr lang="en-US" dirty="0"/>
              <a:t>: Jim Clarke</a:t>
            </a:r>
          </a:p>
          <a:p>
            <a:pPr lvl="2"/>
            <a:r>
              <a:rPr lang="en-US" dirty="0"/>
              <a:t>CLF: John Collier</a:t>
            </a:r>
          </a:p>
          <a:p>
            <a:pPr lvl="2"/>
            <a:r>
              <a:rPr lang="en-US" dirty="0"/>
              <a:t>ISIS: John Thomason and Robert McGreevy</a:t>
            </a:r>
          </a:p>
          <a:p>
            <a:pPr lvl="2"/>
            <a:r>
              <a:rPr lang="en-US" dirty="0"/>
              <a:t>PPD: Dave Newbold</a:t>
            </a:r>
          </a:p>
          <a:p>
            <a:pPr lvl="1"/>
            <a:r>
              <a:rPr lang="en-US" dirty="0"/>
              <a:t>Outcome:</a:t>
            </a:r>
          </a:p>
          <a:p>
            <a:pPr lvl="2"/>
            <a:r>
              <a:rPr lang="en-US" dirty="0"/>
              <a:t>KL, </a:t>
            </a:r>
            <a:r>
              <a:rPr lang="en-US" dirty="0" err="1"/>
              <a:t>JTh</a:t>
            </a:r>
            <a:r>
              <a:rPr lang="en-US" dirty="0"/>
              <a:t>, </a:t>
            </a:r>
            <a:r>
              <a:rPr lang="en-US" dirty="0" err="1"/>
              <a:t>Ceri</a:t>
            </a:r>
            <a:r>
              <a:rPr lang="en-US" dirty="0"/>
              <a:t> Brenner, Jim Clarke will write 2-pager for transmission to STFC EB:</a:t>
            </a:r>
          </a:p>
          <a:p>
            <a:pPr lvl="3"/>
            <a:r>
              <a:rPr lang="en-US" dirty="0"/>
              <a:t>Benefits and challenges of </a:t>
            </a:r>
            <a:r>
              <a:rPr lang="en-US" dirty="0" err="1"/>
              <a:t>LhARA</a:t>
            </a:r>
            <a:r>
              <a:rPr lang="en-US" dirty="0"/>
              <a:t>, raise issue of how to propose </a:t>
            </a:r>
            <a:r>
              <a:rPr lang="en-US" dirty="0" err="1"/>
              <a:t>LhARA</a:t>
            </a:r>
            <a:r>
              <a:rPr lang="en-US" dirty="0"/>
              <a:t> to STFC</a:t>
            </a:r>
          </a:p>
          <a:p>
            <a:pPr lvl="2"/>
            <a:r>
              <a:rPr lang="en-US" dirty="0"/>
              <a:t>2-pager will go to EB “over the signatures” of the 4 directors</a:t>
            </a:r>
          </a:p>
          <a:p>
            <a:pPr lvl="1"/>
            <a:r>
              <a:rPr lang="en-US" dirty="0"/>
              <a:t>Progress:</a:t>
            </a:r>
          </a:p>
          <a:p>
            <a:pPr lvl="2"/>
            <a:r>
              <a:rPr lang="en-US" dirty="0"/>
              <a:t>Memo now with Department Director’s awaiting transmission</a:t>
            </a:r>
          </a:p>
        </p:txBody>
      </p:sp>
    </p:spTree>
    <p:extLst>
      <p:ext uri="{BB962C8B-B14F-4D97-AF65-F5344CB8AC3E}">
        <p14:creationId xmlns:p14="http://schemas.microsoft.com/office/powerpoint/2010/main" val="510693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68E4C-B5FF-B04F-AA92-1B5733137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collaboration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1210F-D29B-C243-A92D-A4593F2355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Proposal to join us from Paul Beard:</a:t>
            </a:r>
          </a:p>
          <a:p>
            <a:pPr lvl="1"/>
            <a:r>
              <a:rPr lang="en-US" dirty="0"/>
              <a:t>Department of Medical Physics and Biomedical Engineering, Faculty of Engineering Science , UCL</a:t>
            </a:r>
          </a:p>
          <a:p>
            <a:pPr lvl="1"/>
            <a:r>
              <a:rPr lang="en-US" dirty="0"/>
              <a:t>WP leader on ion-acoustic imaging</a:t>
            </a:r>
          </a:p>
          <a:p>
            <a:pPr lvl="1"/>
            <a:r>
              <a:rPr lang="en-US" dirty="0"/>
              <a:t>Excellent match, I’m strongly in support!  Brings very welcome expertise to our collaboration</a:t>
            </a:r>
          </a:p>
          <a:p>
            <a:endParaRPr lang="en-US" dirty="0"/>
          </a:p>
          <a:p>
            <a:r>
              <a:rPr lang="en-US" dirty="0"/>
              <a:t>Patient and public involvement:</a:t>
            </a:r>
          </a:p>
          <a:p>
            <a:pPr lvl="1"/>
            <a:r>
              <a:rPr lang="en-US" dirty="0"/>
              <a:t>Harry Hall and Gareth Jones; </a:t>
            </a:r>
          </a:p>
          <a:p>
            <a:pPr lvl="2"/>
            <a:r>
              <a:rPr lang="en-US" dirty="0"/>
              <a:t>Initial PPI strategy drafted</a:t>
            </a:r>
          </a:p>
          <a:p>
            <a:pPr lvl="2"/>
            <a:r>
              <a:rPr lang="en-US" dirty="0"/>
              <a:t>Lay summaries for pre-CDR and publication</a:t>
            </a:r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343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C7F44-B77C-5F4A-8B64-C593B03ED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point now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275F5-5557-6B41-BCC1-3EE843DD3A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67710"/>
            <a:ext cx="12192000" cy="4980129"/>
          </a:xfrm>
        </p:spPr>
        <p:txBody>
          <a:bodyPr/>
          <a:lstStyle/>
          <a:p>
            <a:r>
              <a:rPr lang="en-US" dirty="0"/>
              <a:t>Targets for fund raising over, say, 2 years …</a:t>
            </a:r>
          </a:p>
          <a:p>
            <a:endParaRPr lang="en-US" dirty="0"/>
          </a:p>
          <a:p>
            <a:r>
              <a:rPr lang="en-US" dirty="0"/>
              <a:t>£300k—£500k level in the 4 themes identified on the agenda</a:t>
            </a:r>
          </a:p>
        </p:txBody>
      </p:sp>
    </p:spTree>
    <p:extLst>
      <p:ext uri="{BB962C8B-B14F-4D97-AF65-F5344CB8AC3E}">
        <p14:creationId xmlns:p14="http://schemas.microsoft.com/office/powerpoint/2010/main" val="3229208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681342B-3AE4-3049-B498-45C3FB80CD67}" vid="{D4B34948-FD99-BA41-A4FD-78ABA7C5B8B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</TotalTime>
  <Words>511</Words>
  <Application>Microsoft Macintosh PowerPoint</Application>
  <PresentationFormat>Widescreen</PresentationFormat>
  <Paragraphs>71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Update on progress</vt:lpstr>
      <vt:lpstr>LhARA paper in Frontiers</vt:lpstr>
      <vt:lpstr>Incremental technical progress</vt:lpstr>
      <vt:lpstr>EPSRC Transformative Healthcare Technologies outline proposal submitted</vt:lpstr>
      <vt:lpstr>ERC Advanced Grant submitted</vt:lpstr>
      <vt:lpstr>STFC [1]</vt:lpstr>
      <vt:lpstr>LhARA collaboration</vt:lpstr>
      <vt:lpstr>Main point now 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progress</dc:title>
  <dc:creator>Kenneth Long</dc:creator>
  <cp:lastModifiedBy>Kenneth Long</cp:lastModifiedBy>
  <cp:revision>15</cp:revision>
  <dcterms:created xsi:type="dcterms:W3CDTF">2020-09-24T06:59:37Z</dcterms:created>
  <dcterms:modified xsi:type="dcterms:W3CDTF">2020-12-11T13:05:33Z</dcterms:modified>
</cp:coreProperties>
</file>