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93"/>
    <p:restoredTop sz="94694"/>
  </p:normalViewPr>
  <p:slideViewPr>
    <p:cSldViewPr snapToGrid="0">
      <p:cViewPr varScale="1">
        <p:scale>
          <a:sx n="76" d="100"/>
          <a:sy n="76" d="100"/>
        </p:scale>
        <p:origin x="224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8068D-3E40-2745-4DD0-AA21369E98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EE1685-BB67-BED9-76D8-9EA5077B8D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5FBF9-74DC-B5E0-9CDA-58745651B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88683-2153-A9DD-1887-4CC908FEA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8ADB-CFEA-81E4-4426-E8F4A7EC7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317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65BD2-7AEF-7B28-FD2D-992F848D9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4D9BAF-4D04-4D2E-8F5E-91CF682931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C2143-0A3F-517E-4708-F09128ED2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587F0-3A06-E762-24E1-F35225E94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70866-8D63-BBA4-83CA-FE2F60B7C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8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330134-A7FC-3CFE-E8C2-DD72B6B5EF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E7B41D-581D-E69E-3006-E51562497E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1BFDC-8D8D-2934-B349-FB611E028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457C6-8DB5-C7E7-28E2-EE6792A3F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DAB2C-2412-3B32-9DCD-32935FF12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85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CD091-8AB7-89A9-6D90-7AE7BA0E8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61F9B-53C2-5C2C-838C-632B79D1B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3C262-E61D-554A-DFC7-12DB4BB53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6B0E9-9882-0A7D-DD1A-8E0E5AE4F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0F3FF-83A1-421B-3B5B-C9ABE6104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81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A308D-55D4-B9B6-1399-5BFBED29C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E8F4E7-FD71-F66B-017A-F4CEC3F9F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C5B13-EBC4-F44C-9AA4-2A9D10C6F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74C3A-E47B-9E0D-A194-E855CF625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DF6EE-F8AF-B498-C5EC-85F0561BF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2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1D370-8590-83D8-EE5A-5E45833B7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FF792-ED11-E227-4F8C-8C6A835B52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E0FB69-16D1-4E69-2C1B-70F362069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2BA01A-C0F7-CB2D-19D0-7EFE79E77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DC4CA2-36A1-B5CC-72B0-BD1579D37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7C26C7-0E60-9309-90D9-0C310A8A7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75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39027-6EE7-3DDA-1B36-1FD6A0183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59042-0C46-1FDE-70C9-3994E6517C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26F86E-B08E-653B-5276-6292CB0FBF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477AEE-787B-4257-A4C5-4327CD96F3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37D912-CA70-97D1-B29B-2AC6C26638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5627DD-F234-B976-1D83-33A38CEFA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4FF97F-3A51-C149-1F4D-44339418B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5CB1F1-364D-B2F3-4E28-6F2CF0B1D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514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6084F-E032-ECCA-91E0-960C4321C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B6ED8A-DE8A-1123-5E8D-9FE5B89D8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6EE89-DA13-D604-1F31-F2682ECE6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5235BD-A8F5-AE49-673B-C852C31BC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6B0D81-E138-B35E-F901-B760BC9D0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1C40C7-75D4-F35D-C57A-1B9DC6616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84911C-0B0D-A941-EA2C-67607FB81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9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5A734-30B5-252A-1009-751159E8F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CF65E-E65C-CA22-C2A7-D6477C797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D0ED37-6CA6-787A-91E7-2892CEDDCD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47C395-57FC-38C9-7934-2D793A145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8936CB-0928-31BF-62BB-8B45F5E52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ACD4A-E09B-3BB9-2D5F-E8766B781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69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C5E3C-84A6-034C-8845-B88C461AE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0DE3D4-2058-5E4F-8607-8B4BBDA6E3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87397-49A7-3CF7-6586-983708A0A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3BD64B-9CBD-F8DB-353C-0A04F8964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147E-D362-0C48-8B74-78D66D36BB74}" type="datetimeFigureOut">
              <a:rPr lang="en-US" smtClean="0"/>
              <a:t>6/4/23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23DAA8-AC7C-0921-156B-D68284CD2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62AC5-81E0-549F-1E4E-7167C4527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5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E6AA2C-52A9-6E84-4AB9-758A16866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C6ED4C-E24B-FA5C-3E2B-8D243ADAC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95797-FDC8-2A83-62BB-738E699E9D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7147E-D362-0C48-8B74-78D66D36BB74}" type="datetimeFigureOut">
              <a:rPr lang="en-US" smtClean="0"/>
              <a:t>6/4/23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0B607-846A-E0A4-3C62-EFC93E3058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553EB-10E5-0412-167A-A5004C1E3E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66881-1655-1C4D-A5C7-381A9FDEB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60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19581-B52C-672E-629E-364B93412A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err="1"/>
              <a:t>BioPhysicsX</a:t>
            </a:r>
            <a:r>
              <a:rPr lang="en-US" sz="6600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F27831-B48B-6731-1028-998AEC471F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future of convergent science </a:t>
            </a:r>
          </a:p>
        </p:txBody>
      </p:sp>
    </p:spTree>
    <p:extLst>
      <p:ext uri="{BB962C8B-B14F-4D97-AF65-F5344CB8AC3E}">
        <p14:creationId xmlns:p14="http://schemas.microsoft.com/office/powerpoint/2010/main" val="1381424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417A2-35D6-129C-46BE-D200F5C6E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BioPhysicsX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C3CBD-C623-8889-385A-452422DF7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To develop better clinical systems and improved treatment outcomes for patients </a:t>
            </a:r>
          </a:p>
          <a:p>
            <a:r>
              <a:rPr lang="en-US"/>
              <a:t>To understand how DNA in living cells reacts to different beams and cancer treatment regimes</a:t>
            </a:r>
          </a:p>
          <a:p>
            <a:r>
              <a:rPr lang="en-US"/>
              <a:t>To develop skills and expertise</a:t>
            </a:r>
          </a:p>
          <a:p>
            <a:r>
              <a:rPr lang="en-US"/>
              <a:t>To attract and retain world-class researchers</a:t>
            </a:r>
          </a:p>
          <a:p>
            <a:r>
              <a:rPr lang="en-US"/>
              <a:t>To work with industry and entrepreneurs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714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456AF-22D9-57DF-9CBD-4F76D0F4C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BioPhysicsX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767C0-C49A-2962-D426-773EFF1E67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multidisciplinary institute – physics, radiobiology and clinical disciplines</a:t>
            </a:r>
          </a:p>
          <a:p>
            <a:r>
              <a:rPr lang="en-US"/>
              <a:t>Will be based at Imperial College’s White City campus</a:t>
            </a:r>
          </a:p>
          <a:p>
            <a:r>
              <a:rPr lang="en-US"/>
              <a:t>A partnership between Imperial College and Oxford University</a:t>
            </a:r>
          </a:p>
          <a:p>
            <a:r>
              <a:rPr lang="en-US"/>
              <a:t>A collaboration of national and international institutes, expertise and entrepreneurs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599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42FFF-B04B-D810-6B21-2984A86B9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Who is BioPhysicsX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030A7-68F0-C785-2E61-CD64D19966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Trusted experts and leaders in each discipline – excellence everywhere</a:t>
            </a:r>
          </a:p>
          <a:p>
            <a:pPr lvl="0"/>
            <a:r>
              <a:rPr lang="en-US" dirty="0"/>
              <a:t>Co-located fostering a co-operative setting and removing silos</a:t>
            </a:r>
          </a:p>
          <a:p>
            <a:pPr lvl="0"/>
            <a:r>
              <a:rPr lang="en-US" dirty="0"/>
              <a:t>Coordinated approach and jointly developed science </a:t>
            </a:r>
            <a:r>
              <a:rPr lang="en-US" dirty="0" err="1"/>
              <a:t>programme</a:t>
            </a:r>
            <a:endParaRPr lang="en-US" dirty="0"/>
          </a:p>
          <a:p>
            <a:pPr lvl="0"/>
            <a:r>
              <a:rPr lang="en-US" dirty="0"/>
              <a:t>Industry partners </a:t>
            </a:r>
          </a:p>
        </p:txBody>
      </p:sp>
    </p:spTree>
    <p:extLst>
      <p:ext uri="{BB962C8B-B14F-4D97-AF65-F5344CB8AC3E}">
        <p14:creationId xmlns:p14="http://schemas.microsoft.com/office/powerpoint/2010/main" val="483752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F9E66-E117-A10B-DA89-4ECD8DF6A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How does BioPhysicsX work: its purpose and aims</a:t>
            </a:r>
            <a:br>
              <a:rPr lang="en-US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E90B2-EC7F-BDEF-0FA0-64C7935DFB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Environment for ground-breaking research: physics, engineering, laser, biological clinical</a:t>
            </a:r>
          </a:p>
          <a:p>
            <a:r>
              <a:rPr lang="en-US"/>
              <a:t>Application driven – focused on delivering novel cancer care to transform clinical practice</a:t>
            </a:r>
          </a:p>
          <a:p>
            <a:r>
              <a:rPr lang="en-US"/>
              <a:t>Interdisciplinary research</a:t>
            </a:r>
          </a:p>
          <a:p>
            <a:r>
              <a:rPr lang="en-US"/>
              <a:t>Developing skills through training to create expert users who will work in the emerging field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972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0" name="Rectangle 1029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Freeform: Shape 1031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7084E0-D4FB-2CDB-6F58-C3954D1DE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600"/>
            <a:ext cx="3739341" cy="1330839"/>
          </a:xfrm>
        </p:spPr>
        <p:txBody>
          <a:bodyPr>
            <a:normAutofit/>
          </a:bodyPr>
          <a:lstStyle/>
          <a:p>
            <a:r>
              <a:rPr lang="en-US" sz="2800"/>
              <a:t>BioPhysicsX and LhARA</a:t>
            </a:r>
            <a:br>
              <a:rPr lang="en-US" sz="2800"/>
            </a:br>
            <a:endParaRPr 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A31999-5458-40BE-9D0E-356D7FE6E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66" y="2194102"/>
            <a:ext cx="3427001" cy="3908586"/>
          </a:xfrm>
        </p:spPr>
        <p:txBody>
          <a:bodyPr>
            <a:normAutofit/>
          </a:bodyPr>
          <a:lstStyle/>
          <a:p>
            <a:r>
              <a:rPr lang="en-US" sz="1900"/>
              <a:t>The Laser-hybrid Accelerator for Radiobiological Applications (LhARA) is at the heart of BioPhysicsX</a:t>
            </a:r>
          </a:p>
          <a:p>
            <a:r>
              <a:rPr lang="en-US" sz="1900"/>
              <a:t>The accelerator facility will deliver ion species at ultra-high dose rate in different spatial- temporal and spectral fractionation schemes</a:t>
            </a:r>
          </a:p>
          <a:p>
            <a:r>
              <a:rPr lang="en-US" sz="1900"/>
              <a:t>2-year funding for preliminary study is underway</a:t>
            </a:r>
          </a:p>
          <a:p>
            <a:endParaRPr lang="en-US" sz="1900"/>
          </a:p>
        </p:txBody>
      </p:sp>
      <p:pic>
        <p:nvPicPr>
          <p:cNvPr id="1025" name="Picture 1" descr="page3image49401088">
            <a:extLst>
              <a:ext uri="{FF2B5EF4-FFF2-40B4-BE49-F238E27FC236}">
                <a16:creationId xmlns:a16="http://schemas.microsoft.com/office/drawing/2014/main" id="{E4F9365B-CFB6-02C6-7508-950094BA83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5457" y="1471229"/>
            <a:ext cx="6155141" cy="393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572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87722-CBDC-0A6E-F018-97ABCF163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BioPhysicsX: current research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48163-56EF-4AAA-A2D3-324440598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Physics – energy efficient accelerator with fixed field alternating gradient</a:t>
            </a:r>
          </a:p>
          <a:p>
            <a:r>
              <a:rPr lang="en-US"/>
              <a:t>Laser – system large of flux in nano-second pulses with interactive feedback to reposition the beam</a:t>
            </a:r>
          </a:p>
          <a:p>
            <a:r>
              <a:rPr lang="en-US"/>
              <a:t>Physics (?) – Gabor lens a capture device that removes the limitations on the instantaneous dose rate</a:t>
            </a:r>
          </a:p>
          <a:p>
            <a:r>
              <a:rPr lang="en-US"/>
              <a:t>Clinical treatment (?) – ion acoustic dose profile measurement</a:t>
            </a:r>
          </a:p>
          <a:p>
            <a:r>
              <a:rPr lang="en-US"/>
              <a:t>Computing – simulation systems and techniques, machine learning</a:t>
            </a:r>
          </a:p>
          <a:p>
            <a:r>
              <a:rPr lang="en-US"/>
              <a:t>Radiobiology – study of relative biological effectiveness of different ions and effectiveness of different beam systems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661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301</Words>
  <Application>Microsoft Macintosh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BioPhysicsX </vt:lpstr>
      <vt:lpstr>Why BioPhysicsX</vt:lpstr>
      <vt:lpstr>What is BioPhysicsX </vt:lpstr>
      <vt:lpstr>Who is BioPhysicsX</vt:lpstr>
      <vt:lpstr>How does BioPhysicsX work: its purpose and aims </vt:lpstr>
      <vt:lpstr>BioPhysicsX and LhARA </vt:lpstr>
      <vt:lpstr>BioPhysicsX: current research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BioPhysicsX </dc:title>
  <dc:creator>Campbell Jamieson</dc:creator>
  <cp:lastModifiedBy>Campbell Jamieson</cp:lastModifiedBy>
  <cp:revision>1</cp:revision>
  <dcterms:created xsi:type="dcterms:W3CDTF">2023-06-04T14:13:41Z</dcterms:created>
  <dcterms:modified xsi:type="dcterms:W3CDTF">2023-06-04T14:31:53Z</dcterms:modified>
</cp:coreProperties>
</file>