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1463" r:id="rId3"/>
    <p:sldId id="1464" r:id="rId4"/>
    <p:sldId id="258" r:id="rId5"/>
    <p:sldId id="381" r:id="rId6"/>
    <p:sldId id="362" r:id="rId7"/>
    <p:sldId id="379" r:id="rId8"/>
    <p:sldId id="363" r:id="rId9"/>
    <p:sldId id="269" r:id="rId10"/>
    <p:sldId id="1465" r:id="rId11"/>
    <p:sldId id="366" r:id="rId12"/>
    <p:sldId id="365" r:id="rId13"/>
    <p:sldId id="367" r:id="rId14"/>
    <p:sldId id="380" r:id="rId15"/>
    <p:sldId id="374" r:id="rId16"/>
    <p:sldId id="382" r:id="rId17"/>
    <p:sldId id="375" r:id="rId18"/>
    <p:sldId id="272" r:id="rId19"/>
    <p:sldId id="364" r:id="rId20"/>
    <p:sldId id="1466" r:id="rId21"/>
    <p:sldId id="383" r:id="rId22"/>
    <p:sldId id="385" r:id="rId23"/>
    <p:sldId id="386" r:id="rId24"/>
    <p:sldId id="360" r:id="rId25"/>
    <p:sldId id="274" r:id="rId26"/>
    <p:sldId id="359" r:id="rId27"/>
    <p:sldId id="279" r:id="rId28"/>
    <p:sldId id="302" r:id="rId29"/>
    <p:sldId id="306" r:id="rId30"/>
    <p:sldId id="325" r:id="rId31"/>
    <p:sldId id="270" r:id="rId32"/>
    <p:sldId id="307" r:id="rId33"/>
    <p:sldId id="308" r:id="rId34"/>
    <p:sldId id="373" r:id="rId35"/>
    <p:sldId id="263" r:id="rId36"/>
    <p:sldId id="1467" r:id="rId37"/>
    <p:sldId id="1460" r:id="rId38"/>
    <p:sldId id="1462" r:id="rId39"/>
    <p:sldId id="257" r:id="rId4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63"/>
          </p14:sldIdLst>
        </p14:section>
        <p14:section name="Motivation" id="{E9991125-A2FF-7A49-9635-7313736C94BE}">
          <p14:sldIdLst>
            <p14:sldId id="1464"/>
            <p14:sldId id="258"/>
            <p14:sldId id="381"/>
            <p14:sldId id="362"/>
            <p14:sldId id="379"/>
            <p14:sldId id="363"/>
            <p14:sldId id="269"/>
          </p14:sldIdLst>
        </p14:section>
        <p14:section name="Radiobiology" id="{251FCFF6-BA41-6C4D-84F0-F1FEC4F12F2C}">
          <p14:sldIdLst>
            <p14:sldId id="1465"/>
            <p14:sldId id="366"/>
            <p14:sldId id="365"/>
            <p14:sldId id="367"/>
            <p14:sldId id="380"/>
            <p14:sldId id="374"/>
            <p14:sldId id="382"/>
            <p14:sldId id="375"/>
            <p14:sldId id="272"/>
            <p14:sldId id="364"/>
          </p14:sldIdLst>
        </p14:section>
        <p14:section name="LhARA" id="{34A0D9A8-CEFD-1140-A11C-28C85D4410F1}">
          <p14:sldIdLst>
            <p14:sldId id="1466"/>
            <p14:sldId id="383"/>
            <p14:sldId id="385"/>
            <p14:sldId id="386"/>
            <p14:sldId id="360"/>
            <p14:sldId id="274"/>
            <p14:sldId id="359"/>
            <p14:sldId id="279"/>
            <p14:sldId id="302"/>
            <p14:sldId id="306"/>
            <p14:sldId id="325"/>
            <p14:sldId id="270"/>
            <p14:sldId id="307"/>
            <p14:sldId id="308"/>
            <p14:sldId id="373"/>
            <p14:sldId id="263"/>
          </p14:sldIdLst>
        </p14:section>
        <p14:section name="Conclusions" id="{9CEE8898-8F30-8F4E-8198-FC71B3F2BB81}">
          <p14:sldIdLst>
            <p14:sldId id="1467"/>
            <p14:sldId id="1460"/>
            <p14:sldId id="1462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169" d="100"/>
          <a:sy n="169" d="100"/>
        </p:scale>
        <p:origin x="80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17 January,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60E67D-2BA9-3E42-91CF-0A577B8D24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1641" y="3874957"/>
            <a:ext cx="2642358" cy="125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t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g"/><Relationship Id="rId4" Type="http://schemas.openxmlformats.org/officeDocument/2006/relationships/image" Target="../media/image3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tif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f"/><Relationship Id="rId3" Type="http://schemas.openxmlformats.org/officeDocument/2006/relationships/image" Target="../media/image54.jpeg"/><Relationship Id="rId7" Type="http://schemas.openxmlformats.org/officeDocument/2006/relationships/image" Target="../media/image58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emf"/><Relationship Id="rId4" Type="http://schemas.openxmlformats.org/officeDocument/2006/relationships/image" Target="../media/image55.jpeg"/><Relationship Id="rId9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3.png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tiff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643" y="1847194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09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B65D7-4BB2-1545-8CDC-34CEA04B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9AA4F2-8739-0648-8B85-FFDA1B23B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1053822" y="76132"/>
            <a:ext cx="7036355" cy="499123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75617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Biological impact </a:t>
            </a:r>
            <a:r>
              <a:rPr lang="en-US" sz="2200" baseline="30000" dirty="0"/>
              <a:t>from the</a:t>
            </a:r>
            <a:r>
              <a:rPr lang="en-US" dirty="0"/>
              <a:t> physics of </a:t>
            </a:r>
            <a:r>
              <a:rPr lang="en-US" dirty="0" err="1"/>
              <a:t>ionisation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Low-LET radiation:</a:t>
            </a:r>
          </a:p>
          <a:p>
            <a:pPr lvl="1"/>
            <a:r>
              <a:rPr lang="en-US" i="1" dirty="0"/>
              <a:t>Repairable</a:t>
            </a:r>
            <a:r>
              <a:rPr lang="en-US" dirty="0"/>
              <a:t> single/double </a:t>
            </a:r>
            <a:br>
              <a:rPr lang="en-US" dirty="0"/>
            </a:br>
            <a:r>
              <a:rPr lang="en-US" dirty="0"/>
              <a:t>strand breaks</a:t>
            </a:r>
          </a:p>
          <a:p>
            <a:endParaRPr lang="en-US" dirty="0"/>
          </a:p>
          <a:p>
            <a:r>
              <a:rPr lang="en-US" dirty="0"/>
              <a:t>High-LET radiation:</a:t>
            </a:r>
          </a:p>
          <a:p>
            <a:pPr lvl="1"/>
            <a:r>
              <a:rPr lang="en-US" i="1" dirty="0"/>
              <a:t>Complex</a:t>
            </a:r>
            <a:r>
              <a:rPr lang="en-US" dirty="0"/>
              <a:t> DNA lesions</a:t>
            </a:r>
          </a:p>
          <a:p>
            <a:pPr lvl="2"/>
            <a:r>
              <a:rPr lang="en-US" dirty="0"/>
              <a:t>Multiple DNA pathways</a:t>
            </a:r>
          </a:p>
          <a:p>
            <a:pPr lvl="2"/>
            <a:r>
              <a:rPr lang="en-US" dirty="0"/>
              <a:t>More difficult to repair</a:t>
            </a:r>
          </a:p>
          <a:p>
            <a:pPr lvl="2"/>
            <a:r>
              <a:rPr lang="en-US" dirty="0"/>
              <a:t>Enhances cell death</a:t>
            </a:r>
          </a:p>
          <a:p>
            <a:endParaRPr lang="en-US" dirty="0"/>
          </a:p>
          <a:p>
            <a:r>
              <a:rPr lang="en-US" dirty="0"/>
              <a:t>Programmatic approach:</a:t>
            </a:r>
          </a:p>
          <a:p>
            <a:pPr lvl="1"/>
            <a:r>
              <a:rPr lang="en-US" dirty="0"/>
              <a:t>Dynamic studies of impact of radiation</a:t>
            </a:r>
          </a:p>
          <a:p>
            <a:pPr lvl="1"/>
            <a:r>
              <a:rPr lang="en-US" dirty="0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39247" y="1066117"/>
            <a:ext cx="2254692" cy="26914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644" y="605958"/>
            <a:ext cx="2750651" cy="18963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2E2EDD-8AD7-0341-8C83-45FE77F03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644" y="2554249"/>
            <a:ext cx="2750651" cy="19118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564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4D17-C1A6-FC48-82A0-F73B13BA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complex, multi-facetted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D10A4-AD71-574D-9DE6-34366087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6148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33F62-5B8A-C141-92DA-FCCE61075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28" y="627074"/>
            <a:ext cx="3599555" cy="445880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C94268-E757-4C4D-93E9-EF0E0F57E025}"/>
              </a:ext>
            </a:extLst>
          </p:cNvPr>
          <p:cNvCxnSpPr/>
          <p:nvPr/>
        </p:nvCxnSpPr>
        <p:spPr>
          <a:xfrm>
            <a:off x="256938" y="702803"/>
            <a:ext cx="0" cy="4383074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B37761A-5A33-4C46-A578-E3988FF486D0}"/>
              </a:ext>
            </a:extLst>
          </p:cNvPr>
          <p:cNvSpPr txBox="1"/>
          <p:nvPr/>
        </p:nvSpPr>
        <p:spPr>
          <a:xfrm rot="16200000">
            <a:off x="-135202" y="475397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Time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C0ABEB6-F846-AB4C-801C-C3899E262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4011515" y="627074"/>
            <a:ext cx="2011434" cy="240111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F4CBE-5D10-7846-AEB8-81984659F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457" y="778647"/>
            <a:ext cx="3013881" cy="20778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A3DCF9-0828-9249-B16B-2DD2E9832C33}"/>
              </a:ext>
            </a:extLst>
          </p:cNvPr>
          <p:cNvSpPr txBox="1"/>
          <p:nvPr/>
        </p:nvSpPr>
        <p:spPr>
          <a:xfrm>
            <a:off x="4688186" y="3814316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0D932E47-1BC1-914A-A44D-C4D782D9A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133" y="2091090"/>
            <a:ext cx="185285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i="1" dirty="0">
                <a:latin typeface="+mj-lt"/>
              </a:rPr>
              <a:t>Carter et al, and Parsons </a:t>
            </a:r>
            <a:br>
              <a:rPr lang="en-GB" sz="800" b="1" i="1" dirty="0">
                <a:latin typeface="+mj-lt"/>
              </a:rPr>
            </a:br>
            <a:r>
              <a:rPr lang="en-GB" sz="800" b="1" i="1" dirty="0">
                <a:latin typeface="+mj-lt"/>
              </a:rPr>
              <a:t>(2018) IJROBP &amp; (2019) IJROBP</a:t>
            </a:r>
          </a:p>
        </p:txBody>
      </p:sp>
    </p:spTree>
    <p:extLst>
      <p:ext uri="{BB962C8B-B14F-4D97-AF65-F5344CB8AC3E}">
        <p14:creationId xmlns:p14="http://schemas.microsoft.com/office/powerpoint/2010/main" val="141764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Initial 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3874A-5455-DD40-A419-A04D45742C5C}"/>
              </a:ext>
            </a:extLst>
          </p:cNvPr>
          <p:cNvSpPr txBox="1"/>
          <p:nvPr/>
        </p:nvSpPr>
        <p:spPr>
          <a:xfrm>
            <a:off x="0" y="0"/>
            <a:ext cx="1728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Prezado</a:t>
            </a:r>
            <a:r>
              <a:rPr lang="en-US" sz="1600" b="1" dirty="0">
                <a:solidFill>
                  <a:schemeClr val="bg1"/>
                </a:solidFill>
              </a:rPr>
              <a:t>; 13Nov19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16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6243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9448"/>
            <a:ext cx="5611660" cy="3776348"/>
          </a:xfrm>
        </p:spPr>
        <p:txBody>
          <a:bodyPr>
            <a:normAutofit fontScale="77500" lnSpcReduction="20000"/>
          </a:bodyPr>
          <a:lstStyle/>
          <a:p>
            <a:pPr marL="177800" indent="-177800"/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marL="403225" lvl="1" indent="-166688"/>
            <a:r>
              <a:rPr lang="en-US" dirty="0"/>
              <a:t>High-flux, laser-driven proton/ion source:</a:t>
            </a:r>
          </a:p>
          <a:p>
            <a:pPr marL="581025" lvl="2" indent="-106363"/>
            <a:r>
              <a:rPr lang="en-US" dirty="0"/>
              <a:t>Overcome instantaneous dose-rate limitation</a:t>
            </a:r>
          </a:p>
          <a:p>
            <a:pPr marL="581025" lvl="2" indent="-106363"/>
            <a:r>
              <a:rPr lang="en-US" dirty="0"/>
              <a:t>Delivers protons or ions in very short pulses:</a:t>
            </a:r>
          </a:p>
          <a:p>
            <a:pPr marL="755650" lvl="3" indent="-141288"/>
            <a:r>
              <a:rPr lang="en-US" dirty="0"/>
              <a:t>Pulse length 10 – 40 ns</a:t>
            </a:r>
          </a:p>
          <a:p>
            <a:pPr marL="581025" lvl="2" indent="-106363"/>
            <a:r>
              <a:rPr lang="en-US" dirty="0"/>
              <a:t>Can provide arbitrary pulse structure</a:t>
            </a:r>
          </a:p>
          <a:p>
            <a:pPr marL="403225" lvl="1" indent="-166688"/>
            <a:r>
              <a:rPr lang="en-US" dirty="0"/>
              <a:t>Novel plasma-lens capture &amp; focusing</a:t>
            </a:r>
          </a:p>
          <a:p>
            <a:pPr marL="403225" lvl="1" indent="-166688"/>
            <a:r>
              <a:rPr lang="en-US" dirty="0"/>
              <a:t>Fast, fixed-field post acceleration</a:t>
            </a:r>
          </a:p>
          <a:p>
            <a:pPr marL="446088" indent="0">
              <a:buNone/>
            </a:pP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  <a:p>
            <a:pPr marL="177800" indent="-177800"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4AEB7B-36E3-0941-B7E6-8DBABD919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458" y="1182067"/>
            <a:ext cx="3560416" cy="233004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82F95B-DC2C-D046-BB84-3FDCE1D30339}"/>
              </a:ext>
            </a:extLst>
          </p:cNvPr>
          <p:cNvSpPr txBox="1"/>
          <p:nvPr/>
        </p:nvSpPr>
        <p:spPr>
          <a:xfrm>
            <a:off x="5389016" y="474542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</p:spTree>
    <p:extLst>
      <p:ext uri="{BB962C8B-B14F-4D97-AF65-F5344CB8AC3E}">
        <p14:creationId xmlns:p14="http://schemas.microsoft.com/office/powerpoint/2010/main" val="139191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vision and our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Vision:</a:t>
            </a:r>
          </a:p>
          <a:p>
            <a:pPr marL="534988" indent="0">
              <a:buNone/>
            </a:pP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LhARA</a:t>
            </a:r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 will be a uniquely-flexible, novel system that will: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Deliver a systematic and definitive radiobiology </a:t>
            </a: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Prove the feasibility of the laser-driven hybrid-accelerator approach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Lay the technological foundations for the transformation of PBT</a:t>
            </a:r>
          </a:p>
          <a:p>
            <a:pPr marL="1392238" lvl="1" indent="-236538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300" dirty="0"/>
          </a:p>
          <a:p>
            <a:r>
              <a:rPr lang="en-US" sz="4400" dirty="0"/>
              <a:t>Ambition:</a:t>
            </a:r>
          </a:p>
          <a:p>
            <a:pPr lvl="1"/>
            <a:r>
              <a:rPr lang="en-US" sz="3300" dirty="0"/>
              <a:t>Develop:</a:t>
            </a:r>
          </a:p>
          <a:p>
            <a:pPr marL="914400" lvl="2" indent="0">
              <a:buNone/>
            </a:pPr>
            <a:r>
              <a:rPr lang="en-US" sz="2900" dirty="0"/>
              <a:t>necessary techniques, technologies, and </a:t>
            </a:r>
            <a:r>
              <a:rPr lang="en-US" sz="2900" i="1" dirty="0"/>
              <a:t>systems</a:t>
            </a:r>
            <a:endParaRPr lang="en-US" sz="2900" dirty="0"/>
          </a:p>
          <a:p>
            <a:pPr lvl="1"/>
            <a:r>
              <a:rPr lang="en-US" sz="3300" dirty="0"/>
              <a:t>Exploit:</a:t>
            </a:r>
          </a:p>
          <a:p>
            <a:pPr marL="914400" lvl="2" indent="0">
              <a:buNone/>
            </a:pPr>
            <a:r>
              <a:rPr lang="en-US" sz="2900" i="1" dirty="0"/>
              <a:t>system</a:t>
            </a:r>
            <a:r>
              <a:rPr lang="en-US" sz="2900" dirty="0"/>
              <a:t> approach to novel bring techniques into clinical practice as they mature</a:t>
            </a:r>
          </a:p>
          <a:p>
            <a:pPr lvl="1"/>
            <a:r>
              <a:rPr lang="en-US" sz="3300" dirty="0"/>
              <a:t>Integrate:</a:t>
            </a:r>
          </a:p>
          <a:p>
            <a:pPr marL="914400" lvl="2" indent="0">
              <a:buNone/>
            </a:pPr>
            <a:r>
              <a:rPr lang="en-US" sz="2900" dirty="0"/>
              <a:t>production prototypes in a production </a:t>
            </a:r>
            <a:r>
              <a:rPr lang="en-US" sz="2900" i="1" dirty="0"/>
              <a:t>system</a:t>
            </a:r>
            <a:r>
              <a:rPr lang="en-US" sz="2900" dirty="0"/>
              <a:t> for radiobiological research</a:t>
            </a:r>
          </a:p>
          <a:p>
            <a:pPr lvl="1"/>
            <a:r>
              <a:rPr lang="en-US" sz="3300" dirty="0"/>
              <a:t>Engage:</a:t>
            </a:r>
          </a:p>
          <a:p>
            <a:pPr marL="914400" lvl="2" indent="0">
              <a:buNone/>
            </a:pPr>
            <a:r>
              <a:rPr lang="en-US" sz="2900" dirty="0"/>
              <a:t>industry and clinical PBT </a:t>
            </a:r>
            <a:r>
              <a:rPr lang="en-US" sz="2900" dirty="0" err="1"/>
              <a:t>centres</a:t>
            </a:r>
            <a:endParaRPr lang="en-US" sz="2900" dirty="0"/>
          </a:p>
          <a:p>
            <a:pPr marL="914400" lvl="2" indent="0">
              <a:buNone/>
            </a:pPr>
            <a:r>
              <a:rPr lang="en-US" sz="2900" dirty="0"/>
              <a:t>	</a:t>
            </a:r>
            <a:r>
              <a:rPr lang="en-US" sz="2900" i="1" dirty="0"/>
              <a:t>during development </a:t>
            </a:r>
            <a:r>
              <a:rPr lang="en-US" sz="2900" dirty="0"/>
              <a:t>of techniques, technologies, and systems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7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AAEB7-D547-4649-842A-A262304BA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470D7-5858-7C49-9B9D-9373DD1E1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Challenges and opportunities</a:t>
            </a:r>
          </a:p>
          <a:p>
            <a:pPr>
              <a:lnSpc>
                <a:spcPct val="200000"/>
              </a:lnSpc>
            </a:pPr>
            <a:r>
              <a:rPr lang="en-US" dirty="0"/>
              <a:t>Radiobiology</a:t>
            </a:r>
          </a:p>
          <a:p>
            <a:pPr>
              <a:lnSpc>
                <a:spcPct val="200000"/>
              </a:lnSpc>
            </a:pPr>
            <a:r>
              <a:rPr lang="en-US" dirty="0" err="1"/>
              <a:t>LhARA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2D3D7-09B7-E24D-B1ED-9826E3531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28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86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8914DDC-9DFA-9C44-9E16-608B020E2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0" y="0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C000"/>
                </a:solidFill>
              </a:rPr>
              <a:t>LhARA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73B4A-9D68-4042-A5B1-1C656DEDF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2940B-7389-B645-9C9D-62CC10209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Laser-driven source: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r>
              <a:rPr lang="en-US" dirty="0"/>
              <a:t>Proton/ion capture using plasma (Gabor) lens:</a:t>
            </a:r>
          </a:p>
          <a:p>
            <a:pPr lvl="1"/>
            <a:r>
              <a:rPr lang="en-US" dirty="0"/>
              <a:t>Non-neutral electron capture, electrostatic focusing</a:t>
            </a:r>
          </a:p>
          <a:p>
            <a:pPr lvl="1"/>
            <a:r>
              <a:rPr lang="en-US" dirty="0"/>
              <a:t>Short focal length:</a:t>
            </a:r>
          </a:p>
          <a:p>
            <a:pPr lvl="2"/>
            <a:r>
              <a:rPr lang="en-US" dirty="0"/>
              <a:t>Avoids use of superconducting magnets in capture and transport section</a:t>
            </a:r>
          </a:p>
          <a:p>
            <a:pPr lvl="1"/>
            <a:r>
              <a:rPr lang="en-US" dirty="0"/>
              <a:t>Cylindrically symmetric, electrostatic focusing</a:t>
            </a:r>
          </a:p>
          <a:p>
            <a:pPr lvl="2"/>
            <a:r>
              <a:rPr lang="en-US" dirty="0"/>
              <a:t>Energy, species selection when combined with magnetic elements</a:t>
            </a:r>
          </a:p>
          <a:p>
            <a:r>
              <a:rPr lang="en-US" dirty="0"/>
              <a:t>Post-acceleration using fixed-field accelerator:</a:t>
            </a:r>
          </a:p>
          <a:p>
            <a:pPr lvl="1"/>
            <a:r>
              <a:rPr lang="en-US" dirty="0"/>
              <a:t>Rapid, energy-efficient acceleration of protons or ions</a:t>
            </a:r>
          </a:p>
          <a:p>
            <a:pPr lvl="2"/>
            <a:r>
              <a:rPr lang="en-US" dirty="0"/>
              <a:t>Protons up to 127 MeV </a:t>
            </a:r>
            <a:r>
              <a:rPr lang="en-US" i="1" dirty="0"/>
              <a:t>p</a:t>
            </a:r>
            <a:r>
              <a:rPr lang="en-US" dirty="0"/>
              <a:t>; </a:t>
            </a:r>
          </a:p>
          <a:p>
            <a:pPr lvl="2"/>
            <a:r>
              <a:rPr lang="en-US" dirty="0"/>
              <a:t>Ions up to ~35 MeV/u</a:t>
            </a:r>
          </a:p>
          <a:p>
            <a:endParaRPr lang="en-US" dirty="0"/>
          </a:p>
          <a:p>
            <a:r>
              <a:rPr lang="en-US" dirty="0"/>
              <a:t>Staged implementation:</a:t>
            </a:r>
          </a:p>
          <a:p>
            <a:pPr lvl="1"/>
            <a:r>
              <a:rPr lang="en-US" dirty="0"/>
              <a:t>Stage 1: In vitro studies with protons at energies up to 15 MeV</a:t>
            </a:r>
          </a:p>
          <a:p>
            <a:pPr lvl="1"/>
            <a:r>
              <a:rPr lang="en-US" dirty="0"/>
              <a:t>Stage 2: In vivo and in vitro studies with protons up to 127 MeV and ions up to 35 MeV/u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4BB00-3AC3-0D41-944F-348AD4D0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9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952" y="563098"/>
            <a:ext cx="5923048" cy="458040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First observation ~2000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Schwoerer</a:t>
            </a:r>
            <a:r>
              <a:rPr lang="en-GB" sz="1200" b="1" dirty="0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4EACF18-B7DA-A94B-B9BE-A3112EC12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Advantage:</a:t>
            </a:r>
          </a:p>
          <a:p>
            <a:pPr lvl="1"/>
            <a:r>
              <a:rPr lang="en-US" dirty="0"/>
              <a:t>Enormous proton/ion flux at 10—15MeV in tiny (30 fs) pulse at 10 Hz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25A379A-F8A6-0640-A369-DA920242B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-1" y="4421470"/>
            <a:ext cx="8075851" cy="722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Issue to be solved:</a:t>
            </a:r>
          </a:p>
          <a:p>
            <a:pPr lvl="1"/>
            <a:r>
              <a:rPr lang="en-US" dirty="0"/>
              <a:t>Efficient capture, focusing, selectin and manipulation of divergent ion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79EF9E-E2BB-FA48-B39C-31416052E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051" y="1201099"/>
            <a:ext cx="411089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4054700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Ti:Sapphire</a:t>
            </a:r>
            <a:r>
              <a:rPr lang="en-US" sz="1600" b="1" dirty="0">
                <a:solidFill>
                  <a:schemeClr val="bg1"/>
                </a:solidFill>
              </a:rPr>
              <a:t> commercial system &gt;15TW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Pulse ~35fs at rep-rate of at least 10Hz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 dirty="0">
                <a:solidFill>
                  <a:schemeClr val="bg1"/>
                </a:solidFill>
              </a:rPr>
              <a:t>L</a:t>
            </a:r>
            <a:r>
              <a:rPr lang="en-US" sz="1600" b="1" dirty="0">
                <a:solidFill>
                  <a:schemeClr val="bg1"/>
                </a:solidFill>
              </a:rPr>
              <a:t> ~ 1020 Wcm</a:t>
            </a:r>
            <a:r>
              <a:rPr lang="en-US" sz="1600" b="1" baseline="30000" dirty="0">
                <a:solidFill>
                  <a:schemeClr val="bg1"/>
                </a:solidFill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684625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Plasma (Gabor) lens:</a:t>
            </a:r>
          </a:p>
          <a:p>
            <a:pPr lvl="1"/>
            <a:r>
              <a:rPr lang="en-US" dirty="0"/>
              <a:t>Strong focusing exploiting</a:t>
            </a:r>
            <a:br>
              <a:rPr lang="en-US" dirty="0"/>
            </a:br>
            <a:r>
              <a:rPr lang="en-US" dirty="0"/>
              <a:t>electron plasma in solenoid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266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pic>
        <p:nvPicPr>
          <p:cNvPr id="6" name="Picture 5" descr="Figure0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7033" y="2269035"/>
            <a:ext cx="6089934" cy="2743817"/>
          </a:xfrm>
          <a:prstGeom prst="rect">
            <a:avLst/>
          </a:prstGeom>
          <a:ln w="952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14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development</a:t>
            </a:r>
            <a:br>
              <a:rPr lang="en-US" sz="1600" dirty="0"/>
            </a:br>
            <a:r>
              <a:rPr lang="en-US" sz="1600" dirty="0"/>
              <a:t>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Gabor lens on </a:t>
            </a:r>
            <a:r>
              <a:rPr lang="en-US" sz="1600" dirty="0" err="1"/>
              <a:t>cerberus</a:t>
            </a:r>
            <a:r>
              <a:rPr lang="en-US" sz="1600" dirty="0"/>
              <a:t> Laser at Imperial</a:t>
            </a:r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prepare to validate lens with </a:t>
            </a:r>
            <a:r>
              <a:rPr lang="en-US" sz="1600" dirty="0">
                <a:latin typeface="Symbol" pitchFamily="2" charset="2"/>
              </a:rPr>
              <a:t>a</a:t>
            </a:r>
            <a:endParaRPr lang="en-US" sz="1600" dirty="0"/>
          </a:p>
          <a:p>
            <a:pPr marL="536575" lvl="1" indent="-136525"/>
            <a:r>
              <a:rPr lang="en-US" sz="1600" dirty="0"/>
              <a:t>Next: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268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314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0797C06-9589-554B-8FF7-454265E57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AB8EA8-F461-B04D-8382-5A72EDA03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8" y="2546250"/>
            <a:ext cx="9048609" cy="20876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Pasternak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D7513C-EF27-8647-BC9A-40C494D2A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602" y="628143"/>
            <a:ext cx="3229149" cy="20828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7119CC-2759-A146-B876-36F26460A82A}"/>
              </a:ext>
            </a:extLst>
          </p:cNvPr>
          <p:cNvSpPr txBox="1"/>
          <p:nvPr/>
        </p:nvSpPr>
        <p:spPr>
          <a:xfrm>
            <a:off x="222339" y="3753284"/>
            <a:ext cx="1566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Capture @ 10—15 MeV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7EB4B1-004E-764D-BB4B-2244DE024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2" y="4766152"/>
            <a:ext cx="792429" cy="3773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B9FBCA-239C-194F-ACA3-753A58918615}"/>
              </a:ext>
            </a:extLst>
          </p:cNvPr>
          <p:cNvSpPr txBox="1"/>
          <p:nvPr/>
        </p:nvSpPr>
        <p:spPr>
          <a:xfrm>
            <a:off x="2718269" y="3802472"/>
            <a:ext cx="1143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Energy selection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639F1F-CD5E-A947-9F01-273841F0B892}"/>
              </a:ext>
            </a:extLst>
          </p:cNvPr>
          <p:cNvSpPr txBox="1"/>
          <p:nvPr/>
        </p:nvSpPr>
        <p:spPr>
          <a:xfrm>
            <a:off x="4995479" y="3802472"/>
            <a:ext cx="14830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Phase-space matching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A9B7E1-0E18-274F-8558-D9317F033552}"/>
              </a:ext>
            </a:extLst>
          </p:cNvPr>
          <p:cNvSpPr txBox="1"/>
          <p:nvPr/>
        </p:nvSpPr>
        <p:spPr>
          <a:xfrm>
            <a:off x="7125856" y="3328480"/>
            <a:ext cx="846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Vertical arc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EAAB41-11C1-B648-955D-BED8D6B1AAF1}"/>
              </a:ext>
            </a:extLst>
          </p:cNvPr>
          <p:cNvCxnSpPr/>
          <p:nvPr/>
        </p:nvCxnSpPr>
        <p:spPr>
          <a:xfrm>
            <a:off x="270399" y="4497614"/>
            <a:ext cx="7177636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511CABF-07E1-584C-8A33-86D04EEC8036}"/>
              </a:ext>
            </a:extLst>
          </p:cNvPr>
          <p:cNvSpPr txBox="1"/>
          <p:nvPr/>
        </p:nvSpPr>
        <p:spPr>
          <a:xfrm>
            <a:off x="3498073" y="4291443"/>
            <a:ext cx="587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11.6 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37"/>
          <a:stretch/>
        </p:blipFill>
        <p:spPr>
          <a:xfrm>
            <a:off x="7326320" y="768744"/>
            <a:ext cx="1771616" cy="2021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5DF31C-D04C-7C40-A18C-FFD3FC84A5DC}"/>
              </a:ext>
            </a:extLst>
          </p:cNvPr>
          <p:cNvCxnSpPr/>
          <p:nvPr/>
        </p:nvCxnSpPr>
        <p:spPr>
          <a:xfrm flipV="1">
            <a:off x="8779858" y="2613727"/>
            <a:ext cx="0" cy="28322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74F62F4-5D75-FC4B-81D3-9BD4C5F2D0A3}"/>
              </a:ext>
            </a:extLst>
          </p:cNvPr>
          <p:cNvCxnSpPr/>
          <p:nvPr/>
        </p:nvCxnSpPr>
        <p:spPr>
          <a:xfrm>
            <a:off x="270399" y="4014894"/>
            <a:ext cx="0" cy="2172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55302A-619A-8048-8A14-670943245A90}"/>
              </a:ext>
            </a:extLst>
          </p:cNvPr>
          <p:cNvCxnSpPr>
            <a:cxnSpLocks/>
          </p:cNvCxnSpPr>
          <p:nvPr/>
        </p:nvCxnSpPr>
        <p:spPr>
          <a:xfrm>
            <a:off x="89530" y="4014894"/>
            <a:ext cx="129413" cy="104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74D809E-F01E-8A4F-B73C-A248AF6B12A3}"/>
              </a:ext>
            </a:extLst>
          </p:cNvPr>
          <p:cNvSpPr txBox="1"/>
          <p:nvPr/>
        </p:nvSpPr>
        <p:spPr>
          <a:xfrm>
            <a:off x="25052" y="3431536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Laser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DAF99F2-80AC-BE42-8045-D4F9DBF3E807}"/>
              </a:ext>
            </a:extLst>
          </p:cNvPr>
          <p:cNvCxnSpPr>
            <a:cxnSpLocks/>
          </p:cNvCxnSpPr>
          <p:nvPr/>
        </p:nvCxnSpPr>
        <p:spPr>
          <a:xfrm>
            <a:off x="130248" y="3636502"/>
            <a:ext cx="0" cy="36155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2508BB7-3D00-B544-BE52-F235E15AC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28" y="290333"/>
            <a:ext cx="3819999" cy="234770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9562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88042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In-vitro radiobiology using animal models:</a:t>
            </a:r>
          </a:p>
          <a:p>
            <a:pPr lvl="1"/>
            <a:r>
              <a:rPr lang="en-GB" dirty="0"/>
              <a:t>Post-acceleration required</a:t>
            </a:r>
          </a:p>
          <a:p>
            <a:r>
              <a:rPr lang="en-GB" dirty="0" err="1"/>
              <a:t>Baseline:fixed</a:t>
            </a:r>
            <a:r>
              <a:rPr lang="en-GB" dirty="0"/>
              <a:t> field accelerator:</a:t>
            </a:r>
          </a:p>
          <a:p>
            <a:pPr lvl="1"/>
            <a:r>
              <a:rPr lang="en-GB" dirty="0"/>
              <a:t>x3 increase in momentum</a:t>
            </a:r>
          </a:p>
          <a:p>
            <a:pPr lvl="2"/>
            <a:r>
              <a:rPr lang="en-GB" dirty="0"/>
              <a:t>15 MeV protons accelerated to 127 MeV</a:t>
            </a:r>
          </a:p>
          <a:p>
            <a:pPr lvl="2"/>
            <a:r>
              <a:rPr lang="en-GB" dirty="0"/>
              <a:t>3.8 MeV/u carbon 6+ ions accelerated to 33 MeV/u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914F3A-3AFA-CA40-970E-E4F340386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249" y="2443523"/>
            <a:ext cx="6617093" cy="25558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455CB0-7D8A-4CF8-BB13-0462D559C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Fixed Field Accelerator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F11C91-E517-49BB-8C36-02AACD9F4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164086"/>
            <a:ext cx="9144000" cy="189315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Advantages over conventional medical cyclotron</a:t>
            </a:r>
          </a:p>
          <a:p>
            <a:pPr lvl="1"/>
            <a:r>
              <a:rPr lang="en-GB" dirty="0"/>
              <a:t>Variable energy operation without energy degraders</a:t>
            </a:r>
          </a:p>
          <a:p>
            <a:pPr lvl="1"/>
            <a:r>
              <a:rPr lang="en-GB" dirty="0"/>
              <a:t>Operation with different ions</a:t>
            </a:r>
          </a:p>
          <a:p>
            <a:pPr lvl="1"/>
            <a:r>
              <a:rPr lang="en-GB" dirty="0"/>
              <a:t>Multiple extraction ports</a:t>
            </a:r>
          </a:p>
        </p:txBody>
      </p:sp>
      <p:sp>
        <p:nvSpPr>
          <p:cNvPr id="96" name="Text Placeholder 1">
            <a:extLst>
              <a:ext uri="{FF2B5EF4-FFF2-40B4-BE49-F238E27FC236}">
                <a16:creationId xmlns:a16="http://schemas.microsoft.com/office/drawing/2014/main" id="{1D9C6581-51A8-4DE0-B5F3-3B38C96E2940}"/>
              </a:ext>
            </a:extLst>
          </p:cNvPr>
          <p:cNvSpPr txBox="1">
            <a:spLocks/>
          </p:cNvSpPr>
          <p:nvPr/>
        </p:nvSpPr>
        <p:spPr>
          <a:xfrm>
            <a:off x="164187" y="644324"/>
            <a:ext cx="6029143" cy="2137015"/>
          </a:xfrm>
          <a:prstGeom prst="rect">
            <a:avLst/>
          </a:prstGeom>
          <a:ln w="9525">
            <a:solidFill>
              <a:srgbClr val="FF0000"/>
            </a:solidFill>
            <a:miter lim="800000"/>
          </a:ln>
        </p:spPr>
        <p:txBody>
          <a:bodyPr anchor="ctr" anchorCtr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950" b="1" kern="0" dirty="0">
                <a:solidFill>
                  <a:schemeClr val="bg1"/>
                </a:solidFill>
              </a:rPr>
              <a:t>Bending magnetic fields do not vary in time.</a:t>
            </a:r>
          </a:p>
          <a:p>
            <a:pPr lvl="1"/>
            <a:r>
              <a:rPr lang="en-GB" sz="1800" b="1" kern="0" dirty="0">
                <a:solidFill>
                  <a:schemeClr val="bg1"/>
                </a:solidFill>
              </a:rPr>
              <a:t>Rapid acceleration.</a:t>
            </a:r>
          </a:p>
          <a:p>
            <a:r>
              <a:rPr lang="en-GB" sz="1950" b="1" kern="0" dirty="0">
                <a:solidFill>
                  <a:schemeClr val="bg1"/>
                </a:solidFill>
              </a:rPr>
              <a:t>Alternating gradient gives strong focussing.</a:t>
            </a:r>
          </a:p>
          <a:p>
            <a:r>
              <a:rPr lang="en-GB" sz="1950" b="1" kern="0" dirty="0">
                <a:solidFill>
                  <a:schemeClr val="bg1"/>
                </a:solidFill>
              </a:rPr>
              <a:t>Very large acceptance.</a:t>
            </a:r>
          </a:p>
          <a:p>
            <a:pPr lvl="1"/>
            <a:r>
              <a:rPr lang="en-GB" sz="1800" b="1" kern="0" dirty="0">
                <a:solidFill>
                  <a:schemeClr val="bg1"/>
                </a:solidFill>
              </a:rPr>
              <a:t>Useful, e.g. to accelerate muon beams.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18469-5A4C-4743-9468-AFD4B8E4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517" y="644324"/>
            <a:ext cx="2545687" cy="213701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6215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and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83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1AE703-DC44-4F02-A81D-895CDBAD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 potted history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A9C241-C04B-442A-9AB9-280351398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47579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Early 1950s, FFAG developed independently:</a:t>
            </a:r>
          </a:p>
          <a:p>
            <a:pPr lvl="1"/>
            <a:r>
              <a:rPr lang="en-GB" dirty="0"/>
              <a:t>Japan by </a:t>
            </a:r>
            <a:r>
              <a:rPr lang="en-GB" dirty="0" err="1"/>
              <a:t>Tihiro</a:t>
            </a:r>
            <a:r>
              <a:rPr lang="en-GB" dirty="0"/>
              <a:t> </a:t>
            </a:r>
            <a:r>
              <a:rPr lang="en-GB" dirty="0" err="1"/>
              <a:t>Ohkawa</a:t>
            </a:r>
            <a:endParaRPr lang="en-GB" dirty="0"/>
          </a:p>
          <a:p>
            <a:pPr lvl="1"/>
            <a:r>
              <a:rPr lang="en-GB" dirty="0"/>
              <a:t>US by Keith Symon</a:t>
            </a:r>
          </a:p>
          <a:p>
            <a:pPr lvl="1"/>
            <a:r>
              <a:rPr lang="en-GB" dirty="0"/>
              <a:t>Russia by Andrei </a:t>
            </a:r>
            <a:r>
              <a:rPr lang="en-GB" dirty="0" err="1"/>
              <a:t>Kolomensky</a:t>
            </a:r>
            <a:r>
              <a:rPr lang="en-GB" dirty="0"/>
              <a:t>.</a:t>
            </a:r>
          </a:p>
          <a:p>
            <a:r>
              <a:rPr lang="en-GB" dirty="0"/>
              <a:t>The first prototype was operated in 1956</a:t>
            </a:r>
          </a:p>
          <a:p>
            <a:pPr lvl="1"/>
            <a:r>
              <a:rPr lang="en-GB" dirty="0"/>
              <a:t>Jones, Terwilliger, Technical Report MURA-LWJ/KMT-5 </a:t>
            </a:r>
            <a:br>
              <a:rPr lang="en-GB" dirty="0"/>
            </a:br>
            <a:r>
              <a:rPr lang="en-GB" dirty="0"/>
              <a:t>(MURA-104), April 3, 1956.</a:t>
            </a:r>
          </a:p>
          <a:p>
            <a:r>
              <a:rPr lang="en-GB" dirty="0"/>
              <a:t>Not much activity until first proton accelerator in 2000 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63C700-B7FE-4AA3-BDC2-69470F82267B}"/>
              </a:ext>
            </a:extLst>
          </p:cNvPr>
          <p:cNvGrpSpPr/>
          <p:nvPr/>
        </p:nvGrpSpPr>
        <p:grpSpPr>
          <a:xfrm>
            <a:off x="4525155" y="2943684"/>
            <a:ext cx="1518002" cy="2164301"/>
            <a:chOff x="7586138" y="1940016"/>
            <a:chExt cx="2024003" cy="28857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95FA7B-DBC4-4D97-B507-30E8FD059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8219" y="1940016"/>
              <a:ext cx="1853717" cy="1667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01911B-4661-46E3-85A5-CAF8F6775265}"/>
                </a:ext>
              </a:extLst>
            </p:cNvPr>
            <p:cNvSpPr txBox="1"/>
            <p:nvPr/>
          </p:nvSpPr>
          <p:spPr>
            <a:xfrm>
              <a:off x="7586138" y="3594644"/>
              <a:ext cx="202400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PRISM muon beam phase rotation demonstration ring at Osaka.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A767C9-E936-4941-B888-9F8EC633FE0E}"/>
              </a:ext>
            </a:extLst>
          </p:cNvPr>
          <p:cNvGrpSpPr/>
          <p:nvPr/>
        </p:nvGrpSpPr>
        <p:grpSpPr>
          <a:xfrm>
            <a:off x="6493891" y="614857"/>
            <a:ext cx="2338426" cy="2372279"/>
            <a:chOff x="6336117" y="964820"/>
            <a:chExt cx="3117901" cy="31630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1941A5-463F-4A59-8EC7-EE41041FF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77" b="1592"/>
            <a:stretch/>
          </p:blipFill>
          <p:spPr>
            <a:xfrm>
              <a:off x="6386990" y="964820"/>
              <a:ext cx="3001714" cy="224681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AC1364-2982-4D2C-A7BF-3843A71B1E64}"/>
                </a:ext>
              </a:extLst>
            </p:cNvPr>
            <p:cNvSpPr/>
            <p:nvPr/>
          </p:nvSpPr>
          <p:spPr>
            <a:xfrm>
              <a:off x="6336117" y="3173750"/>
              <a:ext cx="3117901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50" b="1" dirty="0">
                  <a:solidFill>
                    <a:schemeClr val="bg1"/>
                  </a:solidFill>
                </a:rPr>
                <a:t>The Michigan Mark I FFA 400KeV electron accelerator was the first operational FFA.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EF6289-255E-4645-A32F-B90DF6C4529D}"/>
              </a:ext>
            </a:extLst>
          </p:cNvPr>
          <p:cNvGrpSpPr/>
          <p:nvPr/>
        </p:nvGrpSpPr>
        <p:grpSpPr>
          <a:xfrm>
            <a:off x="6538886" y="3130927"/>
            <a:ext cx="1971062" cy="1676044"/>
            <a:chOff x="5726577" y="4568934"/>
            <a:chExt cx="1956559" cy="1784034"/>
          </a:xfrm>
        </p:grpSpPr>
        <p:pic>
          <p:nvPicPr>
            <p:cNvPr id="12" name="Picture 11" descr="A picture containing indoor, table, toy&#10;&#10;Description automatically generated">
              <a:extLst>
                <a:ext uri="{FF2B5EF4-FFF2-40B4-BE49-F238E27FC236}">
                  <a16:creationId xmlns:a16="http://schemas.microsoft.com/office/drawing/2014/main" id="{0C93608B-C03A-4473-969C-4F11DEC02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6577" y="4568934"/>
              <a:ext cx="1956559" cy="14103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B4E03-4973-45E6-95E5-23EC6867792A}"/>
                </a:ext>
              </a:extLst>
            </p:cNvPr>
            <p:cNvSpPr txBox="1"/>
            <p:nvPr/>
          </p:nvSpPr>
          <p:spPr>
            <a:xfrm>
              <a:off x="5814433" y="6033551"/>
              <a:ext cx="1593245" cy="319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EMMA at Daresbury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996DE31-91E1-4F0F-A812-0A406994D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69" y="2943685"/>
            <a:ext cx="1772888" cy="1273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A118F9-9760-46F1-9BBA-EF8F8EC030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5972" y="2943684"/>
            <a:ext cx="1747514" cy="12731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F3FD1E-57F7-4D20-B3FE-B7370D54BCCE}"/>
              </a:ext>
            </a:extLst>
          </p:cNvPr>
          <p:cNvSpPr txBox="1"/>
          <p:nvPr/>
        </p:nvSpPr>
        <p:spPr>
          <a:xfrm>
            <a:off x="211783" y="4266249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500 keV Proton proof-of-principle FFA at KEK.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5DE0D-05A7-4494-A28D-62E6D529E132}"/>
              </a:ext>
            </a:extLst>
          </p:cNvPr>
          <p:cNvSpPr txBox="1"/>
          <p:nvPr/>
        </p:nvSpPr>
        <p:spPr>
          <a:xfrm>
            <a:off x="2335972" y="4318314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Kyoto University FFA for ADSR</a:t>
            </a:r>
          </a:p>
        </p:txBody>
      </p:sp>
    </p:spTree>
    <p:extLst>
      <p:ext uri="{BB962C8B-B14F-4D97-AF65-F5344CB8AC3E}">
        <p14:creationId xmlns:p14="http://schemas.microsoft.com/office/powerpoint/2010/main" val="30552045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828C-CFC6-4CE8-826F-F27A21AB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FFA</a:t>
            </a:r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FEABAE37-E585-49CE-8392-6717A3993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638" y="846251"/>
            <a:ext cx="1207382" cy="31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sz="1463" b="1" dirty="0" err="1">
                <a:solidFill>
                  <a:schemeClr val="bg1"/>
                </a:solidFill>
              </a:rPr>
              <a:t>Parameters</a:t>
            </a:r>
            <a:endParaRPr lang="pl-PL" altLang="en-US" sz="1463" b="1" dirty="0">
              <a:solidFill>
                <a:schemeClr val="bg1"/>
              </a:solidFill>
            </a:endParaRPr>
          </a:p>
        </p:txBody>
      </p:sp>
      <p:sp>
        <p:nvSpPr>
          <p:cNvPr id="22533" name="Text Box 3">
            <a:extLst>
              <a:ext uri="{FF2B5EF4-FFF2-40B4-BE49-F238E27FC236}">
                <a16:creationId xmlns:a16="http://schemas.microsoft.com/office/drawing/2014/main" id="{08D4AA91-60BE-48A0-81C0-CE5E1CBBD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6131" y="1163710"/>
            <a:ext cx="4246397" cy="258532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N</a:t>
            </a:r>
            <a:r>
              <a:rPr lang="en-GB" altLang="en-US" sz="1350" b="1" dirty="0">
                <a:solidFill>
                  <a:schemeClr val="bg1"/>
                </a:solidFill>
              </a:rPr>
              <a:t>umber of sectors</a:t>
            </a:r>
            <a:r>
              <a:rPr lang="pl-PL" altLang="en-US" sz="1350" b="1" dirty="0">
                <a:solidFill>
                  <a:schemeClr val="bg1"/>
                </a:solidFill>
              </a:rPr>
              <a:t>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10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k     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  5.</a:t>
            </a:r>
            <a:r>
              <a:rPr lang="en-GB" altLang="en-US" sz="1350" b="1" dirty="0">
                <a:solidFill>
                  <a:schemeClr val="bg1"/>
                </a:solidFill>
              </a:rPr>
              <a:t>19</a:t>
            </a:r>
            <a:endParaRPr lang="pl-PL" altLang="en-US" sz="1350" b="1" dirty="0">
              <a:solidFill>
                <a:schemeClr val="bg1"/>
              </a:solidFill>
            </a:endParaRP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Spiral </a:t>
            </a:r>
            <a:r>
              <a:rPr lang="pl-PL" altLang="en-US" sz="1350" b="1" dirty="0" err="1">
                <a:solidFill>
                  <a:schemeClr val="bg1"/>
                </a:solidFill>
              </a:rPr>
              <a:t>angle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47</a:t>
            </a:r>
            <a:r>
              <a:rPr lang="pl-PL" altLang="en-US" sz="1350" b="1" dirty="0">
                <a:solidFill>
                  <a:schemeClr val="bg1"/>
                </a:solidFill>
              </a:rPr>
              <a:t>.</a:t>
            </a:r>
            <a:r>
              <a:rPr lang="en-GB" altLang="en-US" sz="1350" b="1" dirty="0">
                <a:solidFill>
                  <a:schemeClr val="bg1"/>
                </a:solidFill>
              </a:rPr>
              <a:t>64</a:t>
            </a:r>
            <a:r>
              <a: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rPr>
              <a:t>°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pl-PL" altLang="en-US" sz="1350" b="1" dirty="0" err="1">
                <a:solidFill>
                  <a:schemeClr val="bg1"/>
                </a:solidFill>
              </a:rPr>
              <a:t>R</a:t>
            </a:r>
            <a:r>
              <a:rPr lang="pl-PL" altLang="en-US" sz="1350" b="1" baseline="-25000" dirty="0" err="1">
                <a:solidFill>
                  <a:schemeClr val="bg1"/>
                </a:solidFill>
              </a:rPr>
              <a:t>max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 3.49</a:t>
            </a:r>
            <a:r>
              <a:rPr lang="pl-PL" altLang="en-US" sz="1350" b="1" dirty="0">
                <a:solidFill>
                  <a:schemeClr val="bg1"/>
                </a:solidFill>
              </a:rPr>
              <a:t> m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pl-PL" altLang="en-US" sz="1350" b="1" dirty="0" err="1">
                <a:solidFill>
                  <a:schemeClr val="bg1"/>
                </a:solidFill>
              </a:rPr>
              <a:t>R</a:t>
            </a:r>
            <a:r>
              <a:rPr lang="pl-PL" altLang="en-US" sz="1350" b="1" baseline="-25000" dirty="0" err="1">
                <a:solidFill>
                  <a:schemeClr val="bg1"/>
                </a:solidFill>
              </a:rPr>
              <a:t>min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  2.92 </a:t>
            </a:r>
            <a:r>
              <a:rPr lang="pl-PL" altLang="en-US" sz="1350" b="1" dirty="0">
                <a:solidFill>
                  <a:schemeClr val="bg1"/>
                </a:solidFill>
              </a:rPr>
              <a:t>m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350" b="1" dirty="0">
                <a:solidFill>
                  <a:schemeClr val="bg1"/>
                </a:solidFill>
              </a:rPr>
              <a:t> </a:t>
            </a:r>
            <a:r>
              <a:rPr lang="pl-PL" altLang="en-US" sz="1350" b="1" dirty="0" err="1">
                <a:solidFill>
                  <a:schemeClr val="bg1"/>
                </a:solidFill>
              </a:rPr>
              <a:t>B</a:t>
            </a:r>
            <a:r>
              <a:rPr lang="pl-PL" altLang="en-US" sz="1350" b="1" baseline="-25000" dirty="0" err="1">
                <a:solidFill>
                  <a:schemeClr val="bg1"/>
                </a:solidFill>
              </a:rPr>
              <a:t>max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 1.</a:t>
            </a:r>
            <a:r>
              <a:rPr lang="en-GB" altLang="en-US" sz="1350" b="1" dirty="0">
                <a:solidFill>
                  <a:schemeClr val="bg1"/>
                </a:solidFill>
              </a:rPr>
              <a:t>4</a:t>
            </a:r>
            <a:r>
              <a:rPr lang="pl-PL" altLang="en-US" sz="1350" b="1" dirty="0">
                <a:solidFill>
                  <a:schemeClr val="bg1"/>
                </a:solidFill>
              </a:rPr>
              <a:t> T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350" b="1" dirty="0">
                <a:solidFill>
                  <a:schemeClr val="bg1"/>
                </a:solidFill>
              </a:rPr>
              <a:t> Max Proton injection</a:t>
            </a:r>
            <a:r>
              <a:rPr lang="pl-PL" altLang="en-US" sz="1350" b="1" dirty="0">
                <a:solidFill>
                  <a:schemeClr val="bg1"/>
                </a:solidFill>
              </a:rPr>
              <a:t> energy</a:t>
            </a:r>
            <a:r>
              <a:rPr lang="en-GB" altLang="en-US" sz="1350" b="1" dirty="0">
                <a:solidFill>
                  <a:schemeClr val="bg1"/>
                </a:solidFill>
              </a:rPr>
              <a:t>      </a:t>
            </a:r>
            <a:r>
              <a:rPr lang="pl-PL" altLang="en-US" sz="1350" b="1" dirty="0">
                <a:solidFill>
                  <a:schemeClr val="bg1"/>
                </a:solidFill>
              </a:rPr>
              <a:t>15  MeV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Max Proton e</a:t>
            </a:r>
            <a:r>
              <a:rPr lang="pl-PL" altLang="en-US" sz="1350" b="1" dirty="0">
                <a:solidFill>
                  <a:schemeClr val="bg1"/>
                </a:solidFill>
              </a:rPr>
              <a:t>xtraction energy    </a:t>
            </a:r>
            <a:r>
              <a:rPr lang="en-GB" altLang="en-US" sz="1350" b="1" dirty="0">
                <a:solidFill>
                  <a:schemeClr val="bg1"/>
                </a:solidFill>
              </a:rPr>
              <a:t>127.4</a:t>
            </a:r>
            <a:r>
              <a:rPr lang="pl-PL" altLang="en-US" sz="1350" b="1" dirty="0">
                <a:solidFill>
                  <a:schemeClr val="bg1"/>
                </a:solidFill>
              </a:rPr>
              <a:t> MeV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h      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 1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RF frequency</a:t>
            </a:r>
            <a:r>
              <a:rPr lang="en-GB" altLang="en-US" sz="1350" b="1" dirty="0">
                <a:solidFill>
                  <a:schemeClr val="bg1"/>
                </a:solidFill>
              </a:rPr>
              <a:t> </a:t>
            </a:r>
          </a:p>
          <a:p>
            <a:pPr eaLnBrk="1" hangingPunct="1">
              <a:buClr>
                <a:srgbClr val="FF6600"/>
              </a:buClr>
            </a:pPr>
            <a:r>
              <a:rPr lang="en-GB" altLang="en-US" sz="1350" b="1" dirty="0">
                <a:solidFill>
                  <a:schemeClr val="bg1"/>
                </a:solidFill>
              </a:rPr>
              <a:t>    for acceleration</a:t>
            </a: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(15-127.4MeV)</a:t>
            </a:r>
            <a:r>
              <a:rPr lang="pl-PL" altLang="en-US" sz="1350" b="1" dirty="0">
                <a:solidFill>
                  <a:schemeClr val="bg1"/>
                </a:solidFill>
              </a:rPr>
              <a:t>  </a:t>
            </a:r>
            <a:r>
              <a:rPr lang="en-GB" altLang="en-US" sz="1350" b="1" dirty="0">
                <a:solidFill>
                  <a:schemeClr val="bg1"/>
                </a:solidFill>
              </a:rPr>
              <a:t>2.89</a:t>
            </a:r>
            <a:r>
              <a:rPr lang="pl-PL" altLang="en-US" sz="1350" b="1" dirty="0">
                <a:solidFill>
                  <a:schemeClr val="bg1"/>
                </a:solidFill>
              </a:rPr>
              <a:t> –</a:t>
            </a:r>
            <a:r>
              <a:rPr lang="en-GB" altLang="en-US" sz="1350" b="1" dirty="0">
                <a:solidFill>
                  <a:schemeClr val="bg1"/>
                </a:solidFill>
              </a:rPr>
              <a:t> 6.48</a:t>
            </a:r>
            <a:r>
              <a:rPr lang="pl-PL" altLang="en-US" sz="1350" b="1" dirty="0">
                <a:solidFill>
                  <a:schemeClr val="bg1"/>
                </a:solidFill>
              </a:rPr>
              <a:t> MHz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Bunch intensity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~</a:t>
            </a:r>
            <a:r>
              <a:rPr lang="pl-PL" altLang="en-US" sz="1350" b="1" dirty="0">
                <a:solidFill>
                  <a:schemeClr val="bg1"/>
                </a:solidFill>
                <a:sym typeface="Mathematica1" panose="05000502060100000001" pitchFamily="2" charset="2"/>
              </a:rPr>
              <a:t>10</a:t>
            </a:r>
            <a:r>
              <a:rPr lang="en-GB" altLang="en-US" sz="1350" b="1" baseline="30000" dirty="0">
                <a:solidFill>
                  <a:schemeClr val="bg1"/>
                </a:solidFill>
                <a:sym typeface="Mathematica1" panose="05000502060100000001" pitchFamily="2" charset="2"/>
              </a:rPr>
              <a:t>8</a:t>
            </a:r>
            <a:r>
              <a:rPr lang="pl-PL" altLang="en-US" sz="1350" b="1" baseline="30000" dirty="0">
                <a:solidFill>
                  <a:schemeClr val="bg1"/>
                </a:solidFill>
                <a:sym typeface="Mathematica1" panose="05000502060100000001" pitchFamily="2" charset="2"/>
              </a:rPr>
              <a:t> </a:t>
            </a:r>
            <a:r>
              <a:rPr lang="pl-PL" altLang="en-US" sz="1350" b="1" dirty="0">
                <a:solidFill>
                  <a:schemeClr val="bg1"/>
                </a:solidFill>
                <a:sym typeface="Mathematica1" panose="05000502060100000001" pitchFamily="2" charset="2"/>
              </a:rPr>
              <a:t>protons</a:t>
            </a:r>
            <a:endParaRPr lang="en-GB" altLang="en-US" sz="1350" b="1" dirty="0">
              <a:solidFill>
                <a:schemeClr val="bg1"/>
              </a:solidFill>
              <a:sym typeface="Mathematica1" panose="05000502060100000001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87E6C-17ED-466B-9FDD-2A2224E4C6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" y="76840"/>
            <a:ext cx="3153085" cy="31530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FC0B82-0659-4A2D-94D0-C216CF0CD0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72" y="3190016"/>
            <a:ext cx="3091855" cy="191050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C4FD4B-E6C1-4FD6-AF3B-BA64BE1C910C}"/>
              </a:ext>
            </a:extLst>
          </p:cNvPr>
          <p:cNvSpPr txBox="1"/>
          <p:nvPr/>
        </p:nvSpPr>
        <p:spPr>
          <a:xfrm>
            <a:off x="0" y="4843418"/>
            <a:ext cx="8905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bg1"/>
                </a:solidFill>
              </a:rPr>
              <a:t>Pasternak</a:t>
            </a:r>
          </a:p>
        </p:txBody>
      </p:sp>
    </p:spTree>
    <p:extLst>
      <p:ext uri="{BB962C8B-B14F-4D97-AF65-F5344CB8AC3E}">
        <p14:creationId xmlns:p14="http://schemas.microsoft.com/office/powerpoint/2010/main" val="18953241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00AD1C-7738-44ED-93E9-65DCB7D0A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 – technical challenges; magnet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41200F-8AD4-4B27-9EF1-95E40C529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519275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Spiral FFA magnet built by </a:t>
            </a:r>
            <a:r>
              <a:rPr lang="en-GB" dirty="0" err="1"/>
              <a:t>SigmaPhi</a:t>
            </a:r>
            <a:r>
              <a:rPr lang="en-GB" dirty="0"/>
              <a:t> for the RACCAM project</a:t>
            </a:r>
          </a:p>
          <a:p>
            <a:r>
              <a:rPr lang="en-GB" dirty="0"/>
              <a:t>Uses a variable chamfer and field clamp to stabilize the tune</a:t>
            </a:r>
          </a:p>
          <a:p>
            <a:r>
              <a:rPr lang="en-GB" dirty="0"/>
              <a:t>Constructed in 2008</a:t>
            </a:r>
          </a:p>
        </p:txBody>
      </p:sp>
      <p:pic>
        <p:nvPicPr>
          <p:cNvPr id="4" name="Picture 5" descr="P1010001">
            <a:extLst>
              <a:ext uri="{FF2B5EF4-FFF2-40B4-BE49-F238E27FC236}">
                <a16:creationId xmlns:a16="http://schemas.microsoft.com/office/drawing/2014/main" id="{26FD976A-21D7-4D50-AFF7-82A952F28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0114" y="1588605"/>
            <a:ext cx="4635363" cy="3478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4242D3-53CB-4E97-9D00-8E3AEE88E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668" y="1856719"/>
            <a:ext cx="2566588" cy="320999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222755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00AD1C-7738-44ED-93E9-65DCB7D0A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 – technical challenges; 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EF618C-6692-4539-8419-E8156B3AF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31180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Low frequency, large frequency variation 3-7 MHz </a:t>
            </a:r>
          </a:p>
          <a:p>
            <a:r>
              <a:rPr lang="en-GB" dirty="0"/>
              <a:t>Option: magnetic alloy (MA) cavities</a:t>
            </a:r>
          </a:p>
          <a:p>
            <a:pPr lvl="1"/>
            <a:r>
              <a:rPr lang="en-GB" dirty="0"/>
              <a:t>Perhaps similar to those used at J-PARC.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D85545-C3D8-452B-B169-B9DFBDED0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518" y="2214332"/>
            <a:ext cx="2713784" cy="205796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4FB85B-62C0-42E6-8008-59AC50A70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54" y="1731842"/>
            <a:ext cx="2174948" cy="32777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277352-1592-46A7-8783-8A4EE3192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918" y="2065069"/>
            <a:ext cx="3094573" cy="26112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3F299A-F173-4942-9821-6FB1FCED1E29}"/>
              </a:ext>
            </a:extLst>
          </p:cNvPr>
          <p:cNvSpPr txBox="1"/>
          <p:nvPr/>
        </p:nvSpPr>
        <p:spPr>
          <a:xfrm>
            <a:off x="5776411" y="4866501"/>
            <a:ext cx="3367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solidFill>
                  <a:schemeClr val="accent1"/>
                </a:solidFill>
              </a:rPr>
              <a:t>C. Ohmori et al., Phys. Rev. STAB 16, 112002 (2013)</a:t>
            </a:r>
            <a:endParaRPr lang="en-GB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855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 multidisciplinary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85EC0-C3C5-CC43-AA37-E74B1005E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37" y="1821559"/>
            <a:ext cx="5239726" cy="27572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606CF6-05D7-0347-8D3A-22934D262CFB}"/>
              </a:ext>
            </a:extLst>
          </p:cNvPr>
          <p:cNvSpPr txBox="1"/>
          <p:nvPr/>
        </p:nvSpPr>
        <p:spPr>
          <a:xfrm>
            <a:off x="106680" y="4364570"/>
            <a:ext cx="72929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Further interest from: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Groups in the UK and overseas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The International Biophysics Collaboration [spokespeople: Patera,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5AA0C-4C97-984C-BDB6-293EFED61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89" y="583380"/>
            <a:ext cx="6643222" cy="11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3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445C6-DA56-AC41-BA14-7425FAA21EE4}"/>
              </a:ext>
            </a:extLst>
          </p:cNvPr>
          <p:cNvCxnSpPr>
            <a:cxnSpLocks/>
          </p:cNvCxnSpPr>
          <p:nvPr/>
        </p:nvCxnSpPr>
        <p:spPr>
          <a:xfrm>
            <a:off x="0" y="4756352"/>
            <a:ext cx="9144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6D53C28-B571-A346-8FA6-014126EA6353}"/>
              </a:ext>
            </a:extLst>
          </p:cNvPr>
          <p:cNvSpPr/>
          <p:nvPr/>
        </p:nvSpPr>
        <p:spPr>
          <a:xfrm>
            <a:off x="0" y="4764101"/>
            <a:ext cx="9144000" cy="379399"/>
          </a:xfrm>
          <a:prstGeom prst="rect">
            <a:avLst/>
          </a:prstGeom>
          <a:solidFill>
            <a:srgbClr val="00206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E995A-C3E8-9245-9C8C-68B1D5AD1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Workpackages</a:t>
            </a:r>
            <a:r>
              <a:rPr lang="en-US" dirty="0"/>
              <a:t>,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41F8C-47C5-CF47-9224-21B8E135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5262"/>
            <a:ext cx="9144000" cy="4353734"/>
          </a:xfrm>
        </p:spPr>
        <p:txBody>
          <a:bodyPr>
            <a:normAutofit/>
          </a:bodyPr>
          <a:lstStyle/>
          <a:p>
            <a:pPr marL="182563" indent="-182563">
              <a:buFont typeface="+mj-lt"/>
              <a:buAutoNum type="arabicPeriod"/>
            </a:pPr>
            <a:r>
              <a:rPr lang="en-US" sz="2400" dirty="0"/>
              <a:t>Preparation of ‘pre-CDR’ for </a:t>
            </a:r>
            <a:r>
              <a:rPr lang="en-US" sz="2400" dirty="0" err="1"/>
              <a:t>LhARA</a:t>
            </a:r>
            <a:r>
              <a:rPr lang="en-US" sz="2400" dirty="0"/>
              <a:t>:</a:t>
            </a:r>
          </a:p>
          <a:p>
            <a:pPr marL="358775" lvl="1" indent="-130175"/>
            <a:r>
              <a:rPr lang="en-US" sz="2000" dirty="0"/>
              <a:t>Deliverable: pre-CDR for </a:t>
            </a:r>
            <a:r>
              <a:rPr lang="en-US" sz="2000" dirty="0" err="1"/>
              <a:t>LhARA</a:t>
            </a:r>
            <a:r>
              <a:rPr lang="en-US" sz="2000" dirty="0"/>
              <a:t> [milestone April 2020]</a:t>
            </a:r>
          </a:p>
          <a:p>
            <a:pPr marL="358775" lvl="1" indent="-130175"/>
            <a:r>
              <a:rPr lang="en-US" sz="2000" dirty="0"/>
              <a:t>Very modest resources</a:t>
            </a:r>
          </a:p>
          <a:p>
            <a:pPr marL="358775" lvl="1" indent="-130175"/>
            <a:r>
              <a:rPr lang="en-US" sz="2000" dirty="0"/>
              <a:t>Milestone set to allow next wave of bids</a:t>
            </a:r>
          </a:p>
          <a:p>
            <a:pPr marL="2228850" lvl="4" indent="-514350"/>
            <a:endParaRPr lang="en-US" sz="1100" dirty="0"/>
          </a:p>
          <a:p>
            <a:pPr marL="182563" indent="-182563">
              <a:buFont typeface="+mj-lt"/>
              <a:buAutoNum type="arabicPeriod"/>
            </a:pPr>
            <a:r>
              <a:rPr lang="en-US" sz="2400" dirty="0" err="1"/>
              <a:t>LhARA</a:t>
            </a:r>
            <a:r>
              <a:rPr lang="en-US" sz="2400" dirty="0"/>
              <a:t> and radiobiology test facility:</a:t>
            </a:r>
          </a:p>
          <a:p>
            <a:pPr marL="358775" lvl="1" indent="-130175"/>
            <a:r>
              <a:rPr lang="en-US" sz="2000" dirty="0"/>
              <a:t>Deliverable: proton-FLASH dosimetry [milestone April 2020]</a:t>
            </a:r>
          </a:p>
          <a:p>
            <a:pPr marL="358775" lvl="1" indent="-130175"/>
            <a:r>
              <a:rPr lang="en-US" sz="2000" dirty="0"/>
              <a:t>Again, very modest resources</a:t>
            </a:r>
          </a:p>
          <a:p>
            <a:pPr marL="2228850" lvl="4" indent="-514350"/>
            <a:endParaRPr lang="en-US" sz="1100" dirty="0"/>
          </a:p>
          <a:p>
            <a:pPr marL="182563" indent="-182563">
              <a:buFont typeface="+mj-lt"/>
              <a:buAutoNum type="arabicPeriod"/>
            </a:pPr>
            <a:r>
              <a:rPr lang="en-US" sz="2400" dirty="0"/>
              <a:t>International Biophysics Collaboration (IBC):</a:t>
            </a:r>
          </a:p>
          <a:p>
            <a:pPr marL="358775" lvl="1" indent="-130175"/>
            <a:r>
              <a:rPr lang="en-US" sz="2000" dirty="0"/>
              <a:t>‘Networking activity’ [milestone September 2021]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F959C-60A1-D044-9867-DD951B0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1B3EA1-9748-0747-975F-6B171F4A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619" y="1031306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2632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042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37</a:t>
            </a:fld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AEDB790-ED37-1448-8A97-00F24EC49CA3}"/>
              </a:ext>
            </a:extLst>
          </p:cNvPr>
          <p:cNvGrpSpPr/>
          <p:nvPr/>
        </p:nvGrpSpPr>
        <p:grpSpPr>
          <a:xfrm>
            <a:off x="-59410" y="4383045"/>
            <a:ext cx="9254873" cy="385537"/>
            <a:chOff x="-59410" y="2834944"/>
            <a:chExt cx="9254873" cy="38553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12DFD86-7CF1-8A49-A317-71BA18F1F4D6}"/>
                </a:ext>
              </a:extLst>
            </p:cNvPr>
            <p:cNvGrpSpPr/>
            <p:nvPr/>
          </p:nvGrpSpPr>
          <p:grpSpPr>
            <a:xfrm>
              <a:off x="165100" y="2834944"/>
              <a:ext cx="8912225" cy="146880"/>
              <a:chOff x="165100" y="3240000"/>
              <a:chExt cx="8912225" cy="14688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D982A36-ACB8-7E4F-A844-60D5D75A9379}"/>
                  </a:ext>
                </a:extLst>
              </p:cNvPr>
              <p:cNvCxnSpPr/>
              <p:nvPr/>
            </p:nvCxnSpPr>
            <p:spPr>
              <a:xfrm>
                <a:off x="165100" y="3240000"/>
                <a:ext cx="891222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E4CDCBB-7C28-1F49-8620-41943E4DAF91}"/>
                  </a:ext>
                </a:extLst>
              </p:cNvPr>
              <p:cNvGrpSpPr/>
              <p:nvPr/>
            </p:nvGrpSpPr>
            <p:grpSpPr>
              <a:xfrm>
                <a:off x="207352" y="3248640"/>
                <a:ext cx="8717417" cy="138240"/>
                <a:chOff x="252941" y="3212976"/>
                <a:chExt cx="5742856" cy="13824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F339C9-0113-DD4A-B5EA-AEBA73BB4CAC}"/>
                    </a:ext>
                  </a:extLst>
                </p:cNvPr>
                <p:cNvCxnSpPr/>
                <p:nvPr/>
              </p:nvCxnSpPr>
              <p:spPr>
                <a:xfrm>
                  <a:off x="25294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A2FCB575-3559-4B4D-B722-7E432B138533}"/>
                    </a:ext>
                  </a:extLst>
                </p:cNvPr>
                <p:cNvCxnSpPr/>
                <p:nvPr/>
              </p:nvCxnSpPr>
              <p:spPr>
                <a:xfrm>
                  <a:off x="97127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464666B-D570-F14A-8A67-4241AF02CAEF}"/>
                    </a:ext>
                  </a:extLst>
                </p:cNvPr>
                <p:cNvCxnSpPr/>
                <p:nvPr/>
              </p:nvCxnSpPr>
              <p:spPr>
                <a:xfrm>
                  <a:off x="168961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5C777694-0750-FF44-BB10-B40171F8974C}"/>
                    </a:ext>
                  </a:extLst>
                </p:cNvPr>
                <p:cNvCxnSpPr/>
                <p:nvPr/>
              </p:nvCxnSpPr>
              <p:spPr>
                <a:xfrm>
                  <a:off x="2406578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3B331A8-06DD-2E40-9D2D-D27CAA464731}"/>
                    </a:ext>
                  </a:extLst>
                </p:cNvPr>
                <p:cNvCxnSpPr/>
                <p:nvPr/>
              </p:nvCxnSpPr>
              <p:spPr>
                <a:xfrm>
                  <a:off x="312436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476D4B9-E2F9-4143-A6A9-0B34AFEE8E3A}"/>
                    </a:ext>
                  </a:extLst>
                </p:cNvPr>
                <p:cNvCxnSpPr/>
                <p:nvPr/>
              </p:nvCxnSpPr>
              <p:spPr>
                <a:xfrm>
                  <a:off x="3842704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01D7DABB-5211-4342-AB13-DBF97631D117}"/>
                    </a:ext>
                  </a:extLst>
                </p:cNvPr>
                <p:cNvCxnSpPr/>
                <p:nvPr/>
              </p:nvCxnSpPr>
              <p:spPr>
                <a:xfrm>
                  <a:off x="456103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13D0365-DD21-B947-873D-EBBFF2CFC12E}"/>
                    </a:ext>
                  </a:extLst>
                </p:cNvPr>
                <p:cNvCxnSpPr/>
                <p:nvPr/>
              </p:nvCxnSpPr>
              <p:spPr>
                <a:xfrm>
                  <a:off x="527800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A0999997-2564-184A-86C8-F4DA080A32AC}"/>
                    </a:ext>
                  </a:extLst>
                </p:cNvPr>
                <p:cNvCxnSpPr/>
                <p:nvPr/>
              </p:nvCxnSpPr>
              <p:spPr>
                <a:xfrm>
                  <a:off x="5995797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A52CF85-75E0-7B4C-A995-73D66E8EC8FE}"/>
                </a:ext>
              </a:extLst>
            </p:cNvPr>
            <p:cNvSpPr txBox="1"/>
            <p:nvPr/>
          </p:nvSpPr>
          <p:spPr>
            <a:xfrm>
              <a:off x="7552761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rgbClr val="FF0000"/>
                  </a:solidFill>
                  <a:latin typeface="Calibri"/>
                </a:rPr>
                <a:t>204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D17563-79C8-5741-B85B-703B3D5065B0}"/>
                </a:ext>
              </a:extLst>
            </p:cNvPr>
            <p:cNvSpPr txBox="1"/>
            <p:nvPr/>
          </p:nvSpPr>
          <p:spPr>
            <a:xfrm>
              <a:off x="8645312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BA355E-49BF-5E46-AFB7-60265BA038F3}"/>
                </a:ext>
              </a:extLst>
            </p:cNvPr>
            <p:cNvSpPr txBox="1"/>
            <p:nvPr/>
          </p:nvSpPr>
          <p:spPr>
            <a:xfrm>
              <a:off x="-59410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1970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B2BFAF9-B492-1C45-8C77-C53C20E77D5B}"/>
                </a:ext>
              </a:extLst>
            </p:cNvPr>
            <p:cNvSpPr txBox="1"/>
            <p:nvPr/>
          </p:nvSpPr>
          <p:spPr>
            <a:xfrm>
              <a:off x="1023431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1980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6036C4C-B988-964E-9018-9702FC1F6570}"/>
                </a:ext>
              </a:extLst>
            </p:cNvPr>
            <p:cNvSpPr txBox="1"/>
            <p:nvPr/>
          </p:nvSpPr>
          <p:spPr>
            <a:xfrm>
              <a:off x="2118494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1990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F3559A-0C04-DE4D-B03E-3C7E2690E095}"/>
                </a:ext>
              </a:extLst>
            </p:cNvPr>
            <p:cNvSpPr txBox="1"/>
            <p:nvPr/>
          </p:nvSpPr>
          <p:spPr>
            <a:xfrm>
              <a:off x="3208896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2000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2E1070D-E905-F749-A526-233E78A0CBD8}"/>
                </a:ext>
              </a:extLst>
            </p:cNvPr>
            <p:cNvSpPr txBox="1"/>
            <p:nvPr/>
          </p:nvSpPr>
          <p:spPr>
            <a:xfrm>
              <a:off x="4288509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A34296-F9F2-264D-8B24-C9AA98C04D77}"/>
                </a:ext>
              </a:extLst>
            </p:cNvPr>
            <p:cNvSpPr txBox="1"/>
            <p:nvPr/>
          </p:nvSpPr>
          <p:spPr>
            <a:xfrm>
              <a:off x="5387625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2B7B5DE-716A-7D4F-9FB0-45A199714D22}"/>
                </a:ext>
              </a:extLst>
            </p:cNvPr>
            <p:cNvSpPr txBox="1"/>
            <p:nvPr/>
          </p:nvSpPr>
          <p:spPr>
            <a:xfrm>
              <a:off x="6477202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2030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881" y="1033642"/>
            <a:ext cx="1223416" cy="1152926"/>
          </a:xfrm>
          <a:prstGeom prst="rect">
            <a:avLst/>
          </a:prstGeom>
        </p:spPr>
      </p:pic>
      <p:pic>
        <p:nvPicPr>
          <p:cNvPr id="59" name="Picture 5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25292F8C-FDDE-414A-AE14-40E4C8036B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29" y="25027"/>
            <a:ext cx="842036" cy="11477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0" name="Picture 2" descr="Image result for robert wilson fermilab">
            <a:extLst>
              <a:ext uri="{FF2B5EF4-FFF2-40B4-BE49-F238E27FC236}">
                <a16:creationId xmlns:a16="http://schemas.microsoft.com/office/drawing/2014/main" id="{4F518B58-E089-0B41-ACE1-FE7871A95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9" y="29771"/>
            <a:ext cx="789410" cy="11301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F6D70EC-7682-E343-8518-73FD47DB7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3" y="2233827"/>
            <a:ext cx="817769" cy="11116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2D34A91-82AE-B142-97EA-12FB8D86F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19" y="1160512"/>
            <a:ext cx="1633624" cy="10795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D7BD4218-E27B-8F48-9380-5506337C7708}"/>
              </a:ext>
            </a:extLst>
          </p:cNvPr>
          <p:cNvSpPr txBox="1"/>
          <p:nvPr/>
        </p:nvSpPr>
        <p:spPr>
          <a:xfrm>
            <a:off x="835992" y="2240741"/>
            <a:ext cx="817769" cy="111166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US" dirty="0"/>
              <a:t>1946</a:t>
            </a:r>
          </a:p>
          <a:p>
            <a:pPr algn="ctr"/>
            <a:r>
              <a:rPr lang="en-US" dirty="0"/>
              <a:t>↓</a:t>
            </a:r>
          </a:p>
          <a:p>
            <a:pPr algn="ctr"/>
            <a:r>
              <a:rPr lang="en-US" dirty="0"/>
              <a:t>1960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982160F9-2046-0740-99B6-D41D6E6F15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2222" y="3560133"/>
            <a:ext cx="1171326" cy="78403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21B3B66-0A50-D042-8955-56E5EAC00CC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849" t="11163" b="36744"/>
          <a:stretch/>
        </p:blipFill>
        <p:spPr>
          <a:xfrm>
            <a:off x="4194079" y="3093400"/>
            <a:ext cx="817769" cy="969071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2702449" y="450624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3031449" y="12871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4209785" y="2254017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stCxn id="67" idx="3"/>
          </p:cNvCxnSpPr>
          <p:nvPr/>
        </p:nvCxnSpPr>
        <p:spPr>
          <a:xfrm flipV="1">
            <a:off x="5656463" y="1848535"/>
            <a:ext cx="2086418" cy="72864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stCxn id="66" idx="3"/>
            <a:endCxn id="56" idx="1"/>
          </p:cNvCxnSpPr>
          <p:nvPr/>
        </p:nvCxnSpPr>
        <p:spPr>
          <a:xfrm flipV="1">
            <a:off x="5656463" y="1610105"/>
            <a:ext cx="2086418" cy="17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5656463" y="635290"/>
            <a:ext cx="2084240" cy="75745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74CD7C8E-B092-1546-9CBD-F162EA5CA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223" y="2288094"/>
            <a:ext cx="3966091" cy="188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6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6" grpId="0" animBg="1"/>
      <p:bldP spid="6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38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7435" y="4399645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1524113" y="2546643"/>
            <a:ext cx="6324566" cy="217616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11" y="83460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4358595" y="411202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286" y="3839660"/>
            <a:ext cx="1721010" cy="9553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400" y="1959320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0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production system;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Working towards ‘pre-CDR’ for </a:t>
            </a:r>
            <a:r>
              <a:rPr lang="en-US" dirty="0" err="1"/>
              <a:t>LhARA</a:t>
            </a:r>
            <a:endParaRPr lang="en-US" dirty="0"/>
          </a:p>
          <a:p>
            <a:pPr lvl="1"/>
            <a:r>
              <a:rPr lang="en-US" dirty="0"/>
              <a:t>Wonderful opportunity to build novel techniques to spin </a:t>
            </a:r>
            <a:r>
              <a:rPr lang="en-US"/>
              <a:t>back in!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647700"/>
            <a:ext cx="882015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demand anticipated:</a:t>
            </a:r>
          </a:p>
          <a:p>
            <a:pPr lvl="1"/>
            <a:r>
              <a:rPr lang="en-GB" dirty="0"/>
              <a:t>14.1 x 10</a:t>
            </a:r>
            <a:r>
              <a:rPr lang="en-GB" baseline="30000" dirty="0"/>
              <a:t>6</a:t>
            </a:r>
            <a:r>
              <a:rPr lang="en-GB" dirty="0"/>
              <a:t> new cases in 2012 ⇢ 24.6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pPr lvl="1"/>
            <a:r>
              <a:rPr lang="en-GB" dirty="0"/>
              <a:t>8.2 x 10</a:t>
            </a:r>
            <a:r>
              <a:rPr lang="en-GB" baseline="30000" dirty="0"/>
              <a:t>6</a:t>
            </a:r>
            <a:r>
              <a:rPr lang="en-GB" dirty="0"/>
              <a:t> cancer deaths in 2012 ⇢ 13.0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HIC)</a:t>
            </a:r>
          </a:p>
          <a:p>
            <a:pPr lvl="1"/>
            <a:r>
              <a:rPr lang="en-GB" dirty="0"/>
              <a:t>Opportunity to save 26.9 x 10</a:t>
            </a:r>
            <a:r>
              <a:rPr lang="en-GB" baseline="30000" dirty="0"/>
              <a:t>6</a:t>
            </a:r>
            <a:r>
              <a:rPr lang="en-GB" dirty="0"/>
              <a:t> lives in LMIC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scale:</a:t>
            </a:r>
          </a:p>
          <a:p>
            <a:pPr lvl="1"/>
            <a:r>
              <a:rPr lang="en-GB" dirty="0"/>
              <a:t>Requires development of new and novel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61424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</a:t>
            </a:r>
            <a:r>
              <a:rPr lang="en-GB" dirty="0" err="1"/>
              <a:t>millionby</a:t>
            </a:r>
            <a:r>
              <a:rPr lang="en-GB" dirty="0"/>
              <a:t>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</a:t>
            </a:r>
            <a:r>
              <a:rPr lang="en-GB" dirty="0" err="1"/>
              <a:t>millionby</a:t>
            </a:r>
            <a:r>
              <a:rPr lang="en-GB" dirty="0"/>
              <a:t>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9B371-1B63-C44C-9BCF-0793E3BB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benefit of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A3E7-0B5B-2648-AB18-4F168DCE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D9C4F-8DA2-1D44-9022-B02A2C98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84" y="563098"/>
            <a:ext cx="7484758" cy="4580402"/>
          </a:xfrm>
        </p:spPr>
        <p:txBody>
          <a:bodyPr>
            <a:normAutofit fontScale="92500" lnSpcReduction="20000"/>
          </a:bodyPr>
          <a:lstStyle/>
          <a:p>
            <a:pPr marL="180975" indent="-180975"/>
            <a:r>
              <a:rPr lang="en-US" sz="2800" dirty="0" err="1"/>
              <a:t>Maximise</a:t>
            </a:r>
            <a:r>
              <a:rPr lang="en-US" sz="2800" dirty="0"/>
              <a:t> therapeutic benefit by:</a:t>
            </a:r>
          </a:p>
          <a:p>
            <a:pPr marL="404813" lvl="1" indent="-212725"/>
            <a:r>
              <a:rPr lang="en-US" sz="2400" dirty="0" err="1"/>
              <a:t>Maximising</a:t>
            </a:r>
            <a:r>
              <a:rPr lang="en-US" sz="2400" dirty="0"/>
              <a:t> damage to </a:t>
            </a:r>
            <a:r>
              <a:rPr lang="en-US" sz="2400" dirty="0" err="1"/>
              <a:t>tumour</a:t>
            </a:r>
            <a:endParaRPr lang="en-US" sz="2400" dirty="0"/>
          </a:p>
          <a:p>
            <a:pPr marL="404813" lvl="1" indent="-212725"/>
            <a:r>
              <a:rPr lang="en-US" sz="2400" dirty="0" err="1"/>
              <a:t>Minimising</a:t>
            </a:r>
            <a:r>
              <a:rPr lang="en-US" sz="2400" dirty="0"/>
              <a:t> damage to healthy tissue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80975" indent="-180975"/>
            <a:r>
              <a:rPr lang="en-US" sz="2800" dirty="0"/>
              <a:t>X-ray therapy:</a:t>
            </a:r>
          </a:p>
          <a:p>
            <a:pPr marL="404813" lvl="1" indent="-212725"/>
            <a:r>
              <a:rPr lang="en-US" sz="2400" dirty="0"/>
              <a:t>Modality used in most radiotherapy</a:t>
            </a:r>
          </a:p>
          <a:p>
            <a:pPr marL="404813" lvl="1" indent="-212725"/>
            <a:r>
              <a:rPr lang="en-US" sz="2400" dirty="0"/>
              <a:t>Dose falls exponentially with depth</a:t>
            </a:r>
          </a:p>
          <a:p>
            <a:pPr marL="404813" lvl="1" indent="-212725"/>
            <a:r>
              <a:rPr lang="en-US" sz="2400" dirty="0"/>
              <a:t>Proximity of sensitive organs limits dose to </a:t>
            </a:r>
            <a:r>
              <a:rPr lang="en-US" sz="2400" dirty="0" err="1"/>
              <a:t>tumour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42D1B8C-9B96-CA45-B3FB-F1AFCC11C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83" y="1662989"/>
            <a:ext cx="4118048" cy="22133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9390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FEAB-A427-9347-8922-AA4D96E8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need for a step-change in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54E7E-7ECC-0342-83E6-B1E924417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Growing recognition of benefits of PBT worldwide: </a:t>
            </a:r>
          </a:p>
          <a:p>
            <a:pPr lvl="1"/>
            <a:r>
              <a:rPr lang="en-US" dirty="0"/>
              <a:t>70 PBT </a:t>
            </a:r>
            <a:r>
              <a:rPr lang="en-US" dirty="0" err="1"/>
              <a:t>centres</a:t>
            </a:r>
            <a:r>
              <a:rPr lang="en-US" dirty="0"/>
              <a:t> in operation; </a:t>
            </a:r>
            <a:br>
              <a:rPr lang="en-US" dirty="0"/>
            </a:br>
            <a:r>
              <a:rPr lang="en-US" dirty="0"/>
              <a:t>40 under construction</a:t>
            </a:r>
          </a:p>
          <a:p>
            <a:r>
              <a:rPr lang="en-US" dirty="0"/>
              <a:t>‘Incremental’ development </a:t>
            </a:r>
            <a:br>
              <a:rPr lang="en-US" dirty="0"/>
            </a:br>
            <a:r>
              <a:rPr lang="en-US" dirty="0"/>
              <a:t>of technique</a:t>
            </a:r>
          </a:p>
          <a:p>
            <a:pPr lvl="1"/>
            <a:r>
              <a:rPr lang="en-US" dirty="0"/>
              <a:t>Existing suppliers</a:t>
            </a:r>
          </a:p>
          <a:p>
            <a:pPr lvl="1"/>
            <a:r>
              <a:rPr lang="en-US" dirty="0"/>
              <a:t>New initiatives</a:t>
            </a:r>
          </a:p>
          <a:p>
            <a:endParaRPr lang="en-US" dirty="0"/>
          </a:p>
          <a:p>
            <a:r>
              <a:rPr lang="en-US" dirty="0"/>
              <a:t>Exciting indications of benefits of novel beams:</a:t>
            </a:r>
          </a:p>
          <a:p>
            <a:pPr lvl="1"/>
            <a:r>
              <a:rPr lang="en-US" dirty="0"/>
              <a:t>E.g. FLASH therapy:</a:t>
            </a:r>
          </a:p>
          <a:p>
            <a:pPr lvl="2"/>
            <a:r>
              <a:rPr lang="en-US" dirty="0"/>
              <a:t>Ultra-high dose </a:t>
            </a:r>
            <a:r>
              <a:rPr lang="en-US" i="1" dirty="0"/>
              <a:t>rate</a:t>
            </a:r>
            <a:r>
              <a:rPr lang="en-US" dirty="0"/>
              <a:t> may spare normal tissue</a:t>
            </a:r>
          </a:p>
          <a:p>
            <a:pPr lvl="2"/>
            <a:r>
              <a:rPr lang="en-US" dirty="0"/>
              <a:t>Therapeutic dose delivered in short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34A25-D96E-4047-B846-9D550FF1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04F4A3A-F6AD-B046-B281-6CF9E5ED8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674" y="1246412"/>
            <a:ext cx="4481704" cy="20577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167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based: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dirty="0"/>
              <a:t>Energy modulation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based:</a:t>
            </a:r>
          </a:p>
          <a:p>
            <a:pPr lvl="1"/>
            <a:r>
              <a:rPr lang="en-US" dirty="0" err="1"/>
              <a:t>Limitiations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Complexity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9AC466E-DDD1-E446-9860-B39181794FF6}"/>
              </a:ext>
            </a:extLst>
          </p:cNvPr>
          <p:cNvGrpSpPr/>
          <p:nvPr/>
        </p:nvGrpSpPr>
        <p:grpSpPr>
          <a:xfrm>
            <a:off x="2388020" y="2410448"/>
            <a:ext cx="4622380" cy="2328539"/>
            <a:chOff x="2388020" y="2410448"/>
            <a:chExt cx="4622380" cy="23285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DCF9A7-7884-7E45-ACE2-C8E71A29D3F7}"/>
                </a:ext>
              </a:extLst>
            </p:cNvPr>
            <p:cNvSpPr/>
            <p:nvPr/>
          </p:nvSpPr>
          <p:spPr>
            <a:xfrm>
              <a:off x="4844052" y="3340937"/>
              <a:ext cx="2151234" cy="1398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Content Placeholder 3">
              <a:extLst>
                <a:ext uri="{FF2B5EF4-FFF2-40B4-BE49-F238E27FC236}">
                  <a16:creationId xmlns:a16="http://schemas.microsoft.com/office/drawing/2014/main" id="{4A02327B-A43E-4D42-A6CD-8B73C0832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88020" y="2410448"/>
              <a:ext cx="890295" cy="4838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6B3E834-F72C-7941-A0DC-74C43BB51F0B}"/>
                </a:ext>
              </a:extLst>
            </p:cNvPr>
            <p:cNvCxnSpPr/>
            <p:nvPr/>
          </p:nvCxnSpPr>
          <p:spPr>
            <a:xfrm>
              <a:off x="3278315" y="2410448"/>
              <a:ext cx="3732085" cy="930489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75F2997-A328-6340-864B-891B0EBDAC42}"/>
                </a:ext>
              </a:extLst>
            </p:cNvPr>
            <p:cNvCxnSpPr/>
            <p:nvPr/>
          </p:nvCxnSpPr>
          <p:spPr>
            <a:xfrm>
              <a:off x="2388020" y="2894340"/>
              <a:ext cx="2456032" cy="1844647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8806D27-5C62-894E-A998-01DDE77316A6}"/>
              </a:ext>
            </a:extLst>
          </p:cNvPr>
          <p:cNvSpPr txBox="1"/>
          <p:nvPr/>
        </p:nvSpPr>
        <p:spPr>
          <a:xfrm>
            <a:off x="99959" y="2062077"/>
            <a:ext cx="22768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chemeClr val="bg1"/>
                </a:solidFill>
              </a:rPr>
              <a:t>reduce footprint,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     cost and complexity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600" b="1" dirty="0">
                <a:solidFill>
                  <a:srgbClr val="92D050"/>
                </a:solidFill>
              </a:rPr>
              <a:t>‘</a:t>
            </a:r>
            <a:r>
              <a:rPr lang="en-US" sz="1600" b="1" i="1" dirty="0">
                <a:solidFill>
                  <a:srgbClr val="92D050"/>
                </a:solidFill>
              </a:rPr>
              <a:t>PBT for the many</a:t>
            </a:r>
            <a:r>
              <a:rPr lang="en-US" sz="1600" b="1" dirty="0">
                <a:solidFill>
                  <a:srgbClr val="92D050"/>
                </a:solidFill>
              </a:rPr>
              <a:t>’!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6ED61-F786-6E41-AA75-F8150768CC4D}"/>
              </a:ext>
            </a:extLst>
          </p:cNvPr>
          <p:cNvSpPr txBox="1"/>
          <p:nvPr/>
        </p:nvSpPr>
        <p:spPr>
          <a:xfrm>
            <a:off x="99960" y="2896877"/>
            <a:ext cx="22768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i</a:t>
            </a:r>
            <a:r>
              <a:rPr lang="en-US" sz="1600" b="1" dirty="0">
                <a:solidFill>
                  <a:schemeClr val="bg1"/>
                </a:solidFill>
              </a:rPr>
              <a:t>ncrease flexibility</a:t>
            </a:r>
          </a:p>
          <a:p>
            <a:pPr marL="273050"/>
            <a:r>
              <a:rPr lang="en-US" sz="1600" b="1" dirty="0">
                <a:solidFill>
                  <a:srgbClr val="92D050"/>
                </a:solidFill>
              </a:rPr>
              <a:t>optimize treatments</a:t>
            </a:r>
          </a:p>
        </p:txBody>
      </p:sp>
    </p:spTree>
    <p:extLst>
      <p:ext uri="{BB962C8B-B14F-4D97-AF65-F5344CB8AC3E}">
        <p14:creationId xmlns:p14="http://schemas.microsoft.com/office/powerpoint/2010/main" val="108850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544</TotalTime>
  <Words>1991</Words>
  <Application>Microsoft Macintosh PowerPoint</Application>
  <PresentationFormat>On-screen Show (16:9)</PresentationFormat>
  <Paragraphs>419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Mathematica1</vt:lpstr>
      <vt:lpstr>Symbol</vt:lpstr>
      <vt:lpstr>KL-standard-black</vt:lpstr>
      <vt:lpstr>The Laser-hybrid Accelerator for Radiobiological Applications  LhARA</vt:lpstr>
      <vt:lpstr>Plan</vt:lpstr>
      <vt:lpstr>Challenges and opportunities</vt:lpstr>
      <vt:lpstr>Radiotherapy; the challenge</vt:lpstr>
      <vt:lpstr>Radiotherapy; the challenge</vt:lpstr>
      <vt:lpstr>The benefit of particles</vt:lpstr>
      <vt:lpstr>Particle-beam therapy</vt:lpstr>
      <vt:lpstr>The need for a step-change in capability</vt:lpstr>
      <vt:lpstr>Particle beam therapy today</vt:lpstr>
      <vt:lpstr>Radiobiology</vt:lpstr>
      <vt:lpstr>PowerPoint Presentation</vt:lpstr>
      <vt:lpstr>The case for fundamental radiobiology</vt:lpstr>
      <vt:lpstr>Biological impact from the physics of ionisation</vt:lpstr>
      <vt:lpstr>A complex, multi-facetted problem</vt:lpstr>
      <vt:lpstr>Radiobiology in new regimens</vt:lpstr>
      <vt:lpstr>Radiobiology in new regimens</vt:lpstr>
      <vt:lpstr>Radiobiology in new regimens</vt:lpstr>
      <vt:lpstr>Laser-hybrid Accelerator for Radiobiological Applications</vt:lpstr>
      <vt:lpstr>Our vision and our ambition</vt:lpstr>
      <vt:lpstr>LhARA</vt:lpstr>
      <vt:lpstr>PowerPoint Presentation</vt:lpstr>
      <vt:lpstr>LhARA; overview</vt:lpstr>
      <vt:lpstr>Sheath acceleration</vt:lpstr>
      <vt:lpstr>Laser-driven proton/ion source</vt:lpstr>
      <vt:lpstr>Beam capture/production principle</vt:lpstr>
      <vt:lpstr>LhARA: ion-source development</vt:lpstr>
      <vt:lpstr>LhARA; stage 1</vt:lpstr>
      <vt:lpstr>LhARA – Stage 2 </vt:lpstr>
      <vt:lpstr>Fixed Field Accelerator</vt:lpstr>
      <vt:lpstr>FFA potted history</vt:lpstr>
      <vt:lpstr>LhARA FFA</vt:lpstr>
      <vt:lpstr>FFA – technical challenges; magnet</vt:lpstr>
      <vt:lpstr>FFA – technical challenges; RF</vt:lpstr>
      <vt:lpstr>Present multidisciplinary collaboration</vt:lpstr>
      <vt:lpstr>Workpackages, deliverables</vt:lpstr>
      <vt:lpstr>Conclusions</vt:lpstr>
      <vt:lpstr>PowerPoint Presentation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Microsoft Office User</cp:lastModifiedBy>
  <cp:revision>23</cp:revision>
  <dcterms:created xsi:type="dcterms:W3CDTF">2020-01-16T20:28:39Z</dcterms:created>
  <dcterms:modified xsi:type="dcterms:W3CDTF">2020-01-17T05:39:48Z</dcterms:modified>
</cp:coreProperties>
</file>