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6.tif" ContentType="image/tiff"/>
  <Override PartName="/ppt/media/image57.tif" ContentType="image/tif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1463" r:id="rId3"/>
    <p:sldId id="1464" r:id="rId4"/>
    <p:sldId id="381" r:id="rId5"/>
    <p:sldId id="362" r:id="rId6"/>
    <p:sldId id="379" r:id="rId7"/>
    <p:sldId id="363" r:id="rId8"/>
    <p:sldId id="269" r:id="rId9"/>
    <p:sldId id="1465" r:id="rId10"/>
    <p:sldId id="366" r:id="rId11"/>
    <p:sldId id="365" r:id="rId12"/>
    <p:sldId id="367" r:id="rId13"/>
    <p:sldId id="380" r:id="rId14"/>
    <p:sldId id="374" r:id="rId15"/>
    <p:sldId id="382" r:id="rId16"/>
    <p:sldId id="375" r:id="rId17"/>
    <p:sldId id="272" r:id="rId18"/>
    <p:sldId id="364" r:id="rId19"/>
    <p:sldId id="1466" r:id="rId20"/>
    <p:sldId id="383" r:id="rId21"/>
    <p:sldId id="385" r:id="rId22"/>
    <p:sldId id="386" r:id="rId23"/>
    <p:sldId id="360" r:id="rId24"/>
    <p:sldId id="274" r:id="rId25"/>
    <p:sldId id="359" r:id="rId26"/>
    <p:sldId id="279" r:id="rId27"/>
    <p:sldId id="302" r:id="rId28"/>
    <p:sldId id="306" r:id="rId29"/>
    <p:sldId id="325" r:id="rId30"/>
    <p:sldId id="270" r:id="rId31"/>
    <p:sldId id="373" r:id="rId32"/>
    <p:sldId id="263" r:id="rId33"/>
    <p:sldId id="1469" r:id="rId34"/>
    <p:sldId id="1447" r:id="rId35"/>
    <p:sldId id="1468" r:id="rId36"/>
    <p:sldId id="404" r:id="rId37"/>
    <p:sldId id="1449" r:id="rId38"/>
    <p:sldId id="1441" r:id="rId39"/>
    <p:sldId id="1451" r:id="rId40"/>
    <p:sldId id="1452" r:id="rId41"/>
    <p:sldId id="1429" r:id="rId42"/>
    <p:sldId id="1467" r:id="rId43"/>
    <p:sldId id="1460" r:id="rId44"/>
    <p:sldId id="1462" r:id="rId45"/>
    <p:sldId id="257" r:id="rId4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3"/>
          </p14:sldIdLst>
        </p14:section>
        <p14:section name="Motivation" id="{E9991125-A2FF-7A49-9635-7313736C94BE}">
          <p14:sldIdLst>
            <p14:sldId id="1464"/>
            <p14:sldId id="381"/>
            <p14:sldId id="362"/>
            <p14:sldId id="379"/>
            <p14:sldId id="363"/>
            <p14:sldId id="269"/>
          </p14:sldIdLst>
        </p14:section>
        <p14:section name="Radiobiology" id="{251FCFF6-BA41-6C4D-84F0-F1FEC4F12F2C}">
          <p14:sldIdLst>
            <p14:sldId id="1465"/>
            <p14:sldId id="366"/>
            <p14:sldId id="365"/>
            <p14:sldId id="367"/>
            <p14:sldId id="380"/>
            <p14:sldId id="374"/>
            <p14:sldId id="382"/>
            <p14:sldId id="375"/>
            <p14:sldId id="272"/>
            <p14:sldId id="364"/>
          </p14:sldIdLst>
        </p14:section>
        <p14:section name="LhARA" id="{34A0D9A8-CEFD-1140-A11C-28C85D4410F1}">
          <p14:sldIdLst>
            <p14:sldId id="1466"/>
            <p14:sldId id="383"/>
            <p14:sldId id="385"/>
            <p14:sldId id="386"/>
            <p14:sldId id="360"/>
            <p14:sldId id="274"/>
            <p14:sldId id="359"/>
            <p14:sldId id="279"/>
            <p14:sldId id="302"/>
            <p14:sldId id="306"/>
            <p14:sldId id="325"/>
            <p14:sldId id="270"/>
            <p14:sldId id="373"/>
            <p14:sldId id="263"/>
          </p14:sldIdLst>
        </p14:section>
        <p14:section name="Peroration" id="{A11BDED1-65CC-CD45-9684-A11610287235}">
          <p14:sldIdLst>
            <p14:sldId id="1469"/>
            <p14:sldId id="1447"/>
            <p14:sldId id="1468"/>
            <p14:sldId id="404"/>
            <p14:sldId id="1449"/>
            <p14:sldId id="1441"/>
            <p14:sldId id="1451"/>
            <p14:sldId id="1452"/>
            <p14:sldId id="1429"/>
          </p14:sldIdLst>
        </p14:section>
        <p14:section name="Conclusions" id="{9CEE8898-8F30-8F4E-8198-FC71B3F2BB81}">
          <p14:sldIdLst>
            <p14:sldId id="1467"/>
            <p14:sldId id="1460"/>
            <p14:sldId id="1462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166" d="100"/>
          <a:sy n="166" d="100"/>
        </p:scale>
        <p:origin x="880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22 January,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t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jpg"/><Relationship Id="rId4" Type="http://schemas.openxmlformats.org/officeDocument/2006/relationships/image" Target="../media/image3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tiff"/><Relationship Id="rId4" Type="http://schemas.openxmlformats.org/officeDocument/2006/relationships/image" Target="../media/image5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"/><Relationship Id="rId2" Type="http://schemas.openxmlformats.org/officeDocument/2006/relationships/image" Target="../media/image56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7" Type="http://schemas.openxmlformats.org/officeDocument/2006/relationships/image" Target="../media/image64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tiff"/><Relationship Id="rId3" Type="http://schemas.openxmlformats.org/officeDocument/2006/relationships/image" Target="../media/image72.jpeg"/><Relationship Id="rId7" Type="http://schemas.openxmlformats.org/officeDocument/2006/relationships/image" Target="../media/image76.tiff"/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image" Target="../media/image73.jpeg"/><Relationship Id="rId9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21.png"/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tiff"/><Relationship Id="rId5" Type="http://schemas.openxmlformats.org/officeDocument/2006/relationships/image" Target="../media/image80.png"/><Relationship Id="rId4" Type="http://schemas.openxmlformats.org/officeDocument/2006/relationships/image" Target="../media/image7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B65D7-4BB2-1545-8CDC-34CEA04B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AA4F2-8739-0648-8B85-FFDA1B23B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1053822" y="76132"/>
            <a:ext cx="7036355" cy="49912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75617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Biological impact </a:t>
            </a:r>
            <a:r>
              <a:rPr lang="en-US" sz="2200" baseline="30000" dirty="0"/>
              <a:t>from the</a:t>
            </a:r>
            <a:r>
              <a:rPr lang="en-US" dirty="0"/>
              <a:t> physics of </a:t>
            </a:r>
            <a:r>
              <a:rPr lang="en-US" dirty="0" err="1"/>
              <a:t>ionisation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Low-LET radiation:</a:t>
            </a:r>
          </a:p>
          <a:p>
            <a:pPr lvl="1"/>
            <a:r>
              <a:rPr lang="en-US" i="1" dirty="0"/>
              <a:t>Repairable</a:t>
            </a:r>
            <a:r>
              <a:rPr lang="en-US" dirty="0"/>
              <a:t> single/double </a:t>
            </a:r>
            <a:br>
              <a:rPr lang="en-US" dirty="0"/>
            </a:br>
            <a:r>
              <a:rPr lang="en-US" dirty="0"/>
              <a:t>strand breaks</a:t>
            </a:r>
          </a:p>
          <a:p>
            <a:endParaRPr lang="en-US" dirty="0"/>
          </a:p>
          <a:p>
            <a:r>
              <a:rPr lang="en-US" dirty="0"/>
              <a:t>High-LET radiation:</a:t>
            </a:r>
          </a:p>
          <a:p>
            <a:pPr lvl="1"/>
            <a:r>
              <a:rPr lang="en-US" i="1" dirty="0"/>
              <a:t>Complex</a:t>
            </a:r>
            <a:r>
              <a:rPr lang="en-US" dirty="0"/>
              <a:t> DNA lesions</a:t>
            </a:r>
          </a:p>
          <a:p>
            <a:pPr lvl="2"/>
            <a:r>
              <a:rPr lang="en-US" dirty="0"/>
              <a:t>Multiple DNA pathways</a:t>
            </a:r>
          </a:p>
          <a:p>
            <a:pPr lvl="2"/>
            <a:r>
              <a:rPr lang="en-US" dirty="0"/>
              <a:t>More difficult to repair</a:t>
            </a:r>
          </a:p>
          <a:p>
            <a:pPr lvl="2"/>
            <a:r>
              <a:rPr lang="en-US" dirty="0"/>
              <a:t>Enhances cell death</a:t>
            </a:r>
          </a:p>
          <a:p>
            <a:endParaRPr lang="en-US" dirty="0"/>
          </a:p>
          <a:p>
            <a:r>
              <a:rPr lang="en-US" dirty="0"/>
              <a:t>Programmatic approach:</a:t>
            </a:r>
          </a:p>
          <a:p>
            <a:pPr lvl="1"/>
            <a:r>
              <a:rPr lang="en-US" dirty="0"/>
              <a:t>Dynamic studies of impact of radiation</a:t>
            </a:r>
          </a:p>
          <a:p>
            <a:pPr lvl="1"/>
            <a:r>
              <a:rPr lang="en-US" dirty="0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39247" y="1066117"/>
            <a:ext cx="2254692" cy="26914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644" y="605958"/>
            <a:ext cx="2750651" cy="18963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2E2EDD-8AD7-0341-8C83-45FE77F03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644" y="2554249"/>
            <a:ext cx="2750651" cy="19118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64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4D17-C1A6-FC48-82A0-F73B13B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complex, multi-facetted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10A4-AD71-574D-9DE6-34366087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6148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33F62-5B8A-C141-92DA-FCCE6107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8" y="627074"/>
            <a:ext cx="3599555" cy="445880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C94268-E757-4C4D-93E9-EF0E0F57E025}"/>
              </a:ext>
            </a:extLst>
          </p:cNvPr>
          <p:cNvCxnSpPr/>
          <p:nvPr/>
        </p:nvCxnSpPr>
        <p:spPr>
          <a:xfrm>
            <a:off x="256938" y="702803"/>
            <a:ext cx="0" cy="43830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37761A-5A33-4C46-A578-E3988FF486D0}"/>
              </a:ext>
            </a:extLst>
          </p:cNvPr>
          <p:cNvSpPr txBox="1"/>
          <p:nvPr/>
        </p:nvSpPr>
        <p:spPr>
          <a:xfrm rot="16200000">
            <a:off x="-135202" y="475397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Time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0ABEB6-F846-AB4C-801C-C3899E262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4011515" y="627074"/>
            <a:ext cx="2011434" cy="240111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F4CBE-5D10-7846-AEB8-81984659F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57" y="778647"/>
            <a:ext cx="3013881" cy="20778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A3DCF9-0828-9249-B16B-2DD2E9832C33}"/>
              </a:ext>
            </a:extLst>
          </p:cNvPr>
          <p:cNvSpPr txBox="1"/>
          <p:nvPr/>
        </p:nvSpPr>
        <p:spPr>
          <a:xfrm>
            <a:off x="4688186" y="3814316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0D932E47-1BC1-914A-A44D-C4D782D9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133" y="2091090"/>
            <a:ext cx="185285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i="1" dirty="0">
                <a:latin typeface="+mj-lt"/>
              </a:rPr>
              <a:t>Carter et al, and Parsons </a:t>
            </a:r>
            <a:br>
              <a:rPr lang="en-GB" sz="800" b="1" i="1" dirty="0">
                <a:latin typeface="+mj-lt"/>
              </a:rPr>
            </a:br>
            <a:r>
              <a:rPr lang="en-GB" sz="800" b="1" i="1" dirty="0">
                <a:latin typeface="+mj-lt"/>
              </a:rPr>
              <a:t>(2018) IJROBP &amp; (2019) IJROBP</a:t>
            </a:r>
          </a:p>
        </p:txBody>
      </p:sp>
    </p:spTree>
    <p:extLst>
      <p:ext uri="{BB962C8B-B14F-4D97-AF65-F5344CB8AC3E}">
        <p14:creationId xmlns:p14="http://schemas.microsoft.com/office/powerpoint/2010/main" val="141764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3874A-5455-DD40-A419-A04D45742C5C}"/>
              </a:ext>
            </a:extLst>
          </p:cNvPr>
          <p:cNvSpPr txBox="1"/>
          <p:nvPr/>
        </p:nvSpPr>
        <p:spPr>
          <a:xfrm>
            <a:off x="0" y="0"/>
            <a:ext cx="1728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Prezado</a:t>
            </a:r>
            <a:r>
              <a:rPr lang="en-US" sz="1600" b="1" dirty="0">
                <a:solidFill>
                  <a:schemeClr val="bg1"/>
                </a:solidFill>
              </a:rPr>
              <a:t>; 13Nov19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624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4AEB7B-36E3-0941-B7E6-8DBABD919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458" y="1182067"/>
            <a:ext cx="3560416" cy="233004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</p:spTree>
    <p:extLst>
      <p:ext uri="{BB962C8B-B14F-4D97-AF65-F5344CB8AC3E}">
        <p14:creationId xmlns:p14="http://schemas.microsoft.com/office/powerpoint/2010/main" val="139191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771899"/>
          </a:xfrm>
        </p:spPr>
        <p:txBody>
          <a:bodyPr>
            <a:noAutofit/>
          </a:bodyPr>
          <a:lstStyle/>
          <a:p>
            <a:pPr marL="7938" indent="0">
              <a:buNone/>
            </a:pPr>
            <a:r>
              <a:rPr lang="en-US" sz="2400" i="1" dirty="0" err="1"/>
              <a:t>LhARA</a:t>
            </a:r>
            <a:r>
              <a:rPr lang="en-US" sz="2400" i="1" dirty="0"/>
              <a:t> will be a uniquely-flexible, novel system that will:</a:t>
            </a:r>
          </a:p>
          <a:p>
            <a:pPr marL="317500" indent="-231775"/>
            <a:r>
              <a:rPr lang="en-US" sz="2400" i="1" dirty="0"/>
              <a:t>Deliver a systematic and definitive radiobiology </a:t>
            </a:r>
            <a:r>
              <a:rPr lang="en-US" sz="2400" i="1" dirty="0" err="1"/>
              <a:t>programme</a:t>
            </a:r>
            <a:endParaRPr lang="en-US" sz="2400" i="1" dirty="0"/>
          </a:p>
          <a:p>
            <a:pPr marL="317500" indent="-231775"/>
            <a:r>
              <a:rPr lang="en-US" sz="2400" i="1" dirty="0"/>
              <a:t>Prove the feasibility of the laser-driven hybrid-accelerator approach</a:t>
            </a:r>
          </a:p>
          <a:p>
            <a:pPr marL="317500" indent="-231775"/>
            <a:r>
              <a:rPr lang="en-US" sz="2400" i="1" dirty="0"/>
              <a:t>Lay the technological foundations for the transformation of PBT</a:t>
            </a:r>
          </a:p>
          <a:p>
            <a:pPr marL="582613" lvl="1" indent="-239713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05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7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8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AAEB7-D547-4649-842A-A262304BA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470D7-5858-7C49-9B9D-9373DD1E1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0154"/>
            <a:ext cx="9144000" cy="4580402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dirty="0"/>
              <a:t>Challenges and opportunities</a:t>
            </a:r>
          </a:p>
          <a:p>
            <a:pPr>
              <a:lnSpc>
                <a:spcPct val="170000"/>
              </a:lnSpc>
            </a:pPr>
            <a:r>
              <a:rPr lang="en-US" dirty="0"/>
              <a:t>Radiobiology</a:t>
            </a:r>
          </a:p>
          <a:p>
            <a:pPr>
              <a:lnSpc>
                <a:spcPct val="170000"/>
              </a:lnSpc>
            </a:pPr>
            <a:r>
              <a:rPr lang="en-US" dirty="0" err="1"/>
              <a:t>LhARA</a:t>
            </a:r>
            <a:endParaRPr lang="en-US" dirty="0"/>
          </a:p>
          <a:p>
            <a:pPr>
              <a:lnSpc>
                <a:spcPct val="170000"/>
              </a:lnSpc>
            </a:pPr>
            <a:r>
              <a:rPr lang="en-US" dirty="0"/>
              <a:t>New techniques with wide application</a:t>
            </a:r>
          </a:p>
          <a:p>
            <a:pPr>
              <a:lnSpc>
                <a:spcPct val="170000"/>
              </a:lnSpc>
            </a:pPr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2D3D7-09B7-E24D-B1ED-9826E3531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8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914DDC-9DFA-9C44-9E16-608B020E2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73B4A-9D68-4042-A5B1-1C656DEDF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2940B-7389-B645-9C9D-62CC10209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Laser-driven source:</a:t>
            </a:r>
          </a:p>
          <a:p>
            <a:pPr lvl="1"/>
            <a:r>
              <a:rPr lang="en-US" dirty="0"/>
              <a:t>Enormous instantaneous dose</a:t>
            </a:r>
          </a:p>
          <a:p>
            <a:pPr lvl="2"/>
            <a:r>
              <a:rPr lang="en-US" dirty="0"/>
              <a:t>Overcome space-charge limit of today’s ion sources</a:t>
            </a:r>
          </a:p>
          <a:p>
            <a:endParaRPr lang="en-US" dirty="0"/>
          </a:p>
          <a:p>
            <a:r>
              <a:rPr lang="en-US" dirty="0"/>
              <a:t>Proton/ion capture using plasma (Gabor) lens:</a:t>
            </a:r>
          </a:p>
          <a:p>
            <a:pPr lvl="1"/>
            <a:r>
              <a:rPr lang="en-US" dirty="0"/>
              <a:t>Electrostatic focusing, short focal length:</a:t>
            </a:r>
          </a:p>
          <a:p>
            <a:pPr lvl="1"/>
            <a:endParaRPr lang="en-US" dirty="0"/>
          </a:p>
          <a:p>
            <a:r>
              <a:rPr lang="en-US" dirty="0"/>
              <a:t>Post-acceleration using fixed-field accelerator:</a:t>
            </a:r>
          </a:p>
          <a:p>
            <a:pPr lvl="1"/>
            <a:r>
              <a:rPr lang="en-US" dirty="0"/>
              <a:t>Rapid, energy-efficient acceleration of protons or ions</a:t>
            </a:r>
          </a:p>
          <a:p>
            <a:pPr lvl="2"/>
            <a:r>
              <a:rPr lang="en-US" dirty="0"/>
              <a:t>Protons up to 127 MeV </a:t>
            </a:r>
            <a:r>
              <a:rPr lang="en-US" i="1" dirty="0"/>
              <a:t>p</a:t>
            </a:r>
            <a:r>
              <a:rPr lang="en-US" dirty="0"/>
              <a:t>; </a:t>
            </a:r>
          </a:p>
          <a:p>
            <a:pPr lvl="2"/>
            <a:r>
              <a:rPr lang="en-US" dirty="0"/>
              <a:t>Ions up to ~35 MeV/u</a:t>
            </a:r>
          </a:p>
          <a:p>
            <a:endParaRPr lang="en-US" dirty="0"/>
          </a:p>
          <a:p>
            <a:r>
              <a:rPr lang="en-US" dirty="0"/>
              <a:t>Staged implementation:</a:t>
            </a:r>
          </a:p>
          <a:p>
            <a:pPr lvl="1"/>
            <a:r>
              <a:rPr lang="en-US" dirty="0"/>
              <a:t>Stage 1: In vitro studies with protons at energies up to 15 MeV</a:t>
            </a:r>
          </a:p>
          <a:p>
            <a:pPr lvl="1"/>
            <a:r>
              <a:rPr lang="en-US" dirty="0"/>
              <a:t>Stage 2: In vivo &amp; in vitro studies with protons up to 127 MeV and ions up to 35 MeV/u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4BB00-3AC3-0D41-944F-348AD4D0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9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952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First observation ~2000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Schwoerer</a:t>
            </a:r>
            <a:r>
              <a:rPr lang="en-GB" sz="1200" b="1" dirty="0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4EACF18-B7DA-A94B-B9BE-A3112EC1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Advantage:</a:t>
            </a:r>
          </a:p>
          <a:p>
            <a:pPr lvl="1"/>
            <a:r>
              <a:rPr lang="en-US" dirty="0"/>
              <a:t>Enormous proton/ion flux at 10—15MeV in tiny (30 fs) pulse at 10 Hz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Issue to be solved:</a:t>
            </a:r>
          </a:p>
          <a:p>
            <a:pPr lvl="1"/>
            <a:r>
              <a:rPr lang="en-US" dirty="0"/>
              <a:t>Efficient capture, focusing, selectin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79EF9E-E2BB-FA48-B39C-31416052E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051" y="1201099"/>
            <a:ext cx="411089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4054700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&gt;15TW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1020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Plasma (Gabor) lens:</a:t>
            </a:r>
          </a:p>
          <a:p>
            <a:pPr lvl="1"/>
            <a:r>
              <a:rPr lang="en-US" dirty="0"/>
              <a:t>Strong focusing exploiting</a:t>
            </a:r>
            <a:br>
              <a:rPr lang="en-US" dirty="0"/>
            </a:br>
            <a:r>
              <a:rPr lang="en-US" dirty="0"/>
              <a:t>electron plasma in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66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pic>
        <p:nvPicPr>
          <p:cNvPr id="6" name="Picture 5" descr="Figure0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033" y="2269035"/>
            <a:ext cx="6089934" cy="2743817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14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development</a:t>
            </a:r>
            <a:br>
              <a:rPr lang="en-US" sz="1600" dirty="0"/>
            </a:br>
            <a:r>
              <a:rPr lang="en-US" sz="1600" dirty="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Gabor lens on </a:t>
            </a:r>
            <a:r>
              <a:rPr lang="en-US" sz="1600" dirty="0" err="1"/>
              <a:t>cerberus</a:t>
            </a:r>
            <a:r>
              <a:rPr lang="en-US" sz="1600" dirty="0"/>
              <a:t> Laser at Imperial</a:t>
            </a:r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268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797C06-9589-554B-8FF7-454265E57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AB8EA8-F461-B04D-8382-5A72EDA03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8" y="2546250"/>
            <a:ext cx="9048609" cy="20876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D7513C-EF27-8647-BC9A-40C494D2A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602" y="628143"/>
            <a:ext cx="3229149" cy="20828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7119CC-2759-A146-B876-36F26460A82A}"/>
              </a:ext>
            </a:extLst>
          </p:cNvPr>
          <p:cNvSpPr txBox="1"/>
          <p:nvPr/>
        </p:nvSpPr>
        <p:spPr>
          <a:xfrm>
            <a:off x="222339" y="3753284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Capture @ 10—15 MeV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EB4B1-004E-764D-BB4B-2244DE024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" y="4766152"/>
            <a:ext cx="792429" cy="3773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B9FBCA-239C-194F-ACA3-753A58918615}"/>
              </a:ext>
            </a:extLst>
          </p:cNvPr>
          <p:cNvSpPr txBox="1"/>
          <p:nvPr/>
        </p:nvSpPr>
        <p:spPr>
          <a:xfrm>
            <a:off x="2718269" y="3802472"/>
            <a:ext cx="1143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Energy selection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639F1F-CD5E-A947-9F01-273841F0B892}"/>
              </a:ext>
            </a:extLst>
          </p:cNvPr>
          <p:cNvSpPr txBox="1"/>
          <p:nvPr/>
        </p:nvSpPr>
        <p:spPr>
          <a:xfrm>
            <a:off x="4995479" y="3802472"/>
            <a:ext cx="14830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Phase-space matching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A9B7E1-0E18-274F-8558-D9317F033552}"/>
              </a:ext>
            </a:extLst>
          </p:cNvPr>
          <p:cNvSpPr txBox="1"/>
          <p:nvPr/>
        </p:nvSpPr>
        <p:spPr>
          <a:xfrm>
            <a:off x="7125856" y="3328480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Vertical arc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EAAB41-11C1-B648-955D-BED8D6B1AAF1}"/>
              </a:ext>
            </a:extLst>
          </p:cNvPr>
          <p:cNvCxnSpPr/>
          <p:nvPr/>
        </p:nvCxnSpPr>
        <p:spPr>
          <a:xfrm>
            <a:off x="270399" y="4497614"/>
            <a:ext cx="7177636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511CABF-07E1-584C-8A33-86D04EEC8036}"/>
              </a:ext>
            </a:extLst>
          </p:cNvPr>
          <p:cNvSpPr txBox="1"/>
          <p:nvPr/>
        </p:nvSpPr>
        <p:spPr>
          <a:xfrm>
            <a:off x="3498073" y="4291443"/>
            <a:ext cx="587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11.6 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37"/>
          <a:stretch/>
        </p:blipFill>
        <p:spPr>
          <a:xfrm>
            <a:off x="7326320" y="768744"/>
            <a:ext cx="1771616" cy="2021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5DF31C-D04C-7C40-A18C-FFD3FC84A5DC}"/>
              </a:ext>
            </a:extLst>
          </p:cNvPr>
          <p:cNvCxnSpPr/>
          <p:nvPr/>
        </p:nvCxnSpPr>
        <p:spPr>
          <a:xfrm flipV="1">
            <a:off x="8779858" y="2613727"/>
            <a:ext cx="0" cy="28322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74F62F4-5D75-FC4B-81D3-9BD4C5F2D0A3}"/>
              </a:ext>
            </a:extLst>
          </p:cNvPr>
          <p:cNvCxnSpPr/>
          <p:nvPr/>
        </p:nvCxnSpPr>
        <p:spPr>
          <a:xfrm>
            <a:off x="270399" y="4014894"/>
            <a:ext cx="0" cy="2172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55302A-619A-8048-8A14-670943245A90}"/>
              </a:ext>
            </a:extLst>
          </p:cNvPr>
          <p:cNvCxnSpPr>
            <a:cxnSpLocks/>
          </p:cNvCxnSpPr>
          <p:nvPr/>
        </p:nvCxnSpPr>
        <p:spPr>
          <a:xfrm>
            <a:off x="89530" y="4014894"/>
            <a:ext cx="129413" cy="104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74D809E-F01E-8A4F-B73C-A248AF6B12A3}"/>
              </a:ext>
            </a:extLst>
          </p:cNvPr>
          <p:cNvSpPr txBox="1"/>
          <p:nvPr/>
        </p:nvSpPr>
        <p:spPr>
          <a:xfrm>
            <a:off x="25052" y="3431536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Laser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DAF99F2-80AC-BE42-8045-D4F9DBF3E807}"/>
              </a:ext>
            </a:extLst>
          </p:cNvPr>
          <p:cNvCxnSpPr>
            <a:cxnSpLocks/>
          </p:cNvCxnSpPr>
          <p:nvPr/>
        </p:nvCxnSpPr>
        <p:spPr>
          <a:xfrm>
            <a:off x="130248" y="3636502"/>
            <a:ext cx="0" cy="36155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2508BB7-3D00-B544-BE52-F235E15AC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28" y="290333"/>
            <a:ext cx="3819999" cy="23477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88042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In-vitro radiobiology using animal models:</a:t>
            </a:r>
          </a:p>
          <a:p>
            <a:pPr lvl="1"/>
            <a:r>
              <a:rPr lang="en-GB" dirty="0"/>
              <a:t>Post-acceleration required</a:t>
            </a:r>
          </a:p>
          <a:p>
            <a:r>
              <a:rPr lang="en-GB" dirty="0" err="1"/>
              <a:t>Baseline:fixed</a:t>
            </a:r>
            <a:r>
              <a:rPr lang="en-GB" dirty="0"/>
              <a:t> field accelerator:</a:t>
            </a:r>
          </a:p>
          <a:p>
            <a:pPr lvl="1"/>
            <a:r>
              <a:rPr lang="en-GB" dirty="0"/>
              <a:t>x3 increase in momentum</a:t>
            </a:r>
          </a:p>
          <a:p>
            <a:pPr lvl="2"/>
            <a:r>
              <a:rPr lang="en-GB" dirty="0"/>
              <a:t>15 MeV protons accelerated to 127 MeV</a:t>
            </a:r>
          </a:p>
          <a:p>
            <a:pPr lvl="2"/>
            <a:r>
              <a:rPr lang="en-GB" dirty="0"/>
              <a:t>3.8 MeV/u carbon 6+ ions accelerated to 33 MeV/u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914F3A-3AFA-CA40-970E-E4F340386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249" y="2443523"/>
            <a:ext cx="6617093" cy="25558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455CB0-7D8A-4CF8-BB13-0462D559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Fixed Field Accelerator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F11C91-E517-49BB-8C36-02AACD9F4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164086"/>
            <a:ext cx="9144000" cy="189315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Advantages over conventional medical cyclotron</a:t>
            </a:r>
          </a:p>
          <a:p>
            <a:pPr lvl="1"/>
            <a:r>
              <a:rPr lang="en-GB" dirty="0"/>
              <a:t>Variable energy operation without energy degraders</a:t>
            </a:r>
          </a:p>
          <a:p>
            <a:pPr lvl="1"/>
            <a:r>
              <a:rPr lang="en-GB" dirty="0"/>
              <a:t>Operation with different ions</a:t>
            </a:r>
          </a:p>
          <a:p>
            <a:pPr lvl="1"/>
            <a:r>
              <a:rPr lang="en-GB" dirty="0"/>
              <a:t>Multiple extraction ports</a:t>
            </a:r>
          </a:p>
        </p:txBody>
      </p:sp>
      <p:sp>
        <p:nvSpPr>
          <p:cNvPr id="96" name="Text Placeholder 1">
            <a:extLst>
              <a:ext uri="{FF2B5EF4-FFF2-40B4-BE49-F238E27FC236}">
                <a16:creationId xmlns:a16="http://schemas.microsoft.com/office/drawing/2014/main" id="{1D9C6581-51A8-4DE0-B5F3-3B38C96E2940}"/>
              </a:ext>
            </a:extLst>
          </p:cNvPr>
          <p:cNvSpPr txBox="1">
            <a:spLocks/>
          </p:cNvSpPr>
          <p:nvPr/>
        </p:nvSpPr>
        <p:spPr>
          <a:xfrm>
            <a:off x="164187" y="644324"/>
            <a:ext cx="6029143" cy="2137015"/>
          </a:xfrm>
          <a:prstGeom prst="rect">
            <a:avLst/>
          </a:prstGeom>
          <a:ln w="9525">
            <a:solidFill>
              <a:srgbClr val="FF0000"/>
            </a:solidFill>
            <a:miter lim="800000"/>
          </a:ln>
        </p:spPr>
        <p:txBody>
          <a:bodyPr anchor="ctr" anchorCtr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950" b="1" kern="0" dirty="0">
                <a:solidFill>
                  <a:schemeClr val="bg1"/>
                </a:solidFill>
              </a:rPr>
              <a:t>Bending magnetic fields do not vary in time.</a:t>
            </a:r>
          </a:p>
          <a:p>
            <a:pPr lvl="1"/>
            <a:r>
              <a:rPr lang="en-GB" sz="1800" b="1" kern="0" dirty="0">
                <a:solidFill>
                  <a:schemeClr val="bg1"/>
                </a:solidFill>
              </a:rPr>
              <a:t>Rapid acceleration.</a:t>
            </a:r>
          </a:p>
          <a:p>
            <a:r>
              <a:rPr lang="en-GB" sz="1950" b="1" kern="0" dirty="0">
                <a:solidFill>
                  <a:schemeClr val="bg1"/>
                </a:solidFill>
              </a:rPr>
              <a:t>Alternating gradient gives strong focussing.</a:t>
            </a:r>
          </a:p>
          <a:p>
            <a:r>
              <a:rPr lang="en-GB" sz="1950" b="1" kern="0" dirty="0">
                <a:solidFill>
                  <a:schemeClr val="bg1"/>
                </a:solidFill>
              </a:rPr>
              <a:t>Very large acceptance.</a:t>
            </a:r>
          </a:p>
          <a:p>
            <a:pPr lvl="1"/>
            <a:r>
              <a:rPr lang="en-GB" sz="1800" b="1" kern="0" dirty="0">
                <a:solidFill>
                  <a:schemeClr val="bg1"/>
                </a:solidFill>
              </a:rPr>
              <a:t>Useful, e.g. to accelerate muon beams.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18469-5A4C-4743-9468-AFD4B8E4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517" y="644324"/>
            <a:ext cx="2545687" cy="213701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621551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1AE703-DC44-4F02-A81D-895CDBA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potted history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9C241-C04B-442A-9AB9-280351398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47579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Early 1950s, FFAG developed independently:</a:t>
            </a:r>
          </a:p>
          <a:p>
            <a:pPr lvl="1"/>
            <a:r>
              <a:rPr lang="en-GB" dirty="0"/>
              <a:t>Japan by </a:t>
            </a:r>
            <a:r>
              <a:rPr lang="en-GB" dirty="0" err="1"/>
              <a:t>Tihiro</a:t>
            </a:r>
            <a:r>
              <a:rPr lang="en-GB" dirty="0"/>
              <a:t> </a:t>
            </a:r>
            <a:r>
              <a:rPr lang="en-GB" dirty="0" err="1"/>
              <a:t>Ohkawa</a:t>
            </a:r>
            <a:endParaRPr lang="en-GB" dirty="0"/>
          </a:p>
          <a:p>
            <a:pPr lvl="1"/>
            <a:r>
              <a:rPr lang="en-GB" dirty="0"/>
              <a:t>US by Keith Symon</a:t>
            </a:r>
          </a:p>
          <a:p>
            <a:pPr lvl="1"/>
            <a:r>
              <a:rPr lang="en-GB" dirty="0"/>
              <a:t>Russia by Andrei </a:t>
            </a:r>
            <a:r>
              <a:rPr lang="en-GB" dirty="0" err="1"/>
              <a:t>Kolomensky</a:t>
            </a:r>
            <a:r>
              <a:rPr lang="en-GB" dirty="0"/>
              <a:t>.</a:t>
            </a:r>
          </a:p>
          <a:p>
            <a:r>
              <a:rPr lang="en-GB" dirty="0"/>
              <a:t>The first prototype was operated in 1956</a:t>
            </a:r>
          </a:p>
          <a:p>
            <a:pPr lvl="1"/>
            <a:r>
              <a:rPr lang="en-GB" dirty="0"/>
              <a:t>Jones, Terwilliger, Technical Report MURA-LWJ/KMT-5 </a:t>
            </a:r>
            <a:br>
              <a:rPr lang="en-GB" dirty="0"/>
            </a:br>
            <a:r>
              <a:rPr lang="en-GB" dirty="0"/>
              <a:t>(MURA-104), April 3, 1956.</a:t>
            </a:r>
          </a:p>
          <a:p>
            <a:r>
              <a:rPr lang="en-GB" dirty="0"/>
              <a:t>Not much activity until first proton accelerator in 2000 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63C700-B7FE-4AA3-BDC2-69470F82267B}"/>
              </a:ext>
            </a:extLst>
          </p:cNvPr>
          <p:cNvGrpSpPr/>
          <p:nvPr/>
        </p:nvGrpSpPr>
        <p:grpSpPr>
          <a:xfrm>
            <a:off x="4525155" y="2943684"/>
            <a:ext cx="1518002" cy="2164301"/>
            <a:chOff x="7586138" y="1940016"/>
            <a:chExt cx="2024003" cy="28857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5FA7B-DBC4-4D97-B507-30E8FD059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219" y="1940016"/>
              <a:ext cx="1853717" cy="1667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01911B-4661-46E3-85A5-CAF8F6775265}"/>
                </a:ext>
              </a:extLst>
            </p:cNvPr>
            <p:cNvSpPr txBox="1"/>
            <p:nvPr/>
          </p:nvSpPr>
          <p:spPr>
            <a:xfrm>
              <a:off x="7586138" y="3594644"/>
              <a:ext cx="202400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PRISM muon beam phase rotation demonstration ring at Osaka.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767C9-E936-4941-B888-9F8EC633FE0E}"/>
              </a:ext>
            </a:extLst>
          </p:cNvPr>
          <p:cNvGrpSpPr/>
          <p:nvPr/>
        </p:nvGrpSpPr>
        <p:grpSpPr>
          <a:xfrm>
            <a:off x="6493891" y="614857"/>
            <a:ext cx="2338426" cy="2372279"/>
            <a:chOff x="6336117" y="964820"/>
            <a:chExt cx="3117901" cy="31630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941A5-463F-4A59-8EC7-EE41041FF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77" b="1592"/>
            <a:stretch/>
          </p:blipFill>
          <p:spPr>
            <a:xfrm>
              <a:off x="6386990" y="964820"/>
              <a:ext cx="3001714" cy="224681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AC1364-2982-4D2C-A7BF-3843A71B1E64}"/>
                </a:ext>
              </a:extLst>
            </p:cNvPr>
            <p:cNvSpPr/>
            <p:nvPr/>
          </p:nvSpPr>
          <p:spPr>
            <a:xfrm>
              <a:off x="6336117" y="3173750"/>
              <a:ext cx="3117901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50" b="1" dirty="0">
                  <a:solidFill>
                    <a:schemeClr val="bg1"/>
                  </a:solidFill>
                </a:rPr>
                <a:t>The Michigan Mark I FFA 400KeV electron accelerator was the first operational FFA.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EF6289-255E-4645-A32F-B90DF6C4529D}"/>
              </a:ext>
            </a:extLst>
          </p:cNvPr>
          <p:cNvGrpSpPr/>
          <p:nvPr/>
        </p:nvGrpSpPr>
        <p:grpSpPr>
          <a:xfrm>
            <a:off x="6538886" y="3130927"/>
            <a:ext cx="1971062" cy="1676044"/>
            <a:chOff x="5726577" y="4568934"/>
            <a:chExt cx="1956559" cy="1784034"/>
          </a:xfrm>
        </p:grpSpPr>
        <p:pic>
          <p:nvPicPr>
            <p:cNvPr id="12" name="Picture 11" descr="A picture containing indoor, table, toy&#10;&#10;Description automatically generated">
              <a:extLst>
                <a:ext uri="{FF2B5EF4-FFF2-40B4-BE49-F238E27FC236}">
                  <a16:creationId xmlns:a16="http://schemas.microsoft.com/office/drawing/2014/main" id="{0C93608B-C03A-4473-969C-4F11DEC02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6577" y="4568934"/>
              <a:ext cx="1956559" cy="14103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B4E03-4973-45E6-95E5-23EC6867792A}"/>
                </a:ext>
              </a:extLst>
            </p:cNvPr>
            <p:cNvSpPr txBox="1"/>
            <p:nvPr/>
          </p:nvSpPr>
          <p:spPr>
            <a:xfrm>
              <a:off x="5814433" y="6033551"/>
              <a:ext cx="1593245" cy="319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EMMA at Daresbury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6DE31-91E1-4F0F-A812-0A406994D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69" y="2943685"/>
            <a:ext cx="1772888" cy="1273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A118F9-9760-46F1-9BBA-EF8F8EC030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972" y="2943684"/>
            <a:ext cx="1747514" cy="12731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3FD1E-57F7-4D20-B3FE-B7370D54BCCE}"/>
              </a:ext>
            </a:extLst>
          </p:cNvPr>
          <p:cNvSpPr txBox="1"/>
          <p:nvPr/>
        </p:nvSpPr>
        <p:spPr>
          <a:xfrm>
            <a:off x="211783" y="4266249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500 keV Proton proof-of-principle FFA at KEK.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5DE0D-05A7-4494-A28D-62E6D529E132}"/>
              </a:ext>
            </a:extLst>
          </p:cNvPr>
          <p:cNvSpPr txBox="1"/>
          <p:nvPr/>
        </p:nvSpPr>
        <p:spPr>
          <a:xfrm>
            <a:off x="2335972" y="4318314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Kyoto University FFA for ADSR</a:t>
            </a:r>
          </a:p>
        </p:txBody>
      </p:sp>
    </p:spTree>
    <p:extLst>
      <p:ext uri="{BB962C8B-B14F-4D97-AF65-F5344CB8AC3E}">
        <p14:creationId xmlns:p14="http://schemas.microsoft.com/office/powerpoint/2010/main" val="305520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83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28C-CFC6-4CE8-826F-F27A21AB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FFA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FEABAE37-E585-49CE-8392-6717A399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638" y="846251"/>
            <a:ext cx="1207382" cy="3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sz="1463" b="1" dirty="0" err="1">
                <a:solidFill>
                  <a:schemeClr val="bg1"/>
                </a:solidFill>
              </a:rPr>
              <a:t>Parameters</a:t>
            </a:r>
            <a:endParaRPr lang="pl-PL" altLang="en-US" sz="1463" b="1" dirty="0">
              <a:solidFill>
                <a:schemeClr val="bg1"/>
              </a:solidFill>
            </a:endParaRPr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id="{08D4AA91-60BE-48A0-81C0-CE5E1CBBD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6131" y="1163710"/>
            <a:ext cx="4246397" cy="258532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N</a:t>
            </a:r>
            <a:r>
              <a:rPr lang="en-GB" altLang="en-US" sz="1350" b="1" dirty="0">
                <a:solidFill>
                  <a:schemeClr val="bg1"/>
                </a:solidFill>
              </a:rPr>
              <a:t>umber of sectors</a:t>
            </a:r>
            <a:r>
              <a:rPr lang="pl-PL" altLang="en-US" sz="1350" b="1" dirty="0">
                <a:solidFill>
                  <a:schemeClr val="bg1"/>
                </a:solidFill>
              </a:rPr>
              <a:t>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10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k     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 5.</a:t>
            </a:r>
            <a:r>
              <a:rPr lang="en-GB" altLang="en-US" sz="1350" b="1" dirty="0">
                <a:solidFill>
                  <a:schemeClr val="bg1"/>
                </a:solidFill>
              </a:rPr>
              <a:t>19</a:t>
            </a:r>
            <a:endParaRPr lang="pl-PL" altLang="en-US" sz="1350" b="1" dirty="0">
              <a:solidFill>
                <a:schemeClr val="bg1"/>
              </a:solidFill>
            </a:endParaRP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Spiral </a:t>
            </a:r>
            <a:r>
              <a:rPr lang="pl-PL" altLang="en-US" sz="1350" b="1" dirty="0" err="1">
                <a:solidFill>
                  <a:schemeClr val="bg1"/>
                </a:solidFill>
              </a:rPr>
              <a:t>angle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47</a:t>
            </a:r>
            <a:r>
              <a:rPr lang="pl-PL" altLang="en-US" sz="1350" b="1" dirty="0">
                <a:solidFill>
                  <a:schemeClr val="bg1"/>
                </a:solidFill>
              </a:rPr>
              <a:t>.</a:t>
            </a:r>
            <a:r>
              <a:rPr lang="en-GB" altLang="en-US" sz="1350" b="1" dirty="0">
                <a:solidFill>
                  <a:schemeClr val="bg1"/>
                </a:solidFill>
              </a:rPr>
              <a:t>64</a:t>
            </a:r>
            <a:r>
              <a:rPr lang="en-US" altLang="en-US" sz="1350" b="1" dirty="0">
                <a:solidFill>
                  <a:schemeClr val="bg1"/>
                </a:solidFill>
                <a:cs typeface="Arial" panose="020B0604020202020204" pitchFamily="34" charset="0"/>
              </a:rPr>
              <a:t>°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R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max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3.49</a:t>
            </a:r>
            <a:r>
              <a:rPr lang="pl-PL" altLang="en-US" sz="1350" b="1" dirty="0">
                <a:solidFill>
                  <a:schemeClr val="bg1"/>
                </a:solidFill>
              </a:rPr>
              <a:t> m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R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min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 2.92 </a:t>
            </a:r>
            <a:r>
              <a:rPr lang="pl-PL" altLang="en-US" sz="1350" b="1" dirty="0">
                <a:solidFill>
                  <a:schemeClr val="bg1"/>
                </a:solidFill>
              </a:rPr>
              <a:t>m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350" b="1" dirty="0">
                <a:solidFill>
                  <a:schemeClr val="bg1"/>
                </a:solidFill>
              </a:rPr>
              <a:t> </a:t>
            </a:r>
            <a:r>
              <a:rPr lang="pl-PL" altLang="en-US" sz="1350" b="1" dirty="0" err="1">
                <a:solidFill>
                  <a:schemeClr val="bg1"/>
                </a:solidFill>
              </a:rPr>
              <a:t>B</a:t>
            </a:r>
            <a:r>
              <a:rPr lang="pl-PL" altLang="en-US" sz="1350" b="1" baseline="-25000" dirty="0" err="1">
                <a:solidFill>
                  <a:schemeClr val="bg1"/>
                </a:solidFill>
              </a:rPr>
              <a:t>max</a:t>
            </a:r>
            <a:r>
              <a:rPr lang="pl-PL" altLang="en-US" sz="1350" b="1" dirty="0">
                <a:solidFill>
                  <a:schemeClr val="bg1"/>
                </a:solidFill>
              </a:rPr>
              <a:t>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1.</a:t>
            </a:r>
            <a:r>
              <a:rPr lang="en-GB" altLang="en-US" sz="1350" b="1" dirty="0">
                <a:solidFill>
                  <a:schemeClr val="bg1"/>
                </a:solidFill>
              </a:rPr>
              <a:t>4</a:t>
            </a:r>
            <a:r>
              <a:rPr lang="pl-PL" altLang="en-US" sz="1350" b="1" dirty="0">
                <a:solidFill>
                  <a:schemeClr val="bg1"/>
                </a:solidFill>
              </a:rPr>
              <a:t> T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350" b="1" dirty="0">
                <a:solidFill>
                  <a:schemeClr val="bg1"/>
                </a:solidFill>
              </a:rPr>
              <a:t> Max Proton injection</a:t>
            </a:r>
            <a:r>
              <a:rPr lang="pl-PL" altLang="en-US" sz="1350" b="1" dirty="0">
                <a:solidFill>
                  <a:schemeClr val="bg1"/>
                </a:solidFill>
              </a:rPr>
              <a:t> energy</a:t>
            </a:r>
            <a:r>
              <a:rPr lang="en-GB" altLang="en-US" sz="1350" b="1" dirty="0">
                <a:solidFill>
                  <a:schemeClr val="bg1"/>
                </a:solidFill>
              </a:rPr>
              <a:t>      </a:t>
            </a:r>
            <a:r>
              <a:rPr lang="pl-PL" altLang="en-US" sz="1350" b="1" dirty="0">
                <a:solidFill>
                  <a:schemeClr val="bg1"/>
                </a:solidFill>
              </a:rPr>
              <a:t>15  MeV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Max Proton e</a:t>
            </a:r>
            <a:r>
              <a:rPr lang="pl-PL" altLang="en-US" sz="1350" b="1" dirty="0">
                <a:solidFill>
                  <a:schemeClr val="bg1"/>
                </a:solidFill>
              </a:rPr>
              <a:t>xtraction energy    </a:t>
            </a:r>
            <a:r>
              <a:rPr lang="en-GB" altLang="en-US" sz="1350" b="1" dirty="0">
                <a:solidFill>
                  <a:schemeClr val="bg1"/>
                </a:solidFill>
              </a:rPr>
              <a:t>127.4</a:t>
            </a:r>
            <a:r>
              <a:rPr lang="pl-PL" altLang="en-US" sz="1350" b="1" dirty="0">
                <a:solidFill>
                  <a:schemeClr val="bg1"/>
                </a:solidFill>
              </a:rPr>
              <a:t> MeV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h                            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 1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RF frequency</a:t>
            </a:r>
            <a:r>
              <a:rPr lang="en-GB" altLang="en-US" sz="1350" b="1" dirty="0">
                <a:solidFill>
                  <a:schemeClr val="bg1"/>
                </a:solidFill>
              </a:rPr>
              <a:t> </a:t>
            </a:r>
          </a:p>
          <a:p>
            <a:pPr eaLnBrk="1" hangingPunct="1">
              <a:buClr>
                <a:srgbClr val="FF6600"/>
              </a:buClr>
            </a:pPr>
            <a:r>
              <a:rPr lang="en-GB" altLang="en-US" sz="1350" b="1" dirty="0">
                <a:solidFill>
                  <a:schemeClr val="bg1"/>
                </a:solidFill>
              </a:rPr>
              <a:t>    for acceleration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(15-127.4MeV)</a:t>
            </a:r>
            <a:r>
              <a:rPr lang="pl-PL" altLang="en-US" sz="1350" b="1" dirty="0">
                <a:solidFill>
                  <a:schemeClr val="bg1"/>
                </a:solidFill>
              </a:rPr>
              <a:t>  </a:t>
            </a:r>
            <a:r>
              <a:rPr lang="en-GB" altLang="en-US" sz="1350" b="1" dirty="0">
                <a:solidFill>
                  <a:schemeClr val="bg1"/>
                </a:solidFill>
              </a:rPr>
              <a:t>2.89</a:t>
            </a:r>
            <a:r>
              <a:rPr lang="pl-PL" altLang="en-US" sz="1350" b="1" dirty="0">
                <a:solidFill>
                  <a:schemeClr val="bg1"/>
                </a:solidFill>
              </a:rPr>
              <a:t> –</a:t>
            </a:r>
            <a:r>
              <a:rPr lang="en-GB" altLang="en-US" sz="1350" b="1" dirty="0">
                <a:solidFill>
                  <a:schemeClr val="bg1"/>
                </a:solidFill>
              </a:rPr>
              <a:t> 6.48</a:t>
            </a:r>
            <a:r>
              <a:rPr lang="pl-PL" altLang="en-US" sz="1350" b="1" dirty="0">
                <a:solidFill>
                  <a:schemeClr val="bg1"/>
                </a:solidFill>
              </a:rPr>
              <a:t> MHz</a:t>
            </a:r>
          </a:p>
          <a:p>
            <a:pPr marL="128588" indent="-128588" eaLnBrk="1" hangingPunct="1"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pl-PL" altLang="en-US" sz="1350" b="1" dirty="0">
                <a:solidFill>
                  <a:schemeClr val="bg1"/>
                </a:solidFill>
              </a:rPr>
              <a:t> Bunch intensity       </a:t>
            </a:r>
            <a:r>
              <a:rPr lang="en-GB" altLang="en-US" sz="1350" b="1" dirty="0">
                <a:solidFill>
                  <a:schemeClr val="bg1"/>
                </a:solidFill>
              </a:rPr>
              <a:t>                   </a:t>
            </a:r>
            <a:r>
              <a:rPr lang="pl-PL" altLang="en-US" sz="1350" b="1" dirty="0">
                <a:solidFill>
                  <a:schemeClr val="bg1"/>
                </a:solidFill>
              </a:rPr>
              <a:t> </a:t>
            </a:r>
            <a:r>
              <a:rPr lang="en-GB" altLang="en-US" sz="1350" b="1" dirty="0">
                <a:solidFill>
                  <a:schemeClr val="bg1"/>
                </a:solidFill>
              </a:rPr>
              <a:t>~</a:t>
            </a:r>
            <a:r>
              <a:rPr lang="pl-PL" altLang="en-US" sz="1350" b="1" dirty="0">
                <a:solidFill>
                  <a:schemeClr val="bg1"/>
                </a:solidFill>
                <a:sym typeface="Mathematica1" panose="05000502060100000001" pitchFamily="2" charset="2"/>
              </a:rPr>
              <a:t>10</a:t>
            </a:r>
            <a:r>
              <a:rPr lang="en-GB" altLang="en-US" sz="1350" b="1" baseline="30000" dirty="0">
                <a:solidFill>
                  <a:schemeClr val="bg1"/>
                </a:solidFill>
                <a:sym typeface="Mathematica1" panose="05000502060100000001" pitchFamily="2" charset="2"/>
              </a:rPr>
              <a:t>8</a:t>
            </a:r>
            <a:r>
              <a:rPr lang="pl-PL" altLang="en-US" sz="1350" b="1" baseline="30000" dirty="0">
                <a:solidFill>
                  <a:schemeClr val="bg1"/>
                </a:solidFill>
                <a:sym typeface="Mathematica1" panose="05000502060100000001" pitchFamily="2" charset="2"/>
              </a:rPr>
              <a:t> </a:t>
            </a:r>
            <a:r>
              <a:rPr lang="pl-PL" altLang="en-US" sz="1350" b="1" dirty="0">
                <a:solidFill>
                  <a:schemeClr val="bg1"/>
                </a:solidFill>
                <a:sym typeface="Mathematica1" panose="05000502060100000001" pitchFamily="2" charset="2"/>
              </a:rPr>
              <a:t>protons</a:t>
            </a:r>
            <a:endParaRPr lang="en-GB" altLang="en-US" sz="1350" b="1" dirty="0">
              <a:solidFill>
                <a:schemeClr val="bg1"/>
              </a:solidFill>
              <a:sym typeface="Mathematica1" panose="05000502060100000001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" y="76840"/>
            <a:ext cx="3153085" cy="31530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C0B82-0659-4A2D-94D0-C216CF0CD0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72" y="3190016"/>
            <a:ext cx="3091855" cy="191050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C4FD4B-E6C1-4FD6-AF3B-BA64BE1C910C}"/>
              </a:ext>
            </a:extLst>
          </p:cNvPr>
          <p:cNvSpPr txBox="1"/>
          <p:nvPr/>
        </p:nvSpPr>
        <p:spPr>
          <a:xfrm>
            <a:off x="0" y="4843418"/>
            <a:ext cx="8905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bg1"/>
                </a:solidFill>
              </a:rPr>
              <a:t>Pasternak</a:t>
            </a:r>
          </a:p>
        </p:txBody>
      </p:sp>
    </p:spTree>
    <p:extLst>
      <p:ext uri="{BB962C8B-B14F-4D97-AF65-F5344CB8AC3E}">
        <p14:creationId xmlns:p14="http://schemas.microsoft.com/office/powerpoint/2010/main" val="18953241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 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364570"/>
            <a:ext cx="7292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The International Biophysics Collaboration [spokespeople: Patera,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3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445C6-DA56-AC41-BA14-7425FAA21EE4}"/>
              </a:ext>
            </a:extLst>
          </p:cNvPr>
          <p:cNvCxnSpPr>
            <a:cxnSpLocks/>
          </p:cNvCxnSpPr>
          <p:nvPr/>
        </p:nvCxnSpPr>
        <p:spPr>
          <a:xfrm>
            <a:off x="0" y="475635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6D53C28-B571-A346-8FA6-014126EA6353}"/>
              </a:ext>
            </a:extLst>
          </p:cNvPr>
          <p:cNvSpPr/>
          <p:nvPr/>
        </p:nvSpPr>
        <p:spPr>
          <a:xfrm>
            <a:off x="0" y="4764101"/>
            <a:ext cx="9144000" cy="379399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E995A-C3E8-9245-9C8C-68B1D5AD1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41F8C-47C5-CF47-9224-21B8E135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5262"/>
            <a:ext cx="9144000" cy="4353734"/>
          </a:xfrm>
        </p:spPr>
        <p:txBody>
          <a:bodyPr>
            <a:normAutofit/>
          </a:bodyPr>
          <a:lstStyle/>
          <a:p>
            <a:pPr marL="182563" indent="-182563">
              <a:buFont typeface="+mj-lt"/>
              <a:buAutoNum type="arabicPeriod"/>
            </a:pPr>
            <a:r>
              <a:rPr lang="en-US" sz="2400" dirty="0"/>
              <a:t>Preparation of ‘pre-CDR’ for </a:t>
            </a:r>
            <a:r>
              <a:rPr lang="en-US" sz="2400" dirty="0" err="1"/>
              <a:t>LhARA</a:t>
            </a:r>
            <a:r>
              <a:rPr lang="en-US" sz="2400" dirty="0"/>
              <a:t>:</a:t>
            </a:r>
          </a:p>
          <a:p>
            <a:pPr marL="358775" lvl="1" indent="-130175"/>
            <a:r>
              <a:rPr lang="en-US" sz="2000" dirty="0"/>
              <a:t>Deliverable: pre-CDR for </a:t>
            </a:r>
            <a:r>
              <a:rPr lang="en-US" sz="2000" dirty="0" err="1"/>
              <a:t>LhARA</a:t>
            </a:r>
            <a:r>
              <a:rPr lang="en-US" sz="2000" dirty="0"/>
              <a:t> [milestone April 2020]</a:t>
            </a:r>
          </a:p>
          <a:p>
            <a:pPr marL="358775" lvl="1" indent="-130175"/>
            <a:r>
              <a:rPr lang="en-US" sz="2000" dirty="0"/>
              <a:t>Very modest resources</a:t>
            </a:r>
          </a:p>
          <a:p>
            <a:pPr marL="358775" lvl="1" indent="-130175"/>
            <a:r>
              <a:rPr lang="en-US" sz="2000" dirty="0"/>
              <a:t>Milestone set to allow next wave of bids</a:t>
            </a:r>
          </a:p>
          <a:p>
            <a:pPr marL="2228850" lvl="4" indent="-514350"/>
            <a:endParaRPr lang="en-US" sz="1100" dirty="0"/>
          </a:p>
          <a:p>
            <a:pPr marL="182563" indent="-182563">
              <a:buFont typeface="+mj-lt"/>
              <a:buAutoNum type="arabicPeriod"/>
            </a:pPr>
            <a:r>
              <a:rPr lang="en-US" sz="2400" dirty="0" err="1"/>
              <a:t>LhARA</a:t>
            </a:r>
            <a:r>
              <a:rPr lang="en-US" sz="2400" dirty="0"/>
              <a:t> and radiobiology test facility:</a:t>
            </a:r>
          </a:p>
          <a:p>
            <a:pPr marL="358775" lvl="1" indent="-130175"/>
            <a:r>
              <a:rPr lang="en-US" sz="2000" dirty="0"/>
              <a:t>Deliverable: proton-FLASH dosimetry [milestone April 2020]</a:t>
            </a:r>
          </a:p>
          <a:p>
            <a:pPr marL="358775" lvl="1" indent="-130175"/>
            <a:r>
              <a:rPr lang="en-US" sz="2000" dirty="0"/>
              <a:t>Again, very modest resources</a:t>
            </a:r>
          </a:p>
          <a:p>
            <a:pPr marL="2228850" lvl="4" indent="-514350"/>
            <a:endParaRPr lang="en-US" sz="1100" dirty="0"/>
          </a:p>
          <a:p>
            <a:pPr marL="182563" indent="-182563">
              <a:buFont typeface="+mj-lt"/>
              <a:buAutoNum type="arabicPeriod"/>
            </a:pPr>
            <a:r>
              <a:rPr lang="en-US" sz="2400" dirty="0"/>
              <a:t>International Biophysics Collaboration (IBC):</a:t>
            </a:r>
          </a:p>
          <a:p>
            <a:pPr marL="358775" lvl="1" indent="-130175"/>
            <a:r>
              <a:rPr lang="en-US" sz="2000" dirty="0"/>
              <a:t>‘Networking activity’ [milestone September 2021]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959C-60A1-D044-9867-DD951B0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1B3EA1-9748-0747-975F-6B171F4A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619" y="1031306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2632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205352"/>
          </a:xfrm>
        </p:spPr>
        <p:txBody>
          <a:bodyPr>
            <a:normAutofit fontScale="90000"/>
          </a:bodyPr>
          <a:lstStyle/>
          <a:p>
            <a:r>
              <a:rPr lang="en-US" dirty="0"/>
              <a:t>New techniques with wide application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219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894D8E-2823-864C-AF35-1E4E0AD9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6AD3A-97E7-5142-9046-D00E4C0BA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3161038" cy="217803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99EB372-A3CC-6645-9F95-0EE4CF7FE776}"/>
              </a:ext>
            </a:extLst>
          </p:cNvPr>
          <p:cNvGrpSpPr/>
          <p:nvPr/>
        </p:nvGrpSpPr>
        <p:grpSpPr>
          <a:xfrm>
            <a:off x="4149942" y="424905"/>
            <a:ext cx="3643759" cy="4213622"/>
            <a:chOff x="4665757" y="417089"/>
            <a:chExt cx="3643759" cy="4213622"/>
          </a:xfrm>
        </p:grpSpPr>
        <p:grpSp>
          <p:nvGrpSpPr>
            <p:cNvPr id="11" name="Group 3">
              <a:extLst>
                <a:ext uri="{FF2B5EF4-FFF2-40B4-BE49-F238E27FC236}">
                  <a16:creationId xmlns:a16="http://schemas.microsoft.com/office/drawing/2014/main" id="{2D0FD87B-0945-A54F-8D9D-D0F9CE813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6750" y="3446039"/>
              <a:ext cx="1172766" cy="1184672"/>
              <a:chOff x="2183" y="3072"/>
              <a:chExt cx="985" cy="995"/>
            </a:xfrm>
          </p:grpSpPr>
          <p:sp>
            <p:nvSpPr>
              <p:cNvPr id="12" name="Text Box 4">
                <a:extLst>
                  <a:ext uri="{FF2B5EF4-FFF2-40B4-BE49-F238E27FC236}">
                    <a16:creationId xmlns:a16="http://schemas.microsoft.com/office/drawing/2014/main" id="{14A9A4D9-1C86-E040-AAA3-D4CE196FB9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79" y="3168"/>
                <a:ext cx="816" cy="6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240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Higgs</a:t>
                </a:r>
              </a:p>
              <a:p>
                <a:pPr algn="l" eaLnBrk="0" hangingPunct="0"/>
                <a:r>
                  <a:rPr lang="en-US" altLang="en-US" sz="240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Boson</a:t>
                </a:r>
                <a:endParaRPr lang="en-US" altLang="en-US" sz="2400">
                  <a:solidFill>
                    <a:srgbClr val="FFCC6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13" name="Group 5">
                <a:extLst>
                  <a:ext uri="{FF2B5EF4-FFF2-40B4-BE49-F238E27FC236}">
                    <a16:creationId xmlns:a16="http://schemas.microsoft.com/office/drawing/2014/main" id="{DF753F06-DC7F-8849-BC61-1FA94F4115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3072"/>
                <a:ext cx="985" cy="995"/>
                <a:chOff x="2183" y="3072"/>
                <a:chExt cx="985" cy="995"/>
              </a:xfrm>
            </p:grpSpPr>
            <p:sp>
              <p:nvSpPr>
                <p:cNvPr id="14" name="Rectangle 6">
                  <a:extLst>
                    <a:ext uri="{FF2B5EF4-FFF2-40B4-BE49-F238E27FC236}">
                      <a16:creationId xmlns:a16="http://schemas.microsoft.com/office/drawing/2014/main" id="{03D93438-2D35-A640-9D85-7AC11B1589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3" y="3072"/>
                  <a:ext cx="985" cy="995"/>
                </a:xfrm>
                <a:prstGeom prst="rect">
                  <a:avLst/>
                </a:prstGeom>
                <a:solidFill>
                  <a:srgbClr val="64ACE2">
                    <a:alpha val="50000"/>
                  </a:srgbClr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4ACE2"/>
                  </a:extrusionClr>
                  <a:contourClr>
                    <a:srgbClr val="64ACE2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eaLnBrk="0" hangingPunct="0"/>
                  <a:endParaRPr lang="en-US" altLang="en-US" sz="135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endParaRPr>
                </a:p>
                <a:p>
                  <a:pPr eaLnBrk="0" hangingPunct="0"/>
                  <a:endParaRPr lang="en-US" altLang="en-US" sz="135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15" name="Group 7">
                  <a:extLst>
                    <a:ext uri="{FF2B5EF4-FFF2-40B4-BE49-F238E27FC236}">
                      <a16:creationId xmlns:a16="http://schemas.microsoft.com/office/drawing/2014/main" id="{2936A428-663D-E749-9D5E-B822253545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3" y="3072"/>
                  <a:ext cx="985" cy="995"/>
                  <a:chOff x="2183" y="3072"/>
                  <a:chExt cx="985" cy="995"/>
                </a:xfrm>
              </p:grpSpPr>
              <p:sp>
                <p:nvSpPr>
                  <p:cNvPr id="16" name="Rectangle 8">
                    <a:extLst>
                      <a:ext uri="{FF2B5EF4-FFF2-40B4-BE49-F238E27FC236}">
                        <a16:creationId xmlns:a16="http://schemas.microsoft.com/office/drawing/2014/main" id="{28956599-7B09-D14D-AC40-3B5434772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3" y="3072"/>
                    <a:ext cx="985" cy="995"/>
                  </a:xfrm>
                  <a:prstGeom prst="rect">
                    <a:avLst/>
                  </a:prstGeom>
                  <a:solidFill>
                    <a:srgbClr val="64ACE2">
                      <a:alpha val="50000"/>
                    </a:srgb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0" hangingPunct="0"/>
                    <a:endParaRPr lang="en-US" altLang="en-US" sz="135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panose="02020603050405020304" pitchFamily="18" charset="0"/>
                    </a:endParaRPr>
                  </a:p>
                  <a:p>
                    <a:pPr eaLnBrk="0" hangingPunct="0"/>
                    <a:endParaRPr lang="en-US" altLang="en-US" sz="135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Text Box 9">
                    <a:extLst>
                      <a:ext uri="{FF2B5EF4-FFF2-40B4-BE49-F238E27FC236}">
                        <a16:creationId xmlns:a16="http://schemas.microsoft.com/office/drawing/2014/main" id="{3E7EC554-1358-7F43-9777-D02666618B6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9" y="3168"/>
                    <a:ext cx="816" cy="69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algn="l" eaLnBrk="0" hangingPunct="0"/>
                    <a:r>
                      <a:rPr lang="en-US" altLang="en-US" sz="24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</a:rPr>
                      <a:t>Higgs</a:t>
                    </a:r>
                  </a:p>
                  <a:p>
                    <a:pPr algn="l" eaLnBrk="0" hangingPunct="0"/>
                    <a:r>
                      <a:rPr lang="en-US" altLang="en-US" sz="24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</a:rPr>
                      <a:t>Boson</a:t>
                    </a:r>
                    <a:endParaRPr lang="en-US" altLang="en-US" sz="2400" dirty="0">
                      <a:solidFill>
                        <a:srgbClr val="FFCC66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</p:grpSp>
        <p:grpSp>
          <p:nvGrpSpPr>
            <p:cNvPr id="18" name="Group 10">
              <a:extLst>
                <a:ext uri="{FF2B5EF4-FFF2-40B4-BE49-F238E27FC236}">
                  <a16:creationId xmlns:a16="http://schemas.microsoft.com/office/drawing/2014/main" id="{18995B9E-82A5-1E4F-9FC6-B0BEECCB02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9300" y="3428183"/>
              <a:ext cx="2399110" cy="1200150"/>
              <a:chOff x="119" y="3057"/>
              <a:chExt cx="2015" cy="1008"/>
            </a:xfrm>
          </p:grpSpPr>
          <p:sp>
            <p:nvSpPr>
              <p:cNvPr id="19" name="Text Box 11">
                <a:extLst>
                  <a:ext uri="{FF2B5EF4-FFF2-40B4-BE49-F238E27FC236}">
                    <a16:creationId xmlns:a16="http://schemas.microsoft.com/office/drawing/2014/main" id="{54C81941-41B5-4C4C-8E02-280AAC85F1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19" y="3057"/>
                <a:ext cx="2015" cy="1008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algn="ctr"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                                                 Generations of   matter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B0146FDB-5A55-0646-9458-A905A66BE4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597" y="3089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III  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" name="Text Box 13">
                <a:extLst>
                  <a:ext uri="{FF2B5EF4-FFF2-40B4-BE49-F238E27FC236}">
                    <a16:creationId xmlns:a16="http://schemas.microsoft.com/office/drawing/2014/main" id="{7D26A8D2-789A-7742-9CFA-B71519EF4C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1169" y="3084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II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" name="Text Box 14">
                <a:extLst>
                  <a:ext uri="{FF2B5EF4-FFF2-40B4-BE49-F238E27FC236}">
                    <a16:creationId xmlns:a16="http://schemas.microsoft.com/office/drawing/2014/main" id="{F76C151F-2A0E-D645-B3C9-1255E5CE16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4959">
                <a:off x="641" y="3084"/>
                <a:ext cx="529" cy="388"/>
              </a:xfrm>
              <a:prstGeom prst="rect">
                <a:avLst/>
              </a:prstGeom>
              <a:solidFill>
                <a:srgbClr val="9AB8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2400" dirty="0"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anose="02020603050405020304" pitchFamily="18" charset="0"/>
                  </a:rPr>
                  <a:t>I  </a:t>
                </a:r>
                <a:endParaRPr lang="en-US" altLang="en-US" sz="135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3" name="Text Box 15">
              <a:extLst>
                <a:ext uri="{FF2B5EF4-FFF2-40B4-BE49-F238E27FC236}">
                  <a16:creationId xmlns:a16="http://schemas.microsoft.com/office/drawing/2014/main" id="{BA7DE490-FF3E-8043-B7E2-95207FAFB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8203">
              <a:off x="6895649" y="1974248"/>
              <a:ext cx="2253853" cy="553998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7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Force</a:t>
              </a:r>
              <a:r>
                <a:rPr lang="en-US" altLang="en-US" sz="3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 </a:t>
              </a:r>
              <a:r>
                <a:rPr lang="en-US" altLang="en-US" sz="27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Carriers</a:t>
              </a:r>
              <a:endParaRPr lang="en-US" altLang="en-US" sz="135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grpSp>
          <p:nvGrpSpPr>
            <p:cNvPr id="24" name="Group 16">
              <a:extLst>
                <a:ext uri="{FF2B5EF4-FFF2-40B4-BE49-F238E27FC236}">
                  <a16:creationId xmlns:a16="http://schemas.microsoft.com/office/drawing/2014/main" id="{77A84790-0BB1-184E-AAE7-6CF47135D3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5556" y="2228031"/>
              <a:ext cx="733426" cy="1223963"/>
              <a:chOff x="2140" y="2049"/>
              <a:chExt cx="616" cy="1028"/>
            </a:xfrm>
          </p:grpSpPr>
          <p:grpSp>
            <p:nvGrpSpPr>
              <p:cNvPr id="25" name="Group 17">
                <a:extLst>
                  <a:ext uri="{FF2B5EF4-FFF2-40B4-BE49-F238E27FC236}">
                    <a16:creationId xmlns:a16="http://schemas.microsoft.com/office/drawing/2014/main" id="{7372ABD4-0920-A846-A0BC-A2DDA8C775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5" y="2506"/>
                <a:ext cx="575" cy="571"/>
                <a:chOff x="3024" y="2570"/>
                <a:chExt cx="575" cy="571"/>
              </a:xfrm>
            </p:grpSpPr>
            <p:sp>
              <p:nvSpPr>
                <p:cNvPr id="30" name="Rectangle 18">
                  <a:extLst>
                    <a:ext uri="{FF2B5EF4-FFF2-40B4-BE49-F238E27FC236}">
                      <a16:creationId xmlns:a16="http://schemas.microsoft.com/office/drawing/2014/main" id="{0714F93A-A6AE-6049-A33E-702920CD0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2" y="2660"/>
                  <a:ext cx="480" cy="432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66"/>
                  </a:extrusionClr>
                  <a:contourClr>
                    <a:srgbClr val="FFCC66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" name="Text Box 19">
                  <a:extLst>
                    <a:ext uri="{FF2B5EF4-FFF2-40B4-BE49-F238E27FC236}">
                      <a16:creationId xmlns:a16="http://schemas.microsoft.com/office/drawing/2014/main" id="{30939BB3-3E31-3A47-8DE3-F219AE2EF7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0" y="2570"/>
                  <a:ext cx="384" cy="4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000">
                      <a:latin typeface="Times New Roman" panose="02020603050405020304" pitchFamily="18" charset="0"/>
                    </a:rPr>
                    <a:t>Z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2" name="Text Box 20">
                  <a:extLst>
                    <a:ext uri="{FF2B5EF4-FFF2-40B4-BE49-F238E27FC236}">
                      <a16:creationId xmlns:a16="http://schemas.microsoft.com/office/drawing/2014/main" id="{AB2A87D3-51CC-D24D-AD07-016CF3F155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24" y="2908"/>
                  <a:ext cx="575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200">
                      <a:latin typeface="Times New Roman" panose="02020603050405020304" pitchFamily="18" charset="0"/>
                    </a:rPr>
                    <a:t>Z boson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6" name="Group 21">
                <a:extLst>
                  <a:ext uri="{FF2B5EF4-FFF2-40B4-BE49-F238E27FC236}">
                    <a16:creationId xmlns:a16="http://schemas.microsoft.com/office/drawing/2014/main" id="{46BDF1D3-9157-2C48-A207-802FBACA74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0" y="2049"/>
                <a:ext cx="616" cy="571"/>
                <a:chOff x="3024" y="2125"/>
                <a:chExt cx="616" cy="571"/>
              </a:xfrm>
            </p:grpSpPr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1A528C1D-C501-0B41-AF7E-A27BFE7E8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2" y="2181"/>
                  <a:ext cx="480" cy="442"/>
                </a:xfrm>
                <a:prstGeom prst="rect">
                  <a:avLst/>
                </a:prstGeom>
                <a:solidFill>
                  <a:srgbClr val="FFCC66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66"/>
                  </a:extrusionClr>
                  <a:contourClr>
                    <a:srgbClr val="FFCC66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" name="Text Box 23">
                  <a:extLst>
                    <a:ext uri="{FF2B5EF4-FFF2-40B4-BE49-F238E27FC236}">
                      <a16:creationId xmlns:a16="http://schemas.microsoft.com/office/drawing/2014/main" id="{3FF337E0-89F2-C246-BC96-CA78853BC7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92" y="2125"/>
                  <a:ext cx="384" cy="4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000">
                      <a:latin typeface="Times New Roman" panose="02020603050405020304" pitchFamily="18" charset="0"/>
                    </a:rPr>
                    <a:t>W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9" name="Text Box 24">
                  <a:extLst>
                    <a:ext uri="{FF2B5EF4-FFF2-40B4-BE49-F238E27FC236}">
                      <a16:creationId xmlns:a16="http://schemas.microsoft.com/office/drawing/2014/main" id="{0C555790-881B-AB43-9FCE-43A53E8890E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24" y="2463"/>
                  <a:ext cx="616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200">
                      <a:latin typeface="Times New Roman" panose="02020603050405020304" pitchFamily="18" charset="0"/>
                    </a:rPr>
                    <a:t>W boson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3" name="Group 25">
              <a:extLst>
                <a:ext uri="{FF2B5EF4-FFF2-40B4-BE49-F238E27FC236}">
                  <a16:creationId xmlns:a16="http://schemas.microsoft.com/office/drawing/2014/main" id="{90FAC978-AAAC-7D41-9EA6-B644CA604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09367" y="1439833"/>
              <a:ext cx="677466" cy="835819"/>
              <a:chOff x="2160" y="1387"/>
              <a:chExt cx="569" cy="702"/>
            </a:xfrm>
          </p:grpSpPr>
          <p:sp>
            <p:nvSpPr>
              <p:cNvPr id="34" name="Rectangle 26">
                <a:extLst>
                  <a:ext uri="{FF2B5EF4-FFF2-40B4-BE49-F238E27FC236}">
                    <a16:creationId xmlns:a16="http://schemas.microsoft.com/office/drawing/2014/main" id="{0DA405EA-DB1A-1A4B-9875-C8AD7868C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1597"/>
                <a:ext cx="480" cy="442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bg1"/>
                </a:extrusionClr>
                <a:contourClr>
                  <a:schemeClr val="bg1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35" name="Text Box 27">
                <a:extLst>
                  <a:ext uri="{FF2B5EF4-FFF2-40B4-BE49-F238E27FC236}">
                    <a16:creationId xmlns:a16="http://schemas.microsoft.com/office/drawing/2014/main" id="{850BE232-3A15-5444-A3EB-EC7A56C8DC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8" y="1387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Symbol" pitchFamily="2" charset="2"/>
                  </a:rPr>
                  <a:t>g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" name="Text Box 28">
                <a:extLst>
                  <a:ext uri="{FF2B5EF4-FFF2-40B4-BE49-F238E27FC236}">
                    <a16:creationId xmlns:a16="http://schemas.microsoft.com/office/drawing/2014/main" id="{824D29E2-52E2-DF45-AA3A-CBAFA71A49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0" y="1837"/>
                <a:ext cx="55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photon</a:t>
                </a:r>
              </a:p>
            </p:txBody>
          </p:sp>
        </p:grpSp>
        <p:grpSp>
          <p:nvGrpSpPr>
            <p:cNvPr id="37" name="Group 29">
              <a:extLst>
                <a:ext uri="{FF2B5EF4-FFF2-40B4-BE49-F238E27FC236}">
                  <a16:creationId xmlns:a16="http://schemas.microsoft.com/office/drawing/2014/main" id="{978BB87C-95A7-434D-8C33-13916BC012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6751" y="931439"/>
              <a:ext cx="603647" cy="753666"/>
              <a:chOff x="2183" y="960"/>
              <a:chExt cx="507" cy="633"/>
            </a:xfrm>
          </p:grpSpPr>
          <p:grpSp>
            <p:nvGrpSpPr>
              <p:cNvPr id="38" name="Group 30">
                <a:extLst>
                  <a:ext uri="{FF2B5EF4-FFF2-40B4-BE49-F238E27FC236}">
                    <a16:creationId xmlns:a16="http://schemas.microsoft.com/office/drawing/2014/main" id="{080E065A-3F7C-2646-BA7B-078E6A3428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3" y="960"/>
                <a:ext cx="480" cy="596"/>
                <a:chOff x="2183" y="960"/>
                <a:chExt cx="480" cy="596"/>
              </a:xfrm>
            </p:grpSpPr>
            <p:sp>
              <p:nvSpPr>
                <p:cNvPr id="40" name="Rectangle 31">
                  <a:extLst>
                    <a:ext uri="{FF2B5EF4-FFF2-40B4-BE49-F238E27FC236}">
                      <a16:creationId xmlns:a16="http://schemas.microsoft.com/office/drawing/2014/main" id="{24B68B64-DC56-1A4F-B724-90E7B4A8F2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3" y="1115"/>
                  <a:ext cx="480" cy="44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FFFF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FF"/>
                  </a:extrusionClr>
                  <a:contourClr>
                    <a:srgbClr val="00FFFF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Text Box 32">
                  <a:extLst>
                    <a:ext uri="{FF2B5EF4-FFF2-40B4-BE49-F238E27FC236}">
                      <a16:creationId xmlns:a16="http://schemas.microsoft.com/office/drawing/2014/main" id="{5C7161A0-E2AC-304C-8E9E-DAF4721965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41" y="960"/>
                  <a:ext cx="384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300">
                      <a:latin typeface="Times New Roman" panose="02020603050405020304" pitchFamily="18" charset="0"/>
                    </a:rPr>
                    <a:t>g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Text Box 33">
                <a:extLst>
                  <a:ext uri="{FF2B5EF4-FFF2-40B4-BE49-F238E27FC236}">
                    <a16:creationId xmlns:a16="http://schemas.microsoft.com/office/drawing/2014/main" id="{FCE3DD23-4A97-2F46-828A-E3CE952D78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4" y="1341"/>
                <a:ext cx="48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gluon</a:t>
                </a:r>
              </a:p>
            </p:txBody>
          </p:sp>
        </p:grpSp>
        <p:grpSp>
          <p:nvGrpSpPr>
            <p:cNvPr id="42" name="Group 34">
              <a:extLst>
                <a:ext uri="{FF2B5EF4-FFF2-40B4-BE49-F238E27FC236}">
                  <a16:creationId xmlns:a16="http://schemas.microsoft.com/office/drawing/2014/main" id="{EC0E2915-D603-BD4F-A4D9-D4BEFC255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4997" y="2630461"/>
              <a:ext cx="571500" cy="814388"/>
              <a:chOff x="2496" y="2448"/>
              <a:chExt cx="480" cy="684"/>
            </a:xfrm>
          </p:grpSpPr>
          <p:sp>
            <p:nvSpPr>
              <p:cNvPr id="43" name="Rectangle 35">
                <a:extLst>
                  <a:ext uri="{FF2B5EF4-FFF2-40B4-BE49-F238E27FC236}">
                    <a16:creationId xmlns:a16="http://schemas.microsoft.com/office/drawing/2014/main" id="{6731994D-79ED-5344-9766-957C441A5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44" name="Text Box 36">
                <a:extLst>
                  <a:ext uri="{FF2B5EF4-FFF2-40B4-BE49-F238E27FC236}">
                    <a16:creationId xmlns:a16="http://schemas.microsoft.com/office/drawing/2014/main" id="{68CFE199-9020-1446-869D-FD776B6409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4" y="2448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Symbol" pitchFamily="2" charset="2"/>
                  </a:rPr>
                  <a:t>t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" name="Text Box 37">
                <a:extLst>
                  <a:ext uri="{FF2B5EF4-FFF2-40B4-BE49-F238E27FC236}">
                    <a16:creationId xmlns:a16="http://schemas.microsoft.com/office/drawing/2014/main" id="{1A2AC4EA-E866-7D4D-B843-75C0EC7A09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6" y="2880"/>
                <a:ext cx="33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tau</a:t>
                </a:r>
              </a:p>
            </p:txBody>
          </p:sp>
        </p:grpSp>
        <p:grpSp>
          <p:nvGrpSpPr>
            <p:cNvPr id="46" name="Group 38">
              <a:extLst>
                <a:ext uri="{FF2B5EF4-FFF2-40B4-BE49-F238E27FC236}">
                  <a16:creationId xmlns:a16="http://schemas.microsoft.com/office/drawing/2014/main" id="{E514A220-6C92-3C47-BD82-4CDB3C2935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93797" y="2093489"/>
              <a:ext cx="735806" cy="752475"/>
              <a:chOff x="2448" y="2011"/>
              <a:chExt cx="618" cy="632"/>
            </a:xfrm>
          </p:grpSpPr>
          <p:sp>
            <p:nvSpPr>
              <p:cNvPr id="47" name="Rectangle 39">
                <a:extLst>
                  <a:ext uri="{FF2B5EF4-FFF2-40B4-BE49-F238E27FC236}">
                    <a16:creationId xmlns:a16="http://schemas.microsoft.com/office/drawing/2014/main" id="{2B09C342-1221-B241-9ABA-160A8DD8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48" name="Text Box 40">
                <a:extLst>
                  <a:ext uri="{FF2B5EF4-FFF2-40B4-BE49-F238E27FC236}">
                    <a16:creationId xmlns:a16="http://schemas.microsoft.com/office/drawing/2014/main" id="{02D44F5E-2289-7D40-A399-D1541148B7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9" y="2011"/>
                <a:ext cx="384" cy="5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300">
                    <a:latin typeface="Symbol" pitchFamily="2" charset="2"/>
                  </a:rPr>
                  <a:t>n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49" name="Text Box 41">
                <a:extLst>
                  <a:ext uri="{FF2B5EF4-FFF2-40B4-BE49-F238E27FC236}">
                    <a16:creationId xmlns:a16="http://schemas.microsoft.com/office/drawing/2014/main" id="{756B60FB-C68A-7343-8B7A-D30DFC50FB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93" y="2236"/>
                <a:ext cx="21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Symbol" pitchFamily="2" charset="2"/>
                  </a:rPr>
                  <a:t>t</a:t>
                </a:r>
              </a:p>
            </p:txBody>
          </p:sp>
          <p:sp>
            <p:nvSpPr>
              <p:cNvPr id="50" name="Text Box 42">
                <a:extLst>
                  <a:ext uri="{FF2B5EF4-FFF2-40B4-BE49-F238E27FC236}">
                    <a16:creationId xmlns:a16="http://schemas.microsoft.com/office/drawing/2014/main" id="{60129ADB-6972-5D41-8CCB-DC6DF684FC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8" y="2430"/>
                <a:ext cx="618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050">
                    <a:latin typeface="Symbol" pitchFamily="2" charset="2"/>
                  </a:rPr>
                  <a:t>t</a:t>
                </a:r>
                <a:r>
                  <a:rPr lang="en-US" altLang="en-US" sz="1050">
                    <a:latin typeface="Times New Roman" panose="02020603050405020304" pitchFamily="18" charset="0"/>
                  </a:rPr>
                  <a:t>-neutrino</a:t>
                </a:r>
                <a:endParaRPr lang="en-US" altLang="en-US" sz="9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43">
              <a:extLst>
                <a:ext uri="{FF2B5EF4-FFF2-40B4-BE49-F238E27FC236}">
                  <a16:creationId xmlns:a16="http://schemas.microsoft.com/office/drawing/2014/main" id="{DFFA353D-DED4-7742-8CFA-8F0953FE3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1662" y="1560089"/>
              <a:ext cx="675085" cy="700087"/>
              <a:chOff x="2463" y="1584"/>
              <a:chExt cx="567" cy="588"/>
            </a:xfrm>
          </p:grpSpPr>
          <p:sp>
            <p:nvSpPr>
              <p:cNvPr id="52" name="Rectangle 44">
                <a:extLst>
                  <a:ext uri="{FF2B5EF4-FFF2-40B4-BE49-F238E27FC236}">
                    <a16:creationId xmlns:a16="http://schemas.microsoft.com/office/drawing/2014/main" id="{C4C6EDC9-5E03-8540-8C5F-A9AF1E36A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53" name="Text Box 45">
                <a:extLst>
                  <a:ext uri="{FF2B5EF4-FFF2-40B4-BE49-F238E27FC236}">
                    <a16:creationId xmlns:a16="http://schemas.microsoft.com/office/drawing/2014/main" id="{7F111051-976E-F742-BE95-6B0A515F20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2" y="1584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Times New Roman" panose="02020603050405020304" pitchFamily="18" charset="0"/>
                  </a:rPr>
                  <a:t>b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Text Box 46">
                <a:extLst>
                  <a:ext uri="{FF2B5EF4-FFF2-40B4-BE49-F238E27FC236}">
                    <a16:creationId xmlns:a16="http://schemas.microsoft.com/office/drawing/2014/main" id="{86E27C7B-46BD-174D-A368-83BCDE9167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3" y="1920"/>
                <a:ext cx="56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bottom</a:t>
                </a:r>
              </a:p>
            </p:txBody>
          </p:sp>
        </p:grpSp>
        <p:grpSp>
          <p:nvGrpSpPr>
            <p:cNvPr id="55" name="Group 47">
              <a:extLst>
                <a:ext uri="{FF2B5EF4-FFF2-40B4-BE49-F238E27FC236}">
                  <a16:creationId xmlns:a16="http://schemas.microsoft.com/office/drawing/2014/main" id="{697006B8-C90D-C441-AC7E-FE4D0EC0F8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0950" y="931441"/>
              <a:ext cx="571500" cy="757238"/>
              <a:chOff x="2496" y="1056"/>
              <a:chExt cx="480" cy="636"/>
            </a:xfrm>
          </p:grpSpPr>
          <p:sp>
            <p:nvSpPr>
              <p:cNvPr id="56" name="Rectangle 48">
                <a:extLst>
                  <a:ext uri="{FF2B5EF4-FFF2-40B4-BE49-F238E27FC236}">
                    <a16:creationId xmlns:a16="http://schemas.microsoft.com/office/drawing/2014/main" id="{20F367B6-A245-9E43-8916-ACCC15B21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57" name="Text Box 49">
                <a:extLst>
                  <a:ext uri="{FF2B5EF4-FFF2-40B4-BE49-F238E27FC236}">
                    <a16:creationId xmlns:a16="http://schemas.microsoft.com/office/drawing/2014/main" id="{80B32D59-0BDD-DC44-B66C-3F501326E1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2" y="1056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t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" name="Text Box 50">
                <a:extLst>
                  <a:ext uri="{FF2B5EF4-FFF2-40B4-BE49-F238E27FC236}">
                    <a16:creationId xmlns:a16="http://schemas.microsoft.com/office/drawing/2014/main" id="{E106944C-F296-C943-BF8A-7CDE046E18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6" y="1440"/>
                <a:ext cx="34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top</a:t>
                </a:r>
              </a:p>
            </p:txBody>
          </p:sp>
        </p:grpSp>
        <p:grpSp>
          <p:nvGrpSpPr>
            <p:cNvPr id="59" name="Group 51">
              <a:extLst>
                <a:ext uri="{FF2B5EF4-FFF2-40B4-BE49-F238E27FC236}">
                  <a16:creationId xmlns:a16="http://schemas.microsoft.com/office/drawing/2014/main" id="{E7E4082B-4225-D340-B2B2-0F80C7ADD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8254" y="2663801"/>
              <a:ext cx="635794" cy="787004"/>
              <a:chOff x="1968" y="2471"/>
              <a:chExt cx="534" cy="661"/>
            </a:xfrm>
          </p:grpSpPr>
          <p:sp>
            <p:nvSpPr>
              <p:cNvPr id="60" name="Rectangle 52">
                <a:extLst>
                  <a:ext uri="{FF2B5EF4-FFF2-40B4-BE49-F238E27FC236}">
                    <a16:creationId xmlns:a16="http://schemas.microsoft.com/office/drawing/2014/main" id="{E99F689E-1725-8041-8460-2B815D316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264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61" name="Text Box 53">
                <a:extLst>
                  <a:ext uri="{FF2B5EF4-FFF2-40B4-BE49-F238E27FC236}">
                    <a16:creationId xmlns:a16="http://schemas.microsoft.com/office/drawing/2014/main" id="{6F3F4C2B-32C5-FD4F-9B95-36FB7EE309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0" y="2471"/>
                <a:ext cx="384" cy="5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600">
                    <a:latin typeface="Symbol" pitchFamily="2" charset="2"/>
                  </a:rPr>
                  <a:t>m</a:t>
                </a:r>
              </a:p>
            </p:txBody>
          </p:sp>
          <p:sp>
            <p:nvSpPr>
              <p:cNvPr id="62" name="Text Box 54">
                <a:extLst>
                  <a:ext uri="{FF2B5EF4-FFF2-40B4-BE49-F238E27FC236}">
                    <a16:creationId xmlns:a16="http://schemas.microsoft.com/office/drawing/2014/main" id="{DBB0E879-5E55-A343-AB17-5DF193B6BE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6" y="2880"/>
                <a:ext cx="48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muon</a:t>
                </a:r>
              </a:p>
            </p:txBody>
          </p:sp>
        </p:grpSp>
        <p:grpSp>
          <p:nvGrpSpPr>
            <p:cNvPr id="63" name="Group 55">
              <a:extLst>
                <a:ext uri="{FF2B5EF4-FFF2-40B4-BE49-F238E27FC236}">
                  <a16:creationId xmlns:a16="http://schemas.microsoft.com/office/drawing/2014/main" id="{72538FC7-99E3-E346-A64C-5AE363433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5149" y="2092298"/>
              <a:ext cx="753666" cy="758428"/>
              <a:chOff x="1920" y="2006"/>
              <a:chExt cx="633" cy="637"/>
            </a:xfrm>
          </p:grpSpPr>
          <p:sp>
            <p:nvSpPr>
              <p:cNvPr id="64" name="Rectangle 56">
                <a:extLst>
                  <a:ext uri="{FF2B5EF4-FFF2-40B4-BE49-F238E27FC236}">
                    <a16:creationId xmlns:a16="http://schemas.microsoft.com/office/drawing/2014/main" id="{DA845AAD-75F3-B740-B1FB-D440570CF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216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65" name="Text Box 57">
                <a:extLst>
                  <a:ext uri="{FF2B5EF4-FFF2-40B4-BE49-F238E27FC236}">
                    <a16:creationId xmlns:a16="http://schemas.microsoft.com/office/drawing/2014/main" id="{76F3CDA2-9190-224A-8925-32B64F70DA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1" y="2006"/>
                <a:ext cx="384" cy="5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3300">
                    <a:latin typeface="Symbol" pitchFamily="2" charset="2"/>
                  </a:rPr>
                  <a:t>n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66" name="Text Box 58">
                <a:extLst>
                  <a:ext uri="{FF2B5EF4-FFF2-40B4-BE49-F238E27FC236}">
                    <a16:creationId xmlns:a16="http://schemas.microsoft.com/office/drawing/2014/main" id="{C81864E6-ABA4-6A4B-9DF5-C4C5C56DC1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7" y="2256"/>
                <a:ext cx="248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500">
                    <a:latin typeface="Symbol" pitchFamily="2" charset="2"/>
                  </a:rPr>
                  <a:t>m</a:t>
                </a:r>
                <a:endParaRPr lang="en-US" altLang="en-US" sz="1350">
                  <a:latin typeface="Symbol" pitchFamily="2" charset="2"/>
                </a:endParaRPr>
              </a:p>
            </p:txBody>
          </p:sp>
          <p:sp>
            <p:nvSpPr>
              <p:cNvPr id="67" name="Text Box 59">
                <a:extLst>
                  <a:ext uri="{FF2B5EF4-FFF2-40B4-BE49-F238E27FC236}">
                    <a16:creationId xmlns:a16="http://schemas.microsoft.com/office/drawing/2014/main" id="{DAD60D09-FBEF-0D4C-9788-2B49E79990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0" y="2430"/>
                <a:ext cx="633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050">
                    <a:latin typeface="Symbol" pitchFamily="2" charset="2"/>
                  </a:rPr>
                  <a:t>m</a:t>
                </a:r>
                <a:r>
                  <a:rPr lang="en-US" altLang="en-US" sz="1050">
                    <a:latin typeface="Times New Roman" panose="02020603050405020304" pitchFamily="18" charset="0"/>
                  </a:rPr>
                  <a:t>-neutrino</a:t>
                </a:r>
                <a:endParaRPr lang="en-US" altLang="en-US" sz="9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Group 60">
              <a:extLst>
                <a:ext uri="{FF2B5EF4-FFF2-40B4-BE49-F238E27FC236}">
                  <a16:creationId xmlns:a16="http://schemas.microsoft.com/office/drawing/2014/main" id="{EDE6EC14-0537-3547-A1AB-9F9AE2978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8487" y="1471982"/>
              <a:ext cx="684610" cy="796528"/>
              <a:chOff x="1948" y="1510"/>
              <a:chExt cx="575" cy="669"/>
            </a:xfrm>
          </p:grpSpPr>
          <p:sp>
            <p:nvSpPr>
              <p:cNvPr id="69" name="Rectangle 61">
                <a:extLst>
                  <a:ext uri="{FF2B5EF4-FFF2-40B4-BE49-F238E27FC236}">
                    <a16:creationId xmlns:a16="http://schemas.microsoft.com/office/drawing/2014/main" id="{F04A8871-2C4F-E742-9545-A3A9739E1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68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0" name="Text Box 62">
                <a:extLst>
                  <a:ext uri="{FF2B5EF4-FFF2-40B4-BE49-F238E27FC236}">
                    <a16:creationId xmlns:a16="http://schemas.microsoft.com/office/drawing/2014/main" id="{A3A6B010-6E2A-E84D-8A01-8FD5D09E9D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4" y="1510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s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Text Box 63">
                <a:extLst>
                  <a:ext uri="{FF2B5EF4-FFF2-40B4-BE49-F238E27FC236}">
                    <a16:creationId xmlns:a16="http://schemas.microsoft.com/office/drawing/2014/main" id="{0E2D270C-4FBA-3F47-A159-0E1ED6F59E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48" y="1927"/>
                <a:ext cx="57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strange</a:t>
                </a:r>
              </a:p>
            </p:txBody>
          </p:sp>
        </p:grpSp>
        <p:grpSp>
          <p:nvGrpSpPr>
            <p:cNvPr id="72" name="Group 64">
              <a:extLst>
                <a:ext uri="{FF2B5EF4-FFF2-40B4-BE49-F238E27FC236}">
                  <a16:creationId xmlns:a16="http://schemas.microsoft.com/office/drawing/2014/main" id="{0BC1F994-3F04-134B-9AC9-3535D164DE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299" y="905247"/>
              <a:ext cx="617934" cy="783432"/>
              <a:chOff x="1968" y="1034"/>
              <a:chExt cx="519" cy="658"/>
            </a:xfrm>
          </p:grpSpPr>
          <p:sp>
            <p:nvSpPr>
              <p:cNvPr id="73" name="Rectangle 65">
                <a:extLst>
                  <a:ext uri="{FF2B5EF4-FFF2-40B4-BE49-F238E27FC236}">
                    <a16:creationId xmlns:a16="http://schemas.microsoft.com/office/drawing/2014/main" id="{84A1C96D-C83C-1049-959A-BD3AFF091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200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4" name="Text Box 66">
                <a:extLst>
                  <a:ext uri="{FF2B5EF4-FFF2-40B4-BE49-F238E27FC236}">
                    <a16:creationId xmlns:a16="http://schemas.microsoft.com/office/drawing/2014/main" id="{1DF28768-F65B-2E47-A751-72446EF7A8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6" y="1034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c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Text Box 67">
                <a:extLst>
                  <a:ext uri="{FF2B5EF4-FFF2-40B4-BE49-F238E27FC236}">
                    <a16:creationId xmlns:a16="http://schemas.microsoft.com/office/drawing/2014/main" id="{266AA81E-0E88-A74F-A221-E181297BB2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" y="1440"/>
                <a:ext cx="51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350">
                    <a:latin typeface="Times New Roman" panose="02020603050405020304" pitchFamily="18" charset="0"/>
                  </a:rPr>
                  <a:t>charm</a:t>
                </a:r>
              </a:p>
            </p:txBody>
          </p:sp>
        </p:grpSp>
        <p:grpSp>
          <p:nvGrpSpPr>
            <p:cNvPr id="76" name="Group 68">
              <a:extLst>
                <a:ext uri="{FF2B5EF4-FFF2-40B4-BE49-F238E27FC236}">
                  <a16:creationId xmlns:a16="http://schemas.microsoft.com/office/drawing/2014/main" id="{3C679A97-ED2D-9147-8BE1-6DFDD055BB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3651" y="2645941"/>
              <a:ext cx="683419" cy="797719"/>
              <a:chOff x="1440" y="2448"/>
              <a:chExt cx="574" cy="670"/>
            </a:xfrm>
          </p:grpSpPr>
          <p:sp>
            <p:nvSpPr>
              <p:cNvPr id="77" name="Rectangle 69">
                <a:extLst>
                  <a:ext uri="{FF2B5EF4-FFF2-40B4-BE49-F238E27FC236}">
                    <a16:creationId xmlns:a16="http://schemas.microsoft.com/office/drawing/2014/main" id="{FB6CD488-0397-9C4F-B6DA-AC67EEC3D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" y="263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  <a:contourClr>
                  <a:srgbClr val="66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 sz="1350"/>
              </a:p>
            </p:txBody>
          </p:sp>
          <p:sp>
            <p:nvSpPr>
              <p:cNvPr id="78" name="Text Box 70">
                <a:extLst>
                  <a:ext uri="{FF2B5EF4-FFF2-40B4-BE49-F238E27FC236}">
                    <a16:creationId xmlns:a16="http://schemas.microsoft.com/office/drawing/2014/main" id="{96DBB196-9869-DA43-9C98-201FDC2173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" y="2448"/>
                <a:ext cx="384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altLang="en-US" sz="4050">
                    <a:latin typeface="Times New Roman" panose="02020603050405020304" pitchFamily="18" charset="0"/>
                  </a:rPr>
                  <a:t>e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Text Box 71">
                <a:extLst>
                  <a:ext uri="{FF2B5EF4-FFF2-40B4-BE49-F238E27FC236}">
                    <a16:creationId xmlns:a16="http://schemas.microsoft.com/office/drawing/2014/main" id="{FE8E5F19-2691-D14A-9A7B-A13A15577E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40" y="2885"/>
                <a:ext cx="57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altLang="en-US" sz="1200">
                    <a:latin typeface="Times New Roman" panose="02020603050405020304" pitchFamily="18" charset="0"/>
                  </a:rPr>
                  <a:t>electron</a:t>
                </a:r>
                <a:endParaRPr lang="en-US" altLang="en-US" sz="135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1" name="Rectangle 73">
              <a:extLst>
                <a:ext uri="{FF2B5EF4-FFF2-40B4-BE49-F238E27FC236}">
                  <a16:creationId xmlns:a16="http://schemas.microsoft.com/office/drawing/2014/main" id="{6B8F1C8D-324C-994D-BC21-CC2A5EB51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555" y="2279227"/>
              <a:ext cx="571500" cy="514350"/>
            </a:xfrm>
            <a:prstGeom prst="rect">
              <a:avLst/>
            </a:prstGeom>
            <a:solidFill>
              <a:srgbClr val="66FF99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99"/>
              </a:extrusionClr>
              <a:contourClr>
                <a:srgbClr val="66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1350"/>
            </a:p>
          </p:txBody>
        </p:sp>
        <p:sp>
          <p:nvSpPr>
            <p:cNvPr id="82" name="Text Box 74">
              <a:extLst>
                <a:ext uri="{FF2B5EF4-FFF2-40B4-BE49-F238E27FC236}">
                  <a16:creationId xmlns:a16="http://schemas.microsoft.com/office/drawing/2014/main" id="{7C86509C-746D-E94C-A464-58308D8F00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6752" y="2101824"/>
              <a:ext cx="539350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altLang="en-US" sz="3300" dirty="0">
                  <a:latin typeface="Symbol" pitchFamily="2" charset="2"/>
                </a:rPr>
                <a:t>n</a:t>
              </a:r>
              <a:r>
                <a:rPr lang="en-US" altLang="en-US" sz="2100" baseline="-25000" dirty="0">
                  <a:latin typeface="Times New Roman" panose="02020603050405020304" pitchFamily="18" charset="0"/>
                </a:rPr>
                <a:t>e</a:t>
              </a:r>
              <a:endParaRPr lang="en-US" altLang="en-US" sz="1350" dirty="0">
                <a:latin typeface="Symbol" pitchFamily="2" charset="2"/>
              </a:endParaRPr>
            </a:p>
          </p:txBody>
        </p:sp>
        <p:sp>
          <p:nvSpPr>
            <p:cNvPr id="83" name="Text Box 75">
              <a:extLst>
                <a:ext uri="{FF2B5EF4-FFF2-40B4-BE49-F238E27FC236}">
                  <a16:creationId xmlns:a16="http://schemas.microsoft.com/office/drawing/2014/main" id="{9F09FE24-F5BF-AD4C-A3C9-17974F0E3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8405" y="2609030"/>
              <a:ext cx="735806" cy="2536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050">
                  <a:latin typeface="Times New Roman" panose="02020603050405020304" pitchFamily="18" charset="0"/>
                </a:rPr>
                <a:t>e-neutrino</a:t>
              </a:r>
              <a:endParaRPr lang="en-US" altLang="en-US" sz="900">
                <a:latin typeface="Times New Roman" panose="02020603050405020304" pitchFamily="18" charset="0"/>
              </a:endParaRPr>
            </a:p>
          </p:txBody>
        </p:sp>
        <p:sp>
          <p:nvSpPr>
            <p:cNvPr id="84" name="Text Box 76">
              <a:extLst>
                <a:ext uri="{FF2B5EF4-FFF2-40B4-BE49-F238E27FC236}">
                  <a16:creationId xmlns:a16="http://schemas.microsoft.com/office/drawing/2014/main" id="{078CB0B1-583F-4247-8B24-885B277A48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35805" y="2575841"/>
              <a:ext cx="1121569" cy="461665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Leptons</a:t>
              </a:r>
              <a:r>
                <a:rPr lang="en-US" altLang="en-US" sz="24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 </a:t>
              </a:r>
              <a:endParaRPr lang="en-US" altLang="en-US" sz="135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85" name="Group 77">
              <a:extLst>
                <a:ext uri="{FF2B5EF4-FFF2-40B4-BE49-F238E27FC236}">
                  <a16:creationId xmlns:a16="http://schemas.microsoft.com/office/drawing/2014/main" id="{41BB240C-F424-B74E-95F1-A50D623A59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6500" y="907626"/>
              <a:ext cx="634604" cy="1350169"/>
              <a:chOff x="503" y="940"/>
              <a:chExt cx="533" cy="1134"/>
            </a:xfrm>
          </p:grpSpPr>
          <p:grpSp>
            <p:nvGrpSpPr>
              <p:cNvPr id="86" name="Group 78">
                <a:extLst>
                  <a:ext uri="{FF2B5EF4-FFF2-40B4-BE49-F238E27FC236}">
                    <a16:creationId xmlns:a16="http://schemas.microsoft.com/office/drawing/2014/main" id="{F8266A23-8EF0-2149-ACF2-1F2BB4ED5C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88"/>
                <a:ext cx="528" cy="586"/>
                <a:chOff x="1392" y="1584"/>
                <a:chExt cx="528" cy="586"/>
              </a:xfrm>
            </p:grpSpPr>
            <p:sp>
              <p:nvSpPr>
                <p:cNvPr id="91" name="Rectangle 79">
                  <a:extLst>
                    <a:ext uri="{FF2B5EF4-FFF2-40B4-BE49-F238E27FC236}">
                      <a16:creationId xmlns:a16="http://schemas.microsoft.com/office/drawing/2014/main" id="{D86411A6-6690-D643-AEAD-07CE5B192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0" y="1680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  <a:contourClr>
                    <a:srgbClr val="66FF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Text Box 80">
                  <a:extLst>
                    <a:ext uri="{FF2B5EF4-FFF2-40B4-BE49-F238E27FC236}">
                      <a16:creationId xmlns:a16="http://schemas.microsoft.com/office/drawing/2014/main" id="{70889E93-B947-5047-A1AB-34842DF5EB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88" y="1584"/>
                  <a:ext cx="384" cy="5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3600">
                      <a:latin typeface="Times New Roman" panose="02020603050405020304" pitchFamily="18" charset="0"/>
                    </a:rPr>
                    <a:t>d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3" name="Text Box 81">
                  <a:extLst>
                    <a:ext uri="{FF2B5EF4-FFF2-40B4-BE49-F238E27FC236}">
                      <a16:creationId xmlns:a16="http://schemas.microsoft.com/office/drawing/2014/main" id="{2CF0CD01-40CA-A348-BD8C-C01424CA7A7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92" y="1918"/>
                  <a:ext cx="478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350">
                      <a:latin typeface="Times New Roman" panose="02020603050405020304" pitchFamily="18" charset="0"/>
                    </a:rPr>
                    <a:t>down</a:t>
                  </a:r>
                </a:p>
              </p:txBody>
            </p:sp>
          </p:grpSp>
          <p:grpSp>
            <p:nvGrpSpPr>
              <p:cNvPr id="87" name="Group 82">
                <a:extLst>
                  <a:ext uri="{FF2B5EF4-FFF2-40B4-BE49-F238E27FC236}">
                    <a16:creationId xmlns:a16="http://schemas.microsoft.com/office/drawing/2014/main" id="{2A545900-9540-1E4C-86E2-4418E7ECCC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6" y="940"/>
                <a:ext cx="480" cy="659"/>
                <a:chOff x="1440" y="1031"/>
                <a:chExt cx="480" cy="659"/>
              </a:xfrm>
            </p:grpSpPr>
            <p:sp>
              <p:nvSpPr>
                <p:cNvPr id="88" name="Rectangle 83">
                  <a:extLst>
                    <a:ext uri="{FF2B5EF4-FFF2-40B4-BE49-F238E27FC236}">
                      <a16:creationId xmlns:a16="http://schemas.microsoft.com/office/drawing/2014/main" id="{665B41FF-EE4E-DF49-83CB-02C0B7E31C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0" y="1198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  <a:contourClr>
                    <a:srgbClr val="66FF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eaLnBrk="0" hangingPunct="0"/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9" name="Text Box 84">
                  <a:extLst>
                    <a:ext uri="{FF2B5EF4-FFF2-40B4-BE49-F238E27FC236}">
                      <a16:creationId xmlns:a16="http://schemas.microsoft.com/office/drawing/2014/main" id="{CC83B208-A89B-9E49-9314-E15F3852B8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0" y="1438"/>
                  <a:ext cx="301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altLang="en-US" sz="1350">
                      <a:latin typeface="Times New Roman" panose="02020603050405020304" pitchFamily="18" charset="0"/>
                    </a:rPr>
                    <a:t>up</a:t>
                  </a:r>
                </a:p>
              </p:txBody>
            </p:sp>
            <p:sp>
              <p:nvSpPr>
                <p:cNvPr id="90" name="Text Box 85">
                  <a:extLst>
                    <a:ext uri="{FF2B5EF4-FFF2-40B4-BE49-F238E27FC236}">
                      <a16:creationId xmlns:a16="http://schemas.microsoft.com/office/drawing/2014/main" id="{9C5AB642-0C65-E144-81B1-51C4A3679D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8" y="1031"/>
                  <a:ext cx="384" cy="60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altLang="en-US" sz="4050">
                      <a:latin typeface="Times New Roman" panose="02020603050405020304" pitchFamily="18" charset="0"/>
                    </a:rPr>
                    <a:t>u</a:t>
                  </a:r>
                  <a:endParaRPr lang="en-US" altLang="en-US" sz="135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4" name="Text Box 86">
              <a:extLst>
                <a:ext uri="{FF2B5EF4-FFF2-40B4-BE49-F238E27FC236}">
                  <a16:creationId xmlns:a16="http://schemas.microsoft.com/office/drawing/2014/main" id="{B32202F3-6FB6-8043-81EE-D2DB8DC12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73310" y="1432066"/>
              <a:ext cx="1058465" cy="40011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ECFF"/>
              </a:extrusionClr>
              <a:contourClr>
                <a:srgbClr val="CCEC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algn="l" eaLnBrk="0" hangingPunct="0"/>
              <a:r>
                <a:rPr lang="en-US" altLang="en-US" sz="2000" dirty="0">
                  <a:solidFill>
                    <a:srgbClr val="FFCC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Quarks</a:t>
              </a:r>
              <a:endParaRPr lang="en-US" altLang="en-US" sz="1350" dirty="0">
                <a:latin typeface="Times New Roman" panose="02020603050405020304" pitchFamily="18" charset="0"/>
              </a:endParaRPr>
            </a:p>
          </p:txBody>
        </p:sp>
        <p:sp>
          <p:nvSpPr>
            <p:cNvPr id="95" name="Rectangle 87" descr="White marble">
              <a:extLst>
                <a:ext uri="{FF2B5EF4-FFF2-40B4-BE49-F238E27FC236}">
                  <a16:creationId xmlns:a16="http://schemas.microsoft.com/office/drawing/2014/main" id="{5CCA6126-6D89-964D-8CC9-63A35D268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300" y="417089"/>
              <a:ext cx="3600450" cy="61317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0" hangingPunct="0"/>
              <a:endParaRPr lang="en-US" altLang="en-US" sz="135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  <a:p>
              <a:pPr eaLnBrk="0" hangingPunct="0"/>
              <a:endParaRPr lang="en-US" altLang="en-US" sz="135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" name="WordArt 88" descr="Sand">
              <a:extLst>
                <a:ext uri="{FF2B5EF4-FFF2-40B4-BE49-F238E27FC236}">
                  <a16:creationId xmlns:a16="http://schemas.microsoft.com/office/drawing/2014/main" id="{68C63D87-32AC-CB4C-B384-6154CA325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36450" y="474239"/>
              <a:ext cx="3429000" cy="4857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  <a:contourClr>
                  <a:srgbClr val="C0C0C0"/>
                </a:contourClr>
              </a:sp3d>
            </a:bodyPr>
            <a:lstStyle/>
            <a:p>
              <a:r>
                <a:rPr lang="en-US" sz="2700" kern="10" dirty="0">
                  <a:ln w="9525">
                    <a:round/>
                    <a:headEnd/>
                    <a:tailEnd/>
                  </a:ln>
                  <a:blipFill dpi="0" rotWithShape="0">
                    <a:blip r:embed="rId4"/>
                    <a:srcRect/>
                    <a:tile tx="0" ty="0" sx="100000" sy="100000" flip="none" algn="tl"/>
                  </a:blipFill>
                  <a:latin typeface="Arial Black" panose="020B0604020202020204" pitchFamily="34" charset="0"/>
                  <a:cs typeface="Arial Black" panose="020B0604020202020204" pitchFamily="34" charset="0"/>
                </a:rPr>
                <a:t>The Standard Model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95089E1-B821-F44A-94D7-6B58880A48AE}"/>
              </a:ext>
            </a:extLst>
          </p:cNvPr>
          <p:cNvGrpSpPr/>
          <p:nvPr/>
        </p:nvGrpSpPr>
        <p:grpSpPr>
          <a:xfrm>
            <a:off x="-2489" y="3691311"/>
            <a:ext cx="3163528" cy="1452188"/>
            <a:chOff x="-2489" y="3691311"/>
            <a:chExt cx="3163528" cy="1452188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6DB230A-C560-144B-8E41-9B1D9700BB60}"/>
                </a:ext>
              </a:extLst>
            </p:cNvPr>
            <p:cNvSpPr/>
            <p:nvPr/>
          </p:nvSpPr>
          <p:spPr>
            <a:xfrm>
              <a:off x="-2489" y="3691311"/>
              <a:ext cx="3163528" cy="14521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26E24E-7775-D14D-A4E3-DE863740FF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34"/>
            <a:stretch/>
          </p:blipFill>
          <p:spPr>
            <a:xfrm>
              <a:off x="16153" y="3724275"/>
              <a:ext cx="3127567" cy="13685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0960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BE99-CD2D-EE40-A815-12D2A6ACA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frontier to illuminate limit of 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85740-16B2-5B4F-98D9-0040094DD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6976" y="4022979"/>
            <a:ext cx="5720668" cy="1067621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Measurement at highest possible energy</a:t>
            </a:r>
          </a:p>
          <a:p>
            <a:pPr marL="457200" lvl="1" indent="0">
              <a:buNone/>
            </a:pPr>
            <a:r>
              <a:rPr lang="en-US" dirty="0"/>
              <a:t>Experimental motivation clear!</a:t>
            </a:r>
          </a:p>
          <a:p>
            <a:pPr marL="914400" lvl="2" indent="0">
              <a:buNone/>
            </a:pPr>
            <a:r>
              <a:rPr lang="en-US" dirty="0"/>
              <a:t>Theorists motivated by ‘meta-stability’ of 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4C135-635B-0947-A2D6-D3366BA27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8557F-3520-E541-94D9-419C0039B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71" y="658740"/>
            <a:ext cx="3707588" cy="32784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EFE5B2-2697-614D-B204-51E8BCB498AC}"/>
              </a:ext>
            </a:extLst>
          </p:cNvPr>
          <p:cNvSpPr txBox="1"/>
          <p:nvPr/>
        </p:nvSpPr>
        <p:spPr>
          <a:xfrm>
            <a:off x="1299808" y="3370433"/>
            <a:ext cx="16706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Hernandez, Granada, 2019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358307-B063-DA4F-9872-722D34943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510" y="658740"/>
            <a:ext cx="3309696" cy="32883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0B5FBF-3646-F849-82C1-42FB16E09C07}"/>
              </a:ext>
            </a:extLst>
          </p:cNvPr>
          <p:cNvSpPr txBox="1"/>
          <p:nvPr/>
        </p:nvSpPr>
        <p:spPr>
          <a:xfrm>
            <a:off x="5818909" y="3116517"/>
            <a:ext cx="25058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Degrassi</a:t>
            </a:r>
            <a:r>
              <a:rPr lang="en-US" sz="1050" b="1" dirty="0"/>
              <a:t> et al, 10.1007/JHEP08(2012)098 </a:t>
            </a:r>
          </a:p>
        </p:txBody>
      </p:sp>
    </p:spTree>
    <p:extLst>
      <p:ext uri="{BB962C8B-B14F-4D97-AF65-F5344CB8AC3E}">
        <p14:creationId xmlns:p14="http://schemas.microsoft.com/office/powerpoint/2010/main" val="13820890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EB0549-91CD-944A-9071-59EB26E0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EB66B7-3F3D-D44B-8C37-D6549B2676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98"/>
          <a:stretch/>
        </p:blipFill>
        <p:spPr>
          <a:xfrm>
            <a:off x="371476" y="42674"/>
            <a:ext cx="8386763" cy="506362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21117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B3915-ECC6-6C43-9052-BF5CAA1A2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37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9B11BF-368A-454A-B7A7-CBA9BCA89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907"/>
            <a:ext cx="9144000" cy="14162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4052B2-6379-1540-801F-81B82A1AF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34" y="1709177"/>
            <a:ext cx="5645098" cy="30223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60A91E-E181-924A-AC05-E36CE1963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378" y="1709176"/>
            <a:ext cx="3030367" cy="30216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149E74-0062-0645-865C-5465B87D2C04}"/>
              </a:ext>
            </a:extLst>
          </p:cNvPr>
          <p:cNvSpPr txBox="1"/>
          <p:nvPr/>
        </p:nvSpPr>
        <p:spPr>
          <a:xfrm>
            <a:off x="7168687" y="1714222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b="1" dirty="0"/>
              <a:t>Neutron scattering facilities in Europe; </a:t>
            </a:r>
            <a:br>
              <a:rPr lang="en-US" sz="700" b="1" dirty="0"/>
            </a:br>
            <a:r>
              <a:rPr lang="en-US" sz="700" b="1" dirty="0"/>
              <a:t>Present status and future perspectives</a:t>
            </a:r>
          </a:p>
          <a:p>
            <a:pPr algn="r"/>
            <a:r>
              <a:rPr lang="en-US" sz="500" dirty="0"/>
              <a:t>ESFRI Physical Sciences and Engineering Strategy Working Group </a:t>
            </a:r>
            <a:br>
              <a:rPr lang="en-US" sz="500" dirty="0"/>
            </a:br>
            <a:r>
              <a:rPr lang="en-US" sz="500" dirty="0"/>
              <a:t>Neutron Landscape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5F95C3-7D21-EC4D-8702-D7B878106AC7}"/>
              </a:ext>
            </a:extLst>
          </p:cNvPr>
          <p:cNvSpPr txBox="1"/>
          <p:nvPr/>
        </p:nvSpPr>
        <p:spPr>
          <a:xfrm>
            <a:off x="67695" y="4539799"/>
            <a:ext cx="30492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STFC, Neutron scattering Materials research for modern life</a:t>
            </a:r>
          </a:p>
        </p:txBody>
      </p:sp>
    </p:spTree>
    <p:extLst>
      <p:ext uri="{BB962C8B-B14F-4D97-AF65-F5344CB8AC3E}">
        <p14:creationId xmlns:p14="http://schemas.microsoft.com/office/powerpoint/2010/main" val="163360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2F354D9-FB3B-E44D-9D79-FCD3D9F0D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62" y="2772152"/>
            <a:ext cx="3317534" cy="234307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592072-B109-174D-97DE-A5D7AFBA5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Options for </a:t>
            </a:r>
            <a:r>
              <a:rPr lang="en-US" sz="2200" dirty="0"/>
              <a:t>⎷</a:t>
            </a:r>
            <a:r>
              <a:rPr lang="en-US" dirty="0"/>
              <a:t>s x 10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67BEB0-0A62-664F-8903-CA738CED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9CFC41-0945-994F-A15C-9E020607E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4" y="1012841"/>
            <a:ext cx="4064000" cy="1816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AD72CD-A660-2C44-A86F-D21E399D7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940" y="776068"/>
            <a:ext cx="3232042" cy="1816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25E0C-AE70-8540-82AF-E232134E4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81" y="39956"/>
            <a:ext cx="2063842" cy="13826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3E1BF7-97B1-1D48-8622-0E1190F46B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6370" y="2350957"/>
            <a:ext cx="2637402" cy="27925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8D32FD-F3FE-A446-BB18-000CC00DFC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4295" y="4336455"/>
            <a:ext cx="1778000" cy="787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95ED8B-D878-8242-99F1-53BBEEAAB239}"/>
              </a:ext>
            </a:extLst>
          </p:cNvPr>
          <p:cNvSpPr txBox="1"/>
          <p:nvPr/>
        </p:nvSpPr>
        <p:spPr>
          <a:xfrm>
            <a:off x="2173426" y="46154"/>
            <a:ext cx="202587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250—350 GeV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for Higgs &amp; e/w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 err="1">
                <a:solidFill>
                  <a:schemeClr val="bg1"/>
                </a:solidFill>
              </a:rPr>
              <a:t>CepC</a:t>
            </a:r>
            <a:r>
              <a:rPr lang="en-US" b="1" dirty="0">
                <a:solidFill>
                  <a:schemeClr val="bg1"/>
                </a:solidFill>
              </a:rPr>
              <a:t>, ILC &amp;/or CLIC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2E669-E456-AF4F-AFA1-8CDADB00DE22}"/>
              </a:ext>
            </a:extLst>
          </p:cNvPr>
          <p:cNvSpPr txBox="1"/>
          <p:nvPr/>
        </p:nvSpPr>
        <p:spPr>
          <a:xfrm>
            <a:off x="4615675" y="2830723"/>
            <a:ext cx="1644746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pp @ 100 </a:t>
            </a:r>
            <a:r>
              <a:rPr lang="en-US" b="1" dirty="0" err="1">
                <a:solidFill>
                  <a:schemeClr val="bg1"/>
                </a:solidFill>
              </a:rPr>
              <a:t>TeV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⎷</a:t>
            </a:r>
            <a:r>
              <a:rPr lang="en-US" b="1" dirty="0">
                <a:solidFill>
                  <a:schemeClr val="bg1"/>
                </a:solidFill>
              </a:rPr>
              <a:t>s ⇢ 10 </a:t>
            </a:r>
            <a:r>
              <a:rPr lang="en-US" b="1" dirty="0" err="1">
                <a:solidFill>
                  <a:schemeClr val="bg1"/>
                </a:solidFill>
              </a:rPr>
              <a:t>TeV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for exploration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FCC-</a:t>
            </a:r>
            <a:r>
              <a:rPr lang="en-US" b="1" dirty="0" err="1">
                <a:solidFill>
                  <a:schemeClr val="bg1"/>
                </a:solidFill>
              </a:rPr>
              <a:t>hh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49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4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6EF8-0126-4A43-ADF4-417DE00A3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Laser-driven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F242E-C81A-5D40-95E7-8A7079FE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332814"/>
          </a:xfrm>
        </p:spPr>
        <p:txBody>
          <a:bodyPr>
            <a:normAutofit fontScale="92500"/>
          </a:bodyPr>
          <a:lstStyle/>
          <a:p>
            <a:r>
              <a:rPr lang="en-US" dirty="0"/>
              <a:t>Shrink footprint using ultra-high gradient acceleration:</a:t>
            </a:r>
          </a:p>
          <a:p>
            <a:pPr lvl="1"/>
            <a:r>
              <a:rPr lang="en-US" dirty="0"/>
              <a:t>Exploit plasma waves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D2ACB-6520-CE4D-BF69-564B08D6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6FCD8E-61FE-F54C-8154-2D0799DE0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9" t="3711" r="1"/>
          <a:stretch/>
        </p:blipFill>
        <p:spPr>
          <a:xfrm>
            <a:off x="41945" y="1596964"/>
            <a:ext cx="4771890" cy="35035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72913-BA6B-C04E-8F0D-719C6C8BA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168" y="1596964"/>
            <a:ext cx="4237885" cy="10923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1908D1-68B5-3143-8856-19A48A2B6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168" y="2778973"/>
            <a:ext cx="4237885" cy="6233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29E716-C193-1E4E-83B7-0E51A7840CDD}"/>
              </a:ext>
            </a:extLst>
          </p:cNvPr>
          <p:cNvSpPr txBox="1"/>
          <p:nvPr/>
        </p:nvSpPr>
        <p:spPr>
          <a:xfrm>
            <a:off x="3103926" y="3435884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 particle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0FDA058-E8BF-3A41-B4AA-BCA94803AEEA}"/>
              </a:ext>
            </a:extLst>
          </p:cNvPr>
          <p:cNvSpPr txBox="1">
            <a:spLocks/>
          </p:cNvSpPr>
          <p:nvPr/>
        </p:nvSpPr>
        <p:spPr>
          <a:xfrm>
            <a:off x="4864168" y="3491975"/>
            <a:ext cx="4279832" cy="16436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Excitation of plasma:</a:t>
            </a:r>
          </a:p>
          <a:p>
            <a:pPr lvl="1"/>
            <a:r>
              <a:rPr lang="en-US" dirty="0"/>
              <a:t>Photon (laser)</a:t>
            </a:r>
          </a:p>
          <a:p>
            <a:pPr lvl="1"/>
            <a:r>
              <a:rPr lang="en-US" dirty="0"/>
              <a:t>Particle beam:</a:t>
            </a:r>
          </a:p>
          <a:p>
            <a:pPr lvl="2"/>
            <a:r>
              <a:rPr lang="en-US" dirty="0"/>
              <a:t>Electron or proton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413188-DA7A-0746-A678-6E2446F629CE}"/>
              </a:ext>
            </a:extLst>
          </p:cNvPr>
          <p:cNvSpPr txBox="1"/>
          <p:nvPr/>
        </p:nvSpPr>
        <p:spPr>
          <a:xfrm>
            <a:off x="7564529" y="1312070"/>
            <a:ext cx="1579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P. </a:t>
            </a:r>
            <a:r>
              <a:rPr lang="en-US" sz="1200" b="1" dirty="0" err="1">
                <a:solidFill>
                  <a:schemeClr val="bg1"/>
                </a:solidFill>
              </a:rPr>
              <a:t>Ratoff</a:t>
            </a:r>
            <a:r>
              <a:rPr lang="en-US" sz="1200" b="1" dirty="0">
                <a:solidFill>
                  <a:schemeClr val="bg1"/>
                </a:solidFill>
              </a:rPr>
              <a:t>, CI/Lancaster</a:t>
            </a:r>
          </a:p>
        </p:txBody>
      </p:sp>
    </p:spTree>
    <p:extLst>
      <p:ext uri="{BB962C8B-B14F-4D97-AF65-F5344CB8AC3E}">
        <p14:creationId xmlns:p14="http://schemas.microsoft.com/office/powerpoint/2010/main" val="204712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6EF8-0126-4A43-ADF4-417DE00A3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High-power driver for neutron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F242E-C81A-5D40-95E7-8A7079FE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047038" cy="45804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High power:</a:t>
            </a:r>
          </a:p>
          <a:p>
            <a:pPr lvl="1"/>
            <a:r>
              <a:rPr lang="en-US" dirty="0"/>
              <a:t>Required to serve many beamlines</a:t>
            </a:r>
          </a:p>
          <a:p>
            <a:pPr lvl="2"/>
            <a:r>
              <a:rPr lang="en-US" dirty="0" err="1"/>
              <a:t>Maximise</a:t>
            </a:r>
            <a:r>
              <a:rPr lang="en-US" dirty="0"/>
              <a:t> scientific return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ISIS II:</a:t>
            </a:r>
          </a:p>
          <a:p>
            <a:pPr lvl="2"/>
            <a:r>
              <a:rPr lang="en-US" dirty="0"/>
              <a:t>Consider Fixed-Field Accelerator (FFA):</a:t>
            </a:r>
          </a:p>
          <a:p>
            <a:pPr lvl="2"/>
            <a:r>
              <a:rPr lang="en-US" dirty="0"/>
              <a:t>Reduced power consumption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D2ACB-6520-CE4D-BF69-564B08D6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87AC33-A8D1-3048-B984-DC2E8E8C6A7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5" r="2239"/>
          <a:stretch/>
        </p:blipFill>
        <p:spPr>
          <a:xfrm>
            <a:off x="4047037" y="552091"/>
            <a:ext cx="5036577" cy="451920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BE568D-F11D-F940-BF13-AAE2A9E44DDF}"/>
              </a:ext>
            </a:extLst>
          </p:cNvPr>
          <p:cNvSpPr txBox="1"/>
          <p:nvPr/>
        </p:nvSpPr>
        <p:spPr>
          <a:xfrm>
            <a:off x="7342063" y="4674197"/>
            <a:ext cx="1737975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900" b="1" dirty="0"/>
              <a:t>J. Thomason, G. </a:t>
            </a:r>
            <a:r>
              <a:rPr lang="en-US" sz="900" b="1" dirty="0" err="1"/>
              <a:t>Aymar</a:t>
            </a:r>
            <a:r>
              <a:rPr lang="en-US" sz="900" b="1" dirty="0"/>
              <a:t>: </a:t>
            </a:r>
          </a:p>
          <a:p>
            <a:pPr algn="r"/>
            <a:r>
              <a:rPr lang="en-US" sz="900" b="1" dirty="0"/>
              <a:t>[ISIS II] PROJECT LIFECYCLE PLAN</a:t>
            </a:r>
          </a:p>
        </p:txBody>
      </p:sp>
    </p:spTree>
    <p:extLst>
      <p:ext uri="{BB962C8B-B14F-4D97-AF65-F5344CB8AC3E}">
        <p14:creationId xmlns:p14="http://schemas.microsoft.com/office/powerpoint/2010/main" val="35272494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Neutrinos from stored muons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41</a:t>
            </a:fld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0669" y="2821114"/>
            <a:ext cx="5081451" cy="232238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Scientific objectives: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%-level (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i="1" dirty="0" err="1"/>
              <a:t>N</a:t>
            </a:r>
            <a:r>
              <a:rPr lang="en-US" dirty="0"/>
              <a:t>) cross sections</a:t>
            </a:r>
          </a:p>
          <a:p>
            <a:pPr marL="935038" lvl="2" indent="-231775"/>
            <a:r>
              <a:rPr lang="en-US" dirty="0"/>
              <a:t>Double differential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Sterile neutrino search</a:t>
            </a:r>
          </a:p>
          <a:p>
            <a:pPr marL="935038" lvl="2" indent="-231775"/>
            <a:r>
              <a:rPr lang="en-US" dirty="0"/>
              <a:t>Beyond </a:t>
            </a:r>
            <a:r>
              <a:rPr lang="en-US" dirty="0" err="1"/>
              <a:t>Fermilab</a:t>
            </a:r>
            <a:r>
              <a:rPr lang="en-US" dirty="0"/>
              <a:t> SBN</a:t>
            </a:r>
          </a:p>
          <a:p>
            <a:pPr marL="763588" lvl="1" indent="-306388">
              <a:buFont typeface="+mj-lt"/>
              <a:buAutoNum type="arabicPeriod"/>
            </a:pPr>
            <a:r>
              <a:rPr lang="en-US" dirty="0"/>
              <a:t>Muon-accelerator R&amp;D	</a:t>
            </a:r>
          </a:p>
          <a:p>
            <a:pPr marL="935038" lvl="2" indent="-231775"/>
            <a:r>
              <a:rPr lang="en-US" dirty="0"/>
              <a:t>FFA optics; cooling …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157435" y="2965719"/>
            <a:ext cx="3879822" cy="2029688"/>
          </a:xfrm>
          <a:prstGeom prst="rect">
            <a:avLst/>
          </a:prstGeom>
          <a:ln w="12700" cmpd="sng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Precise neutrino flux:</a:t>
            </a:r>
          </a:p>
          <a:p>
            <a:pPr lvl="1"/>
            <a:r>
              <a:rPr lang="en-US" dirty="0" err="1"/>
              <a:t>Normalisation</a:t>
            </a:r>
            <a:r>
              <a:rPr lang="en-US" dirty="0"/>
              <a:t>: &lt; 1%</a:t>
            </a:r>
          </a:p>
          <a:p>
            <a:pPr lvl="1"/>
            <a:r>
              <a:rPr lang="en-US" dirty="0"/>
              <a:t>Energy (and </a:t>
            </a:r>
            <a:r>
              <a:rPr lang="en-US" dirty="0" err="1"/>
              <a:t>flavour</a:t>
            </a:r>
            <a:r>
              <a:rPr lang="en-US" dirty="0"/>
              <a:t>) precise</a:t>
            </a:r>
          </a:p>
          <a:p>
            <a:pPr lvl="3"/>
            <a:endParaRPr lang="en-US" dirty="0"/>
          </a:p>
          <a:p>
            <a:r>
              <a:rPr lang="en-US" dirty="0">
                <a:latin typeface="Symbol" pitchFamily="2" charset="2"/>
              </a:rPr>
              <a:t>p ⇢ m </a:t>
            </a:r>
            <a:r>
              <a:rPr lang="en-US" dirty="0">
                <a:ea typeface="Wingdings"/>
                <a:cs typeface="Wingdings"/>
                <a:sym typeface="Wingdings"/>
              </a:rPr>
              <a:t>injection pass:</a:t>
            </a:r>
          </a:p>
          <a:p>
            <a:pPr lvl="1"/>
            <a:r>
              <a:rPr lang="en-US" dirty="0"/>
              <a:t>“Flash” of muon neutrinos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86B60E-428E-7040-BDDC-570B36F35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5" y="621657"/>
            <a:ext cx="8898110" cy="21092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717" y="700859"/>
            <a:ext cx="1963681" cy="831677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1814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042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43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EDB790-ED37-1448-8A97-00F24EC49CA3}"/>
              </a:ext>
            </a:extLst>
          </p:cNvPr>
          <p:cNvGrpSpPr/>
          <p:nvPr/>
        </p:nvGrpSpPr>
        <p:grpSpPr>
          <a:xfrm>
            <a:off x="-59410" y="4383045"/>
            <a:ext cx="9254873" cy="385537"/>
            <a:chOff x="-59410" y="2834944"/>
            <a:chExt cx="9254873" cy="3855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2DFD86-7CF1-8A49-A317-71BA18F1F4D6}"/>
                </a:ext>
              </a:extLst>
            </p:cNvPr>
            <p:cNvGrpSpPr/>
            <p:nvPr/>
          </p:nvGrpSpPr>
          <p:grpSpPr>
            <a:xfrm>
              <a:off x="165100" y="2834944"/>
              <a:ext cx="8912225" cy="146880"/>
              <a:chOff x="165100" y="3240000"/>
              <a:chExt cx="8912225" cy="14688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D982A36-ACB8-7E4F-A844-60D5D75A9379}"/>
                  </a:ext>
                </a:extLst>
              </p:cNvPr>
              <p:cNvCxnSpPr/>
              <p:nvPr/>
            </p:nvCxnSpPr>
            <p:spPr>
              <a:xfrm>
                <a:off x="165100" y="3240000"/>
                <a:ext cx="891222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E4CDCBB-7C28-1F49-8620-41943E4DAF91}"/>
                  </a:ext>
                </a:extLst>
              </p:cNvPr>
              <p:cNvGrpSpPr/>
              <p:nvPr/>
            </p:nvGrpSpPr>
            <p:grpSpPr>
              <a:xfrm>
                <a:off x="207352" y="3248640"/>
                <a:ext cx="8717417" cy="138240"/>
                <a:chOff x="252941" y="3212976"/>
                <a:chExt cx="5742856" cy="13824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F339C9-0113-DD4A-B5EA-AEBA73BB4CAC}"/>
                    </a:ext>
                  </a:extLst>
                </p:cNvPr>
                <p:cNvCxnSpPr/>
                <p:nvPr/>
              </p:nvCxnSpPr>
              <p:spPr>
                <a:xfrm>
                  <a:off x="25294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A2FCB575-3559-4B4D-B722-7E432B138533}"/>
                    </a:ext>
                  </a:extLst>
                </p:cNvPr>
                <p:cNvCxnSpPr/>
                <p:nvPr/>
              </p:nvCxnSpPr>
              <p:spPr>
                <a:xfrm>
                  <a:off x="97127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464666B-D570-F14A-8A67-4241AF02CAEF}"/>
                    </a:ext>
                  </a:extLst>
                </p:cNvPr>
                <p:cNvCxnSpPr/>
                <p:nvPr/>
              </p:nvCxnSpPr>
              <p:spPr>
                <a:xfrm>
                  <a:off x="168961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C777694-0750-FF44-BB10-B40171F8974C}"/>
                    </a:ext>
                  </a:extLst>
                </p:cNvPr>
                <p:cNvCxnSpPr/>
                <p:nvPr/>
              </p:nvCxnSpPr>
              <p:spPr>
                <a:xfrm>
                  <a:off x="2406578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3B331A8-06DD-2E40-9D2D-D27CAA464731}"/>
                    </a:ext>
                  </a:extLst>
                </p:cNvPr>
                <p:cNvCxnSpPr/>
                <p:nvPr/>
              </p:nvCxnSpPr>
              <p:spPr>
                <a:xfrm>
                  <a:off x="312436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476D4B9-E2F9-4143-A6A9-0B34AFEE8E3A}"/>
                    </a:ext>
                  </a:extLst>
                </p:cNvPr>
                <p:cNvCxnSpPr/>
                <p:nvPr/>
              </p:nvCxnSpPr>
              <p:spPr>
                <a:xfrm>
                  <a:off x="3842704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1D7DABB-5211-4342-AB13-DBF97631D117}"/>
                    </a:ext>
                  </a:extLst>
                </p:cNvPr>
                <p:cNvCxnSpPr/>
                <p:nvPr/>
              </p:nvCxnSpPr>
              <p:spPr>
                <a:xfrm>
                  <a:off x="456103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13D0365-DD21-B947-873D-EBBFF2CFC12E}"/>
                    </a:ext>
                  </a:extLst>
                </p:cNvPr>
                <p:cNvCxnSpPr/>
                <p:nvPr/>
              </p:nvCxnSpPr>
              <p:spPr>
                <a:xfrm>
                  <a:off x="527800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A0999997-2564-184A-86C8-F4DA080A32AC}"/>
                    </a:ext>
                  </a:extLst>
                </p:cNvPr>
                <p:cNvCxnSpPr/>
                <p:nvPr/>
              </p:nvCxnSpPr>
              <p:spPr>
                <a:xfrm>
                  <a:off x="5995797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A52CF85-75E0-7B4C-A995-73D66E8EC8FE}"/>
                </a:ext>
              </a:extLst>
            </p:cNvPr>
            <p:cNvSpPr txBox="1"/>
            <p:nvPr/>
          </p:nvSpPr>
          <p:spPr>
            <a:xfrm>
              <a:off x="7552761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/>
                </a:rPr>
                <a:t>204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D17563-79C8-5741-B85B-703B3D5065B0}"/>
                </a:ext>
              </a:extLst>
            </p:cNvPr>
            <p:cNvSpPr txBox="1"/>
            <p:nvPr/>
          </p:nvSpPr>
          <p:spPr>
            <a:xfrm>
              <a:off x="8645312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BA355E-49BF-5E46-AFB7-60265BA038F3}"/>
                </a:ext>
              </a:extLst>
            </p:cNvPr>
            <p:cNvSpPr txBox="1"/>
            <p:nvPr/>
          </p:nvSpPr>
          <p:spPr>
            <a:xfrm>
              <a:off x="-59410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1970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2BFAF9-B492-1C45-8C77-C53C20E77D5B}"/>
                </a:ext>
              </a:extLst>
            </p:cNvPr>
            <p:cNvSpPr txBox="1"/>
            <p:nvPr/>
          </p:nvSpPr>
          <p:spPr>
            <a:xfrm>
              <a:off x="1023431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1980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6036C4C-B988-964E-9018-9702FC1F6570}"/>
                </a:ext>
              </a:extLst>
            </p:cNvPr>
            <p:cNvSpPr txBox="1"/>
            <p:nvPr/>
          </p:nvSpPr>
          <p:spPr>
            <a:xfrm>
              <a:off x="2118494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1990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F3559A-0C04-DE4D-B03E-3C7E2690E095}"/>
                </a:ext>
              </a:extLst>
            </p:cNvPr>
            <p:cNvSpPr txBox="1"/>
            <p:nvPr/>
          </p:nvSpPr>
          <p:spPr>
            <a:xfrm>
              <a:off x="3208896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E1070D-E905-F749-A526-233E78A0CBD8}"/>
                </a:ext>
              </a:extLst>
            </p:cNvPr>
            <p:cNvSpPr txBox="1"/>
            <p:nvPr/>
          </p:nvSpPr>
          <p:spPr>
            <a:xfrm>
              <a:off x="4288509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A34296-F9F2-264D-8B24-C9AA98C04D77}"/>
                </a:ext>
              </a:extLst>
            </p:cNvPr>
            <p:cNvSpPr txBox="1"/>
            <p:nvPr/>
          </p:nvSpPr>
          <p:spPr>
            <a:xfrm>
              <a:off x="5387625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B7B5DE-716A-7D4F-9FB0-45A199714D22}"/>
                </a:ext>
              </a:extLst>
            </p:cNvPr>
            <p:cNvSpPr txBox="1"/>
            <p:nvPr/>
          </p:nvSpPr>
          <p:spPr>
            <a:xfrm>
              <a:off x="6477202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2030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881" y="1033642"/>
            <a:ext cx="1223416" cy="1152926"/>
          </a:xfrm>
          <a:prstGeom prst="rect">
            <a:avLst/>
          </a:prstGeom>
        </p:spPr>
      </p:pic>
      <p:pic>
        <p:nvPicPr>
          <p:cNvPr id="59" name="Picture 5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5292F8C-FDDE-414A-AE14-40E4C8036B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9" y="25027"/>
            <a:ext cx="842036" cy="11477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0" name="Picture 2" descr="Image result for robert wilson fermilab">
            <a:extLst>
              <a:ext uri="{FF2B5EF4-FFF2-40B4-BE49-F238E27FC236}">
                <a16:creationId xmlns:a16="http://schemas.microsoft.com/office/drawing/2014/main" id="{4F518B58-E089-0B41-ACE1-FE7871A9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" y="29771"/>
            <a:ext cx="789410" cy="11301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F6D70EC-7682-E343-8518-73FD47DB7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3" y="2233827"/>
            <a:ext cx="817769" cy="11116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2D34A91-82AE-B142-97EA-12FB8D86F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9" y="1160512"/>
            <a:ext cx="1633624" cy="10795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7BD4218-E27B-8F48-9380-5506337C7708}"/>
              </a:ext>
            </a:extLst>
          </p:cNvPr>
          <p:cNvSpPr txBox="1"/>
          <p:nvPr/>
        </p:nvSpPr>
        <p:spPr>
          <a:xfrm>
            <a:off x="835992" y="2240741"/>
            <a:ext cx="817769" cy="111166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US" dirty="0"/>
              <a:t>1946</a:t>
            </a:r>
          </a:p>
          <a:p>
            <a:pPr algn="ctr"/>
            <a:r>
              <a:rPr lang="en-US" dirty="0"/>
              <a:t>↓</a:t>
            </a:r>
          </a:p>
          <a:p>
            <a:pPr algn="ctr"/>
            <a:r>
              <a:rPr lang="en-US" dirty="0"/>
              <a:t>1960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82160F9-2046-0740-99B6-D41D6E6F15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222" y="3560133"/>
            <a:ext cx="1171326" cy="78403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21B3B66-0A50-D042-8955-56E5EAC00CC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49" t="11163" b="36744"/>
          <a:stretch/>
        </p:blipFill>
        <p:spPr>
          <a:xfrm>
            <a:off x="4194079" y="3093400"/>
            <a:ext cx="817769" cy="96907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2702449" y="450624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3031449" y="12871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4209785" y="2254017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stCxn id="67" idx="3"/>
          </p:cNvCxnSpPr>
          <p:nvPr/>
        </p:nvCxnSpPr>
        <p:spPr>
          <a:xfrm flipV="1">
            <a:off x="5656463" y="1848535"/>
            <a:ext cx="2086418" cy="72864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stCxn id="66" idx="3"/>
            <a:endCxn id="56" idx="1"/>
          </p:cNvCxnSpPr>
          <p:nvPr/>
        </p:nvCxnSpPr>
        <p:spPr>
          <a:xfrm flipV="1">
            <a:off x="5656463" y="1610105"/>
            <a:ext cx="2086418" cy="17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5656463" y="635290"/>
            <a:ext cx="2084240" cy="75745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74CD7C8E-B092-1546-9CBD-F162EA5CA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23" y="2288094"/>
            <a:ext cx="3966091" cy="188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6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44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400" y="1959320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0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production system;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Working towards ‘pre-CDR’ for 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/>
              <a:t>Wonderful opportunity to build novel techniques to spin </a:t>
            </a:r>
            <a:r>
              <a:rPr lang="en-US"/>
              <a:t>back in!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84" y="563098"/>
            <a:ext cx="7484758" cy="4580402"/>
          </a:xfrm>
        </p:spPr>
        <p:txBody>
          <a:bodyPr>
            <a:normAutofit fontScale="92500" lnSpcReduction="20000"/>
          </a:bodyPr>
          <a:lstStyle/>
          <a:p>
            <a:pPr marL="180975" indent="-180975"/>
            <a:r>
              <a:rPr lang="en-US" sz="2800" dirty="0" err="1"/>
              <a:t>Maximise</a:t>
            </a:r>
            <a:r>
              <a:rPr lang="en-US" sz="2800" dirty="0"/>
              <a:t> therapeutic benefit by:</a:t>
            </a:r>
          </a:p>
          <a:p>
            <a:pPr marL="404813" lvl="1" indent="-212725"/>
            <a:r>
              <a:rPr lang="en-US" sz="2400" dirty="0" err="1"/>
              <a:t>Maximising</a:t>
            </a:r>
            <a:r>
              <a:rPr lang="en-US" sz="2400" dirty="0"/>
              <a:t> damage to </a:t>
            </a:r>
            <a:r>
              <a:rPr lang="en-US" sz="2400" dirty="0" err="1"/>
              <a:t>tumour</a:t>
            </a:r>
            <a:endParaRPr lang="en-US" sz="2400" dirty="0"/>
          </a:p>
          <a:p>
            <a:pPr marL="404813" lvl="1" indent="-212725"/>
            <a:r>
              <a:rPr lang="en-US" sz="2400" dirty="0" err="1"/>
              <a:t>Minimising</a:t>
            </a:r>
            <a:r>
              <a:rPr lang="en-US" sz="2400" dirty="0"/>
              <a:t> damage to healthy tissue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80975" indent="-180975"/>
            <a:r>
              <a:rPr lang="en-US" sz="2800" dirty="0"/>
              <a:t>X-ray therapy:</a:t>
            </a:r>
          </a:p>
          <a:p>
            <a:pPr marL="404813" lvl="1" indent="-212725"/>
            <a:r>
              <a:rPr lang="en-US" sz="2400" dirty="0"/>
              <a:t>Modality used in most radiotherapy</a:t>
            </a:r>
          </a:p>
          <a:p>
            <a:pPr marL="404813" lvl="1" indent="-212725"/>
            <a:r>
              <a:rPr lang="en-US" sz="2400" dirty="0"/>
              <a:t>Dose falls exponentially with depth</a:t>
            </a:r>
          </a:p>
          <a:p>
            <a:pPr marL="404813" lvl="1" indent="-212725"/>
            <a:r>
              <a:rPr lang="en-US" sz="2400" dirty="0"/>
              <a:t>Proximity of sensitive organs limits dose to </a:t>
            </a:r>
            <a:r>
              <a:rPr lang="en-US" sz="2400" dirty="0" err="1"/>
              <a:t>tumour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42D1B8C-9B96-CA45-B3FB-F1AFCC11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83" y="1662989"/>
            <a:ext cx="4118048" cy="22133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9390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FEAB-A427-9347-8922-AA4D96E8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need for a step-change in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54E7E-7ECC-0342-83E6-B1E924417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Growing recognition of benefits of PBT worldwide: </a:t>
            </a:r>
          </a:p>
          <a:p>
            <a:pPr lvl="1"/>
            <a:r>
              <a:rPr lang="en-US" dirty="0"/>
              <a:t>70 PBT </a:t>
            </a:r>
            <a:r>
              <a:rPr lang="en-US" dirty="0" err="1"/>
              <a:t>centres</a:t>
            </a:r>
            <a:r>
              <a:rPr lang="en-US" dirty="0"/>
              <a:t> in operation; </a:t>
            </a:r>
            <a:br>
              <a:rPr lang="en-US" dirty="0"/>
            </a:br>
            <a:r>
              <a:rPr lang="en-US" dirty="0"/>
              <a:t>40 under construction</a:t>
            </a:r>
          </a:p>
          <a:p>
            <a:r>
              <a:rPr lang="en-US" dirty="0"/>
              <a:t>‘Incremental’ development </a:t>
            </a:r>
            <a:br>
              <a:rPr lang="en-US" dirty="0"/>
            </a:br>
            <a:r>
              <a:rPr lang="en-US" dirty="0"/>
              <a:t>of technique</a:t>
            </a:r>
          </a:p>
          <a:p>
            <a:pPr lvl="1"/>
            <a:r>
              <a:rPr lang="en-US" dirty="0"/>
              <a:t>Existing suppliers</a:t>
            </a:r>
          </a:p>
          <a:p>
            <a:pPr lvl="1"/>
            <a:r>
              <a:rPr lang="en-US" dirty="0"/>
              <a:t>New initiatives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i="1" dirty="0">
                <a:solidFill>
                  <a:srgbClr val="FFFF00"/>
                </a:solidFill>
              </a:rPr>
              <a:t>Exciting indications of benefits of novel beams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34A25-D96E-4047-B846-9D550FF1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4F4A3A-F6AD-B046-B281-6CF9E5ED8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63" y="2054164"/>
            <a:ext cx="4481704" cy="20577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167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AC466E-DDD1-E446-9860-B39181794FF6}"/>
              </a:ext>
            </a:extLst>
          </p:cNvPr>
          <p:cNvGrpSpPr/>
          <p:nvPr/>
        </p:nvGrpSpPr>
        <p:grpSpPr>
          <a:xfrm>
            <a:off x="2388020" y="2410448"/>
            <a:ext cx="4622380" cy="2328539"/>
            <a:chOff x="2388020" y="2410448"/>
            <a:chExt cx="4622380" cy="23285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DCF9A7-7884-7E45-ACE2-C8E71A29D3F7}"/>
                </a:ext>
              </a:extLst>
            </p:cNvPr>
            <p:cNvSpPr/>
            <p:nvPr/>
          </p:nvSpPr>
          <p:spPr>
            <a:xfrm>
              <a:off x="4844052" y="3340937"/>
              <a:ext cx="2151234" cy="1398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Content Placeholder 3">
              <a:extLst>
                <a:ext uri="{FF2B5EF4-FFF2-40B4-BE49-F238E27FC236}">
                  <a16:creationId xmlns:a16="http://schemas.microsoft.com/office/drawing/2014/main" id="{4A02327B-A43E-4D42-A6CD-8B73C0832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8020" y="2410448"/>
              <a:ext cx="890295" cy="4838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6B3E834-F72C-7941-A0DC-74C43BB51F0B}"/>
                </a:ext>
              </a:extLst>
            </p:cNvPr>
            <p:cNvCxnSpPr/>
            <p:nvPr/>
          </p:nvCxnSpPr>
          <p:spPr>
            <a:xfrm>
              <a:off x="3278315" y="2410448"/>
              <a:ext cx="3732085" cy="930489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75F2997-A328-6340-864B-891B0EBDAC42}"/>
                </a:ext>
              </a:extLst>
            </p:cNvPr>
            <p:cNvCxnSpPr/>
            <p:nvPr/>
          </p:nvCxnSpPr>
          <p:spPr>
            <a:xfrm>
              <a:off x="2388020" y="2894340"/>
              <a:ext cx="2456032" cy="1844647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99959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99960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108850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Laser-hybrid Accelerator for Radiobiological Applications (</a:t>
            </a:r>
            <a:r>
              <a:rPr lang="en-US" dirty="0" err="1"/>
              <a:t>LhARA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0962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578</TotalTime>
  <Words>2012</Words>
  <Application>Microsoft Macintosh PowerPoint</Application>
  <PresentationFormat>On-screen Show (16:9)</PresentationFormat>
  <Paragraphs>482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Arial Black</vt:lpstr>
      <vt:lpstr>Calibri</vt:lpstr>
      <vt:lpstr>Mathematica1</vt:lpstr>
      <vt:lpstr>Symbol</vt:lpstr>
      <vt:lpstr>Times New Roman</vt:lpstr>
      <vt:lpstr>Wingdings</vt:lpstr>
      <vt:lpstr>KL-standard-black</vt:lpstr>
      <vt:lpstr>The Laser-hybrid Accelerator for Radiobiological Applications  LhARA</vt:lpstr>
      <vt:lpstr>Plan</vt:lpstr>
      <vt:lpstr>Challenges and opportunities</vt:lpstr>
      <vt:lpstr>Radiotherapy; the challenge</vt:lpstr>
      <vt:lpstr>The benefit of particles</vt:lpstr>
      <vt:lpstr>Particle-beam therapy</vt:lpstr>
      <vt:lpstr>The need for a step-change in capability</vt:lpstr>
      <vt:lpstr>Particle beam therapy today</vt:lpstr>
      <vt:lpstr>Radiobiology</vt:lpstr>
      <vt:lpstr>PowerPoint Presentation</vt:lpstr>
      <vt:lpstr>The case for fundamental radiobiology</vt:lpstr>
      <vt:lpstr>Biological impact from the physics of ionisation</vt:lpstr>
      <vt:lpstr>A complex, multi-facetted problem</vt:lpstr>
      <vt:lpstr>Radiobiology in new regimens</vt:lpstr>
      <vt:lpstr>Radiobiology in new regimens</vt:lpstr>
      <vt:lpstr>Radiobiology in new regimens</vt:lpstr>
      <vt:lpstr>Laser-hybrid Accelerator for Radiobiological Applications</vt:lpstr>
      <vt:lpstr>Our vision and our ambition</vt:lpstr>
      <vt:lpstr>LhARA</vt:lpstr>
      <vt:lpstr>PowerPoint Presentation</vt:lpstr>
      <vt:lpstr>LhARA; overview</vt:lpstr>
      <vt:lpstr>Sheath acceleration</vt:lpstr>
      <vt:lpstr>Laser-driven proton/ion source</vt:lpstr>
      <vt:lpstr>Beam capture/production principle</vt:lpstr>
      <vt:lpstr>LhARA: ion-source development</vt:lpstr>
      <vt:lpstr>LhARA; stage 1</vt:lpstr>
      <vt:lpstr>LhARA – Stage 2 </vt:lpstr>
      <vt:lpstr>Fixed Field Accelerator</vt:lpstr>
      <vt:lpstr>FFA potted history</vt:lpstr>
      <vt:lpstr>LhARA FFA</vt:lpstr>
      <vt:lpstr>Present multidisciplinary collaboration</vt:lpstr>
      <vt:lpstr>The next steps</vt:lpstr>
      <vt:lpstr>New techniques with wide application</vt:lpstr>
      <vt:lpstr>PowerPoint Presentation</vt:lpstr>
      <vt:lpstr>Energy frontier to illuminate limit of SM</vt:lpstr>
      <vt:lpstr>PowerPoint Presentation</vt:lpstr>
      <vt:lpstr>PowerPoint Presentation</vt:lpstr>
      <vt:lpstr>Options for ⎷s x 10 </vt:lpstr>
      <vt:lpstr>Laser-driven acceleration</vt:lpstr>
      <vt:lpstr>High-power driver for neutron production</vt:lpstr>
      <vt:lpstr>Neutrinos from stored muons</vt:lpstr>
      <vt:lpstr>Conclusions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Microsoft Office User</cp:lastModifiedBy>
  <cp:revision>30</cp:revision>
  <dcterms:created xsi:type="dcterms:W3CDTF">2020-01-16T20:28:39Z</dcterms:created>
  <dcterms:modified xsi:type="dcterms:W3CDTF">2020-01-22T12:54:46Z</dcterms:modified>
</cp:coreProperties>
</file>