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80" r:id="rId4"/>
    <p:sldId id="273" r:id="rId5"/>
    <p:sldId id="274" r:id="rId6"/>
    <p:sldId id="262" r:id="rId7"/>
    <p:sldId id="263" r:id="rId8"/>
    <p:sldId id="275" r:id="rId9"/>
    <p:sldId id="276" r:id="rId10"/>
    <p:sldId id="277" r:id="rId11"/>
    <p:sldId id="278" r:id="rId12"/>
    <p:sldId id="279" r:id="rId13"/>
    <p:sldId id="281" r:id="rId14"/>
    <p:sldId id="271" r:id="rId15"/>
    <p:sldId id="272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0000" autoAdjust="0"/>
    <p:restoredTop sz="50000" autoAdjust="0"/>
  </p:normalViewPr>
  <p:slideViewPr>
    <p:cSldViewPr snapToGrid="0" snapToObjects="1">
      <p:cViewPr varScale="1">
        <p:scale>
          <a:sx n="210" d="100"/>
          <a:sy n="210" d="100"/>
        </p:scale>
        <p:origin x="1520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8/7/19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8/7/19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7 August, 2019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Welcome and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C1875F-677C-BC40-893B-8EE964900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8967" y="3854516"/>
            <a:ext cx="2706866" cy="128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6EF43-63A8-4046-A49A-553211F23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0326C-C584-1241-90F5-DDC04D392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Ultra-high dose rate </a:t>
            </a:r>
            <a:r>
              <a:rPr lang="en-US" dirty="0">
                <a:sym typeface="Wingdings" pitchFamily="2" charset="2"/>
              </a:rPr>
              <a:t>(FLASH):</a:t>
            </a:r>
          </a:p>
          <a:p>
            <a:pPr lvl="1"/>
            <a:r>
              <a:rPr lang="en-US" dirty="0">
                <a:sym typeface="Wingdings" pitchFamily="2" charset="2"/>
              </a:rPr>
              <a:t>Electron-beam studies (Yarnold, ICR)</a:t>
            </a:r>
          </a:p>
          <a:p>
            <a:r>
              <a:rPr lang="en-US" dirty="0"/>
              <a:t>Impact of high-energy electron irradiation:</a:t>
            </a:r>
          </a:p>
          <a:p>
            <a:pPr lvl="1"/>
            <a:r>
              <a:rPr lang="en-US" dirty="0"/>
              <a:t>Idea James </a:t>
            </a:r>
            <a:r>
              <a:rPr lang="en-US" dirty="0" err="1"/>
              <a:t>Pluckett</a:t>
            </a:r>
            <a:r>
              <a:rPr lang="en-US" dirty="0"/>
              <a:t> (ICR); future unclear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71E0C2-09FC-F446-BAE1-3C236B608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106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2ECE4-C516-8B47-841B-BA5684F52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Simulation and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98A7-27DC-7C40-A336-D1C959746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Informal discussion of common issues/studies</a:t>
            </a:r>
          </a:p>
          <a:p>
            <a:pPr lvl="1"/>
            <a:r>
              <a:rPr lang="en-US" dirty="0"/>
              <a:t>Run monthly by AK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87D4B1-D8D5-904D-9566-462E62758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54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5DA4E-A4AC-0748-9F7C-99241E97C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Seminars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269903-05F9-C245-8CE4-AB8EE0BB1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435507-8AD4-D34E-BE59-85D946410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56" y="1281343"/>
            <a:ext cx="9022888" cy="258081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953797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B1D39-9921-6746-83ED-0B200F9BD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681E5-4B7A-434F-82D5-D43A8E908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11</a:t>
            </a:r>
            <a:r>
              <a:rPr lang="en-US" baseline="30000" dirty="0"/>
              <a:t>th</a:t>
            </a:r>
            <a:r>
              <a:rPr lang="en-US" dirty="0"/>
              <a:t> December 2019</a:t>
            </a:r>
          </a:p>
          <a:p>
            <a:endParaRPr lang="en-US" dirty="0"/>
          </a:p>
          <a:p>
            <a:r>
              <a:rPr lang="en-US"/>
              <a:t>24</a:t>
            </a:r>
            <a:r>
              <a:rPr lang="en-US" baseline="30000"/>
              <a:t>th</a:t>
            </a:r>
            <a:r>
              <a:rPr lang="en-US"/>
              <a:t> June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F97F88-1261-7243-B4B0-B1C8A7893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46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Welcome and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458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29EF81E-59E6-D44A-8BE8-731A169D8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193" y="0"/>
            <a:ext cx="777961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12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92399" y="1624083"/>
            <a:ext cx="53752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Welcome!</a:t>
            </a:r>
          </a:p>
        </p:txBody>
      </p:sp>
    </p:spTree>
    <p:extLst>
      <p:ext uri="{BB962C8B-B14F-4D97-AF65-F5344CB8AC3E}">
        <p14:creationId xmlns:p14="http://schemas.microsoft.com/office/powerpoint/2010/main" val="857400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6747CF-74A0-D041-947E-1A6F2C3CD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36FEAA-8564-264A-BCEA-414068C04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4607"/>
            <a:ext cx="9144000" cy="43542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D61D2C-948C-4F45-93C0-65B8181DF6D7}"/>
              </a:ext>
            </a:extLst>
          </p:cNvPr>
          <p:cNvSpPr txBox="1"/>
          <p:nvPr/>
        </p:nvSpPr>
        <p:spPr>
          <a:xfrm>
            <a:off x="6085908" y="-18016"/>
            <a:ext cx="31261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</a:rPr>
              <a:t>https://</a:t>
            </a:r>
            <a:r>
              <a:rPr lang="en-US" sz="900" b="1" dirty="0" err="1">
                <a:solidFill>
                  <a:schemeClr val="bg1"/>
                </a:solidFill>
              </a:rPr>
              <a:t>ccap.hep.ph.ic.ac.uk</a:t>
            </a:r>
            <a:r>
              <a:rPr lang="en-US" sz="900" b="1" dirty="0">
                <a:solidFill>
                  <a:schemeClr val="bg1"/>
                </a:solidFill>
              </a:rPr>
              <a:t>/trac/wiki/Communication/Logo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04134E-46DE-124C-823E-A561103B8526}"/>
              </a:ext>
            </a:extLst>
          </p:cNvPr>
          <p:cNvSpPr txBox="1"/>
          <p:nvPr/>
        </p:nvSpPr>
        <p:spPr>
          <a:xfrm>
            <a:off x="0" y="1051"/>
            <a:ext cx="1015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A. </a:t>
            </a:r>
            <a:r>
              <a:rPr lang="en-US" b="1" dirty="0" err="1">
                <a:solidFill>
                  <a:schemeClr val="bg1"/>
                </a:solidFill>
              </a:rPr>
              <a:t>Kurup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97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A72D30F-1A2B-AF44-923D-471CEA765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cap="none" dirty="0"/>
              <a:t>The emerging</a:t>
            </a:r>
            <a:br>
              <a:rPr lang="en-US" dirty="0"/>
            </a:br>
            <a:r>
              <a:rPr lang="en-US" dirty="0"/>
              <a:t>CCAP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9822823-A855-5245-BF36-C67988C0CA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Welcome and introduction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F62B34-D09D-2541-8483-6FBA44B76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04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C0C27-A0A4-A144-8E77-F962A5D00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Laser-hybrid Accelerator for Radiobiological Applications (</a:t>
            </a:r>
            <a:r>
              <a:rPr lang="en-US" sz="2400" dirty="0" err="1"/>
              <a:t>LhARA</a:t>
            </a:r>
            <a:r>
              <a:rPr lang="en-US" sz="2400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0A786-93C1-EE4C-808F-FA13A17E6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15600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Progress:</a:t>
            </a:r>
          </a:p>
          <a:p>
            <a:pPr lvl="1"/>
            <a:r>
              <a:rPr lang="en-US" dirty="0"/>
              <a:t>Design (</a:t>
            </a:r>
            <a:r>
              <a:rPr lang="en-US" dirty="0" err="1"/>
              <a:t>JPa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Initial consideration of footprint/infrastructure:</a:t>
            </a:r>
          </a:p>
          <a:p>
            <a:pPr lvl="2"/>
            <a:r>
              <a:rPr lang="en-US" dirty="0" err="1"/>
              <a:t>JPo</a:t>
            </a:r>
            <a:r>
              <a:rPr lang="en-US" dirty="0"/>
              <a:t> with L/Clarke (TD/RAL); consultation with ISIS engineering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C1CA29-3B73-EE4B-99C9-22F327AE8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8A6B369C-23ED-2E4A-9B05-560F2177C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206" y="2173409"/>
            <a:ext cx="4332800" cy="283700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7C2E5E51-8BDC-4145-B9B3-4CD0BA5FE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01" y="2173409"/>
            <a:ext cx="4696016" cy="283700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424264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17092-A737-554F-A6F7-C3CA62788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" y="3105449"/>
            <a:ext cx="9144000" cy="206658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u="sng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Aims and objectives:</a:t>
            </a:r>
          </a:p>
          <a:p>
            <a:pPr indent="-207963"/>
            <a:r>
              <a:rPr lang="en-US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Outline CDR for the Laser-hybrid Accelerator for Radiobiological Applications:</a:t>
            </a:r>
          </a:p>
          <a:p>
            <a:pPr lvl="1" indent="-207963"/>
            <a:r>
              <a:rPr lang="en-US" sz="2500" dirty="0">
                <a:solidFill>
                  <a:srgbClr val="FFF50A"/>
                </a:solidFill>
              </a:rPr>
              <a:t>Spring-board to </a:t>
            </a:r>
            <a:r>
              <a:rPr lang="en-US" sz="2500" u="sng" dirty="0">
                <a:solidFill>
                  <a:srgbClr val="FFF50A"/>
                </a:solidFill>
              </a:rPr>
              <a:t>bid successfully </a:t>
            </a:r>
            <a:r>
              <a:rPr lang="en-US" sz="2500" dirty="0">
                <a:solidFill>
                  <a:srgbClr val="FFF50A"/>
                </a:solidFill>
              </a:rPr>
              <a:t>for significant resources </a:t>
            </a:r>
            <a:r>
              <a:rPr lang="en-US" sz="2500" u="sng" dirty="0">
                <a:solidFill>
                  <a:srgbClr val="FFF50A"/>
                </a:solidFill>
              </a:rPr>
              <a:t>to deliver the exciting </a:t>
            </a:r>
            <a:r>
              <a:rPr lang="en-US" sz="2500" u="sng" dirty="0" err="1">
                <a:solidFill>
                  <a:srgbClr val="FFF50A"/>
                </a:solidFill>
              </a:rPr>
              <a:t>programme</a:t>
            </a:r>
            <a:r>
              <a:rPr lang="en-US" sz="25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.</a:t>
            </a:r>
          </a:p>
          <a:p>
            <a:pPr indent="-207963"/>
            <a:r>
              <a:rPr lang="en-US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Establish advanced-technology test-bed at the Clatterbridge Cancer Centre (CCC):</a:t>
            </a:r>
          </a:p>
          <a:p>
            <a:pPr lvl="1" indent="-207963"/>
            <a:r>
              <a:rPr lang="en-US" sz="2500" dirty="0">
                <a:solidFill>
                  <a:srgbClr val="FFF50A"/>
                </a:solidFill>
              </a:rPr>
              <a:t>Early access to FLASH capability </a:t>
            </a:r>
            <a:r>
              <a:rPr lang="en-US" sz="2500" u="sng" dirty="0">
                <a:solidFill>
                  <a:srgbClr val="FFF50A"/>
                </a:solidFill>
              </a:rPr>
              <a:t>and</a:t>
            </a:r>
            <a:r>
              <a:rPr lang="en-US" sz="2500" dirty="0">
                <a:solidFill>
                  <a:srgbClr val="FFF50A"/>
                </a:solidFill>
              </a:rPr>
              <a:t> essential test bed for development of </a:t>
            </a:r>
            <a:r>
              <a:rPr lang="en-US" sz="2500" dirty="0" err="1">
                <a:solidFill>
                  <a:srgbClr val="FFF50A"/>
                </a:solidFill>
              </a:rPr>
              <a:t>LhARA</a:t>
            </a:r>
            <a:r>
              <a:rPr lang="en-US" sz="2500" dirty="0">
                <a:solidFill>
                  <a:srgbClr val="FFF50A"/>
                </a:solidFill>
              </a:rPr>
              <a:t>.</a:t>
            </a:r>
          </a:p>
          <a:p>
            <a:pPr indent="-207963"/>
            <a:r>
              <a:rPr lang="en-US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Position </a:t>
            </a:r>
            <a:r>
              <a:rPr lang="en-US" i="1" u="sng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UK</a:t>
            </a:r>
            <a:r>
              <a:rPr lang="en-US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as a force within International Biophysics Collaboration (IBC)</a:t>
            </a:r>
          </a:p>
          <a:p>
            <a:pPr lvl="1" indent="-207963"/>
            <a:r>
              <a:rPr lang="en-US" sz="2500" dirty="0" err="1">
                <a:solidFill>
                  <a:srgbClr val="FFF50A"/>
                </a:solidFill>
              </a:rPr>
              <a:t>Optimise</a:t>
            </a:r>
            <a:r>
              <a:rPr lang="en-US" sz="2500" dirty="0">
                <a:solidFill>
                  <a:srgbClr val="FFF50A"/>
                </a:solidFill>
              </a:rPr>
              <a:t> UK potential to contribute to – </a:t>
            </a:r>
            <a:r>
              <a:rPr lang="en-US" sz="2500" u="sng" dirty="0">
                <a:solidFill>
                  <a:srgbClr val="FFF50A"/>
                </a:solidFill>
              </a:rPr>
              <a:t>and to benefit from</a:t>
            </a:r>
            <a:r>
              <a:rPr lang="en-US" sz="2500" dirty="0">
                <a:solidFill>
                  <a:srgbClr val="FFF50A"/>
                </a:solidFill>
              </a:rPr>
              <a:t> – the IBC.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A3A3FC-51A6-4048-9D1E-62F73DA7A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EF9F5B-3C49-A842-BF29-D964A9DBBFDE}"/>
              </a:ext>
            </a:extLst>
          </p:cNvPr>
          <p:cNvSpPr txBox="1"/>
          <p:nvPr/>
        </p:nvSpPr>
        <p:spPr>
          <a:xfrm>
            <a:off x="1" y="-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36675" indent="-1336675"/>
            <a:r>
              <a:rPr lang="en-US" sz="2000" dirty="0">
                <a:solidFill>
                  <a:schemeClr val="bg1"/>
                </a:solidFill>
              </a:rPr>
              <a:t>Project title:	</a:t>
            </a:r>
            <a:r>
              <a:rPr lang="en-GB" sz="2000" b="1" i="1" dirty="0">
                <a:solidFill>
                  <a:schemeClr val="bg1"/>
                </a:solidFill>
              </a:rPr>
              <a:t>Advanced concepts and novel technologies for the study of the impact of </a:t>
            </a:r>
            <a:br>
              <a:rPr lang="en-GB" sz="2000" b="1" i="1" dirty="0">
                <a:solidFill>
                  <a:schemeClr val="bg1"/>
                </a:solidFill>
              </a:rPr>
            </a:br>
            <a:r>
              <a:rPr lang="en-GB" sz="2000" b="1" i="1" dirty="0">
                <a:solidFill>
                  <a:schemeClr val="bg1"/>
                </a:solidFill>
              </a:rPr>
              <a:t>ionising radiation on tissue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D053F4-5BE8-544C-BB29-77F4B4631655}"/>
              </a:ext>
            </a:extLst>
          </p:cNvPr>
          <p:cNvSpPr txBox="1"/>
          <p:nvPr/>
        </p:nvSpPr>
        <p:spPr>
          <a:xfrm>
            <a:off x="-2" y="641918"/>
            <a:ext cx="9144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36675" indent="-1336675"/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Programme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:	</a:t>
            </a:r>
            <a:r>
              <a:rPr lang="en-US" sz="2000" b="1" i="1" dirty="0">
                <a:solidFill>
                  <a:schemeClr val="bg1">
                    <a:lumMod val="75000"/>
                  </a:schemeClr>
                </a:solidFill>
              </a:rPr>
              <a:t>Advanced technologies for radiobiology and clinical radiotherapy</a:t>
            </a:r>
            <a:endParaRPr lang="en-GB" sz="2000" b="1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5EB290-D396-CD40-A5FA-A7DB2D70AA2B}"/>
              </a:ext>
            </a:extLst>
          </p:cNvPr>
          <p:cNvSpPr txBox="1"/>
          <p:nvPr/>
        </p:nvSpPr>
        <p:spPr>
          <a:xfrm>
            <a:off x="445675" y="1266185"/>
            <a:ext cx="4782786" cy="8685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1111250" indent="-1111250"/>
            <a:r>
              <a:rPr lang="en-US" sz="14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Project team:	</a:t>
            </a:r>
            <a:r>
              <a:rPr lang="en-US" sz="1400" b="1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Ab initio a multi-disciplinary collaboration:</a:t>
            </a:r>
          </a:p>
          <a:p>
            <a:pPr marL="1111250" indent="-1111250"/>
            <a:r>
              <a:rPr lang="en-US" sz="1200" b="1" i="1" dirty="0">
                <a:solidFill>
                  <a:srgbClr val="FFC000"/>
                </a:solidFill>
              </a:rPr>
              <a:t>	</a:t>
            </a:r>
            <a:r>
              <a:rPr lang="en-US" sz="1200" b="1" dirty="0">
                <a:solidFill>
                  <a:srgbClr val="FFC000"/>
                </a:solidFill>
              </a:rPr>
              <a:t>Clinical oncology, biology/biophysics, </a:t>
            </a:r>
            <a:br>
              <a:rPr lang="en-US" sz="1200" b="1" dirty="0">
                <a:solidFill>
                  <a:srgbClr val="FFC000"/>
                </a:solidFill>
              </a:rPr>
            </a:br>
            <a:r>
              <a:rPr lang="en-US" sz="1200" b="1" dirty="0">
                <a:solidFill>
                  <a:srgbClr val="FFC000"/>
                </a:solidFill>
              </a:rPr>
              <a:t>physics (laser, medical, accelerator, instrumentation), </a:t>
            </a:r>
            <a:br>
              <a:rPr lang="en-US" sz="1200" b="1" dirty="0">
                <a:solidFill>
                  <a:srgbClr val="FFC000"/>
                </a:solidFill>
              </a:rPr>
            </a:br>
            <a:r>
              <a:rPr lang="en-US" sz="1200" b="1" dirty="0">
                <a:solidFill>
                  <a:srgbClr val="FFC000"/>
                </a:solidFill>
              </a:rPr>
              <a:t>computing, laboratory, industry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86FCA7-26D6-7547-9092-A622384B8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3391" y="2146168"/>
            <a:ext cx="1865146" cy="88816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2969B4C-2A71-C14F-9C78-A78F51847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8461" y="1272964"/>
            <a:ext cx="3439130" cy="176136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06597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5B445C6-DA56-AC41-BA14-7425FAA21EE4}"/>
              </a:ext>
            </a:extLst>
          </p:cNvPr>
          <p:cNvCxnSpPr>
            <a:cxnSpLocks/>
          </p:cNvCxnSpPr>
          <p:nvPr/>
        </p:nvCxnSpPr>
        <p:spPr>
          <a:xfrm>
            <a:off x="0" y="4756352"/>
            <a:ext cx="9144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6D53C28-B571-A346-8FA6-014126EA6353}"/>
              </a:ext>
            </a:extLst>
          </p:cNvPr>
          <p:cNvSpPr/>
          <p:nvPr/>
        </p:nvSpPr>
        <p:spPr>
          <a:xfrm>
            <a:off x="0" y="4764101"/>
            <a:ext cx="9144000" cy="379399"/>
          </a:xfrm>
          <a:prstGeom prst="rect">
            <a:avLst/>
          </a:prstGeom>
          <a:solidFill>
            <a:srgbClr val="00206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E995A-C3E8-9245-9C8C-68B1D5AD1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Workpackages</a:t>
            </a:r>
            <a:r>
              <a:rPr lang="en-US" dirty="0"/>
              <a:t>, deliverables, and cost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41F8C-47C5-CF47-9224-21B8E1355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580402"/>
          </a:xfrm>
        </p:spPr>
        <p:txBody>
          <a:bodyPr>
            <a:normAutofit fontScale="40000" lnSpcReduction="20000"/>
          </a:bodyPr>
          <a:lstStyle/>
          <a:p>
            <a:pPr marL="182563" indent="-182563">
              <a:buFont typeface="+mj-lt"/>
              <a:buAutoNum type="arabicPeriod"/>
            </a:pPr>
            <a:r>
              <a:rPr lang="en-US" dirty="0"/>
              <a:t>Preparation of initial CDR for </a:t>
            </a:r>
            <a:r>
              <a:rPr lang="en-US" dirty="0" err="1"/>
              <a:t>LhARA</a:t>
            </a:r>
            <a:r>
              <a:rPr lang="en-US" dirty="0"/>
              <a:t>:</a:t>
            </a:r>
          </a:p>
          <a:p>
            <a:pPr marL="358775" lvl="1" indent="-130175"/>
            <a:r>
              <a:rPr lang="en-US" dirty="0"/>
              <a:t>Deliverable: initial CDR for </a:t>
            </a:r>
            <a:r>
              <a:rPr lang="en-US" dirty="0" err="1"/>
              <a:t>LhARA</a:t>
            </a:r>
            <a:r>
              <a:rPr lang="en-US" dirty="0"/>
              <a:t> [milestone April 2020]</a:t>
            </a:r>
          </a:p>
          <a:p>
            <a:pPr marL="358775" lvl="1" indent="-130175"/>
            <a:r>
              <a:rPr lang="en-US" dirty="0"/>
              <a:t>Resources:</a:t>
            </a:r>
          </a:p>
          <a:p>
            <a:pPr marL="450850" lvl="2" indent="-138113"/>
            <a:r>
              <a:rPr lang="en-US" dirty="0"/>
              <a:t>Key enabling investment: </a:t>
            </a:r>
            <a:r>
              <a:rPr lang="en-US" i="1" u="sng" dirty="0"/>
              <a:t>1.75 PDRAs for 6 months</a:t>
            </a:r>
          </a:p>
          <a:p>
            <a:pPr marL="627063" lvl="3" indent="-161925"/>
            <a:r>
              <a:rPr lang="en-US" dirty="0"/>
              <a:t>In place; can efficiently become core of effort to deliver initial CDR</a:t>
            </a:r>
          </a:p>
          <a:p>
            <a:pPr marL="450850" lvl="2" indent="-138113"/>
            <a:r>
              <a:rPr lang="en-US" dirty="0"/>
              <a:t>Leverage support from participating institutes and project partners</a:t>
            </a:r>
          </a:p>
          <a:p>
            <a:pPr marL="450850" lvl="2" indent="-138113"/>
            <a:r>
              <a:rPr lang="en-US" dirty="0"/>
              <a:t>Exploit strong synergy and close collaboration with ISIS Upgrade team</a:t>
            </a:r>
          </a:p>
          <a:p>
            <a:pPr marL="358775" lvl="1" indent="-130175"/>
            <a:r>
              <a:rPr lang="en-US" dirty="0"/>
              <a:t>Request:</a:t>
            </a:r>
          </a:p>
          <a:p>
            <a:pPr marL="450850" lvl="2" indent="-138113"/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Staff: Imperial (Physics): £62.70k, Liverpool (Biology): £38.12k</a:t>
            </a:r>
          </a:p>
          <a:p>
            <a:pPr marL="2228850" lvl="4" indent="-514350"/>
            <a:endParaRPr lang="en-US" sz="1500" dirty="0"/>
          </a:p>
          <a:p>
            <a:pPr marL="182563" indent="-182563">
              <a:buFont typeface="+mj-lt"/>
              <a:buAutoNum type="arabicPeriod"/>
            </a:pPr>
            <a:r>
              <a:rPr lang="en-US" dirty="0" err="1"/>
              <a:t>LhARA</a:t>
            </a:r>
            <a:r>
              <a:rPr lang="en-US" dirty="0"/>
              <a:t> and radiobiology test facility:</a:t>
            </a:r>
          </a:p>
          <a:p>
            <a:pPr marL="358775" lvl="1" indent="-130175"/>
            <a:r>
              <a:rPr lang="en-US" dirty="0"/>
              <a:t>Deliverable: proton-FLASH dosimetry [milestone April 2020]</a:t>
            </a:r>
          </a:p>
          <a:p>
            <a:pPr marL="358775" lvl="1" indent="-130175"/>
            <a:r>
              <a:rPr lang="en-US" dirty="0"/>
              <a:t>Resources:</a:t>
            </a:r>
          </a:p>
          <a:p>
            <a:pPr marL="450850" lvl="2" indent="-138113"/>
            <a:r>
              <a:rPr lang="en-US" dirty="0"/>
              <a:t>Key enabling investment: </a:t>
            </a:r>
            <a:r>
              <a:rPr lang="en-US" i="1" u="sng" dirty="0"/>
              <a:t>0.25 PDRA for 6 months</a:t>
            </a:r>
            <a:endParaRPr lang="en-US" dirty="0"/>
          </a:p>
          <a:p>
            <a:pPr marL="627063" lvl="3" indent="-161925"/>
            <a:r>
              <a:rPr lang="en-US" dirty="0"/>
              <a:t>In place; existing collaboration with </a:t>
            </a:r>
            <a:r>
              <a:rPr lang="en-US" dirty="0" err="1"/>
              <a:t>Clatterbridge</a:t>
            </a:r>
            <a:r>
              <a:rPr lang="en-US" dirty="0"/>
              <a:t> Cancer Centre (CCC)</a:t>
            </a:r>
          </a:p>
          <a:p>
            <a:pPr marL="450850" lvl="2" indent="-138113"/>
            <a:r>
              <a:rPr lang="en-US" dirty="0"/>
              <a:t>Leverage support from CCC, participating institutes, and project partners</a:t>
            </a:r>
          </a:p>
          <a:p>
            <a:pPr marL="358775" lvl="1" indent="-130175"/>
            <a:r>
              <a:rPr lang="en-US" dirty="0"/>
              <a:t>Request:</a:t>
            </a:r>
          </a:p>
          <a:p>
            <a:pPr marL="450850" lvl="2" indent="-138113"/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Staff: Liverpool (Biology): £17.24k</a:t>
            </a:r>
          </a:p>
          <a:p>
            <a:pPr marL="2228850" lvl="4" indent="-514350"/>
            <a:endParaRPr lang="en-US" sz="1500" dirty="0"/>
          </a:p>
          <a:p>
            <a:pPr marL="182563" indent="-182563">
              <a:buFont typeface="+mj-lt"/>
              <a:buAutoNum type="arabicPeriod"/>
            </a:pPr>
            <a:r>
              <a:rPr lang="en-US" dirty="0"/>
              <a:t>UK and the International Biophysics Collaboration (IBC):</a:t>
            </a:r>
          </a:p>
          <a:p>
            <a:pPr marL="358775" lvl="1" indent="-130175"/>
            <a:r>
              <a:rPr lang="en-US" dirty="0"/>
              <a:t>Deliverables: Forge UK identity and define UK role in IBC [milestone September 2021]</a:t>
            </a:r>
          </a:p>
          <a:p>
            <a:pPr marL="358775" lvl="1" indent="-130175"/>
            <a:r>
              <a:rPr lang="en-US" dirty="0"/>
              <a:t>Resources:</a:t>
            </a:r>
          </a:p>
          <a:p>
            <a:pPr marL="450850" lvl="2" indent="-138113"/>
            <a:r>
              <a:rPr lang="en-US" dirty="0"/>
              <a:t>Key enabling investment: UK and European travel for effective networking activity</a:t>
            </a:r>
          </a:p>
          <a:p>
            <a:pPr marL="358775" lvl="1" indent="-130175"/>
            <a:r>
              <a:rPr lang="en-US" dirty="0"/>
              <a:t>Request:</a:t>
            </a:r>
          </a:p>
          <a:p>
            <a:pPr marL="450850" lvl="2" indent="-138113"/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Staff: Liverpool (Biology): £6.30k</a:t>
            </a:r>
          </a:p>
          <a:p>
            <a:pPr marL="450850" lvl="2" indent="-138113"/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Travel: £15k</a:t>
            </a:r>
          </a:p>
          <a:p>
            <a:pPr marL="0" indent="0">
              <a:buNone/>
            </a:pPr>
            <a:r>
              <a:rPr lang="en-US" dirty="0"/>
              <a:t>						</a:t>
            </a:r>
            <a:endParaRPr lang="en-US" sz="2500" dirty="0"/>
          </a:p>
          <a:p>
            <a:pPr marL="0" indent="0" algn="ctr">
              <a:buNone/>
            </a:pPr>
            <a:r>
              <a:rPr lang="en-US" dirty="0">
                <a:solidFill>
                  <a:srgbClr val="FFC000"/>
                </a:solidFill>
              </a:rPr>
              <a:t>Total cost to STFC: £139.35k		In-kind income from project partners: £170.00k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3F959C-60A1-D044-9867-DD951B0B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51B3EA1-9748-0747-975F-6B171F4A2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1278" y="563097"/>
            <a:ext cx="2182380" cy="325427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ED8635-3925-F045-A8F5-404CE30C6F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3315" y="1442198"/>
            <a:ext cx="2182380" cy="325427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99255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68D42-1D91-814A-8B9A-512D2FD0F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Scintillating-</a:t>
            </a:r>
            <a:r>
              <a:rPr lang="en-US" dirty="0" err="1"/>
              <a:t>fibre</a:t>
            </a:r>
            <a:r>
              <a:rPr lang="en-US" dirty="0"/>
              <a:t> instrumentation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B64FD-00E2-6E46-BBA5-02321B902D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1925766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SciWire</a:t>
            </a:r>
            <a:r>
              <a:rPr lang="en-US" dirty="0"/>
              <a:t> (AK):</a:t>
            </a:r>
          </a:p>
          <a:p>
            <a:pPr lvl="1"/>
            <a:r>
              <a:rPr lang="en-US" dirty="0"/>
              <a:t>Flux measurement for low-energy ion beams</a:t>
            </a:r>
          </a:p>
          <a:p>
            <a:r>
              <a:rPr lang="en-US" dirty="0" err="1"/>
              <a:t>SmartPhantom</a:t>
            </a:r>
            <a:r>
              <a:rPr lang="en-US" dirty="0"/>
              <a:t> (HTL):</a:t>
            </a:r>
          </a:p>
          <a:p>
            <a:pPr lvl="1"/>
            <a:r>
              <a:rPr lang="en-US" dirty="0"/>
              <a:t>Instrumentation for radiobiological studies</a:t>
            </a:r>
          </a:p>
          <a:p>
            <a:pPr lvl="1"/>
            <a:r>
              <a:rPr lang="en-US" dirty="0"/>
              <a:t>Collaboration with MUW, TUW, </a:t>
            </a:r>
            <a:r>
              <a:rPr lang="en-US" dirty="0" err="1"/>
              <a:t>MedAustron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0B811-D93E-D149-B285-796B21F6C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A8DBDF-3E38-2B48-B145-DF94E70AA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8" y="2411611"/>
            <a:ext cx="2907370" cy="266906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BD9F03-680F-FE47-9D44-80532D1098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546" y="2411611"/>
            <a:ext cx="2783122" cy="26690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5B1B97-D793-E546-A5C3-D3066A626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9756" y="2411610"/>
            <a:ext cx="3053788" cy="266905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22443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BFDCD-9E7A-9A48-A428-A8EBBF0AB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Image processing and automation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0476F-8678-B946-BA20-B6B42E41B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No talk today, but:</a:t>
            </a:r>
          </a:p>
          <a:p>
            <a:r>
              <a:rPr lang="en-US" dirty="0"/>
              <a:t>Concept:</a:t>
            </a:r>
          </a:p>
          <a:p>
            <a:pPr lvl="1"/>
            <a:r>
              <a:rPr lang="en-US" dirty="0"/>
              <a:t>Local processing of cone-beam CT to:</a:t>
            </a:r>
          </a:p>
          <a:p>
            <a:pPr lvl="2"/>
            <a:r>
              <a:rPr lang="en-US" dirty="0"/>
              <a:t>Augment present ‘boney match’ with ‘soft-tissue match’</a:t>
            </a:r>
          </a:p>
          <a:p>
            <a:pPr lvl="2"/>
            <a:r>
              <a:rPr lang="en-US" dirty="0"/>
              <a:t>Automatically relocate patient couch:</a:t>
            </a:r>
          </a:p>
          <a:p>
            <a:pPr lvl="3"/>
            <a:r>
              <a:rPr lang="en-US" dirty="0"/>
              <a:t>This will need to be prediction of required movement in first instance</a:t>
            </a:r>
          </a:p>
          <a:p>
            <a:r>
              <a:rPr lang="en-US" dirty="0"/>
              <a:t>Genesis of idea/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Gujral</a:t>
            </a:r>
            <a:r>
              <a:rPr lang="en-US" dirty="0"/>
              <a:t>/Williams and </a:t>
            </a:r>
            <a:r>
              <a:rPr lang="en-US" dirty="0" err="1"/>
              <a:t>Mclauchlan</a:t>
            </a:r>
            <a:r>
              <a:rPr lang="en-US" dirty="0"/>
              <a:t> – all of CXH</a:t>
            </a:r>
          </a:p>
          <a:p>
            <a:r>
              <a:rPr lang="en-US" dirty="0"/>
              <a:t>Working towards:</a:t>
            </a:r>
          </a:p>
          <a:p>
            <a:pPr lvl="1"/>
            <a:r>
              <a:rPr lang="en-US" dirty="0"/>
              <a:t>STFC Case application</a:t>
            </a:r>
          </a:p>
          <a:p>
            <a:pPr lvl="1"/>
            <a:r>
              <a:rPr lang="en-US" dirty="0"/>
              <a:t>EPSRC Healthcare Technologies application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C336C0-0BFA-4748-A3FD-C5D80DAAC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634338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KL-standard-black-16by9</Template>
  <TotalTime>437</TotalTime>
  <Words>521</Words>
  <Application>Microsoft Macintosh PowerPoint</Application>
  <PresentationFormat>On-screen Show (16:9)</PresentationFormat>
  <Paragraphs>99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KL-standard-black</vt:lpstr>
      <vt:lpstr>Welcome and introduction</vt:lpstr>
      <vt:lpstr>PowerPoint Presentation</vt:lpstr>
      <vt:lpstr>PowerPoint Presentation</vt:lpstr>
      <vt:lpstr>The emerging CCAP programme</vt:lpstr>
      <vt:lpstr>Laser-hybrid Accelerator for Radiobiological Applications (LhARA)</vt:lpstr>
      <vt:lpstr>PowerPoint Presentation</vt:lpstr>
      <vt:lpstr>Workpackages, deliverables, and cost</vt:lpstr>
      <vt:lpstr>Scintillating-fibre instrumentation</vt:lpstr>
      <vt:lpstr>Image processing and automation</vt:lpstr>
      <vt:lpstr>Under discussion</vt:lpstr>
      <vt:lpstr>Simulation and experiment</vt:lpstr>
      <vt:lpstr>Seminars</vt:lpstr>
      <vt:lpstr>Next meetings</vt:lpstr>
      <vt:lpstr>This meeting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and introduction</dc:title>
  <dc:creator>Microsoft Office User</dc:creator>
  <cp:lastModifiedBy>Long, Kenneth R</cp:lastModifiedBy>
  <cp:revision>35</cp:revision>
  <dcterms:created xsi:type="dcterms:W3CDTF">2017-11-28T07:44:23Z</dcterms:created>
  <dcterms:modified xsi:type="dcterms:W3CDTF">2019-08-07T12:33:03Z</dcterms:modified>
</cp:coreProperties>
</file>