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vml" ContentType="application/vnd.openxmlformats-officedocument.vmlDrawing"/>
  <Default Extension="wdp" ContentType="image/vnd.ms-photo"/>
  <Default Extension="wmf" ContentType="image/x-wm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19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20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62" r:id="rId2"/>
    <p:sldId id="396" r:id="rId3"/>
    <p:sldId id="294" r:id="rId4"/>
    <p:sldId id="297" r:id="rId5"/>
    <p:sldId id="373" r:id="rId6"/>
    <p:sldId id="355" r:id="rId7"/>
    <p:sldId id="375" r:id="rId8"/>
    <p:sldId id="395" r:id="rId9"/>
    <p:sldId id="389" r:id="rId10"/>
    <p:sldId id="408" r:id="rId11"/>
    <p:sldId id="382" r:id="rId12"/>
    <p:sldId id="409" r:id="rId13"/>
    <p:sldId id="419" r:id="rId14"/>
    <p:sldId id="412" r:id="rId15"/>
    <p:sldId id="420" r:id="rId16"/>
    <p:sldId id="256" r:id="rId17"/>
    <p:sldId id="319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686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584" autoAdjust="0"/>
    <p:restoredTop sz="94660"/>
  </p:normalViewPr>
  <p:slideViewPr>
    <p:cSldViewPr>
      <p:cViewPr varScale="1">
        <p:scale>
          <a:sx n="102" d="100"/>
          <a:sy n="102" d="100"/>
        </p:scale>
        <p:origin x="90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HNSCC\All%20Clatterbridge%20clonogenic%20data%20JP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E:\Staff\Katie%202013-2019\Clonogenic%20data\Clatterbridge\Screen\74a%20dose%20response%20to%20DUB%20candidates\UMSCC74A%20decon%2011MeV%20and%2059MeV%20JLP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E:\Staff\Katie%202013-2019\Clonogenic%20data\Clatterbridge\Screen\74a%20dose%20response%20to%20DUB%20candidates\UMSCC74A%20decon%2011MeV%20and%2059MeV%20JLP.xlsx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E:\Staff\Katie%202013-2019\FACS\Quantification%20JLP.xlsx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E:\Staff\Katie%202013-2019\Clonogenic%20data\MRC\DUBs%20and%20inhibitors%20JLP.xlsx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E:\Staff\Katie%202013-2019\Clonogenic%20data\MRC\DUBs%20and%20inhibitors%20JLP.xlsx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file:///E:\Comet\Comet%20results.xlsx" TargetMode="Externa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file:///E:\Staff\Katie%202013-2019\Clonogenic%20data\DNA%20Damage%20Screen\All%20genes%20ranked%20high%20to%20low%20JLP.xlsx" TargetMode="External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oleObject" Target="file:///E:\HNSCC\Spheroids\X-ray%20spheroid%20result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9.xml.rels><?xml version="1.0" encoding="UTF-8" standalone="yes"?>
<Relationships xmlns="http://schemas.openxmlformats.org/package/2006/relationships"><Relationship Id="rId3" Type="http://schemas.openxmlformats.org/officeDocument/2006/relationships/oleObject" Target="file:///E:\HNSCC\Spheroids\X-ray%20spheroid%20results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E:\HNSCC\All%20Clatterbridge%20clonogenic%20data%20JP.xlsx" TargetMode="External"/></Relationships>
</file>

<file path=ppt/charts/_rels/chart20.xml.rels><?xml version="1.0" encoding="UTF-8" standalone="yes"?>
<Relationships xmlns="http://schemas.openxmlformats.org/package/2006/relationships"><Relationship Id="rId3" Type="http://schemas.openxmlformats.org/officeDocument/2006/relationships/oleObject" Target="file:///D:\HNSCC\Spheroids\Proton%20spheroid%20results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E:\Comet\Comet%20results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E:\Comet\Comet%20results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E:\Comet\Comet%20results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E:\Katie\Clonogenic%20data\Clatterbridge\Screen\All%20DUBs%20ranked%20high%20to%20low%20JP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E:\Katie\Clonogenic%20data\Clatterbridge\Screen\All%20DUBs%20ranked%20high%20to%20low%20JP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E:\Staff\Katie%202013-2019\Clonogenic%20data\Clatterbridge\Screen\74a%20dose%20response%20to%20DUB%20candidates\UMSCC74A%20decon%2011MeV%20and%2059MeV%20JLP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E:\Staff\Katie%202013-2019\Clonogenic%20data\Clatterbridge\Screen\74a%20dose%20response%20to%20DUB%20candidates\UMSCC74A%20decon%2011MeV%20and%2059MeV%20JLP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497462817147858"/>
          <c:y val="5.1400554097404488E-2"/>
          <c:w val="0.80684784070704973"/>
          <c:h val="0.73444808982210552"/>
        </c:manualLayout>
      </c:layout>
      <c:scatterChart>
        <c:scatterStyle val="lineMarker"/>
        <c:varyColors val="0"/>
        <c:ser>
          <c:idx val="1"/>
          <c:order val="0"/>
          <c:tx>
            <c:v>58 MeV</c:v>
          </c:tx>
          <c:spPr>
            <a:ln w="15875">
              <a:solidFill>
                <a:srgbClr val="92D050"/>
              </a:solidFill>
            </a:ln>
          </c:spPr>
          <c:marker>
            <c:spPr>
              <a:solidFill>
                <a:srgbClr val="92D050"/>
              </a:solidFill>
              <a:ln>
                <a:solidFill>
                  <a:srgbClr val="92D05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'JP data'!$I$76:$I$79</c:f>
                <c:numCache>
                  <c:formatCode>General</c:formatCode>
                  <c:ptCount val="4"/>
                  <c:pt idx="0">
                    <c:v>4.5324665183683945E-17</c:v>
                  </c:pt>
                  <c:pt idx="1">
                    <c:v>4.9439296817294878E-2</c:v>
                  </c:pt>
                  <c:pt idx="2">
                    <c:v>5.9974774756092336E-2</c:v>
                  </c:pt>
                  <c:pt idx="3">
                    <c:v>2.7771875581494711E-2</c:v>
                  </c:pt>
                </c:numCache>
              </c:numRef>
            </c:plus>
            <c:minus>
              <c:numRef>
                <c:f>'JP data'!$I$76:$I$79</c:f>
                <c:numCache>
                  <c:formatCode>General</c:formatCode>
                  <c:ptCount val="4"/>
                  <c:pt idx="0">
                    <c:v>4.5324665183683945E-17</c:v>
                  </c:pt>
                  <c:pt idx="1">
                    <c:v>4.9439296817294878E-2</c:v>
                  </c:pt>
                  <c:pt idx="2">
                    <c:v>5.9974774756092336E-2</c:v>
                  </c:pt>
                  <c:pt idx="3">
                    <c:v>2.7771875581494711E-2</c:v>
                  </c:pt>
                </c:numCache>
              </c:numRef>
            </c:minus>
          </c:errBars>
          <c:xVal>
            <c:numRef>
              <c:f>'JP data'!$A$32:$A$35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4</c:v>
                </c:pt>
              </c:numCache>
            </c:numRef>
          </c:xVal>
          <c:yVal>
            <c:numRef>
              <c:f>'JP data'!$G$76:$G$79</c:f>
              <c:numCache>
                <c:formatCode>General</c:formatCode>
                <c:ptCount val="4"/>
                <c:pt idx="0">
                  <c:v>1</c:v>
                </c:pt>
                <c:pt idx="1">
                  <c:v>0.91372067770950005</c:v>
                </c:pt>
                <c:pt idx="2">
                  <c:v>0.67115118287991815</c:v>
                </c:pt>
                <c:pt idx="3">
                  <c:v>0.31187250488346185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2503-4320-846D-83D9E177BAC2}"/>
            </c:ext>
          </c:extLst>
        </c:ser>
        <c:ser>
          <c:idx val="0"/>
          <c:order val="1"/>
          <c:tx>
            <c:v>11 MeV</c:v>
          </c:tx>
          <c:spPr>
            <a:ln w="15875"/>
          </c:spPr>
          <c:errBars>
            <c:errDir val="y"/>
            <c:errBarType val="both"/>
            <c:errValType val="cust"/>
            <c:noEndCap val="0"/>
            <c:plus>
              <c:numRef>
                <c:f>'JP data'!$I$54:$I$57</c:f>
                <c:numCache>
                  <c:formatCode>General</c:formatCode>
                  <c:ptCount val="4"/>
                  <c:pt idx="0">
                    <c:v>7.0216669371534022E-17</c:v>
                  </c:pt>
                  <c:pt idx="1">
                    <c:v>2.7886010612836146E-2</c:v>
                  </c:pt>
                  <c:pt idx="2">
                    <c:v>3.6699379256537663E-2</c:v>
                  </c:pt>
                  <c:pt idx="3">
                    <c:v>3.5948768106357047E-2</c:v>
                  </c:pt>
                </c:numCache>
              </c:numRef>
            </c:plus>
            <c:minus>
              <c:numRef>
                <c:f>'JP data'!$I$54:$I$57</c:f>
                <c:numCache>
                  <c:formatCode>General</c:formatCode>
                  <c:ptCount val="4"/>
                  <c:pt idx="0">
                    <c:v>7.0216669371534022E-17</c:v>
                  </c:pt>
                  <c:pt idx="1">
                    <c:v>2.7886010612836146E-2</c:v>
                  </c:pt>
                  <c:pt idx="2">
                    <c:v>3.6699379256537663E-2</c:v>
                  </c:pt>
                  <c:pt idx="3">
                    <c:v>3.5948768106357047E-2</c:v>
                  </c:pt>
                </c:numCache>
              </c:numRef>
            </c:minus>
          </c:errBars>
          <c:xVal>
            <c:numRef>
              <c:f>'JP data'!$A$10:$A$13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4</c:v>
                </c:pt>
              </c:numCache>
            </c:numRef>
          </c:xVal>
          <c:yVal>
            <c:numRef>
              <c:f>'JP data'!$G$54:$G$57</c:f>
              <c:numCache>
                <c:formatCode>General</c:formatCode>
                <c:ptCount val="4"/>
                <c:pt idx="0">
                  <c:v>1</c:v>
                </c:pt>
                <c:pt idx="1">
                  <c:v>0.56297171238024535</c:v>
                </c:pt>
                <c:pt idx="2">
                  <c:v>0.38604947772491305</c:v>
                </c:pt>
                <c:pt idx="3">
                  <c:v>0.18509793323972748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2503-4320-846D-83D9E177BAC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4704000"/>
        <c:axId val="84704576"/>
      </c:scatterChart>
      <c:valAx>
        <c:axId val="84704000"/>
        <c:scaling>
          <c:orientation val="minMax"/>
          <c:max val="4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/>
                  <a:t>Dose (</a:t>
                </a:r>
                <a:r>
                  <a:rPr lang="en-US" dirty="0" err="1"/>
                  <a:t>Gy</a:t>
                </a:r>
                <a:r>
                  <a:rPr lang="en-US" dirty="0"/>
                  <a:t>)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84704576"/>
        <c:crossesAt val="0.1"/>
        <c:crossBetween val="midCat"/>
      </c:valAx>
      <c:valAx>
        <c:axId val="84704576"/>
        <c:scaling>
          <c:logBase val="10"/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Surviving fraction</a:t>
                </a:r>
              </a:p>
            </c:rich>
          </c:tx>
          <c:layout>
            <c:manualLayout>
              <c:xMode val="edge"/>
              <c:yMode val="edge"/>
              <c:x val="1.2445986745024116E-2"/>
              <c:y val="0.18005311929486531"/>
            </c:manualLayout>
          </c:layout>
          <c:overlay val="0"/>
        </c:title>
        <c:numFmt formatCode="General" sourceLinked="1"/>
        <c:majorTickMark val="out"/>
        <c:minorTickMark val="out"/>
        <c:tickLblPos val="nextTo"/>
        <c:crossAx val="84704000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18919400699912517"/>
          <c:y val="0.54128280839895015"/>
          <c:w val="0.26913932633420823"/>
          <c:h val="0.16743438320209975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9806379538076016"/>
          <c:y val="8.843760883042337E-2"/>
          <c:w val="0.75856913831279726"/>
          <c:h val="0.73583856336843079"/>
        </c:manualLayout>
      </c:layout>
      <c:scatterChart>
        <c:scatterStyle val="lineMarker"/>
        <c:varyColors val="0"/>
        <c:ser>
          <c:idx val="0"/>
          <c:order val="0"/>
          <c:tx>
            <c:v>NT siRNA</c:v>
          </c:tx>
          <c:spPr>
            <a:ln w="12700">
              <a:solidFill>
                <a:schemeClr val="accent1"/>
              </a:solidFill>
            </a:ln>
          </c:spPr>
          <c:errBars>
            <c:errDir val="y"/>
            <c:errBarType val="both"/>
            <c:errValType val="cust"/>
            <c:noEndCap val="0"/>
            <c:plus>
              <c:numRef>
                <c:f>'11MeV '!$S$8:$S$11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0.10507307430526523</c:v>
                  </c:pt>
                  <c:pt idx="2">
                    <c:v>6.3137295396135204E-2</c:v>
                  </c:pt>
                  <c:pt idx="3">
                    <c:v>8.9708906782128856E-3</c:v>
                  </c:pt>
                </c:numCache>
              </c:numRef>
            </c:plus>
            <c:minus>
              <c:numRef>
                <c:f>'11MeV '!$S$8:$S$11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0.10507307430526523</c:v>
                  </c:pt>
                  <c:pt idx="2">
                    <c:v>6.3137295396135204E-2</c:v>
                  </c:pt>
                  <c:pt idx="3">
                    <c:v>8.9708906782128856E-3</c:v>
                  </c:pt>
                </c:numCache>
              </c:numRef>
            </c:minus>
          </c:errBars>
          <c:xVal>
            <c:numRef>
              <c:f>'11MeV '!$L$8:$L$11</c:f>
              <c:numCache>
                <c:formatCode>General</c:formatCode>
                <c:ptCount val="4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</c:numCache>
            </c:numRef>
          </c:xVal>
          <c:yVal>
            <c:numRef>
              <c:f>'11MeV '!$Q$8:$Q$11</c:f>
              <c:numCache>
                <c:formatCode>0.00</c:formatCode>
                <c:ptCount val="4"/>
                <c:pt idx="0">
                  <c:v>1</c:v>
                </c:pt>
                <c:pt idx="1">
                  <c:v>0.51951876050745416</c:v>
                </c:pt>
                <c:pt idx="2">
                  <c:v>0.2320543905891807</c:v>
                </c:pt>
                <c:pt idx="3">
                  <c:v>1.555024186682673E-2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75BF-450D-8892-5F5F5047FB39}"/>
            </c:ext>
          </c:extLst>
        </c:ser>
        <c:ser>
          <c:idx val="1"/>
          <c:order val="1"/>
          <c:tx>
            <c:v>USP9X_6 siRNA</c:v>
          </c:tx>
          <c:spPr>
            <a:ln w="12700">
              <a:solidFill>
                <a:schemeClr val="accent3"/>
              </a:solidFill>
              <a:prstDash val="solid"/>
            </a:ln>
          </c:spPr>
          <c:marker>
            <c:symbol val="triangle"/>
            <c:size val="5"/>
            <c:spPr>
              <a:solidFill>
                <a:schemeClr val="accent3"/>
              </a:solidFill>
              <a:ln>
                <a:solidFill>
                  <a:schemeClr val="accent3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'11MeV '!$S$13:$S$16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1.3941175653805312E-2</c:v>
                  </c:pt>
                  <c:pt idx="2">
                    <c:v>3.846786518993403E-3</c:v>
                  </c:pt>
                  <c:pt idx="3">
                    <c:v>5.977723798444373E-3</c:v>
                  </c:pt>
                </c:numCache>
              </c:numRef>
            </c:plus>
            <c:minus>
              <c:numRef>
                <c:f>'11MeV '!$S$13:$S$16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1.3941175653805312E-2</c:v>
                  </c:pt>
                  <c:pt idx="2">
                    <c:v>3.846786518993403E-3</c:v>
                  </c:pt>
                  <c:pt idx="3">
                    <c:v>5.977723798444373E-3</c:v>
                  </c:pt>
                </c:numCache>
              </c:numRef>
            </c:minus>
          </c:errBars>
          <c:xVal>
            <c:numRef>
              <c:f>'11MeV '!$L$13:$L$16</c:f>
              <c:numCache>
                <c:formatCode>General</c:formatCode>
                <c:ptCount val="4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</c:numCache>
            </c:numRef>
          </c:xVal>
          <c:yVal>
            <c:numRef>
              <c:f>'11MeV '!$Q$13:$Q$16</c:f>
              <c:numCache>
                <c:formatCode>0.00</c:formatCode>
                <c:ptCount val="4"/>
                <c:pt idx="0">
                  <c:v>1</c:v>
                </c:pt>
                <c:pt idx="1">
                  <c:v>0.22332627840217975</c:v>
                </c:pt>
                <c:pt idx="2">
                  <c:v>6.5057043946987025E-2</c:v>
                </c:pt>
                <c:pt idx="3">
                  <c:v>9.8644082040666489E-3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75BF-450D-8892-5F5F5047FB39}"/>
            </c:ext>
          </c:extLst>
        </c:ser>
        <c:ser>
          <c:idx val="2"/>
          <c:order val="2"/>
          <c:tx>
            <c:v>USP9X_8 siRNA</c:v>
          </c:tx>
          <c:spPr>
            <a:ln w="12700">
              <a:solidFill>
                <a:schemeClr val="accent3"/>
              </a:solidFill>
              <a:prstDash val="dash"/>
            </a:ln>
          </c:spPr>
          <c:marker>
            <c:symbol val="triangle"/>
            <c:size val="5"/>
            <c:spPr>
              <a:solidFill>
                <a:schemeClr val="accent3"/>
              </a:solidFill>
              <a:ln>
                <a:solidFill>
                  <a:schemeClr val="accent3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'11MeV '!$S$18:$S$21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1.0012441034031538E-2</c:v>
                  </c:pt>
                  <c:pt idx="2">
                    <c:v>3.2085294648700656E-2</c:v>
                  </c:pt>
                  <c:pt idx="3">
                    <c:v>7.5119033451623914E-4</c:v>
                  </c:pt>
                </c:numCache>
              </c:numRef>
            </c:plus>
            <c:minus>
              <c:numRef>
                <c:f>'11MeV '!$S$18:$S$21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1.0012441034031538E-2</c:v>
                  </c:pt>
                  <c:pt idx="2">
                    <c:v>3.2085294648700656E-2</c:v>
                  </c:pt>
                  <c:pt idx="3">
                    <c:v>7.5119033451623914E-4</c:v>
                  </c:pt>
                </c:numCache>
              </c:numRef>
            </c:minus>
          </c:errBars>
          <c:xVal>
            <c:numRef>
              <c:f>'11MeV '!$L$18:$L$21</c:f>
              <c:numCache>
                <c:formatCode>General</c:formatCode>
                <c:ptCount val="4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</c:numCache>
            </c:numRef>
          </c:xVal>
          <c:yVal>
            <c:numRef>
              <c:f>'11MeV '!$Q$18:$Q$21</c:f>
              <c:numCache>
                <c:formatCode>0.00</c:formatCode>
                <c:ptCount val="4"/>
                <c:pt idx="0">
                  <c:v>1</c:v>
                </c:pt>
                <c:pt idx="1">
                  <c:v>0.19315734326794343</c:v>
                </c:pt>
                <c:pt idx="2">
                  <c:v>7.7023950430435084E-2</c:v>
                </c:pt>
                <c:pt idx="3">
                  <c:v>1.3257465510215959E-2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75BF-450D-8892-5F5F5047FB3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3433664"/>
        <c:axId val="208068608"/>
      </c:scatterChart>
      <c:valAx>
        <c:axId val="213433664"/>
        <c:scaling>
          <c:orientation val="minMax"/>
          <c:max val="8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Dose (Gy)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208068608"/>
        <c:crossesAt val="1.0000000000000002E-3"/>
        <c:crossBetween val="midCat"/>
      </c:valAx>
      <c:valAx>
        <c:axId val="208068608"/>
        <c:scaling>
          <c:logBase val="10"/>
          <c:orientation val="minMax"/>
          <c:max val="1"/>
          <c:min val="1.0000000000000002E-2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Surviving fraction</a:t>
                </a:r>
              </a:p>
            </c:rich>
          </c:tx>
          <c:overlay val="0"/>
        </c:title>
        <c:numFmt formatCode="0.00" sourceLinked="1"/>
        <c:majorTickMark val="out"/>
        <c:minorTickMark val="out"/>
        <c:tickLblPos val="nextTo"/>
        <c:spPr>
          <a:ln/>
        </c:spPr>
        <c:crossAx val="213433664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18231770544013631"/>
          <c:y val="0.59990252087280049"/>
          <c:w val="0.48975484205458653"/>
          <c:h val="0.21411453776611256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200"/>
      </a:pPr>
      <a:endParaRPr lang="en-US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9879217944447961"/>
          <c:y val="4.0015932731525733E-2"/>
          <c:w val="0.76422150522112586"/>
          <c:h val="0.77243438320209978"/>
        </c:manualLayout>
      </c:layout>
      <c:scatterChart>
        <c:scatterStyle val="lineMarker"/>
        <c:varyColors val="0"/>
        <c:ser>
          <c:idx val="0"/>
          <c:order val="0"/>
          <c:tx>
            <c:v>NT siRNA</c:v>
          </c:tx>
          <c:spPr>
            <a:ln w="12700">
              <a:solidFill>
                <a:schemeClr val="accent1"/>
              </a:solidFill>
            </a:ln>
          </c:spPr>
          <c:errBars>
            <c:errDir val="y"/>
            <c:errBarType val="both"/>
            <c:errValType val="cust"/>
            <c:noEndCap val="0"/>
            <c:plus>
              <c:numRef>
                <c:f>'11MeV '!$S$8:$S$11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0.10507307430526523</c:v>
                  </c:pt>
                  <c:pt idx="2">
                    <c:v>6.3137295396135204E-2</c:v>
                  </c:pt>
                  <c:pt idx="3">
                    <c:v>8.9708906782128856E-3</c:v>
                  </c:pt>
                </c:numCache>
              </c:numRef>
            </c:plus>
            <c:minus>
              <c:numRef>
                <c:f>'11MeV '!$S$8:$S$11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0.10507307430526523</c:v>
                  </c:pt>
                  <c:pt idx="2">
                    <c:v>6.3137295396135204E-2</c:v>
                  </c:pt>
                  <c:pt idx="3">
                    <c:v>8.9708906782128856E-3</c:v>
                  </c:pt>
                </c:numCache>
              </c:numRef>
            </c:minus>
          </c:errBars>
          <c:xVal>
            <c:numRef>
              <c:f>'11MeV '!$L$8:$L$11</c:f>
              <c:numCache>
                <c:formatCode>General</c:formatCode>
                <c:ptCount val="4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</c:numCache>
            </c:numRef>
          </c:xVal>
          <c:yVal>
            <c:numRef>
              <c:f>'11MeV '!$Q$8:$Q$11</c:f>
              <c:numCache>
                <c:formatCode>0.00</c:formatCode>
                <c:ptCount val="4"/>
                <c:pt idx="0">
                  <c:v>1</c:v>
                </c:pt>
                <c:pt idx="1">
                  <c:v>0.51951876050745416</c:v>
                </c:pt>
                <c:pt idx="2">
                  <c:v>0.2320543905891807</c:v>
                </c:pt>
                <c:pt idx="3">
                  <c:v>1.555024186682673E-2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09A6-4849-AE71-6C2ACD66565A}"/>
            </c:ext>
          </c:extLst>
        </c:ser>
        <c:ser>
          <c:idx val="1"/>
          <c:order val="1"/>
          <c:tx>
            <c:v>USP6_13 siRNA</c:v>
          </c:tx>
          <c:spPr>
            <a:ln w="12700">
              <a:solidFill>
                <a:schemeClr val="accent3"/>
              </a:solidFill>
              <a:prstDash val="dash"/>
            </a:ln>
          </c:spPr>
          <c:marker>
            <c:symbol val="triangle"/>
            <c:size val="5"/>
            <c:spPr>
              <a:solidFill>
                <a:schemeClr val="accent3"/>
              </a:solidFill>
              <a:ln>
                <a:solidFill>
                  <a:schemeClr val="accent3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'11MeV '!$S$23:$S$26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7.342608684398455E-2</c:v>
                  </c:pt>
                  <c:pt idx="2">
                    <c:v>2.2635698627171418E-2</c:v>
                  </c:pt>
                  <c:pt idx="3">
                    <c:v>3.6788371060467287E-4</c:v>
                  </c:pt>
                </c:numCache>
              </c:numRef>
            </c:plus>
            <c:minus>
              <c:numRef>
                <c:f>'11MeV '!$S$23:$S$26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7.342608684398455E-2</c:v>
                  </c:pt>
                  <c:pt idx="2">
                    <c:v>2.2635698627171418E-2</c:v>
                  </c:pt>
                  <c:pt idx="3">
                    <c:v>3.6788371060467287E-4</c:v>
                  </c:pt>
                </c:numCache>
              </c:numRef>
            </c:minus>
          </c:errBars>
          <c:xVal>
            <c:numRef>
              <c:f>'11MeV '!$L$23:$L$26</c:f>
              <c:numCache>
                <c:formatCode>General</c:formatCode>
                <c:ptCount val="4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</c:numCache>
            </c:numRef>
          </c:xVal>
          <c:yVal>
            <c:numRef>
              <c:f>'11MeV '!$Q$23:$Q$26</c:f>
              <c:numCache>
                <c:formatCode>0.00</c:formatCode>
                <c:ptCount val="4"/>
                <c:pt idx="0">
                  <c:v>1</c:v>
                </c:pt>
                <c:pt idx="1">
                  <c:v>0.29115019824188443</c:v>
                </c:pt>
                <c:pt idx="2">
                  <c:v>5.9283659773044013E-2</c:v>
                </c:pt>
                <c:pt idx="3">
                  <c:v>7.3501817255188966E-3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09A6-4849-AE71-6C2ACD66565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8070912"/>
        <c:axId val="208071488"/>
      </c:scatterChart>
      <c:valAx>
        <c:axId val="208070912"/>
        <c:scaling>
          <c:orientation val="minMax"/>
          <c:max val="8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Dose (Gy)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208071488"/>
        <c:crossesAt val="1.0000000000000002E-3"/>
        <c:crossBetween val="midCat"/>
      </c:valAx>
      <c:valAx>
        <c:axId val="208071488"/>
        <c:scaling>
          <c:logBase val="10"/>
          <c:orientation val="minMax"/>
          <c:max val="1"/>
          <c:min val="1.0000000000000002E-2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Surviving fraction</a:t>
                </a:r>
              </a:p>
            </c:rich>
          </c:tx>
          <c:overlay val="0"/>
        </c:title>
        <c:numFmt formatCode="0.00" sourceLinked="1"/>
        <c:majorTickMark val="out"/>
        <c:minorTickMark val="out"/>
        <c:tickLblPos val="nextTo"/>
        <c:spPr>
          <a:ln/>
        </c:spPr>
        <c:crossAx val="208070912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21166403797790068"/>
          <c:y val="0.61535701965008216"/>
          <c:w val="0.46600152736145406"/>
          <c:h val="0.14004046369203849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200"/>
      </a:pPr>
      <a:endParaRPr lang="en-US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393268609305492"/>
          <c:y val="7.7511713861976084E-2"/>
          <c:w val="0.76067313906945078"/>
          <c:h val="0.69419021812824777"/>
        </c:manualLayout>
      </c:layout>
      <c:barChart>
        <c:barDir val="col"/>
        <c:grouping val="clustered"/>
        <c:varyColors val="0"/>
        <c:ser>
          <c:idx val="0"/>
          <c:order val="0"/>
          <c:tx>
            <c:v>NT siRNA</c:v>
          </c:tx>
          <c:spPr>
            <a:solidFill>
              <a:schemeClr val="accent1"/>
            </a:solidFill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EA58-4D9D-9F9B-264B4C549D9C}"/>
              </c:ext>
            </c:extLst>
          </c:dPt>
          <c:dLbls>
            <c:delete val="1"/>
          </c:dLbls>
          <c:errBars>
            <c:errBarType val="both"/>
            <c:errValType val="cust"/>
            <c:noEndCap val="0"/>
            <c:plus>
              <c:numRef>
                <c:f>Sheet1!$K$3:$K$6</c:f>
                <c:numCache>
                  <c:formatCode>General</c:formatCode>
                  <c:ptCount val="4"/>
                  <c:pt idx="0">
                    <c:v>1.7071744036402479</c:v>
                  </c:pt>
                  <c:pt idx="1">
                    <c:v>8.4512326517102423</c:v>
                  </c:pt>
                  <c:pt idx="2">
                    <c:v>1.9035055380358978</c:v>
                  </c:pt>
                  <c:pt idx="3">
                    <c:v>1.0349449797506676</c:v>
                  </c:pt>
                </c:numCache>
              </c:numRef>
            </c:plus>
            <c:minus>
              <c:numRef>
                <c:f>Sheet1!$K$3:$K$6</c:f>
                <c:numCache>
                  <c:formatCode>General</c:formatCode>
                  <c:ptCount val="4"/>
                  <c:pt idx="0">
                    <c:v>1.7071744036402479</c:v>
                  </c:pt>
                  <c:pt idx="1">
                    <c:v>8.4512326517102423</c:v>
                  </c:pt>
                  <c:pt idx="2">
                    <c:v>1.9035055380358978</c:v>
                  </c:pt>
                  <c:pt idx="3">
                    <c:v>1.0349449797506676</c:v>
                  </c:pt>
                </c:numCache>
              </c:numRef>
            </c:minus>
          </c:errBars>
          <c:cat>
            <c:numLit>
              <c:formatCode>General</c:formatCode>
              <c:ptCount val="4"/>
              <c:pt idx="0">
                <c:v>0</c:v>
              </c:pt>
              <c:pt idx="1">
                <c:v>4</c:v>
              </c:pt>
              <c:pt idx="2">
                <c:v>8</c:v>
              </c:pt>
              <c:pt idx="3">
                <c:v>24</c:v>
              </c:pt>
            </c:numLit>
          </c:cat>
          <c:val>
            <c:numRef>
              <c:f>Sheet1!$I$3:$I$6</c:f>
              <c:numCache>
                <c:formatCode>0.00</c:formatCode>
                <c:ptCount val="4"/>
                <c:pt idx="0">
                  <c:v>30.266666666666666</c:v>
                </c:pt>
                <c:pt idx="1">
                  <c:v>28.8</c:v>
                </c:pt>
                <c:pt idx="2">
                  <c:v>51.199999999999996</c:v>
                </c:pt>
                <c:pt idx="3">
                  <c:v>45.733333333333327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A58-4D9D-9F9B-264B4C549D9C}"/>
            </c:ext>
          </c:extLst>
        </c:ser>
        <c:ser>
          <c:idx val="3"/>
          <c:order val="1"/>
          <c:tx>
            <c:v>USP6 siRNA</c:v>
          </c:tx>
          <c:spPr>
            <a:solidFill>
              <a:schemeClr val="accent3"/>
            </a:solidFill>
          </c:spPr>
          <c:invertIfNegative val="0"/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EA58-4D9D-9F9B-264B4C549D9C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A58-4D9D-9F9B-264B4C549D9C}"/>
                </c:ext>
              </c:extLst>
            </c:dLbl>
            <c:dLbl>
              <c:idx val="2"/>
              <c:layout>
                <c:manualLayout>
                  <c:x val="-2.0202172847086652E-2"/>
                  <c:y val="-5.2538317808559193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*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EA58-4D9D-9F9B-264B4C549D9C}"/>
                </c:ext>
              </c:extLst>
            </c:dLbl>
            <c:dLbl>
              <c:idx val="3"/>
              <c:layout>
                <c:manualLayout>
                  <c:x val="-3.0303259270629979E-2"/>
                  <c:y val="-6.3746560090192958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**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EA58-4D9D-9F9B-264B4C549D9C}"/>
                </c:ext>
              </c:extLst>
            </c:dLbl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errBars>
            <c:errBarType val="both"/>
            <c:errValType val="cust"/>
            <c:noEndCap val="0"/>
            <c:plus>
              <c:numRef>
                <c:f>Sheet1!$K$8:$K$11</c:f>
                <c:numCache>
                  <c:formatCode>General</c:formatCode>
                  <c:ptCount val="4"/>
                  <c:pt idx="0">
                    <c:v>3.9481359877514066</c:v>
                  </c:pt>
                  <c:pt idx="1">
                    <c:v>4.7258156262526239</c:v>
                  </c:pt>
                  <c:pt idx="2">
                    <c:v>0.31797973380564831</c:v>
                  </c:pt>
                  <c:pt idx="3">
                    <c:v>4.0501028793517495</c:v>
                  </c:pt>
                </c:numCache>
              </c:numRef>
            </c:plus>
            <c:minus>
              <c:numRef>
                <c:f>Sheet1!$K$8:$K$11</c:f>
                <c:numCache>
                  <c:formatCode>General</c:formatCode>
                  <c:ptCount val="4"/>
                  <c:pt idx="0">
                    <c:v>3.9481359877514066</c:v>
                  </c:pt>
                  <c:pt idx="1">
                    <c:v>4.7258156262526239</c:v>
                  </c:pt>
                  <c:pt idx="2">
                    <c:v>0.31797973380564831</c:v>
                  </c:pt>
                  <c:pt idx="3">
                    <c:v>4.0501028793517495</c:v>
                  </c:pt>
                </c:numCache>
              </c:numRef>
            </c:minus>
          </c:errBars>
          <c:cat>
            <c:numLit>
              <c:formatCode>General</c:formatCode>
              <c:ptCount val="4"/>
              <c:pt idx="0">
                <c:v>0</c:v>
              </c:pt>
              <c:pt idx="1">
                <c:v>4</c:v>
              </c:pt>
              <c:pt idx="2">
                <c:v>8</c:v>
              </c:pt>
              <c:pt idx="3">
                <c:v>24</c:v>
              </c:pt>
            </c:numLit>
          </c:cat>
          <c:val>
            <c:numRef>
              <c:f>Sheet1!$I$8:$I$11</c:f>
              <c:numCache>
                <c:formatCode>0.00</c:formatCode>
                <c:ptCount val="4"/>
                <c:pt idx="0">
                  <c:v>41.766666666666673</c:v>
                </c:pt>
                <c:pt idx="1">
                  <c:v>42.599999999999994</c:v>
                </c:pt>
                <c:pt idx="2">
                  <c:v>56.633333333333333</c:v>
                </c:pt>
                <c:pt idx="3">
                  <c:v>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A58-4D9D-9F9B-264B4C549D9C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205289472"/>
        <c:axId val="203822720"/>
      </c:barChart>
      <c:catAx>
        <c:axId val="20528947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 dirty="0"/>
                  <a:t>Hours post-IR</a:t>
                </a:r>
              </a:p>
            </c:rich>
          </c:tx>
          <c:layout>
            <c:manualLayout>
              <c:xMode val="edge"/>
              <c:yMode val="edge"/>
              <c:x val="0.43552066924867405"/>
              <c:y val="0.87945378431101884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203822720"/>
        <c:crosses val="autoZero"/>
        <c:auto val="1"/>
        <c:lblAlgn val="ctr"/>
        <c:lblOffset val="100"/>
        <c:noMultiLvlLbl val="0"/>
      </c:catAx>
      <c:valAx>
        <c:axId val="203822720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 dirty="0"/>
                  <a:t>% Cells in G2/M</a:t>
                </a:r>
              </a:p>
            </c:rich>
          </c:tx>
          <c:overlay val="0"/>
        </c:title>
        <c:numFmt formatCode="0" sourceLinked="0"/>
        <c:majorTickMark val="out"/>
        <c:minorTickMark val="none"/>
        <c:tickLblPos val="nextTo"/>
        <c:crossAx val="205289472"/>
        <c:crosses val="autoZero"/>
        <c:crossBetween val="between"/>
        <c:majorUnit val="20"/>
      </c:valAx>
    </c:plotArea>
    <c:legend>
      <c:legendPos val="r"/>
      <c:layout>
        <c:manualLayout>
          <c:xMode val="edge"/>
          <c:yMode val="edge"/>
          <c:x val="0.21263860659091913"/>
          <c:y val="6.2319729908000485E-3"/>
          <c:w val="0.45930562254551888"/>
          <c:h val="0.19343562409688791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200"/>
      </a:pPr>
      <a:endParaRPr lang="en-US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187336353984821"/>
          <c:y val="7.7511580644895883E-2"/>
          <c:w val="0.84315478008717515"/>
          <c:h val="0.76607304888727323"/>
        </c:manualLayout>
      </c:layout>
      <c:barChart>
        <c:barDir val="col"/>
        <c:grouping val="clustered"/>
        <c:varyColors val="0"/>
        <c:ser>
          <c:idx val="0"/>
          <c:order val="0"/>
          <c:tx>
            <c:v>NT siRNA (11 MeV)</c:v>
          </c:tx>
          <c:spPr>
            <a:solidFill>
              <a:srgbClr val="92D050"/>
            </a:solidFill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1847-427D-95F0-A104503814F1}"/>
              </c:ext>
            </c:extLst>
          </c:dPt>
          <c:dLbls>
            <c:delete val="1"/>
          </c:dLbls>
          <c:errBars>
            <c:errBarType val="both"/>
            <c:errValType val="cust"/>
            <c:noEndCap val="0"/>
            <c:plus>
              <c:numRef>
                <c:f>'Neutral (modified)'!$G$104:$G$108</c:f>
                <c:numCache>
                  <c:formatCode>General</c:formatCode>
                  <c:ptCount val="5"/>
                  <c:pt idx="0">
                    <c:v>0.92313470847975254</c:v>
                  </c:pt>
                  <c:pt idx="1">
                    <c:v>1.7463609029250819</c:v>
                  </c:pt>
                  <c:pt idx="2">
                    <c:v>1.4992784264438683</c:v>
                  </c:pt>
                  <c:pt idx="3">
                    <c:v>1.8895037197725866</c:v>
                  </c:pt>
                  <c:pt idx="4">
                    <c:v>1.2347163169462576</c:v>
                  </c:pt>
                </c:numCache>
              </c:numRef>
            </c:plus>
            <c:minus>
              <c:numRef>
                <c:f>'Neutral (modified)'!$G$104:$G$108</c:f>
                <c:numCache>
                  <c:formatCode>General</c:formatCode>
                  <c:ptCount val="5"/>
                  <c:pt idx="0">
                    <c:v>0.92313470847975254</c:v>
                  </c:pt>
                  <c:pt idx="1">
                    <c:v>1.7463609029250819</c:v>
                  </c:pt>
                  <c:pt idx="2">
                    <c:v>1.4992784264438683</c:v>
                  </c:pt>
                  <c:pt idx="3">
                    <c:v>1.8895037197725866</c:v>
                  </c:pt>
                  <c:pt idx="4">
                    <c:v>1.2347163169462576</c:v>
                  </c:pt>
                </c:numCache>
              </c:numRef>
            </c:minus>
          </c:errBars>
          <c:cat>
            <c:strRef>
              <c:f>'Neutral (modified)'!$A$104:$A$108</c:f>
              <c:strCache>
                <c:ptCount val="5"/>
                <c:pt idx="0">
                  <c:v>Control</c:v>
                </c:pt>
                <c:pt idx="1">
                  <c:v>0</c:v>
                </c:pt>
                <c:pt idx="2">
                  <c:v>1</c:v>
                </c:pt>
                <c:pt idx="3">
                  <c:v>2</c:v>
                </c:pt>
                <c:pt idx="4">
                  <c:v>4</c:v>
                </c:pt>
              </c:strCache>
            </c:strRef>
          </c:cat>
          <c:val>
            <c:numRef>
              <c:f>'Neutral (modified)'!$F$104:$F$108</c:f>
              <c:numCache>
                <c:formatCode>General</c:formatCode>
                <c:ptCount val="5"/>
                <c:pt idx="0">
                  <c:v>2.3614499999999996</c:v>
                </c:pt>
                <c:pt idx="1">
                  <c:v>28.788971428571429</c:v>
                </c:pt>
                <c:pt idx="2">
                  <c:v>15.564500000000001</c:v>
                </c:pt>
                <c:pt idx="3">
                  <c:v>4.9195441860465117</c:v>
                </c:pt>
                <c:pt idx="4">
                  <c:v>2.4781500000000003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847-427D-95F0-A104503814F1}"/>
            </c:ext>
          </c:extLst>
        </c:ser>
        <c:ser>
          <c:idx val="1"/>
          <c:order val="1"/>
          <c:tx>
            <c:v>NT siRNA (11 MeV; mod.)</c:v>
          </c:tx>
          <c:spPr>
            <a:solidFill>
              <a:schemeClr val="tx2">
                <a:lumMod val="60000"/>
                <a:lumOff val="40000"/>
              </a:schemeClr>
            </a:solidFill>
          </c:spPr>
          <c:invertIfNegative val="0"/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1847-427D-95F0-A104503814F1}"/>
                </c:ext>
              </c:extLst>
            </c:dLbl>
            <c:dLbl>
              <c:idx val="1"/>
              <c:layout>
                <c:manualLayout>
                  <c:x val="-1.3070996213682792E-2"/>
                  <c:y val="-5.4179411953861806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*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847-427D-95F0-A104503814F1}"/>
                </c:ext>
              </c:extLst>
            </c:dLbl>
            <c:dLbl>
              <c:idx val="2"/>
              <c:layout>
                <c:manualLayout>
                  <c:x val="-1.8629729348792944E-2"/>
                  <c:y val="-5.1859994434109213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**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1847-427D-95F0-A104503814F1}"/>
                </c:ext>
              </c:extLst>
            </c:dLbl>
            <c:dLbl>
              <c:idx val="3"/>
              <c:layout>
                <c:manualLayout>
                  <c:x val="-1.2520438464287827E-2"/>
                  <c:y val="-5.2089683748932684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***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1847-427D-95F0-A104503814F1}"/>
                </c:ext>
              </c:extLst>
            </c:dLbl>
            <c:dLbl>
              <c:idx val="4"/>
              <c:layout>
                <c:manualLayout>
                  <c:x val="-1.5575083906540357E-2"/>
                  <c:y val="-5.9679507830627393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**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1847-427D-95F0-A104503814F1}"/>
                </c:ext>
              </c:extLst>
            </c:dLbl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errBars>
            <c:errBarType val="both"/>
            <c:errValType val="cust"/>
            <c:noEndCap val="0"/>
            <c:plus>
              <c:numRef>
                <c:f>'Neutral (modified)'!$O$104:$O$108</c:f>
                <c:numCache>
                  <c:formatCode>General</c:formatCode>
                  <c:ptCount val="5"/>
                  <c:pt idx="0">
                    <c:v>0.94439351967281282</c:v>
                  </c:pt>
                  <c:pt idx="1">
                    <c:v>1.3763158194841034</c:v>
                  </c:pt>
                  <c:pt idx="2">
                    <c:v>1.3460235993473482</c:v>
                  </c:pt>
                  <c:pt idx="3">
                    <c:v>1.0635889603914914</c:v>
                  </c:pt>
                  <c:pt idx="4">
                    <c:v>1.3954148358936063</c:v>
                  </c:pt>
                </c:numCache>
              </c:numRef>
            </c:plus>
            <c:minus>
              <c:numRef>
                <c:f>'Neutral (modified)'!$O$104:$O$108</c:f>
                <c:numCache>
                  <c:formatCode>General</c:formatCode>
                  <c:ptCount val="5"/>
                  <c:pt idx="0">
                    <c:v>0.94439351967281282</c:v>
                  </c:pt>
                  <c:pt idx="1">
                    <c:v>1.3763158194841034</c:v>
                  </c:pt>
                  <c:pt idx="2">
                    <c:v>1.3460235993473482</c:v>
                  </c:pt>
                  <c:pt idx="3">
                    <c:v>1.0635889603914914</c:v>
                  </c:pt>
                  <c:pt idx="4">
                    <c:v>1.3954148358936063</c:v>
                  </c:pt>
                </c:numCache>
              </c:numRef>
            </c:minus>
          </c:errBars>
          <c:cat>
            <c:strRef>
              <c:f>'Neutral (modified)'!$A$104:$A$108</c:f>
              <c:strCache>
                <c:ptCount val="5"/>
                <c:pt idx="0">
                  <c:v>Control</c:v>
                </c:pt>
                <c:pt idx="1">
                  <c:v>0</c:v>
                </c:pt>
                <c:pt idx="2">
                  <c:v>1</c:v>
                </c:pt>
                <c:pt idx="3">
                  <c:v>2</c:v>
                </c:pt>
                <c:pt idx="4">
                  <c:v>4</c:v>
                </c:pt>
              </c:strCache>
            </c:strRef>
          </c:cat>
          <c:val>
            <c:numRef>
              <c:f>'Neutral (modified)'!$N$104:$N$108</c:f>
              <c:numCache>
                <c:formatCode>General</c:formatCode>
                <c:ptCount val="5"/>
                <c:pt idx="0">
                  <c:v>3.0395999999999996</c:v>
                </c:pt>
                <c:pt idx="1">
                  <c:v>34.001710132890366</c:v>
                </c:pt>
                <c:pt idx="2">
                  <c:v>24.844049999999999</c:v>
                </c:pt>
                <c:pt idx="3">
                  <c:v>16.999549999999999</c:v>
                </c:pt>
                <c:pt idx="4">
                  <c:v>12.020863922294174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1847-427D-95F0-A104503814F1}"/>
            </c:ext>
          </c:extLst>
        </c:ser>
        <c:ser>
          <c:idx val="3"/>
          <c:order val="2"/>
          <c:tx>
            <c:v>USP6 siRNA (11 MeV)</c:v>
          </c:tx>
          <c:spPr>
            <a:solidFill>
              <a:srgbClr val="FF0000"/>
            </a:solidFill>
          </c:spPr>
          <c:invertIfNegative val="0"/>
          <c:dLbls>
            <c:delete val="1"/>
          </c:dLbls>
          <c:errBars>
            <c:errBarType val="both"/>
            <c:errValType val="cust"/>
            <c:noEndCap val="0"/>
            <c:plus>
              <c:numRef>
                <c:f>'Neutral (modified)'!$W$104:$W$108</c:f>
                <c:numCache>
                  <c:formatCode>General</c:formatCode>
                  <c:ptCount val="5"/>
                  <c:pt idx="0">
                    <c:v>0.8694326809285855</c:v>
                  </c:pt>
                  <c:pt idx="1">
                    <c:v>3.0820263912995096</c:v>
                  </c:pt>
                  <c:pt idx="2">
                    <c:v>1.2946015530718824</c:v>
                  </c:pt>
                  <c:pt idx="3">
                    <c:v>0.94876793615017674</c:v>
                  </c:pt>
                  <c:pt idx="4">
                    <c:v>0.72721976867146521</c:v>
                  </c:pt>
                </c:numCache>
              </c:numRef>
            </c:plus>
            <c:minus>
              <c:numRef>
                <c:f>'Neutral (modified)'!$W$104:$W$108</c:f>
                <c:numCache>
                  <c:formatCode>General</c:formatCode>
                  <c:ptCount val="5"/>
                  <c:pt idx="0">
                    <c:v>0.8694326809285855</c:v>
                  </c:pt>
                  <c:pt idx="1">
                    <c:v>3.0820263912995096</c:v>
                  </c:pt>
                  <c:pt idx="2">
                    <c:v>1.2946015530718824</c:v>
                  </c:pt>
                  <c:pt idx="3">
                    <c:v>0.94876793615017674</c:v>
                  </c:pt>
                  <c:pt idx="4">
                    <c:v>0.72721976867146521</c:v>
                  </c:pt>
                </c:numCache>
              </c:numRef>
            </c:minus>
          </c:errBars>
          <c:cat>
            <c:strRef>
              <c:f>'Neutral (modified)'!$A$104:$A$108</c:f>
              <c:strCache>
                <c:ptCount val="5"/>
                <c:pt idx="0">
                  <c:v>Control</c:v>
                </c:pt>
                <c:pt idx="1">
                  <c:v>0</c:v>
                </c:pt>
                <c:pt idx="2">
                  <c:v>1</c:v>
                </c:pt>
                <c:pt idx="3">
                  <c:v>2</c:v>
                </c:pt>
                <c:pt idx="4">
                  <c:v>4</c:v>
                </c:pt>
              </c:strCache>
            </c:strRef>
          </c:cat>
          <c:val>
            <c:numRef>
              <c:f>'Neutral (modified)'!$V$104:$V$108</c:f>
              <c:numCache>
                <c:formatCode>General</c:formatCode>
                <c:ptCount val="5"/>
                <c:pt idx="0">
                  <c:v>3.2521</c:v>
                </c:pt>
                <c:pt idx="1">
                  <c:v>31.06175</c:v>
                </c:pt>
                <c:pt idx="2">
                  <c:v>14.771115217391305</c:v>
                </c:pt>
                <c:pt idx="3">
                  <c:v>4.4121500000000005</c:v>
                </c:pt>
                <c:pt idx="4">
                  <c:v>2.4181819148936174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1847-427D-95F0-A104503814F1}"/>
            </c:ext>
          </c:extLst>
        </c:ser>
        <c:ser>
          <c:idx val="2"/>
          <c:order val="3"/>
          <c:tx>
            <c:v>USP6 siRNA (11 MeV; mod.)</c:v>
          </c:tx>
          <c:spPr>
            <a:solidFill>
              <a:srgbClr val="FFC000"/>
            </a:solidFill>
          </c:spPr>
          <c:invertIfNegative val="0"/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1847-427D-95F0-A104503814F1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1847-427D-95F0-A104503814F1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1847-427D-95F0-A104503814F1}"/>
                </c:ext>
              </c:extLst>
            </c:dLbl>
            <c:dLbl>
              <c:idx val="3"/>
              <c:layout>
                <c:manualLayout>
                  <c:x val="-3.1700725562475676E-2"/>
                  <c:y val="-4.2027217146499991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****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1847-427D-95F0-A104503814F1}"/>
                </c:ext>
              </c:extLst>
            </c:dLbl>
            <c:dLbl>
              <c:idx val="4"/>
              <c:layout>
                <c:manualLayout>
                  <c:x val="-3.7259458697585887E-2"/>
                  <c:y val="-4.5882144782510889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***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1847-427D-95F0-A104503814F1}"/>
                </c:ext>
              </c:extLst>
            </c:dLbl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errBars>
            <c:errBarType val="both"/>
            <c:errValType val="cust"/>
            <c:noEndCap val="0"/>
            <c:plus>
              <c:numRef>
                <c:f>'Neutral (modified)'!$AE$104:$AE$108</c:f>
                <c:numCache>
                  <c:formatCode>General</c:formatCode>
                  <c:ptCount val="5"/>
                  <c:pt idx="0">
                    <c:v>1.0039251499323385</c:v>
                  </c:pt>
                  <c:pt idx="1">
                    <c:v>2.2610353048990612</c:v>
                  </c:pt>
                  <c:pt idx="2">
                    <c:v>1.3492757267017974</c:v>
                  </c:pt>
                  <c:pt idx="3">
                    <c:v>0.76112039345515436</c:v>
                  </c:pt>
                  <c:pt idx="4">
                    <c:v>1.1176108505594715</c:v>
                  </c:pt>
                </c:numCache>
              </c:numRef>
            </c:plus>
            <c:minus>
              <c:numRef>
                <c:f>'Neutral (modified)'!$AE$104:$AE$108</c:f>
                <c:numCache>
                  <c:formatCode>General</c:formatCode>
                  <c:ptCount val="5"/>
                  <c:pt idx="0">
                    <c:v>1.0039251499323385</c:v>
                  </c:pt>
                  <c:pt idx="1">
                    <c:v>2.2610353048990612</c:v>
                  </c:pt>
                  <c:pt idx="2">
                    <c:v>1.3492757267017974</c:v>
                  </c:pt>
                  <c:pt idx="3">
                    <c:v>0.76112039345515436</c:v>
                  </c:pt>
                  <c:pt idx="4">
                    <c:v>1.1176108505594715</c:v>
                  </c:pt>
                </c:numCache>
              </c:numRef>
            </c:minus>
          </c:errBars>
          <c:cat>
            <c:strRef>
              <c:f>'Neutral (modified)'!$A$104:$A$108</c:f>
              <c:strCache>
                <c:ptCount val="5"/>
                <c:pt idx="0">
                  <c:v>Control</c:v>
                </c:pt>
                <c:pt idx="1">
                  <c:v>0</c:v>
                </c:pt>
                <c:pt idx="2">
                  <c:v>1</c:v>
                </c:pt>
                <c:pt idx="3">
                  <c:v>2</c:v>
                </c:pt>
                <c:pt idx="4">
                  <c:v>4</c:v>
                </c:pt>
              </c:strCache>
            </c:strRef>
          </c:cat>
          <c:val>
            <c:numRef>
              <c:f>'Neutral (modified)'!$AD$104:$AD$108</c:f>
              <c:numCache>
                <c:formatCode>General</c:formatCode>
                <c:ptCount val="5"/>
                <c:pt idx="0">
                  <c:v>3.1801999999999997</c:v>
                </c:pt>
                <c:pt idx="1">
                  <c:v>35.955450000000013</c:v>
                </c:pt>
                <c:pt idx="2">
                  <c:v>26.433999999999997</c:v>
                </c:pt>
                <c:pt idx="3">
                  <c:v>25.075500000000005</c:v>
                </c:pt>
                <c:pt idx="4">
                  <c:v>21.759508139534883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1847-427D-95F0-A104503814F1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205118464"/>
        <c:axId val="205444736"/>
      </c:barChart>
      <c:catAx>
        <c:axId val="20511846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 dirty="0"/>
                  <a:t>Hours post-IR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205444736"/>
        <c:crosses val="autoZero"/>
        <c:auto val="1"/>
        <c:lblAlgn val="ctr"/>
        <c:lblOffset val="100"/>
        <c:noMultiLvlLbl val="0"/>
      </c:catAx>
      <c:valAx>
        <c:axId val="205444736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% Tail DNA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20511846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45044787836834793"/>
          <c:y val="7.3282583701549464E-3"/>
          <c:w val="0.54955212163165212"/>
          <c:h val="0.23021088938801829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1306648177724952"/>
          <c:y val="8.8437591134441523E-2"/>
          <c:w val="0.74855211226529428"/>
          <c:h val="0.70427835553583606"/>
        </c:manualLayout>
      </c:layout>
      <c:scatterChart>
        <c:scatterStyle val="lineMarker"/>
        <c:varyColors val="0"/>
        <c:ser>
          <c:idx val="0"/>
          <c:order val="0"/>
          <c:tx>
            <c:v>DMSO</c:v>
          </c:tx>
          <c:spPr>
            <a:ln w="12700">
              <a:solidFill>
                <a:schemeClr val="accent1"/>
              </a:solidFill>
            </a:ln>
          </c:spPr>
          <c:errBars>
            <c:errDir val="y"/>
            <c:errBarType val="both"/>
            <c:errValType val="cust"/>
            <c:noEndCap val="0"/>
            <c:plus>
              <c:numRef>
                <c:f>'Summary 11MeV'!$H$45:$H$48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5.2013439034048082E-3</c:v>
                  </c:pt>
                  <c:pt idx="2">
                    <c:v>1.6955156336325532E-2</c:v>
                  </c:pt>
                  <c:pt idx="3">
                    <c:v>5.4924048807852037E-3</c:v>
                  </c:pt>
                </c:numCache>
              </c:numRef>
            </c:plus>
            <c:minus>
              <c:numRef>
                <c:f>'Summary 11MeV'!$H$45:$H$48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5.2013439034048082E-3</c:v>
                  </c:pt>
                  <c:pt idx="2">
                    <c:v>1.6955156336325532E-2</c:v>
                  </c:pt>
                  <c:pt idx="3">
                    <c:v>5.4924048807852037E-3</c:v>
                  </c:pt>
                </c:numCache>
              </c:numRef>
            </c:minus>
          </c:errBars>
          <c:xVal>
            <c:numRef>
              <c:f>'Summary 11MeV'!$A$45:$A$48</c:f>
              <c:numCache>
                <c:formatCode>General</c:formatCode>
                <c:ptCount val="4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</c:numCache>
            </c:numRef>
          </c:xVal>
          <c:yVal>
            <c:numRef>
              <c:f>'Summary 11MeV'!$F$45:$F$48</c:f>
              <c:numCache>
                <c:formatCode>0.00</c:formatCode>
                <c:ptCount val="4"/>
                <c:pt idx="0">
                  <c:v>1</c:v>
                </c:pt>
                <c:pt idx="1">
                  <c:v>0.34946107424865647</c:v>
                </c:pt>
                <c:pt idx="2">
                  <c:v>0.18514082166990467</c:v>
                </c:pt>
                <c:pt idx="3">
                  <c:v>2.2004681577586421E-2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3C57-433E-A7A1-408EF504C31A}"/>
            </c:ext>
          </c:extLst>
        </c:ser>
        <c:ser>
          <c:idx val="1"/>
          <c:order val="1"/>
          <c:tx>
            <c:v>Olaparib</c:v>
          </c:tx>
          <c:spPr>
            <a:ln w="12700"/>
          </c:spPr>
          <c:errBars>
            <c:errDir val="y"/>
            <c:errBarType val="both"/>
            <c:errValType val="cust"/>
            <c:noEndCap val="0"/>
            <c:plus>
              <c:numRef>
                <c:f>'Summary 11MeV'!$H$50:$H$53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1.3893868402150537E-2</c:v>
                  </c:pt>
                  <c:pt idx="2">
                    <c:v>1.7283277739156978E-2</c:v>
                  </c:pt>
                  <c:pt idx="3">
                    <c:v>2.5842496145010506E-3</c:v>
                  </c:pt>
                </c:numCache>
              </c:numRef>
            </c:plus>
            <c:minus>
              <c:numRef>
                <c:f>'Summary 11MeV'!$H$50:$H$53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1.3893868402150537E-2</c:v>
                  </c:pt>
                  <c:pt idx="2">
                    <c:v>1.7283277739156978E-2</c:v>
                  </c:pt>
                  <c:pt idx="3">
                    <c:v>2.5842496145010506E-3</c:v>
                  </c:pt>
                </c:numCache>
              </c:numRef>
            </c:minus>
          </c:errBars>
          <c:xVal>
            <c:numRef>
              <c:f>'Summary 11MeV'!$A$50:$A$53</c:f>
              <c:numCache>
                <c:formatCode>General</c:formatCode>
                <c:ptCount val="4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</c:numCache>
            </c:numRef>
          </c:xVal>
          <c:yVal>
            <c:numRef>
              <c:f>'Summary 11MeV'!$F$50:$F$53</c:f>
              <c:numCache>
                <c:formatCode>0.00</c:formatCode>
                <c:ptCount val="4"/>
                <c:pt idx="0">
                  <c:v>1</c:v>
                </c:pt>
                <c:pt idx="1">
                  <c:v>0.16214197315587353</c:v>
                </c:pt>
                <c:pt idx="2">
                  <c:v>7.6361223653838059E-2</c:v>
                </c:pt>
                <c:pt idx="3">
                  <c:v>5.1698642292951902E-3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3C57-433E-A7A1-408EF504C31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5340288"/>
        <c:axId val="211297408"/>
      </c:scatterChart>
      <c:valAx>
        <c:axId val="175340288"/>
        <c:scaling>
          <c:orientation val="minMax"/>
          <c:max val="8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Dose (Gy)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211297408"/>
        <c:crossesAt val="1.0000000000000002E-3"/>
        <c:crossBetween val="midCat"/>
      </c:valAx>
      <c:valAx>
        <c:axId val="211297408"/>
        <c:scaling>
          <c:logBase val="10"/>
          <c:orientation val="minMax"/>
          <c:max val="1"/>
          <c:min val="1.0000000000000002E-3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Surviving fraction</a:t>
                </a:r>
              </a:p>
            </c:rich>
          </c:tx>
          <c:overlay val="0"/>
        </c:title>
        <c:numFmt formatCode="0.00" sourceLinked="1"/>
        <c:majorTickMark val="out"/>
        <c:minorTickMark val="out"/>
        <c:tickLblPos val="nextTo"/>
        <c:spPr>
          <a:ln/>
        </c:spPr>
        <c:crossAx val="175340288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21742952464295912"/>
          <c:y val="0.5831040227086467"/>
          <c:w val="0.3073230893318879"/>
          <c:h val="0.16743438320209975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100"/>
      </a:pPr>
      <a:endParaRPr lang="en-US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0188079023189051"/>
          <c:y val="8.8437591134441523E-2"/>
          <c:w val="0.75936975055432754"/>
          <c:h val="0.67331424470421652"/>
        </c:manualLayout>
      </c:layout>
      <c:scatterChart>
        <c:scatterStyle val="lineMarker"/>
        <c:varyColors val="0"/>
        <c:ser>
          <c:idx val="0"/>
          <c:order val="0"/>
          <c:tx>
            <c:v>DMSO</c:v>
          </c:tx>
          <c:spPr>
            <a:ln w="12700">
              <a:solidFill>
                <a:schemeClr val="accent1"/>
              </a:solidFill>
            </a:ln>
          </c:spPr>
          <c:errBars>
            <c:errDir val="y"/>
            <c:errBarType val="both"/>
            <c:errValType val="cust"/>
            <c:noEndCap val="0"/>
            <c:plus>
              <c:numRef>
                <c:f>'Summary 59MeV'!$H$45:$H$48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5.6777770065923328E-3</c:v>
                  </c:pt>
                  <c:pt idx="2">
                    <c:v>5.6871636609901931E-2</c:v>
                  </c:pt>
                  <c:pt idx="3">
                    <c:v>5.8439010325792226E-3</c:v>
                  </c:pt>
                </c:numCache>
              </c:numRef>
            </c:plus>
            <c:minus>
              <c:numRef>
                <c:f>'Summary 59MeV'!$H$45:$H$48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5.6777770065923328E-3</c:v>
                  </c:pt>
                  <c:pt idx="2">
                    <c:v>5.6871636609901931E-2</c:v>
                  </c:pt>
                  <c:pt idx="3">
                    <c:v>5.8439010325792226E-3</c:v>
                  </c:pt>
                </c:numCache>
              </c:numRef>
            </c:minus>
          </c:errBars>
          <c:xVal>
            <c:numRef>
              <c:f>'Summary 59MeV'!$A$45:$A$48</c:f>
              <c:numCache>
                <c:formatCode>General</c:formatCode>
                <c:ptCount val="4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</c:numCache>
            </c:numRef>
          </c:xVal>
          <c:yVal>
            <c:numRef>
              <c:f>'Summary 59MeV'!$F$45:$F$48</c:f>
              <c:numCache>
                <c:formatCode>0.00</c:formatCode>
                <c:ptCount val="4"/>
                <c:pt idx="0">
                  <c:v>1</c:v>
                </c:pt>
                <c:pt idx="1">
                  <c:v>0.6511071398874787</c:v>
                </c:pt>
                <c:pt idx="2">
                  <c:v>0.38582226920727247</c:v>
                </c:pt>
                <c:pt idx="3">
                  <c:v>7.7649648955016914E-2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0E63-46F2-859A-542B18BB5A8E}"/>
            </c:ext>
          </c:extLst>
        </c:ser>
        <c:ser>
          <c:idx val="1"/>
          <c:order val="1"/>
          <c:tx>
            <c:v>Olaparib</c:v>
          </c:tx>
          <c:spPr>
            <a:ln w="12700"/>
          </c:spPr>
          <c:errBars>
            <c:errDir val="y"/>
            <c:errBarType val="both"/>
            <c:errValType val="cust"/>
            <c:noEndCap val="0"/>
            <c:plus>
              <c:numRef>
                <c:f>'Summary 59MeV'!$H$50:$H$53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2.4215499012349758E-2</c:v>
                  </c:pt>
                  <c:pt idx="2">
                    <c:v>0.17484350085631611</c:v>
                  </c:pt>
                  <c:pt idx="3">
                    <c:v>6.192590904803924E-3</c:v>
                  </c:pt>
                </c:numCache>
              </c:numRef>
            </c:plus>
            <c:minus>
              <c:numRef>
                <c:f>'Summary 59MeV'!$H$50:$H$53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2.4215499012349758E-2</c:v>
                  </c:pt>
                  <c:pt idx="2">
                    <c:v>0.17484350085631611</c:v>
                  </c:pt>
                  <c:pt idx="3">
                    <c:v>6.192590904803924E-3</c:v>
                  </c:pt>
                </c:numCache>
              </c:numRef>
            </c:minus>
          </c:errBars>
          <c:xVal>
            <c:numRef>
              <c:f>'Summary 59MeV'!$A$50:$A$53</c:f>
              <c:numCache>
                <c:formatCode>General</c:formatCode>
                <c:ptCount val="4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</c:numCache>
            </c:numRef>
          </c:xVal>
          <c:yVal>
            <c:numRef>
              <c:f>'Summary 59MeV'!$F$50:$F$53</c:f>
              <c:numCache>
                <c:formatCode>0.00</c:formatCode>
                <c:ptCount val="4"/>
                <c:pt idx="0">
                  <c:v>1</c:v>
                </c:pt>
                <c:pt idx="1">
                  <c:v>0.53868428776803401</c:v>
                </c:pt>
                <c:pt idx="2">
                  <c:v>0.3608707848579697</c:v>
                </c:pt>
                <c:pt idx="3">
                  <c:v>7.0966257709268579E-2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0E63-46F2-859A-542B18BB5A8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5340288"/>
        <c:axId val="211297408"/>
      </c:scatterChart>
      <c:valAx>
        <c:axId val="175340288"/>
        <c:scaling>
          <c:orientation val="minMax"/>
          <c:max val="8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Dose (Gy)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211297408"/>
        <c:crossesAt val="1.0000000000000002E-3"/>
        <c:crossBetween val="midCat"/>
      </c:valAx>
      <c:valAx>
        <c:axId val="211297408"/>
        <c:scaling>
          <c:logBase val="10"/>
          <c:orientation val="minMax"/>
          <c:max val="1"/>
          <c:min val="1.0000000000000002E-3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Surviving fraction</a:t>
                </a:r>
              </a:p>
            </c:rich>
          </c:tx>
          <c:overlay val="0"/>
        </c:title>
        <c:numFmt formatCode="0.00" sourceLinked="1"/>
        <c:majorTickMark val="out"/>
        <c:minorTickMark val="out"/>
        <c:tickLblPos val="nextTo"/>
        <c:spPr>
          <a:ln/>
        </c:spPr>
        <c:crossAx val="175340288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21742957130358709"/>
          <c:y val="0.52344729720810512"/>
          <c:w val="0.30626527099611955"/>
          <c:h val="0.18527042822681777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100"/>
      </a:pPr>
      <a:endParaRPr lang="en-US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6439642767700155"/>
          <c:y val="7.7511580644895883E-2"/>
          <c:w val="0.83063195787543098"/>
          <c:h val="0.74643891724373745"/>
        </c:manualLayout>
      </c:layout>
      <c:barChart>
        <c:barDir val="col"/>
        <c:grouping val="clustered"/>
        <c:varyColors val="0"/>
        <c:ser>
          <c:idx val="0"/>
          <c:order val="0"/>
          <c:tx>
            <c:v>DMSO (11 MeV)</c:v>
          </c:tx>
          <c:spPr>
            <a:solidFill>
              <a:srgbClr val="92D050"/>
            </a:solidFill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DA15-4B84-A0B1-F429D7F58707}"/>
              </c:ext>
            </c:extLst>
          </c:dPt>
          <c:dLbls>
            <c:delete val="1"/>
          </c:dLbls>
          <c:errBars>
            <c:errBarType val="both"/>
            <c:errValType val="cust"/>
            <c:noEndCap val="0"/>
            <c:plus>
              <c:numRef>
                <c:f>'Neutral (modified)'!$K$130:$K$134</c:f>
                <c:numCache>
                  <c:formatCode>General</c:formatCode>
                  <c:ptCount val="5"/>
                  <c:pt idx="0">
                    <c:v>0.81819414240549737</c:v>
                  </c:pt>
                  <c:pt idx="1">
                    <c:v>1.5673665833846118</c:v>
                  </c:pt>
                  <c:pt idx="2">
                    <c:v>1.0484359303266868</c:v>
                  </c:pt>
                  <c:pt idx="3">
                    <c:v>1.076889022760267</c:v>
                  </c:pt>
                  <c:pt idx="4">
                    <c:v>0.78987648063900806</c:v>
                  </c:pt>
                </c:numCache>
              </c:numRef>
            </c:plus>
            <c:minus>
              <c:numRef>
                <c:f>'Neutral (modified)'!$K$130:$K$134</c:f>
                <c:numCache>
                  <c:formatCode>General</c:formatCode>
                  <c:ptCount val="5"/>
                  <c:pt idx="0">
                    <c:v>0.81819414240549737</c:v>
                  </c:pt>
                  <c:pt idx="1">
                    <c:v>1.5673665833846118</c:v>
                  </c:pt>
                  <c:pt idx="2">
                    <c:v>1.0484359303266868</c:v>
                  </c:pt>
                  <c:pt idx="3">
                    <c:v>1.076889022760267</c:v>
                  </c:pt>
                  <c:pt idx="4">
                    <c:v>0.78987648063900806</c:v>
                  </c:pt>
                </c:numCache>
              </c:numRef>
            </c:minus>
          </c:errBars>
          <c:cat>
            <c:strRef>
              <c:f>'Neutral (modified)'!$A$104:$A$108</c:f>
              <c:strCache>
                <c:ptCount val="5"/>
                <c:pt idx="0">
                  <c:v>Control</c:v>
                </c:pt>
                <c:pt idx="1">
                  <c:v>0</c:v>
                </c:pt>
                <c:pt idx="2">
                  <c:v>1</c:v>
                </c:pt>
                <c:pt idx="3">
                  <c:v>2</c:v>
                </c:pt>
                <c:pt idx="4">
                  <c:v>4</c:v>
                </c:pt>
              </c:strCache>
            </c:strRef>
          </c:cat>
          <c:val>
            <c:numRef>
              <c:f>'Neutral (modified)'!$J$130:$J$134</c:f>
              <c:numCache>
                <c:formatCode>General</c:formatCode>
                <c:ptCount val="5"/>
                <c:pt idx="0">
                  <c:v>5.7157666666666662</c:v>
                </c:pt>
                <c:pt idx="1">
                  <c:v>27.257881818181815</c:v>
                </c:pt>
                <c:pt idx="2">
                  <c:v>8.6067</c:v>
                </c:pt>
                <c:pt idx="3">
                  <c:v>1.9607629629629633</c:v>
                </c:pt>
                <c:pt idx="4">
                  <c:v>1.9815666666666669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A15-4B84-A0B1-F429D7F58707}"/>
            </c:ext>
          </c:extLst>
        </c:ser>
        <c:ser>
          <c:idx val="1"/>
          <c:order val="1"/>
          <c:tx>
            <c:v>DMSO (11 MeV; mod.)</c:v>
          </c:tx>
          <c:spPr>
            <a:solidFill>
              <a:schemeClr val="tx2">
                <a:lumMod val="60000"/>
                <a:lumOff val="40000"/>
              </a:schemeClr>
            </a:solidFill>
          </c:spPr>
          <c:invertIfNegative val="0"/>
          <c:dLbls>
            <c:delete val="1"/>
          </c:dLbls>
          <c:errBars>
            <c:errBarType val="both"/>
            <c:errValType val="cust"/>
            <c:noEndCap val="0"/>
            <c:plus>
              <c:numRef>
                <c:f>'Neutral (modified)'!$W$130:$W$134</c:f>
                <c:numCache>
                  <c:formatCode>General</c:formatCode>
                  <c:ptCount val="5"/>
                  <c:pt idx="0">
                    <c:v>0.55032185128340982</c:v>
                  </c:pt>
                  <c:pt idx="1">
                    <c:v>1.5354555605582298</c:v>
                  </c:pt>
                  <c:pt idx="2">
                    <c:v>2.0933248297044162</c:v>
                  </c:pt>
                  <c:pt idx="3">
                    <c:v>1.2344516607249816</c:v>
                  </c:pt>
                  <c:pt idx="4">
                    <c:v>0.60880350658453875</c:v>
                  </c:pt>
                </c:numCache>
              </c:numRef>
            </c:plus>
            <c:minus>
              <c:numRef>
                <c:f>'Neutral (modified)'!$W$130:$W$134</c:f>
                <c:numCache>
                  <c:formatCode>General</c:formatCode>
                  <c:ptCount val="5"/>
                  <c:pt idx="0">
                    <c:v>0.55032185128340982</c:v>
                  </c:pt>
                  <c:pt idx="1">
                    <c:v>1.5354555605582298</c:v>
                  </c:pt>
                  <c:pt idx="2">
                    <c:v>2.0933248297044162</c:v>
                  </c:pt>
                  <c:pt idx="3">
                    <c:v>1.2344516607249816</c:v>
                  </c:pt>
                  <c:pt idx="4">
                    <c:v>0.60880350658453875</c:v>
                  </c:pt>
                </c:numCache>
              </c:numRef>
            </c:minus>
          </c:errBars>
          <c:cat>
            <c:strRef>
              <c:f>'Neutral (modified)'!$A$104:$A$108</c:f>
              <c:strCache>
                <c:ptCount val="5"/>
                <c:pt idx="0">
                  <c:v>Control</c:v>
                </c:pt>
                <c:pt idx="1">
                  <c:v>0</c:v>
                </c:pt>
                <c:pt idx="2">
                  <c:v>1</c:v>
                </c:pt>
                <c:pt idx="3">
                  <c:v>2</c:v>
                </c:pt>
                <c:pt idx="4">
                  <c:v>4</c:v>
                </c:pt>
              </c:strCache>
            </c:strRef>
          </c:cat>
          <c:val>
            <c:numRef>
              <c:f>'Neutral (modified)'!$V$130:$V$134</c:f>
              <c:numCache>
                <c:formatCode>General</c:formatCode>
                <c:ptCount val="5"/>
                <c:pt idx="0">
                  <c:v>4.9673000000000007</c:v>
                </c:pt>
                <c:pt idx="1">
                  <c:v>33.69938291451097</c:v>
                </c:pt>
                <c:pt idx="2">
                  <c:v>16.863467570009032</c:v>
                </c:pt>
                <c:pt idx="3">
                  <c:v>12.841233333333333</c:v>
                </c:pt>
                <c:pt idx="4">
                  <c:v>9.7973777777777773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A15-4B84-A0B1-F429D7F58707}"/>
            </c:ext>
          </c:extLst>
        </c:ser>
        <c:ser>
          <c:idx val="3"/>
          <c:order val="2"/>
          <c:tx>
            <c:v>Olaparib (11 MeV)</c:v>
          </c:tx>
          <c:spPr>
            <a:solidFill>
              <a:srgbClr val="FF0000"/>
            </a:solidFill>
          </c:spPr>
          <c:invertIfNegative val="0"/>
          <c:dLbls>
            <c:delete val="1"/>
          </c:dLbls>
          <c:errBars>
            <c:errBarType val="both"/>
            <c:errValType val="cust"/>
            <c:noEndCap val="0"/>
            <c:plus>
              <c:numRef>
                <c:f>'Neutral (modified)'!$AI$130:$AI$134</c:f>
                <c:numCache>
                  <c:formatCode>General</c:formatCode>
                  <c:ptCount val="5"/>
                  <c:pt idx="0">
                    <c:v>1.5572222336583832</c:v>
                  </c:pt>
                  <c:pt idx="1">
                    <c:v>1.6027951278652353</c:v>
                  </c:pt>
                  <c:pt idx="2">
                    <c:v>0.72565591838440335</c:v>
                  </c:pt>
                  <c:pt idx="3">
                    <c:v>0.94441277816321378</c:v>
                  </c:pt>
                  <c:pt idx="4">
                    <c:v>0.74818498692948132</c:v>
                  </c:pt>
                </c:numCache>
              </c:numRef>
            </c:plus>
            <c:minus>
              <c:numRef>
                <c:f>'Neutral (modified)'!$AI$130:$AI$134</c:f>
                <c:numCache>
                  <c:formatCode>General</c:formatCode>
                  <c:ptCount val="5"/>
                  <c:pt idx="0">
                    <c:v>1.5572222336583832</c:v>
                  </c:pt>
                  <c:pt idx="1">
                    <c:v>1.6027951278652353</c:v>
                  </c:pt>
                  <c:pt idx="2">
                    <c:v>0.72565591838440335</c:v>
                  </c:pt>
                  <c:pt idx="3">
                    <c:v>0.94441277816321378</c:v>
                  </c:pt>
                  <c:pt idx="4">
                    <c:v>0.74818498692948132</c:v>
                  </c:pt>
                </c:numCache>
              </c:numRef>
            </c:minus>
          </c:errBars>
          <c:cat>
            <c:strRef>
              <c:f>'Neutral (modified)'!$A$104:$A$108</c:f>
              <c:strCache>
                <c:ptCount val="5"/>
                <c:pt idx="0">
                  <c:v>Control</c:v>
                </c:pt>
                <c:pt idx="1">
                  <c:v>0</c:v>
                </c:pt>
                <c:pt idx="2">
                  <c:v>1</c:v>
                </c:pt>
                <c:pt idx="3">
                  <c:v>2</c:v>
                </c:pt>
                <c:pt idx="4">
                  <c:v>4</c:v>
                </c:pt>
              </c:strCache>
            </c:strRef>
          </c:cat>
          <c:val>
            <c:numRef>
              <c:f>'Neutral (modified)'!$AH$130:$AH$134</c:f>
              <c:numCache>
                <c:formatCode>General</c:formatCode>
                <c:ptCount val="5"/>
                <c:pt idx="0">
                  <c:v>5.1149249999999995</c:v>
                </c:pt>
                <c:pt idx="1">
                  <c:v>27.911221042021733</c:v>
                </c:pt>
                <c:pt idx="2">
                  <c:v>8.7249838779956441</c:v>
                </c:pt>
                <c:pt idx="3">
                  <c:v>1.6027573643410855</c:v>
                </c:pt>
                <c:pt idx="4">
                  <c:v>2.1858333333333335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A15-4B84-A0B1-F429D7F58707}"/>
            </c:ext>
          </c:extLst>
        </c:ser>
        <c:ser>
          <c:idx val="2"/>
          <c:order val="3"/>
          <c:tx>
            <c:v>Olaparib (11 MeV; mod.)</c:v>
          </c:tx>
          <c:spPr>
            <a:solidFill>
              <a:srgbClr val="FFC000"/>
            </a:solidFill>
          </c:spPr>
          <c:invertIfNegative val="0"/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DA15-4B84-A0B1-F429D7F58707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DA15-4B84-A0B1-F429D7F58707}"/>
                </c:ext>
              </c:extLst>
            </c:dLbl>
            <c:dLbl>
              <c:idx val="2"/>
              <c:layout>
                <c:manualLayout>
                  <c:x val="-2.9280391158359363E-2"/>
                  <c:y val="-5.0202026923307511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*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DA15-4B84-A0B1-F429D7F58707}"/>
                </c:ext>
              </c:extLst>
            </c:dLbl>
            <c:dLbl>
              <c:idx val="3"/>
              <c:layout>
                <c:manualLayout>
                  <c:x val="-3.6600488947949206E-2"/>
                  <c:y val="-5.0202026923307511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**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DA15-4B84-A0B1-F429D7F58707}"/>
                </c:ext>
              </c:extLst>
            </c:dLbl>
            <c:dLbl>
              <c:idx val="4"/>
              <c:layout>
                <c:manualLayout>
                  <c:x val="-2.9280391158359363E-2"/>
                  <c:y val="-4.1835022436089594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**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DA15-4B84-A0B1-F429D7F58707}"/>
                </c:ext>
              </c:extLst>
            </c:dLbl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errBars>
            <c:errBarType val="both"/>
            <c:errValType val="cust"/>
            <c:noEndCap val="0"/>
            <c:plus>
              <c:numRef>
                <c:f>'Neutral (modified)'!$AU$130:$AU$134</c:f>
                <c:numCache>
                  <c:formatCode>General</c:formatCode>
                  <c:ptCount val="5"/>
                  <c:pt idx="0">
                    <c:v>0.86483562985498008</c:v>
                  </c:pt>
                  <c:pt idx="1">
                    <c:v>1.5798461908257555</c:v>
                  </c:pt>
                  <c:pt idx="2">
                    <c:v>0.77052726536227634</c:v>
                  </c:pt>
                  <c:pt idx="3">
                    <c:v>1.3714664823278604</c:v>
                  </c:pt>
                  <c:pt idx="4">
                    <c:v>1.645300707101935</c:v>
                  </c:pt>
                </c:numCache>
              </c:numRef>
            </c:plus>
            <c:minus>
              <c:numRef>
                <c:f>'Neutral (modified)'!$AU$130:$AU$134</c:f>
                <c:numCache>
                  <c:formatCode>General</c:formatCode>
                  <c:ptCount val="5"/>
                  <c:pt idx="0">
                    <c:v>0.86483562985498008</c:v>
                  </c:pt>
                  <c:pt idx="1">
                    <c:v>1.5798461908257555</c:v>
                  </c:pt>
                  <c:pt idx="2">
                    <c:v>0.77052726536227634</c:v>
                  </c:pt>
                  <c:pt idx="3">
                    <c:v>1.3714664823278604</c:v>
                  </c:pt>
                  <c:pt idx="4">
                    <c:v>1.645300707101935</c:v>
                  </c:pt>
                </c:numCache>
              </c:numRef>
            </c:minus>
          </c:errBars>
          <c:cat>
            <c:strRef>
              <c:f>'Neutral (modified)'!$A$104:$A$108</c:f>
              <c:strCache>
                <c:ptCount val="5"/>
                <c:pt idx="0">
                  <c:v>Control</c:v>
                </c:pt>
                <c:pt idx="1">
                  <c:v>0</c:v>
                </c:pt>
                <c:pt idx="2">
                  <c:v>1</c:v>
                </c:pt>
                <c:pt idx="3">
                  <c:v>2</c:v>
                </c:pt>
                <c:pt idx="4">
                  <c:v>4</c:v>
                </c:pt>
              </c:strCache>
            </c:strRef>
          </c:cat>
          <c:val>
            <c:numRef>
              <c:f>'Neutral (modified)'!$AT$130:$AT$134</c:f>
              <c:numCache>
                <c:formatCode>General</c:formatCode>
                <c:ptCount val="5"/>
                <c:pt idx="0">
                  <c:v>5.6102000000000007</c:v>
                </c:pt>
                <c:pt idx="1">
                  <c:v>32.554566666666666</c:v>
                </c:pt>
                <c:pt idx="2">
                  <c:v>20.7758</c:v>
                </c:pt>
                <c:pt idx="3">
                  <c:v>20.87985909090909</c:v>
                </c:pt>
                <c:pt idx="4">
                  <c:v>21.678088888888887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A15-4B84-A0B1-F429D7F58707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205118464"/>
        <c:axId val="205444736"/>
      </c:barChart>
      <c:catAx>
        <c:axId val="20511846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 dirty="0"/>
                  <a:t>Hours post-IR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205444736"/>
        <c:crosses val="autoZero"/>
        <c:auto val="1"/>
        <c:lblAlgn val="ctr"/>
        <c:lblOffset val="100"/>
        <c:noMultiLvlLbl val="0"/>
      </c:catAx>
      <c:valAx>
        <c:axId val="205444736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% Tail DNA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20511846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48842084452602225"/>
          <c:y val="1.7515694550720346E-2"/>
          <c:w val="0.5031189668633006"/>
          <c:h val="0.2671416533859686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200"/>
      </a:pPr>
      <a:endParaRPr lang="en-US"/>
    </a:p>
  </c:txPr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6711528006530341E-2"/>
          <c:y val="3.340165395728887E-2"/>
          <c:w val="0.96364387984585931"/>
          <c:h val="0.94229109765990693"/>
        </c:manualLayout>
      </c:layout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marker>
            <c:symbol val="diamond"/>
            <c:size val="5"/>
            <c:spPr>
              <a:solidFill>
                <a:schemeClr val="accent1"/>
              </a:solidFill>
              <a:ln>
                <a:solidFill>
                  <a:schemeClr val="accent1"/>
                </a:solidFill>
              </a:ln>
            </c:spPr>
          </c:marker>
          <c:xVal>
            <c:numRef>
              <c:f>'JLP Rev'!$I$2:$I$141</c:f>
              <c:numCache>
                <c:formatCode>General</c:formatCode>
                <c:ptCount val="140"/>
                <c:pt idx="0">
                  <c:v>0</c:v>
                </c:pt>
                <c:pt idx="1">
                  <c:v>4.3265127139267276</c:v>
                </c:pt>
                <c:pt idx="2">
                  <c:v>4.0272987657457113</c:v>
                </c:pt>
                <c:pt idx="3">
                  <c:v>3.507454837402102</c:v>
                </c:pt>
                <c:pt idx="4">
                  <c:v>3.1516844418610068</c:v>
                </c:pt>
                <c:pt idx="5">
                  <c:v>2.7775668883604681</c:v>
                </c:pt>
                <c:pt idx="6">
                  <c:v>2.7038501288519305</c:v>
                </c:pt>
                <c:pt idx="7">
                  <c:v>2.5155654528299944</c:v>
                </c:pt>
                <c:pt idx="8">
                  <c:v>2.4053339056146057</c:v>
                </c:pt>
                <c:pt idx="9">
                  <c:v>2.4051731275030206</c:v>
                </c:pt>
                <c:pt idx="10">
                  <c:v>2.1793797577613758</c:v>
                </c:pt>
                <c:pt idx="11">
                  <c:v>1.9833426560463916</c:v>
                </c:pt>
                <c:pt idx="12">
                  <c:v>1.8744398503178201</c:v>
                </c:pt>
                <c:pt idx="13">
                  <c:v>1.7307750460466613</c:v>
                </c:pt>
                <c:pt idx="14">
                  <c:v>1.5819255394334442</c:v>
                </c:pt>
                <c:pt idx="15">
                  <c:v>1.5358469771370169</c:v>
                </c:pt>
                <c:pt idx="16">
                  <c:v>1.429662875503922</c:v>
                </c:pt>
                <c:pt idx="17">
                  <c:v>1.4055179269904952</c:v>
                </c:pt>
                <c:pt idx="18">
                  <c:v>1.395177076918001</c:v>
                </c:pt>
                <c:pt idx="19">
                  <c:v>1.3167772947744822</c:v>
                </c:pt>
                <c:pt idx="20">
                  <c:v>1.3099873417701404</c:v>
                </c:pt>
                <c:pt idx="21">
                  <c:v>1.2959470615317537</c:v>
                </c:pt>
                <c:pt idx="22">
                  <c:v>1.2244402499853064</c:v>
                </c:pt>
                <c:pt idx="23">
                  <c:v>1.1809488258235041</c:v>
                </c:pt>
                <c:pt idx="24">
                  <c:v>1.1119145004800761</c:v>
                </c:pt>
                <c:pt idx="25">
                  <c:v>1.1107400368395863</c:v>
                </c:pt>
                <c:pt idx="26">
                  <c:v>1.0895434030955951</c:v>
                </c:pt>
                <c:pt idx="27">
                  <c:v>1.0791602516130625</c:v>
                </c:pt>
                <c:pt idx="28">
                  <c:v>1.0750225977715435</c:v>
                </c:pt>
                <c:pt idx="29">
                  <c:v>1.0366467401847701</c:v>
                </c:pt>
                <c:pt idx="30">
                  <c:v>1.0161330732474496</c:v>
                </c:pt>
                <c:pt idx="31">
                  <c:v>0.94940760770444854</c:v>
                </c:pt>
                <c:pt idx="32">
                  <c:v>0.91292148340429724</c:v>
                </c:pt>
                <c:pt idx="33">
                  <c:v>0.90838999776066254</c:v>
                </c:pt>
                <c:pt idx="34">
                  <c:v>0.89036910399748459</c:v>
                </c:pt>
                <c:pt idx="35">
                  <c:v>0.88627003955899575</c:v>
                </c:pt>
                <c:pt idx="36">
                  <c:v>0.88526445393869813</c:v>
                </c:pt>
                <c:pt idx="37">
                  <c:v>0.88136213492552906</c:v>
                </c:pt>
                <c:pt idx="38">
                  <c:v>0.79782320362410819</c:v>
                </c:pt>
                <c:pt idx="39">
                  <c:v>0.73555838908916515</c:v>
                </c:pt>
                <c:pt idx="40">
                  <c:v>0.73455518018402088</c:v>
                </c:pt>
                <c:pt idx="41">
                  <c:v>0.68342586974636998</c:v>
                </c:pt>
                <c:pt idx="42">
                  <c:v>0.6804113400822086</c:v>
                </c:pt>
                <c:pt idx="43">
                  <c:v>0.6704972416175331</c:v>
                </c:pt>
                <c:pt idx="44">
                  <c:v>0.60696034451027392</c:v>
                </c:pt>
                <c:pt idx="45">
                  <c:v>0.5947328850003315</c:v>
                </c:pt>
                <c:pt idx="46">
                  <c:v>0.5928073140423622</c:v>
                </c:pt>
                <c:pt idx="47">
                  <c:v>0.57165838685829895</c:v>
                </c:pt>
                <c:pt idx="48">
                  <c:v>0.5448894811846281</c:v>
                </c:pt>
                <c:pt idx="49">
                  <c:v>0.54231729749335389</c:v>
                </c:pt>
                <c:pt idx="50">
                  <c:v>0.53615962733007261</c:v>
                </c:pt>
                <c:pt idx="51">
                  <c:v>0.50468323966330608</c:v>
                </c:pt>
                <c:pt idx="52">
                  <c:v>0.47324785617427934</c:v>
                </c:pt>
                <c:pt idx="53">
                  <c:v>0.43030324794148095</c:v>
                </c:pt>
                <c:pt idx="54">
                  <c:v>0.42965581270236358</c:v>
                </c:pt>
                <c:pt idx="55">
                  <c:v>0.42864289751584922</c:v>
                </c:pt>
                <c:pt idx="56">
                  <c:v>0.40834683657611592</c:v>
                </c:pt>
                <c:pt idx="57">
                  <c:v>0.38282561519118263</c:v>
                </c:pt>
                <c:pt idx="58">
                  <c:v>0.36996079130916393</c:v>
                </c:pt>
                <c:pt idx="59">
                  <c:v>0.36501834713603937</c:v>
                </c:pt>
                <c:pt idx="60">
                  <c:v>0.35291003286247347</c:v>
                </c:pt>
                <c:pt idx="61">
                  <c:v>0.33989313772442187</c:v>
                </c:pt>
                <c:pt idx="62">
                  <c:v>0.33257372211602437</c:v>
                </c:pt>
                <c:pt idx="63">
                  <c:v>0.32226628916564198</c:v>
                </c:pt>
                <c:pt idx="64">
                  <c:v>0.31695889107621045</c:v>
                </c:pt>
                <c:pt idx="65">
                  <c:v>0.30091445861545318</c:v>
                </c:pt>
                <c:pt idx="66">
                  <c:v>0.29108135961536646</c:v>
                </c:pt>
                <c:pt idx="67">
                  <c:v>0.2898316711569297</c:v>
                </c:pt>
                <c:pt idx="68">
                  <c:v>0.27490922856547512</c:v>
                </c:pt>
                <c:pt idx="69">
                  <c:v>0.26135047041133741</c:v>
                </c:pt>
                <c:pt idx="70">
                  <c:v>0.25664353632448417</c:v>
                </c:pt>
                <c:pt idx="71">
                  <c:v>0.2532265333954733</c:v>
                </c:pt>
                <c:pt idx="72">
                  <c:v>0.24827079269863531</c:v>
                </c:pt>
                <c:pt idx="73">
                  <c:v>0.23971494368834573</c:v>
                </c:pt>
                <c:pt idx="74">
                  <c:v>0.21659724339125536</c:v>
                </c:pt>
                <c:pt idx="75">
                  <c:v>0.20297133374523854</c:v>
                </c:pt>
                <c:pt idx="76">
                  <c:v>0.20013405678059362</c:v>
                </c:pt>
                <c:pt idx="77">
                  <c:v>0.18207258644883742</c:v>
                </c:pt>
                <c:pt idx="78">
                  <c:v>0.17642962831494396</c:v>
                </c:pt>
                <c:pt idx="79">
                  <c:v>0.16571210029739286</c:v>
                </c:pt>
                <c:pt idx="80">
                  <c:v>0.16231100537934276</c:v>
                </c:pt>
                <c:pt idx="81">
                  <c:v>0.12553088208385882</c:v>
                </c:pt>
                <c:pt idx="82">
                  <c:v>0.10407984639253265</c:v>
                </c:pt>
                <c:pt idx="83">
                  <c:v>9.0400117133494842E-2</c:v>
                </c:pt>
                <c:pt idx="84">
                  <c:v>6.3806615025515129E-2</c:v>
                </c:pt>
                <c:pt idx="85">
                  <c:v>5.381583474371162E-2</c:v>
                </c:pt>
                <c:pt idx="86">
                  <c:v>1.2634374342108829E-2</c:v>
                </c:pt>
                <c:pt idx="87">
                  <c:v>7.403280840985447E-3</c:v>
                </c:pt>
                <c:pt idx="88">
                  <c:v>-3.7075369477153522E-2</c:v>
                </c:pt>
                <c:pt idx="89">
                  <c:v>-7.8913071521737904E-2</c:v>
                </c:pt>
                <c:pt idx="90">
                  <c:v>-0.12358497207982436</c:v>
                </c:pt>
                <c:pt idx="91">
                  <c:v>-0.17155263004083479</c:v>
                </c:pt>
                <c:pt idx="92">
                  <c:v>-0.17624330323923765</c:v>
                </c:pt>
                <c:pt idx="93">
                  <c:v>-0.24329493098122612</c:v>
                </c:pt>
                <c:pt idx="94">
                  <c:v>-0.25988054400064581</c:v>
                </c:pt>
                <c:pt idx="95">
                  <c:v>-0.30815075790321317</c:v>
                </c:pt>
                <c:pt idx="96">
                  <c:v>-0.41261076188430368</c:v>
                </c:pt>
                <c:pt idx="97">
                  <c:v>-0.41928974529334867</c:v>
                </c:pt>
                <c:pt idx="98">
                  <c:v>-0.42390541834644263</c:v>
                </c:pt>
                <c:pt idx="99">
                  <c:v>-0.4275347203158289</c:v>
                </c:pt>
                <c:pt idx="100">
                  <c:v>-0.45540236003101642</c:v>
                </c:pt>
                <c:pt idx="101">
                  <c:v>-0.49256481756306941</c:v>
                </c:pt>
                <c:pt idx="102">
                  <c:v>-0.49777666776883212</c:v>
                </c:pt>
                <c:pt idx="103">
                  <c:v>-0.50535966384704267</c:v>
                </c:pt>
                <c:pt idx="104">
                  <c:v>-0.51828636731325139</c:v>
                </c:pt>
                <c:pt idx="105">
                  <c:v>-0.52792098053409231</c:v>
                </c:pt>
                <c:pt idx="106">
                  <c:v>-0.54256325179990594</c:v>
                </c:pt>
                <c:pt idx="107">
                  <c:v>-0.57366804835161356</c:v>
                </c:pt>
                <c:pt idx="108">
                  <c:v>-0.58955842942105829</c:v>
                </c:pt>
                <c:pt idx="109">
                  <c:v>-0.62232924535054746</c:v>
                </c:pt>
                <c:pt idx="110">
                  <c:v>-0.63217359024105135</c:v>
                </c:pt>
                <c:pt idx="111">
                  <c:v>-0.64873208598235232</c:v>
                </c:pt>
                <c:pt idx="112">
                  <c:v>-0.73776258933632066</c:v>
                </c:pt>
                <c:pt idx="113">
                  <c:v>-0.74556230446509753</c:v>
                </c:pt>
                <c:pt idx="114">
                  <c:v>-0.77609362729232345</c:v>
                </c:pt>
                <c:pt idx="115">
                  <c:v>-0.85530972744144007</c:v>
                </c:pt>
                <c:pt idx="116">
                  <c:v>-0.85903774133212185</c:v>
                </c:pt>
                <c:pt idx="117">
                  <c:v>-0.86035936235141486</c:v>
                </c:pt>
                <c:pt idx="118">
                  <c:v>-0.8649303689798834</c:v>
                </c:pt>
                <c:pt idx="119">
                  <c:v>-0.88479553299730362</c:v>
                </c:pt>
                <c:pt idx="120">
                  <c:v>-0.98726294319965047</c:v>
                </c:pt>
                <c:pt idx="121">
                  <c:v>-0.99296127236683718</c:v>
                </c:pt>
                <c:pt idx="122">
                  <c:v>-1.0469588051841787</c:v>
                </c:pt>
                <c:pt idx="123">
                  <c:v>-1.051509346072435</c:v>
                </c:pt>
                <c:pt idx="124">
                  <c:v>-1.095918943227447</c:v>
                </c:pt>
                <c:pt idx="125">
                  <c:v>-1.1646381976748537</c:v>
                </c:pt>
                <c:pt idx="126">
                  <c:v>-1.1871652428225967</c:v>
                </c:pt>
                <c:pt idx="127">
                  <c:v>-1.3209847183609185</c:v>
                </c:pt>
                <c:pt idx="128">
                  <c:v>-1.3723803582804788</c:v>
                </c:pt>
                <c:pt idx="129">
                  <c:v>-1.5340142951207083</c:v>
                </c:pt>
                <c:pt idx="130">
                  <c:v>-1.5465391090189275</c:v>
                </c:pt>
                <c:pt idx="131">
                  <c:v>-1.5688937975815092</c:v>
                </c:pt>
                <c:pt idx="132">
                  <c:v>-1.6805670148470622</c:v>
                </c:pt>
                <c:pt idx="133">
                  <c:v>-1.9532784571827553</c:v>
                </c:pt>
                <c:pt idx="134">
                  <c:v>-2.4327167479454537</c:v>
                </c:pt>
                <c:pt idx="135">
                  <c:v>-2.7705541943081649</c:v>
                </c:pt>
                <c:pt idx="136">
                  <c:v>-2.8408411521184855</c:v>
                </c:pt>
                <c:pt idx="137">
                  <c:v>-3.4153680248999452</c:v>
                </c:pt>
                <c:pt idx="138">
                  <c:v>-3.7033468835033547</c:v>
                </c:pt>
                <c:pt idx="139">
                  <c:v>0</c:v>
                </c:pt>
              </c:numCache>
            </c:numRef>
          </c:xVal>
          <c:yVal>
            <c:numRef>
              <c:f>'JLP Rev'!$H$2:$H$141</c:f>
              <c:numCache>
                <c:formatCode>General</c:formatCode>
                <c:ptCount val="140"/>
                <c:pt idx="0">
                  <c:v>0.58596190018955741</c:v>
                </c:pt>
                <c:pt idx="1">
                  <c:v>0.15478104721312269</c:v>
                </c:pt>
                <c:pt idx="2">
                  <c:v>3.641193233868167</c:v>
                </c:pt>
                <c:pt idx="3">
                  <c:v>4.1093263182514033</c:v>
                </c:pt>
                <c:pt idx="4">
                  <c:v>-0.54757233792360704</c:v>
                </c:pt>
                <c:pt idx="5">
                  <c:v>-0.37067587871382918</c:v>
                </c:pt>
                <c:pt idx="6">
                  <c:v>1.3320736311357637</c:v>
                </c:pt>
                <c:pt idx="7">
                  <c:v>-0.40522365751459466</c:v>
                </c:pt>
                <c:pt idx="8">
                  <c:v>2.1292830169449664</c:v>
                </c:pt>
                <c:pt idx="9">
                  <c:v>2.4667921300123026</c:v>
                </c:pt>
                <c:pt idx="10">
                  <c:v>-0.29938067668498347</c:v>
                </c:pt>
                <c:pt idx="11">
                  <c:v>0</c:v>
                </c:pt>
                <c:pt idx="12">
                  <c:v>-1.936578832746918</c:v>
                </c:pt>
                <c:pt idx="13">
                  <c:v>-1.5517214202087599</c:v>
                </c:pt>
                <c:pt idx="14">
                  <c:v>0.27874043059655901</c:v>
                </c:pt>
                <c:pt idx="15">
                  <c:v>-5.4047545260169834</c:v>
                </c:pt>
                <c:pt idx="16">
                  <c:v>0.39519268788197232</c:v>
                </c:pt>
                <c:pt idx="17">
                  <c:v>1.3691968478061867</c:v>
                </c:pt>
                <c:pt idx="18">
                  <c:v>-2.2374754522303575</c:v>
                </c:pt>
                <c:pt idx="19">
                  <c:v>1.3251187228908603</c:v>
                </c:pt>
                <c:pt idx="20">
                  <c:v>0.17279348475343737</c:v>
                </c:pt>
                <c:pt idx="21">
                  <c:v>0.74095745822723558</c:v>
                </c:pt>
                <c:pt idx="22">
                  <c:v>0.90461815977270332</c:v>
                </c:pt>
                <c:pt idx="23">
                  <c:v>1.9887321161163454</c:v>
                </c:pt>
                <c:pt idx="24">
                  <c:v>0.63537090375655114</c:v>
                </c:pt>
                <c:pt idx="25">
                  <c:v>0.11471335765403753</c:v>
                </c:pt>
                <c:pt idx="26">
                  <c:v>0.63267481246355839</c:v>
                </c:pt>
                <c:pt idx="27">
                  <c:v>0.56648984064967745</c:v>
                </c:pt>
                <c:pt idx="28">
                  <c:v>0.48053608686356797</c:v>
                </c:pt>
                <c:pt idx="29">
                  <c:v>2.0255528475466495</c:v>
                </c:pt>
                <c:pt idx="30">
                  <c:v>2.4001556377014159</c:v>
                </c:pt>
                <c:pt idx="31">
                  <c:v>1.0369412074941891</c:v>
                </c:pt>
                <c:pt idx="32">
                  <c:v>0.62854859577293132</c:v>
                </c:pt>
                <c:pt idx="33">
                  <c:v>0.32850598354142707</c:v>
                </c:pt>
                <c:pt idx="34">
                  <c:v>-0.64273803677340313</c:v>
                </c:pt>
                <c:pt idx="35">
                  <c:v>4.8859041327265949E-2</c:v>
                </c:pt>
                <c:pt idx="36">
                  <c:v>-2.4236576724847998</c:v>
                </c:pt>
                <c:pt idx="37">
                  <c:v>0.30058452163009008</c:v>
                </c:pt>
                <c:pt idx="38">
                  <c:v>0.59278806449296206</c:v>
                </c:pt>
                <c:pt idx="39">
                  <c:v>1.0626332376434959</c:v>
                </c:pt>
                <c:pt idx="40">
                  <c:v>0.91348247511134084</c:v>
                </c:pt>
                <c:pt idx="41">
                  <c:v>-4.3345325907792294</c:v>
                </c:pt>
                <c:pt idx="42">
                  <c:v>-8.1907144059755702E-2</c:v>
                </c:pt>
                <c:pt idx="43">
                  <c:v>0.27700734838639818</c:v>
                </c:pt>
                <c:pt idx="44">
                  <c:v>0.80192844640768479</c:v>
                </c:pt>
                <c:pt idx="45">
                  <c:v>-0.22262159463833159</c:v>
                </c:pt>
                <c:pt idx="46">
                  <c:v>1.5220949317202297</c:v>
                </c:pt>
                <c:pt idx="47">
                  <c:v>-4.805160708644693</c:v>
                </c:pt>
                <c:pt idx="48">
                  <c:v>0.66065496261681012</c:v>
                </c:pt>
                <c:pt idx="49">
                  <c:v>0.42467629154655551</c:v>
                </c:pt>
                <c:pt idx="50">
                  <c:v>0.49695220323472927</c:v>
                </c:pt>
                <c:pt idx="51">
                  <c:v>0.29921388263177118</c:v>
                </c:pt>
                <c:pt idx="52">
                  <c:v>-0.51935988020624413</c:v>
                </c:pt>
                <c:pt idx="53">
                  <c:v>-5.6629650127224291</c:v>
                </c:pt>
                <c:pt idx="54">
                  <c:v>1.3888734980680828</c:v>
                </c:pt>
                <c:pt idx="55">
                  <c:v>0.56247815965939774</c:v>
                </c:pt>
                <c:pt idx="56">
                  <c:v>0.28081949248186006</c:v>
                </c:pt>
                <c:pt idx="57">
                  <c:v>-0.27091262358657509</c:v>
                </c:pt>
                <c:pt idx="58">
                  <c:v>-1.6828506543912993</c:v>
                </c:pt>
                <c:pt idx="59">
                  <c:v>0.70207049027113533</c:v>
                </c:pt>
                <c:pt idx="60">
                  <c:v>0.15361234630670709</c:v>
                </c:pt>
                <c:pt idx="61">
                  <c:v>0.35792189578582639</c:v>
                </c:pt>
                <c:pt idx="62">
                  <c:v>1.0173593441215871</c:v>
                </c:pt>
                <c:pt idx="63">
                  <c:v>7.7105759709291677E-2</c:v>
                </c:pt>
                <c:pt idx="64">
                  <c:v>1.0829915525323039</c:v>
                </c:pt>
                <c:pt idx="65">
                  <c:v>0.42980085195058398</c:v>
                </c:pt>
                <c:pt idx="66">
                  <c:v>0.52380930448546248</c:v>
                </c:pt>
                <c:pt idx="67">
                  <c:v>0.1727020861128864</c:v>
                </c:pt>
                <c:pt idx="68">
                  <c:v>0.65291050387982152</c:v>
                </c:pt>
                <c:pt idx="69">
                  <c:v>0.7179456132455575</c:v>
                </c:pt>
                <c:pt idx="70">
                  <c:v>0.42310213672410379</c:v>
                </c:pt>
                <c:pt idx="71">
                  <c:v>-1.2924508938105288</c:v>
                </c:pt>
                <c:pt idx="72">
                  <c:v>-0.5607930313812105</c:v>
                </c:pt>
                <c:pt idx="73">
                  <c:v>1.1674793825740617</c:v>
                </c:pt>
                <c:pt idx="74">
                  <c:v>0.88628788391145719</c:v>
                </c:pt>
                <c:pt idx="75">
                  <c:v>0.49515631515339831</c:v>
                </c:pt>
                <c:pt idx="76">
                  <c:v>0.66009439955378235</c:v>
                </c:pt>
                <c:pt idx="77">
                  <c:v>-1.1282639815651299</c:v>
                </c:pt>
                <c:pt idx="78">
                  <c:v>-0.27841110807742192</c:v>
                </c:pt>
                <c:pt idx="79">
                  <c:v>0.24468578406944536</c:v>
                </c:pt>
                <c:pt idx="80">
                  <c:v>3.3259861627774487E-2</c:v>
                </c:pt>
                <c:pt idx="81">
                  <c:v>0.27628502534679478</c:v>
                </c:pt>
                <c:pt idx="82">
                  <c:v>-0.17540136768532597</c:v>
                </c:pt>
                <c:pt idx="83">
                  <c:v>0.38983468876681399</c:v>
                </c:pt>
                <c:pt idx="84">
                  <c:v>-0.77074317388336866</c:v>
                </c:pt>
                <c:pt idx="85">
                  <c:v>-5.4681648789546899E-2</c:v>
                </c:pt>
                <c:pt idx="86">
                  <c:v>-0.49597138068289265</c:v>
                </c:pt>
                <c:pt idx="87">
                  <c:v>0.13640096730277651</c:v>
                </c:pt>
                <c:pt idx="88">
                  <c:v>-1.1415300626747622</c:v>
                </c:pt>
                <c:pt idx="89">
                  <c:v>-0.16150068637583095</c:v>
                </c:pt>
                <c:pt idx="90">
                  <c:v>-7.0223678130284544</c:v>
                </c:pt>
                <c:pt idx="91">
                  <c:v>0.59486200973114745</c:v>
                </c:pt>
                <c:pt idx="92">
                  <c:v>-0.29474033752481765</c:v>
                </c:pt>
                <c:pt idx="93">
                  <c:v>-2.375187902428741</c:v>
                </c:pt>
                <c:pt idx="94">
                  <c:v>-1.1794333999073559</c:v>
                </c:pt>
                <c:pt idx="95">
                  <c:v>0.84150600031063294</c:v>
                </c:pt>
                <c:pt idx="96">
                  <c:v>0.47075244075344463</c:v>
                </c:pt>
                <c:pt idx="97">
                  <c:v>-8.3721556154407475E-2</c:v>
                </c:pt>
                <c:pt idx="98">
                  <c:v>0.32282131789756774</c:v>
                </c:pt>
                <c:pt idx="99">
                  <c:v>-0.46434260397758842</c:v>
                </c:pt>
                <c:pt idx="100">
                  <c:v>0.10416917398273969</c:v>
                </c:pt>
                <c:pt idx="101">
                  <c:v>-0.86644030680740558</c:v>
                </c:pt>
                <c:pt idx="102">
                  <c:v>-0.38453219659244453</c:v>
                </c:pt>
                <c:pt idx="103">
                  <c:v>-0.25130499561363617</c:v>
                </c:pt>
                <c:pt idx="104">
                  <c:v>-3.8124177918882296</c:v>
                </c:pt>
                <c:pt idx="105">
                  <c:v>-0.24345838889208163</c:v>
                </c:pt>
                <c:pt idx="106">
                  <c:v>-2.2822221685016856E-2</c:v>
                </c:pt>
                <c:pt idx="107">
                  <c:v>0.18624402345077576</c:v>
                </c:pt>
                <c:pt idx="108">
                  <c:v>-0.68080631295648941</c:v>
                </c:pt>
                <c:pt idx="109">
                  <c:v>-0.31287825337295522</c:v>
                </c:pt>
                <c:pt idx="110">
                  <c:v>-0.62750820671281526</c:v>
                </c:pt>
                <c:pt idx="111">
                  <c:v>-0.98948835149842329</c:v>
                </c:pt>
                <c:pt idx="112">
                  <c:v>1.0071387033196979</c:v>
                </c:pt>
                <c:pt idx="113">
                  <c:v>-1.0102739805462035</c:v>
                </c:pt>
                <c:pt idx="114">
                  <c:v>-0.71980041537839257</c:v>
                </c:pt>
                <c:pt idx="115">
                  <c:v>-1.5405942484857107</c:v>
                </c:pt>
                <c:pt idx="116">
                  <c:v>-1.79731404288542</c:v>
                </c:pt>
                <c:pt idx="117">
                  <c:v>-0.28305112261729787</c:v>
                </c:pt>
                <c:pt idx="118">
                  <c:v>0.14013121662349776</c:v>
                </c:pt>
                <c:pt idx="119">
                  <c:v>7.9031142805272139E-2</c:v>
                </c:pt>
                <c:pt idx="120">
                  <c:v>-1.1508425382631593</c:v>
                </c:pt>
                <c:pt idx="121">
                  <c:v>1.4896478297350514E-4</c:v>
                </c:pt>
                <c:pt idx="122">
                  <c:v>-0.66331922322274239</c:v>
                </c:pt>
                <c:pt idx="123">
                  <c:v>0.65867567362937407</c:v>
                </c:pt>
                <c:pt idx="124">
                  <c:v>-0.94658170604243785</c:v>
                </c:pt>
                <c:pt idx="125">
                  <c:v>-0.78807513438853438</c:v>
                </c:pt>
                <c:pt idx="126">
                  <c:v>-0.29092862165056516</c:v>
                </c:pt>
                <c:pt idx="127">
                  <c:v>1.2779639609439979</c:v>
                </c:pt>
                <c:pt idx="128">
                  <c:v>-3.7513944270495307</c:v>
                </c:pt>
                <c:pt idx="129">
                  <c:v>-0.16862433494947401</c:v>
                </c:pt>
                <c:pt idx="130">
                  <c:v>0.44354024360023586</c:v>
                </c:pt>
                <c:pt idx="131">
                  <c:v>-1.4404228176987572</c:v>
                </c:pt>
                <c:pt idx="132">
                  <c:v>-1.5530424247796295</c:v>
                </c:pt>
                <c:pt idx="133">
                  <c:v>-1.1151705133587078</c:v>
                </c:pt>
                <c:pt idx="134">
                  <c:v>-1.9889494004415875</c:v>
                </c:pt>
                <c:pt idx="135">
                  <c:v>-1.0523081769428115</c:v>
                </c:pt>
                <c:pt idx="136">
                  <c:v>-1.9795559537715797</c:v>
                </c:pt>
                <c:pt idx="137">
                  <c:v>-2.7111949301228999</c:v>
                </c:pt>
                <c:pt idx="138">
                  <c:v>-3.4988486518725384</c:v>
                </c:pt>
                <c:pt idx="139">
                  <c:v>-0.82321158824208118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C9DC-4C3F-9FA3-2E189427110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4933824"/>
        <c:axId val="64934400"/>
      </c:scatterChart>
      <c:valAx>
        <c:axId val="64933824"/>
        <c:scaling>
          <c:orientation val="minMax"/>
          <c:max val="4"/>
          <c:min val="-4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11 MeV</a:t>
                </a:r>
              </a:p>
            </c:rich>
          </c:tx>
          <c:layout>
            <c:manualLayout>
              <c:xMode val="edge"/>
              <c:yMode val="edge"/>
              <c:x val="0.85850699319247781"/>
              <c:y val="0.51514604793511987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64934400"/>
        <c:crossesAt val="0"/>
        <c:crossBetween val="midCat"/>
        <c:majorUnit val="1"/>
      </c:valAx>
      <c:valAx>
        <c:axId val="64934400"/>
        <c:scaling>
          <c:orientation val="minMax"/>
          <c:max val="3"/>
          <c:min val="-4"/>
        </c:scaling>
        <c:delete val="0"/>
        <c:axPos val="l"/>
        <c:majorGridlines>
          <c:spPr>
            <a:ln>
              <a:noFill/>
            </a:ln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58 MeV </a:t>
                </a:r>
              </a:p>
            </c:rich>
          </c:tx>
          <c:layout>
            <c:manualLayout>
              <c:xMode val="edge"/>
              <c:yMode val="edge"/>
              <c:x val="0.50451596660804632"/>
              <c:y val="1.342506687270323E-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64933824"/>
        <c:crossesAt val="0"/>
        <c:crossBetween val="midCat"/>
      </c:valAx>
    </c:plotArea>
    <c:plotVisOnly val="1"/>
    <c:dispBlanksAs val="gap"/>
    <c:showDLblsOverMax val="0"/>
  </c:chart>
  <c:spPr>
    <a:ln w="9525">
      <a:solidFill>
        <a:schemeClr val="tx1"/>
      </a:solidFill>
    </a:ln>
  </c:spPr>
  <c:txPr>
    <a:bodyPr/>
    <a:lstStyle/>
    <a:p>
      <a:pPr>
        <a:defRPr sz="1600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9342703421746107"/>
          <c:y val="0.160555456649457"/>
          <c:w val="0.75268696424785175"/>
          <c:h val="0.67722318673582405"/>
        </c:manualLayout>
      </c:layout>
      <c:scatterChart>
        <c:scatterStyle val="smoothMarker"/>
        <c:varyColors val="0"/>
        <c:ser>
          <c:idx val="3"/>
          <c:order val="0"/>
          <c:tx>
            <c:v>DMSO</c:v>
          </c:tx>
          <c:spPr>
            <a:ln w="15875" cap="rnd">
              <a:solidFill>
                <a:srgbClr val="7030A0"/>
              </a:solidFill>
              <a:round/>
            </a:ln>
            <a:effectLst/>
          </c:spPr>
          <c:marker>
            <c:symbol val="circle"/>
            <c:size val="4"/>
            <c:spPr>
              <a:solidFill>
                <a:srgbClr val="7030A0"/>
              </a:solidFill>
              <a:ln w="9525">
                <a:solidFill>
                  <a:srgbClr val="7030A0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'74A Summary'!$D$9:$H$9</c:f>
                <c:numCache>
                  <c:formatCode>General</c:formatCode>
                  <c:ptCount val="5"/>
                  <c:pt idx="0">
                    <c:v>0.10196039649165865</c:v>
                  </c:pt>
                  <c:pt idx="1">
                    <c:v>8.6669808325881628E-2</c:v>
                  </c:pt>
                  <c:pt idx="2">
                    <c:v>0.11790838825717921</c:v>
                  </c:pt>
                  <c:pt idx="3">
                    <c:v>5.8817384244191133E-2</c:v>
                  </c:pt>
                  <c:pt idx="4">
                    <c:v>1.4324795655347201E-2</c:v>
                  </c:pt>
                </c:numCache>
              </c:numRef>
            </c:plus>
            <c:minus>
              <c:numRef>
                <c:f>'74A Summary'!$D$9:$H$9</c:f>
                <c:numCache>
                  <c:formatCode>General</c:formatCode>
                  <c:ptCount val="5"/>
                  <c:pt idx="0">
                    <c:v>0.10196039649165865</c:v>
                  </c:pt>
                  <c:pt idx="1">
                    <c:v>8.6669808325881628E-2</c:v>
                  </c:pt>
                  <c:pt idx="2">
                    <c:v>0.11790838825717921</c:v>
                  </c:pt>
                  <c:pt idx="3">
                    <c:v>5.8817384244191133E-2</c:v>
                  </c:pt>
                  <c:pt idx="4">
                    <c:v>1.4324795655347201E-2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'74A Summary'!$D$3:$H$3</c:f>
              <c:numCache>
                <c:formatCode>General</c:formatCode>
                <c:ptCount val="5"/>
                <c:pt idx="0">
                  <c:v>4</c:v>
                </c:pt>
                <c:pt idx="1">
                  <c:v>7</c:v>
                </c:pt>
                <c:pt idx="2">
                  <c:v>9</c:v>
                </c:pt>
                <c:pt idx="3">
                  <c:v>11</c:v>
                </c:pt>
                <c:pt idx="4">
                  <c:v>14</c:v>
                </c:pt>
              </c:numCache>
            </c:numRef>
          </c:xVal>
          <c:yVal>
            <c:numRef>
              <c:f>'74A Summary'!$D$7:$H$7</c:f>
              <c:numCache>
                <c:formatCode>General</c:formatCode>
                <c:ptCount val="5"/>
                <c:pt idx="0">
                  <c:v>0.98603722608662592</c:v>
                </c:pt>
                <c:pt idx="1">
                  <c:v>2.7640820682831158</c:v>
                </c:pt>
                <c:pt idx="2">
                  <c:v>4.2066813909597736</c:v>
                </c:pt>
                <c:pt idx="3">
                  <c:v>5.1412262101008617</c:v>
                </c:pt>
                <c:pt idx="4">
                  <c:v>5.4024589049090324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A4D4-466E-BF5A-612D1BD33A63}"/>
            </c:ext>
          </c:extLst>
        </c:ser>
        <c:ser>
          <c:idx val="0"/>
          <c:order val="1"/>
          <c:tx>
            <c:v>Olaparib</c:v>
          </c:tx>
          <c:spPr>
            <a:ln w="15875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4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'74A Summary'!$D$17:$H$17</c:f>
                <c:numCache>
                  <c:formatCode>General</c:formatCode>
                  <c:ptCount val="5"/>
                  <c:pt idx="0">
                    <c:v>0.13112461535750317</c:v>
                  </c:pt>
                  <c:pt idx="1">
                    <c:v>0.1429918483079376</c:v>
                  </c:pt>
                  <c:pt idx="2">
                    <c:v>0.3523497100014984</c:v>
                  </c:pt>
                  <c:pt idx="3">
                    <c:v>6.5817149231098382E-2</c:v>
                  </c:pt>
                  <c:pt idx="4">
                    <c:v>0.16863291046532483</c:v>
                  </c:pt>
                </c:numCache>
              </c:numRef>
            </c:plus>
            <c:minus>
              <c:numRef>
                <c:f>'74A Summary'!$D$17:$H$17</c:f>
                <c:numCache>
                  <c:formatCode>General</c:formatCode>
                  <c:ptCount val="5"/>
                  <c:pt idx="0">
                    <c:v>0.13112461535750317</c:v>
                  </c:pt>
                  <c:pt idx="1">
                    <c:v>0.1429918483079376</c:v>
                  </c:pt>
                  <c:pt idx="2">
                    <c:v>0.3523497100014984</c:v>
                  </c:pt>
                  <c:pt idx="3">
                    <c:v>6.5817149231098382E-2</c:v>
                  </c:pt>
                  <c:pt idx="4">
                    <c:v>0.16863291046532483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'74A Summary'!$D$3:$H$3</c:f>
              <c:numCache>
                <c:formatCode>General</c:formatCode>
                <c:ptCount val="5"/>
                <c:pt idx="0">
                  <c:v>4</c:v>
                </c:pt>
                <c:pt idx="1">
                  <c:v>7</c:v>
                </c:pt>
                <c:pt idx="2">
                  <c:v>9</c:v>
                </c:pt>
                <c:pt idx="3">
                  <c:v>11</c:v>
                </c:pt>
                <c:pt idx="4">
                  <c:v>14</c:v>
                </c:pt>
              </c:numCache>
            </c:numRef>
          </c:xVal>
          <c:yVal>
            <c:numRef>
              <c:f>'74A Summary'!$D$15:$H$15</c:f>
              <c:numCache>
                <c:formatCode>General</c:formatCode>
                <c:ptCount val="5"/>
                <c:pt idx="0">
                  <c:v>0.8680686553192164</c:v>
                </c:pt>
                <c:pt idx="1">
                  <c:v>2.0461300744609798</c:v>
                </c:pt>
                <c:pt idx="2">
                  <c:v>2.8234154699460703</c:v>
                </c:pt>
                <c:pt idx="3">
                  <c:v>3.5025858927738156</c:v>
                </c:pt>
                <c:pt idx="4">
                  <c:v>4.5473176261598809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A4D4-466E-BF5A-612D1BD33A63}"/>
            </c:ext>
          </c:extLst>
        </c:ser>
        <c:ser>
          <c:idx val="2"/>
          <c:order val="2"/>
          <c:tx>
            <c:v>DMSO + 1 Gy</c:v>
          </c:tx>
          <c:spPr>
            <a:ln w="15875" cap="rnd">
              <a:solidFill>
                <a:srgbClr val="7030A0"/>
              </a:solidFill>
              <a:prstDash val="dash"/>
              <a:round/>
            </a:ln>
            <a:effectLst/>
          </c:spPr>
          <c:marker>
            <c:symbol val="circle"/>
            <c:size val="4"/>
            <c:spPr>
              <a:solidFill>
                <a:srgbClr val="7030A0"/>
              </a:solidFill>
              <a:ln w="9525">
                <a:solidFill>
                  <a:srgbClr val="7030A0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'74A Summary'!$M$9:$Q$9</c:f>
                <c:numCache>
                  <c:formatCode>General</c:formatCode>
                  <c:ptCount val="5"/>
                  <c:pt idx="0">
                    <c:v>4.9416687186886271E-2</c:v>
                  </c:pt>
                  <c:pt idx="1">
                    <c:v>0.1298277234512302</c:v>
                  </c:pt>
                  <c:pt idx="2">
                    <c:v>0.12252461409597892</c:v>
                  </c:pt>
                  <c:pt idx="3">
                    <c:v>8.9837785496678882E-2</c:v>
                  </c:pt>
                  <c:pt idx="4">
                    <c:v>0.13261240420632597</c:v>
                  </c:pt>
                </c:numCache>
              </c:numRef>
            </c:plus>
            <c:minus>
              <c:numRef>
                <c:f>'74A Summary'!$M$9:$Q$9</c:f>
                <c:numCache>
                  <c:formatCode>General</c:formatCode>
                  <c:ptCount val="5"/>
                  <c:pt idx="0">
                    <c:v>4.9416687186886271E-2</c:v>
                  </c:pt>
                  <c:pt idx="1">
                    <c:v>0.1298277234512302</c:v>
                  </c:pt>
                  <c:pt idx="2">
                    <c:v>0.12252461409597892</c:v>
                  </c:pt>
                  <c:pt idx="3">
                    <c:v>8.9837785496678882E-2</c:v>
                  </c:pt>
                  <c:pt idx="4">
                    <c:v>0.13261240420632597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'74A Summary'!$D$3:$H$3</c:f>
              <c:numCache>
                <c:formatCode>General</c:formatCode>
                <c:ptCount val="5"/>
                <c:pt idx="0">
                  <c:v>4</c:v>
                </c:pt>
                <c:pt idx="1">
                  <c:v>7</c:v>
                </c:pt>
                <c:pt idx="2">
                  <c:v>9</c:v>
                </c:pt>
                <c:pt idx="3">
                  <c:v>11</c:v>
                </c:pt>
                <c:pt idx="4">
                  <c:v>14</c:v>
                </c:pt>
              </c:numCache>
            </c:numRef>
          </c:xVal>
          <c:yVal>
            <c:numRef>
              <c:f>'74A Summary'!$M$7:$Q$7</c:f>
              <c:numCache>
                <c:formatCode>General</c:formatCode>
                <c:ptCount val="5"/>
                <c:pt idx="0">
                  <c:v>0.83881439295792826</c:v>
                </c:pt>
                <c:pt idx="1">
                  <c:v>1.5571805348467451</c:v>
                </c:pt>
                <c:pt idx="2">
                  <c:v>2.4695882117713577</c:v>
                </c:pt>
                <c:pt idx="3">
                  <c:v>3.2492376190334622</c:v>
                </c:pt>
                <c:pt idx="4">
                  <c:v>4.5761957548337673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A4D4-466E-BF5A-612D1BD33A63}"/>
            </c:ext>
          </c:extLst>
        </c:ser>
        <c:ser>
          <c:idx val="4"/>
          <c:order val="3"/>
          <c:tx>
            <c:v>Olaparib + 1 Gy</c:v>
          </c:tx>
          <c:spPr>
            <a:ln w="15875" cap="rnd">
              <a:solidFill>
                <a:srgbClr val="FF0000"/>
              </a:solidFill>
              <a:prstDash val="dash"/>
              <a:round/>
            </a:ln>
            <a:effectLst/>
          </c:spPr>
          <c:marker>
            <c:symbol val="circle"/>
            <c:size val="4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'74A Summary'!$M$17:$Q$17</c:f>
                <c:numCache>
                  <c:formatCode>General</c:formatCode>
                  <c:ptCount val="5"/>
                  <c:pt idx="0">
                    <c:v>2.5784114066804659E-2</c:v>
                  </c:pt>
                  <c:pt idx="1">
                    <c:v>0.17720387195374659</c:v>
                  </c:pt>
                  <c:pt idx="2">
                    <c:v>7.9541432717651142E-2</c:v>
                  </c:pt>
                  <c:pt idx="3">
                    <c:v>5.4992510973401972E-2</c:v>
                  </c:pt>
                  <c:pt idx="4">
                    <c:v>0.17632599003574931</c:v>
                  </c:pt>
                </c:numCache>
              </c:numRef>
            </c:plus>
            <c:minus>
              <c:numRef>
                <c:f>'74A Summary'!$M$17:$Q$17</c:f>
                <c:numCache>
                  <c:formatCode>General</c:formatCode>
                  <c:ptCount val="5"/>
                  <c:pt idx="0">
                    <c:v>2.5784114066804659E-2</c:v>
                  </c:pt>
                  <c:pt idx="1">
                    <c:v>0.17720387195374659</c:v>
                  </c:pt>
                  <c:pt idx="2">
                    <c:v>7.9541432717651142E-2</c:v>
                  </c:pt>
                  <c:pt idx="3">
                    <c:v>5.4992510973401972E-2</c:v>
                  </c:pt>
                  <c:pt idx="4">
                    <c:v>0.17632599003574931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'74A Summary'!$D$3:$H$3</c:f>
              <c:numCache>
                <c:formatCode>General</c:formatCode>
                <c:ptCount val="5"/>
                <c:pt idx="0">
                  <c:v>4</c:v>
                </c:pt>
                <c:pt idx="1">
                  <c:v>7</c:v>
                </c:pt>
                <c:pt idx="2">
                  <c:v>9</c:v>
                </c:pt>
                <c:pt idx="3">
                  <c:v>11</c:v>
                </c:pt>
                <c:pt idx="4">
                  <c:v>14</c:v>
                </c:pt>
              </c:numCache>
            </c:numRef>
          </c:xVal>
          <c:yVal>
            <c:numRef>
              <c:f>'74A Summary'!$M$15:$Q$15</c:f>
              <c:numCache>
                <c:formatCode>General</c:formatCode>
                <c:ptCount val="5"/>
                <c:pt idx="0">
                  <c:v>0.74514068946055223</c:v>
                </c:pt>
                <c:pt idx="1">
                  <c:v>1.1364659571073599</c:v>
                </c:pt>
                <c:pt idx="2">
                  <c:v>1.4060780790933549</c:v>
                </c:pt>
                <c:pt idx="3">
                  <c:v>1.5530821577019911</c:v>
                </c:pt>
                <c:pt idx="4">
                  <c:v>1.9213082788189222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A4D4-466E-BF5A-612D1BD33A6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944798720"/>
        <c:axId val="-2134290672"/>
      </c:scatterChart>
      <c:valAx>
        <c:axId val="1944798720"/>
        <c:scaling>
          <c:orientation val="minMax"/>
          <c:max val="15"/>
          <c:min val="3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+mj-lt"/>
                    <a:ea typeface="+mn-ea"/>
                    <a:cs typeface="Arial" panose="020B0604020202020204" pitchFamily="34" charset="0"/>
                  </a:defRPr>
                </a:pPr>
                <a:r>
                  <a:rPr lang="en-GB" b="1"/>
                  <a:t>Time post-seeding (days)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tx1"/>
                  </a:solidFill>
                  <a:latin typeface="+mj-lt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rgbClr val="868686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-2134290672"/>
        <c:crosses val="autoZero"/>
        <c:crossBetween val="midCat"/>
        <c:majorUnit val="2"/>
      </c:valAx>
      <c:valAx>
        <c:axId val="-2134290672"/>
        <c:scaling>
          <c:orientation val="minMax"/>
          <c:max val="6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+mj-lt"/>
                    <a:ea typeface="+mn-ea"/>
                    <a:cs typeface="Arial" panose="020B0604020202020204" pitchFamily="34" charset="0"/>
                  </a:defRPr>
                </a:pPr>
                <a:r>
                  <a:rPr lang="en-GB" b="1" dirty="0"/>
                  <a:t>Spheroid volume (µm</a:t>
                </a:r>
                <a:r>
                  <a:rPr lang="en-GB" b="1" baseline="30000" dirty="0"/>
                  <a:t>3</a:t>
                </a:r>
                <a:r>
                  <a:rPr lang="en-GB" b="1" dirty="0"/>
                  <a:t> x 10</a:t>
                </a:r>
                <a:r>
                  <a:rPr lang="en-GB" b="1" baseline="30000" dirty="0"/>
                  <a:t>7</a:t>
                </a:r>
                <a:r>
                  <a:rPr lang="en-GB" b="1" dirty="0"/>
                  <a:t>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tx1"/>
                  </a:solidFill>
                  <a:latin typeface="+mj-lt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0.0" sourceLinked="0"/>
        <c:majorTickMark val="out"/>
        <c:minorTickMark val="none"/>
        <c:tickLblPos val="nextTo"/>
        <c:spPr>
          <a:noFill/>
          <a:ln w="9525" cap="flat" cmpd="sng" algn="ctr">
            <a:solidFill>
              <a:srgbClr val="868686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94479872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16299202114233211"/>
          <c:y val="3.1854110086005174E-3"/>
          <c:w val="0.53450963217996217"/>
          <c:h val="0.2816876173168138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/>
              </a:solidFill>
              <a:latin typeface="+mj-lt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chemeClr val="tx1"/>
          </a:solidFill>
          <a:latin typeface="+mj-lt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0684916011930291"/>
          <c:y val="0.20440241127175285"/>
          <c:w val="0.72528344151923818"/>
          <c:h val="0.64028750929512646"/>
        </c:manualLayout>
      </c:layout>
      <c:scatterChart>
        <c:scatterStyle val="smoothMarker"/>
        <c:varyColors val="0"/>
        <c:ser>
          <c:idx val="3"/>
          <c:order val="0"/>
          <c:tx>
            <c:v>DMSO</c:v>
          </c:tx>
          <c:spPr>
            <a:ln w="15875" cap="rnd">
              <a:solidFill>
                <a:srgbClr val="7030A0"/>
              </a:solidFill>
              <a:prstDash val="solid"/>
              <a:round/>
            </a:ln>
            <a:effectLst/>
          </c:spPr>
          <c:marker>
            <c:symbol val="circle"/>
            <c:size val="4"/>
            <c:spPr>
              <a:solidFill>
                <a:srgbClr val="7030A0"/>
              </a:solidFill>
              <a:ln w="9525">
                <a:solidFill>
                  <a:srgbClr val="7030A0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'6 Summary'!$D$9:$H$9</c:f>
                <c:numCache>
                  <c:formatCode>General</c:formatCode>
                  <c:ptCount val="5"/>
                  <c:pt idx="0">
                    <c:v>2.5967600875696842E-2</c:v>
                  </c:pt>
                  <c:pt idx="1">
                    <c:v>0.14526157679080462</c:v>
                  </c:pt>
                  <c:pt idx="2">
                    <c:v>9.4366842225412067E-3</c:v>
                  </c:pt>
                  <c:pt idx="3">
                    <c:v>0.12081299150731692</c:v>
                  </c:pt>
                  <c:pt idx="4">
                    <c:v>0.24624230916042511</c:v>
                  </c:pt>
                </c:numCache>
              </c:numRef>
            </c:plus>
            <c:minus>
              <c:numRef>
                <c:f>'6 Summary'!$D$9:$H$9</c:f>
                <c:numCache>
                  <c:formatCode>General</c:formatCode>
                  <c:ptCount val="5"/>
                  <c:pt idx="0">
                    <c:v>2.5967600875696842E-2</c:v>
                  </c:pt>
                  <c:pt idx="1">
                    <c:v>0.14526157679080462</c:v>
                  </c:pt>
                  <c:pt idx="2">
                    <c:v>9.4366842225412067E-3</c:v>
                  </c:pt>
                  <c:pt idx="3">
                    <c:v>0.12081299150731692</c:v>
                  </c:pt>
                  <c:pt idx="4">
                    <c:v>0.24624230916042511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'6 Summary'!$D$3:$H$3</c:f>
              <c:numCache>
                <c:formatCode>General</c:formatCode>
                <c:ptCount val="5"/>
                <c:pt idx="0">
                  <c:v>4</c:v>
                </c:pt>
                <c:pt idx="1">
                  <c:v>7</c:v>
                </c:pt>
                <c:pt idx="2">
                  <c:v>9</c:v>
                </c:pt>
                <c:pt idx="3">
                  <c:v>11</c:v>
                </c:pt>
                <c:pt idx="4">
                  <c:v>14</c:v>
                </c:pt>
              </c:numCache>
            </c:numRef>
          </c:xVal>
          <c:yVal>
            <c:numRef>
              <c:f>'6 Summary'!$D$7:$H$7</c:f>
              <c:numCache>
                <c:formatCode>General</c:formatCode>
                <c:ptCount val="5"/>
                <c:pt idx="0">
                  <c:v>0.54771120549372654</c:v>
                </c:pt>
                <c:pt idx="1">
                  <c:v>1.9049758841342537</c:v>
                </c:pt>
                <c:pt idx="2">
                  <c:v>2.4652102293077256</c:v>
                </c:pt>
                <c:pt idx="3">
                  <c:v>3.3728598290483536</c:v>
                </c:pt>
                <c:pt idx="4">
                  <c:v>3.4043287294560525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1C19-405F-862F-476AB5AE7666}"/>
            </c:ext>
          </c:extLst>
        </c:ser>
        <c:ser>
          <c:idx val="0"/>
          <c:order val="1"/>
          <c:tx>
            <c:v>Olaparib</c:v>
          </c:tx>
          <c:spPr>
            <a:ln w="15875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4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'6 Summary'!$D$17:$H$17</c:f>
                <c:numCache>
                  <c:formatCode>General</c:formatCode>
                  <c:ptCount val="5"/>
                  <c:pt idx="0">
                    <c:v>1.0080662089681161E-2</c:v>
                  </c:pt>
                  <c:pt idx="1">
                    <c:v>0.13151694679481415</c:v>
                  </c:pt>
                  <c:pt idx="2">
                    <c:v>0.10511006000337345</c:v>
                  </c:pt>
                  <c:pt idx="3">
                    <c:v>2.003462233086498E-2</c:v>
                  </c:pt>
                  <c:pt idx="4">
                    <c:v>7.3247178097330806E-2</c:v>
                  </c:pt>
                </c:numCache>
              </c:numRef>
            </c:plus>
            <c:minus>
              <c:numRef>
                <c:f>'6 Summary'!$D$17:$H$17</c:f>
                <c:numCache>
                  <c:formatCode>General</c:formatCode>
                  <c:ptCount val="5"/>
                  <c:pt idx="0">
                    <c:v>1.0080662089681161E-2</c:v>
                  </c:pt>
                  <c:pt idx="1">
                    <c:v>0.13151694679481415</c:v>
                  </c:pt>
                  <c:pt idx="2">
                    <c:v>0.10511006000337345</c:v>
                  </c:pt>
                  <c:pt idx="3">
                    <c:v>2.003462233086498E-2</c:v>
                  </c:pt>
                  <c:pt idx="4">
                    <c:v>7.3247178097330806E-2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'6 Summary'!$D$3:$H$3</c:f>
              <c:numCache>
                <c:formatCode>General</c:formatCode>
                <c:ptCount val="5"/>
                <c:pt idx="0">
                  <c:v>4</c:v>
                </c:pt>
                <c:pt idx="1">
                  <c:v>7</c:v>
                </c:pt>
                <c:pt idx="2">
                  <c:v>9</c:v>
                </c:pt>
                <c:pt idx="3">
                  <c:v>11</c:v>
                </c:pt>
                <c:pt idx="4">
                  <c:v>14</c:v>
                </c:pt>
              </c:numCache>
            </c:numRef>
          </c:xVal>
          <c:yVal>
            <c:numRef>
              <c:f>'6 Summary'!$D$15:$H$15</c:f>
              <c:numCache>
                <c:formatCode>General</c:formatCode>
                <c:ptCount val="5"/>
                <c:pt idx="0">
                  <c:v>0.55176627774567311</c:v>
                </c:pt>
                <c:pt idx="1">
                  <c:v>1.5999887736662632</c:v>
                </c:pt>
                <c:pt idx="2">
                  <c:v>2.0227555300533093</c:v>
                </c:pt>
                <c:pt idx="3">
                  <c:v>2.2448142323310991</c:v>
                </c:pt>
                <c:pt idx="4">
                  <c:v>2.0450706383540638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1C19-405F-862F-476AB5AE7666}"/>
            </c:ext>
          </c:extLst>
        </c:ser>
        <c:ser>
          <c:idx val="2"/>
          <c:order val="2"/>
          <c:tx>
            <c:v>DMSO + 1 Gy</c:v>
          </c:tx>
          <c:spPr>
            <a:ln w="15875" cap="rnd">
              <a:solidFill>
                <a:srgbClr val="7030A0"/>
              </a:solidFill>
              <a:prstDash val="dash"/>
              <a:round/>
            </a:ln>
            <a:effectLst/>
          </c:spPr>
          <c:marker>
            <c:symbol val="circle"/>
            <c:size val="4"/>
            <c:spPr>
              <a:solidFill>
                <a:srgbClr val="7030A0"/>
              </a:solidFill>
              <a:ln w="9525">
                <a:solidFill>
                  <a:srgbClr val="7030A0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'6 Summary'!$M$9:$Q$9</c:f>
                <c:numCache>
                  <c:formatCode>General</c:formatCode>
                  <c:ptCount val="5"/>
                  <c:pt idx="0">
                    <c:v>3.1867972659968345E-2</c:v>
                  </c:pt>
                  <c:pt idx="1">
                    <c:v>4.9128039110179149E-2</c:v>
                  </c:pt>
                  <c:pt idx="2">
                    <c:v>6.770582050174982E-3</c:v>
                  </c:pt>
                  <c:pt idx="3">
                    <c:v>9.8715253767249378E-2</c:v>
                  </c:pt>
                  <c:pt idx="4">
                    <c:v>0.15348305975224019</c:v>
                  </c:pt>
                </c:numCache>
              </c:numRef>
            </c:plus>
            <c:minus>
              <c:numRef>
                <c:f>'6 Summary'!$M$9:$Q$9</c:f>
                <c:numCache>
                  <c:formatCode>General</c:formatCode>
                  <c:ptCount val="5"/>
                  <c:pt idx="0">
                    <c:v>3.1867972659968345E-2</c:v>
                  </c:pt>
                  <c:pt idx="1">
                    <c:v>4.9128039110179149E-2</c:v>
                  </c:pt>
                  <c:pt idx="2">
                    <c:v>6.770582050174982E-3</c:v>
                  </c:pt>
                  <c:pt idx="3">
                    <c:v>9.8715253767249378E-2</c:v>
                  </c:pt>
                  <c:pt idx="4">
                    <c:v>0.15348305975224019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'6 Summary'!$D$3:$H$3</c:f>
              <c:numCache>
                <c:formatCode>General</c:formatCode>
                <c:ptCount val="5"/>
                <c:pt idx="0">
                  <c:v>4</c:v>
                </c:pt>
                <c:pt idx="1">
                  <c:v>7</c:v>
                </c:pt>
                <c:pt idx="2">
                  <c:v>9</c:v>
                </c:pt>
                <c:pt idx="3">
                  <c:v>11</c:v>
                </c:pt>
                <c:pt idx="4">
                  <c:v>14</c:v>
                </c:pt>
              </c:numCache>
            </c:numRef>
          </c:xVal>
          <c:yVal>
            <c:numRef>
              <c:f>'6 Summary'!$M$7:$Q$7</c:f>
              <c:numCache>
                <c:formatCode>General</c:formatCode>
                <c:ptCount val="5"/>
                <c:pt idx="0">
                  <c:v>0.57148208426188418</c:v>
                </c:pt>
                <c:pt idx="1">
                  <c:v>1.3128795727195981</c:v>
                </c:pt>
                <c:pt idx="2">
                  <c:v>1.6927997429858732</c:v>
                </c:pt>
                <c:pt idx="3">
                  <c:v>1.557027467022206</c:v>
                </c:pt>
                <c:pt idx="4">
                  <c:v>1.5946226244136441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1C19-405F-862F-476AB5AE7666}"/>
            </c:ext>
          </c:extLst>
        </c:ser>
        <c:ser>
          <c:idx val="4"/>
          <c:order val="3"/>
          <c:tx>
            <c:v>Olaparib + 1 Gy</c:v>
          </c:tx>
          <c:spPr>
            <a:ln w="15875" cap="rnd">
              <a:solidFill>
                <a:srgbClr val="FF0000"/>
              </a:solidFill>
              <a:prstDash val="dash"/>
              <a:round/>
            </a:ln>
            <a:effectLst/>
          </c:spPr>
          <c:marker>
            <c:symbol val="circle"/>
            <c:size val="4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'6 Summary'!$M$17:$Q$17</c:f>
                <c:numCache>
                  <c:formatCode>General</c:formatCode>
                  <c:ptCount val="5"/>
                  <c:pt idx="0">
                    <c:v>4.829014543314923E-3</c:v>
                  </c:pt>
                  <c:pt idx="1">
                    <c:v>1.5025121405036168E-2</c:v>
                  </c:pt>
                  <c:pt idx="2">
                    <c:v>0.11247630505737187</c:v>
                  </c:pt>
                  <c:pt idx="3">
                    <c:v>1.124872950970383E-2</c:v>
                  </c:pt>
                  <c:pt idx="4">
                    <c:v>4.1138794536130549E-2</c:v>
                  </c:pt>
                </c:numCache>
              </c:numRef>
            </c:plus>
            <c:minus>
              <c:numRef>
                <c:f>'6 Summary'!$M$17:$Q$17</c:f>
                <c:numCache>
                  <c:formatCode>General</c:formatCode>
                  <c:ptCount val="5"/>
                  <c:pt idx="0">
                    <c:v>4.829014543314923E-3</c:v>
                  </c:pt>
                  <c:pt idx="1">
                    <c:v>1.5025121405036168E-2</c:v>
                  </c:pt>
                  <c:pt idx="2">
                    <c:v>0.11247630505737187</c:v>
                  </c:pt>
                  <c:pt idx="3">
                    <c:v>1.124872950970383E-2</c:v>
                  </c:pt>
                  <c:pt idx="4">
                    <c:v>4.1138794536130549E-2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'6 Summary'!$D$3:$H$3</c:f>
              <c:numCache>
                <c:formatCode>General</c:formatCode>
                <c:ptCount val="5"/>
                <c:pt idx="0">
                  <c:v>4</c:v>
                </c:pt>
                <c:pt idx="1">
                  <c:v>7</c:v>
                </c:pt>
                <c:pt idx="2">
                  <c:v>9</c:v>
                </c:pt>
                <c:pt idx="3">
                  <c:v>11</c:v>
                </c:pt>
                <c:pt idx="4">
                  <c:v>14</c:v>
                </c:pt>
              </c:numCache>
            </c:numRef>
          </c:xVal>
          <c:yVal>
            <c:numRef>
              <c:f>'6 Summary'!$M$15:$Q$15</c:f>
              <c:numCache>
                <c:formatCode>General</c:formatCode>
                <c:ptCount val="5"/>
                <c:pt idx="0">
                  <c:v>0.5299057631629418</c:v>
                </c:pt>
                <c:pt idx="1">
                  <c:v>1.0452585501723268</c:v>
                </c:pt>
                <c:pt idx="2">
                  <c:v>1.270117202360546</c:v>
                </c:pt>
                <c:pt idx="3">
                  <c:v>1.1404360691666766</c:v>
                </c:pt>
                <c:pt idx="4">
                  <c:v>0.71315535231830673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1C19-405F-862F-476AB5AE766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944798720"/>
        <c:axId val="-2134290672"/>
      </c:scatterChart>
      <c:valAx>
        <c:axId val="1944798720"/>
        <c:scaling>
          <c:orientation val="minMax"/>
          <c:max val="15"/>
          <c:min val="3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+mj-lt"/>
                    <a:ea typeface="+mn-ea"/>
                    <a:cs typeface="Arial" panose="020B0604020202020204" pitchFamily="34" charset="0"/>
                  </a:defRPr>
                </a:pPr>
                <a:r>
                  <a:rPr lang="en-GB" b="1"/>
                  <a:t>Time post-seeding (days)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tx1"/>
                  </a:solidFill>
                  <a:latin typeface="+mj-lt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rgbClr val="868686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-2134290672"/>
        <c:crosses val="autoZero"/>
        <c:crossBetween val="midCat"/>
        <c:majorUnit val="2"/>
      </c:valAx>
      <c:valAx>
        <c:axId val="-2134290672"/>
        <c:scaling>
          <c:orientation val="minMax"/>
          <c:max val="4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+mj-lt"/>
                    <a:ea typeface="+mn-ea"/>
                    <a:cs typeface="Arial" panose="020B0604020202020204" pitchFamily="34" charset="0"/>
                  </a:defRPr>
                </a:pPr>
                <a:r>
                  <a:rPr lang="en-GB" b="1" dirty="0"/>
                  <a:t>Spheroid volume (µm</a:t>
                </a:r>
                <a:r>
                  <a:rPr lang="en-GB" b="1" baseline="30000" dirty="0"/>
                  <a:t>3</a:t>
                </a:r>
                <a:r>
                  <a:rPr lang="en-GB" b="1" dirty="0"/>
                  <a:t> x 10</a:t>
                </a:r>
                <a:r>
                  <a:rPr lang="en-GB" b="1" baseline="30000" dirty="0"/>
                  <a:t>7</a:t>
                </a:r>
                <a:r>
                  <a:rPr lang="en-GB" b="1" dirty="0"/>
                  <a:t>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tx1"/>
                  </a:solidFill>
                  <a:latin typeface="+mj-lt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0.0" sourceLinked="0"/>
        <c:majorTickMark val="out"/>
        <c:minorTickMark val="none"/>
        <c:tickLblPos val="nextTo"/>
        <c:spPr>
          <a:noFill/>
          <a:ln w="9525" cap="flat" cmpd="sng" algn="ctr">
            <a:solidFill>
              <a:srgbClr val="868686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944798720"/>
        <c:crosses val="autoZero"/>
        <c:crossBetween val="midCat"/>
        <c:majorUnit val="1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19864639239215065"/>
          <c:y val="1.1724502177715337E-2"/>
          <c:w val="0.55558011579317468"/>
          <c:h val="0.2624871888096403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/>
              </a:solidFill>
              <a:latin typeface="+mj-lt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chemeClr val="tx1"/>
          </a:solidFill>
          <a:latin typeface="+mj-lt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497462817147858"/>
          <c:y val="5.1400554097404488E-2"/>
          <c:w val="0.79883084571799712"/>
          <c:h val="0.73444808982210552"/>
        </c:manualLayout>
      </c:layout>
      <c:scatterChart>
        <c:scatterStyle val="lineMarker"/>
        <c:varyColors val="0"/>
        <c:ser>
          <c:idx val="1"/>
          <c:order val="0"/>
          <c:tx>
            <c:v>58 MeV</c:v>
          </c:tx>
          <c:spPr>
            <a:ln w="15875">
              <a:solidFill>
                <a:srgbClr val="92D050"/>
              </a:solidFill>
            </a:ln>
          </c:spPr>
          <c:marker>
            <c:spPr>
              <a:solidFill>
                <a:srgbClr val="92D050"/>
              </a:solidFill>
              <a:ln>
                <a:solidFill>
                  <a:srgbClr val="92D05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'JP data'!$I$83:$I$86</c:f>
                <c:numCache>
                  <c:formatCode>General</c:formatCode>
                  <c:ptCount val="4"/>
                  <c:pt idx="0">
                    <c:v>1.4332917616497527E-16</c:v>
                  </c:pt>
                  <c:pt idx="1">
                    <c:v>9.3110647207477401E-2</c:v>
                  </c:pt>
                  <c:pt idx="2">
                    <c:v>8.6038425353004599E-2</c:v>
                  </c:pt>
                  <c:pt idx="3">
                    <c:v>8.2423892821682485E-2</c:v>
                  </c:pt>
                </c:numCache>
              </c:numRef>
            </c:plus>
            <c:minus>
              <c:numRef>
                <c:f>'JP data'!$I$83:$I$86</c:f>
                <c:numCache>
                  <c:formatCode>General</c:formatCode>
                  <c:ptCount val="4"/>
                  <c:pt idx="0">
                    <c:v>1.4332917616497527E-16</c:v>
                  </c:pt>
                  <c:pt idx="1">
                    <c:v>9.3110647207477401E-2</c:v>
                  </c:pt>
                  <c:pt idx="2">
                    <c:v>8.6038425353004599E-2</c:v>
                  </c:pt>
                  <c:pt idx="3">
                    <c:v>8.2423892821682485E-2</c:v>
                  </c:pt>
                </c:numCache>
              </c:numRef>
            </c:minus>
          </c:errBars>
          <c:xVal>
            <c:numRef>
              <c:f>'JP data'!$A$39:$A$42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4</c:v>
                </c:pt>
              </c:numCache>
            </c:numRef>
          </c:xVal>
          <c:yVal>
            <c:numRef>
              <c:f>'JP data'!$G$83:$G$86</c:f>
              <c:numCache>
                <c:formatCode>General</c:formatCode>
                <c:ptCount val="4"/>
                <c:pt idx="0">
                  <c:v>0.99999999999999989</c:v>
                </c:pt>
                <c:pt idx="1">
                  <c:v>0.80438698688058508</c:v>
                </c:pt>
                <c:pt idx="2">
                  <c:v>0.72288594325411015</c:v>
                </c:pt>
                <c:pt idx="3">
                  <c:v>0.34499975219418433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8AAF-4182-A906-DEDBBE1032E2}"/>
            </c:ext>
          </c:extLst>
        </c:ser>
        <c:ser>
          <c:idx val="0"/>
          <c:order val="1"/>
          <c:tx>
            <c:v>11 MeV</c:v>
          </c:tx>
          <c:spPr>
            <a:ln w="15875">
              <a:solidFill>
                <a:schemeClr val="tx2">
                  <a:lumMod val="60000"/>
                  <a:lumOff val="40000"/>
                </a:schemeClr>
              </a:solidFill>
            </a:ln>
          </c:spPr>
          <c:marker>
            <c:spPr>
              <a:solidFill>
                <a:schemeClr val="tx2">
                  <a:lumMod val="60000"/>
                  <a:lumOff val="40000"/>
                </a:schemeClr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'JP data'!$I$61:$I$64</c:f>
                <c:numCache>
                  <c:formatCode>General</c:formatCode>
                  <c:ptCount val="4"/>
                  <c:pt idx="0">
                    <c:v>5.5511151231257827E-17</c:v>
                  </c:pt>
                  <c:pt idx="1">
                    <c:v>6.3057820733563627E-2</c:v>
                  </c:pt>
                  <c:pt idx="2">
                    <c:v>1.9925772141311117E-2</c:v>
                  </c:pt>
                  <c:pt idx="3">
                    <c:v>2.7689204790018376E-2</c:v>
                  </c:pt>
                </c:numCache>
              </c:numRef>
            </c:plus>
            <c:minus>
              <c:numRef>
                <c:f>'JP data'!$I$61:$I$64</c:f>
                <c:numCache>
                  <c:formatCode>General</c:formatCode>
                  <c:ptCount val="4"/>
                  <c:pt idx="0">
                    <c:v>5.5511151231257827E-17</c:v>
                  </c:pt>
                  <c:pt idx="1">
                    <c:v>6.3057820733563627E-2</c:v>
                  </c:pt>
                  <c:pt idx="2">
                    <c:v>1.9925772141311117E-2</c:v>
                  </c:pt>
                  <c:pt idx="3">
                    <c:v>2.7689204790018376E-2</c:v>
                  </c:pt>
                </c:numCache>
              </c:numRef>
            </c:minus>
          </c:errBars>
          <c:xVal>
            <c:numRef>
              <c:f>'JP data'!$A$17:$A$20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4</c:v>
                </c:pt>
              </c:numCache>
            </c:numRef>
          </c:xVal>
          <c:yVal>
            <c:numRef>
              <c:f>'JP data'!$G$61:$G$64</c:f>
              <c:numCache>
                <c:formatCode>General</c:formatCode>
                <c:ptCount val="4"/>
                <c:pt idx="0">
                  <c:v>1</c:v>
                </c:pt>
                <c:pt idx="1">
                  <c:v>0.56081738740962583</c:v>
                </c:pt>
                <c:pt idx="2">
                  <c:v>0.40531879737554349</c:v>
                </c:pt>
                <c:pt idx="3">
                  <c:v>0.18899042700278862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8AAF-4182-A906-DEDBBE1032E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8359168"/>
        <c:axId val="118359744"/>
      </c:scatterChart>
      <c:valAx>
        <c:axId val="118359168"/>
        <c:scaling>
          <c:orientation val="minMax"/>
          <c:max val="4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Dose (Gy)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18359744"/>
        <c:crossesAt val="0.1"/>
        <c:crossBetween val="midCat"/>
      </c:valAx>
      <c:valAx>
        <c:axId val="118359744"/>
        <c:scaling>
          <c:logBase val="10"/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Surviving fraction</a:t>
                </a:r>
              </a:p>
            </c:rich>
          </c:tx>
          <c:layout>
            <c:manualLayout>
              <c:xMode val="edge"/>
              <c:yMode val="edge"/>
              <c:x val="2.4781134532047545E-2"/>
              <c:y val="0.16472550588721557"/>
            </c:manualLayout>
          </c:layout>
          <c:overlay val="0"/>
        </c:title>
        <c:numFmt formatCode="General" sourceLinked="1"/>
        <c:majorTickMark val="out"/>
        <c:minorTickMark val="out"/>
        <c:tickLblPos val="nextTo"/>
        <c:crossAx val="118359168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16166622922134732"/>
          <c:y val="0.55054206765820934"/>
          <c:w val="0.3188893263342083"/>
          <c:h val="0.16743438320209975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400">
          <a:latin typeface="+mn-lt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2989429859443514"/>
          <c:y val="0.1478576262686509"/>
          <c:w val="0.71672992575161487"/>
          <c:h val="0.67744186906538595"/>
        </c:manualLayout>
      </c:layout>
      <c:scatterChart>
        <c:scatterStyle val="smoothMarker"/>
        <c:varyColors val="0"/>
        <c:ser>
          <c:idx val="3"/>
          <c:order val="0"/>
          <c:tx>
            <c:v>DMSO</c:v>
          </c:tx>
          <c:spPr>
            <a:ln w="15875" cap="rnd">
              <a:solidFill>
                <a:srgbClr val="7030A0"/>
              </a:solidFill>
              <a:round/>
            </a:ln>
            <a:effectLst/>
          </c:spPr>
          <c:marker>
            <c:symbol val="circle"/>
            <c:size val="4"/>
            <c:spPr>
              <a:solidFill>
                <a:srgbClr val="7030A0"/>
              </a:solidFill>
              <a:ln w="9525">
                <a:solidFill>
                  <a:srgbClr val="7030A0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'74A Summary'!$D$11:$H$11</c:f>
                <c:numCache>
                  <c:formatCode>General</c:formatCode>
                  <c:ptCount val="5"/>
                  <c:pt idx="0">
                    <c:v>0.11363539652204495</c:v>
                  </c:pt>
                  <c:pt idx="1">
                    <c:v>0.26435884121381126</c:v>
                  </c:pt>
                  <c:pt idx="2">
                    <c:v>0.32921851995714091</c:v>
                  </c:pt>
                  <c:pt idx="3">
                    <c:v>0.3279213561534719</c:v>
                  </c:pt>
                  <c:pt idx="4">
                    <c:v>8.2483891324859102E-2</c:v>
                  </c:pt>
                </c:numCache>
              </c:numRef>
            </c:plus>
            <c:minus>
              <c:numRef>
                <c:f>'74A Summary'!$D$11:$H$11</c:f>
                <c:numCache>
                  <c:formatCode>General</c:formatCode>
                  <c:ptCount val="5"/>
                  <c:pt idx="0">
                    <c:v>0.11363539652204495</c:v>
                  </c:pt>
                  <c:pt idx="1">
                    <c:v>0.26435884121381126</c:v>
                  </c:pt>
                  <c:pt idx="2">
                    <c:v>0.32921851995714091</c:v>
                  </c:pt>
                  <c:pt idx="3">
                    <c:v>0.3279213561534719</c:v>
                  </c:pt>
                  <c:pt idx="4">
                    <c:v>8.2483891324859102E-2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'74A Summary'!$D$3:$H$3</c:f>
              <c:numCache>
                <c:formatCode>General</c:formatCode>
                <c:ptCount val="5"/>
                <c:pt idx="0">
                  <c:v>4</c:v>
                </c:pt>
                <c:pt idx="1">
                  <c:v>7</c:v>
                </c:pt>
                <c:pt idx="2">
                  <c:v>9</c:v>
                </c:pt>
                <c:pt idx="3">
                  <c:v>11</c:v>
                </c:pt>
                <c:pt idx="4">
                  <c:v>14</c:v>
                </c:pt>
              </c:numCache>
            </c:numRef>
          </c:xVal>
          <c:yVal>
            <c:numRef>
              <c:f>'74A Summary'!$D$9:$H$9</c:f>
              <c:numCache>
                <c:formatCode>General</c:formatCode>
                <c:ptCount val="5"/>
                <c:pt idx="0">
                  <c:v>0.8905139422762437</c:v>
                </c:pt>
                <c:pt idx="1">
                  <c:v>2.6486570429453278</c:v>
                </c:pt>
                <c:pt idx="2">
                  <c:v>4.8195494267597354</c:v>
                </c:pt>
                <c:pt idx="3">
                  <c:v>6.4843341445192726</c:v>
                </c:pt>
                <c:pt idx="4">
                  <c:v>7.080927345576324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0A55-4299-8CB3-AC43BC31DEBE}"/>
            </c:ext>
          </c:extLst>
        </c:ser>
        <c:ser>
          <c:idx val="0"/>
          <c:order val="1"/>
          <c:tx>
            <c:v>Olaparib</c:v>
          </c:tx>
          <c:spPr>
            <a:ln w="15875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4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'74A Summary'!$M$11:$Q$11</c:f>
                <c:numCache>
                  <c:formatCode>General</c:formatCode>
                  <c:ptCount val="5"/>
                  <c:pt idx="0">
                    <c:v>0.10758532419357832</c:v>
                  </c:pt>
                  <c:pt idx="1">
                    <c:v>0.21377047111663935</c:v>
                  </c:pt>
                  <c:pt idx="2">
                    <c:v>0.21851697041105253</c:v>
                  </c:pt>
                  <c:pt idx="3">
                    <c:v>0.10758532419357832</c:v>
                  </c:pt>
                  <c:pt idx="4">
                    <c:v>0.21377047111663935</c:v>
                  </c:pt>
                </c:numCache>
              </c:numRef>
            </c:plus>
            <c:minus>
              <c:numRef>
                <c:f>'74A Summary'!$M$11:$Q$11</c:f>
                <c:numCache>
                  <c:formatCode>General</c:formatCode>
                  <c:ptCount val="5"/>
                  <c:pt idx="0">
                    <c:v>0.10758532419357832</c:v>
                  </c:pt>
                  <c:pt idx="1">
                    <c:v>0.21377047111663935</c:v>
                  </c:pt>
                  <c:pt idx="2">
                    <c:v>0.21851697041105253</c:v>
                  </c:pt>
                  <c:pt idx="3">
                    <c:v>0.10758532419357832</c:v>
                  </c:pt>
                  <c:pt idx="4">
                    <c:v>0.21377047111663935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'74A Summary'!$D$3:$H$3</c:f>
              <c:numCache>
                <c:formatCode>General</c:formatCode>
                <c:ptCount val="5"/>
                <c:pt idx="0">
                  <c:v>4</c:v>
                </c:pt>
                <c:pt idx="1">
                  <c:v>7</c:v>
                </c:pt>
                <c:pt idx="2">
                  <c:v>9</c:v>
                </c:pt>
                <c:pt idx="3">
                  <c:v>11</c:v>
                </c:pt>
                <c:pt idx="4">
                  <c:v>14</c:v>
                </c:pt>
              </c:numCache>
            </c:numRef>
          </c:xVal>
          <c:yVal>
            <c:numRef>
              <c:f>'74A Summary'!$D$18:$H$18</c:f>
              <c:numCache>
                <c:formatCode>General</c:formatCode>
                <c:ptCount val="5"/>
                <c:pt idx="0">
                  <c:v>0.9449042379928887</c:v>
                </c:pt>
                <c:pt idx="1">
                  <c:v>2.0282005727274903</c:v>
                </c:pt>
                <c:pt idx="2">
                  <c:v>3.1088713816962863</c:v>
                </c:pt>
                <c:pt idx="3">
                  <c:v>3.6467194408136185</c:v>
                </c:pt>
                <c:pt idx="4">
                  <c:v>4.5993071733063653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0A55-4299-8CB3-AC43BC31DEBE}"/>
            </c:ext>
          </c:extLst>
        </c:ser>
        <c:ser>
          <c:idx val="2"/>
          <c:order val="2"/>
          <c:tx>
            <c:v>DMSO + 1 Gy</c:v>
          </c:tx>
          <c:spPr>
            <a:ln w="15875" cap="rnd">
              <a:solidFill>
                <a:srgbClr val="7030A0"/>
              </a:solidFill>
              <a:prstDash val="dash"/>
              <a:round/>
            </a:ln>
            <a:effectLst/>
          </c:spPr>
          <c:marker>
            <c:symbol val="circle"/>
            <c:size val="4"/>
            <c:spPr>
              <a:solidFill>
                <a:srgbClr val="7030A0"/>
              </a:solidFill>
              <a:ln w="9525">
                <a:solidFill>
                  <a:srgbClr val="7030A0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'74A Summary'!$M$11:$Q$11</c:f>
                <c:numCache>
                  <c:formatCode>General</c:formatCode>
                  <c:ptCount val="5"/>
                  <c:pt idx="0">
                    <c:v>0.10758532419357832</c:v>
                  </c:pt>
                  <c:pt idx="1">
                    <c:v>0.21377047111663935</c:v>
                  </c:pt>
                  <c:pt idx="2">
                    <c:v>0.21851697041105253</c:v>
                  </c:pt>
                  <c:pt idx="3">
                    <c:v>0.10758532419357832</c:v>
                  </c:pt>
                  <c:pt idx="4">
                    <c:v>0.21377047111663935</c:v>
                  </c:pt>
                </c:numCache>
              </c:numRef>
            </c:plus>
            <c:minus>
              <c:numRef>
                <c:f>'74A Summary'!$M$11:$Q$11</c:f>
                <c:numCache>
                  <c:formatCode>General</c:formatCode>
                  <c:ptCount val="5"/>
                  <c:pt idx="0">
                    <c:v>0.10758532419357832</c:v>
                  </c:pt>
                  <c:pt idx="1">
                    <c:v>0.21377047111663935</c:v>
                  </c:pt>
                  <c:pt idx="2">
                    <c:v>0.21851697041105253</c:v>
                  </c:pt>
                  <c:pt idx="3">
                    <c:v>0.10758532419357832</c:v>
                  </c:pt>
                  <c:pt idx="4">
                    <c:v>0.21377047111663935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'74A Summary'!$D$3:$H$3</c:f>
              <c:numCache>
                <c:formatCode>General</c:formatCode>
                <c:ptCount val="5"/>
                <c:pt idx="0">
                  <c:v>4</c:v>
                </c:pt>
                <c:pt idx="1">
                  <c:v>7</c:v>
                </c:pt>
                <c:pt idx="2">
                  <c:v>9</c:v>
                </c:pt>
                <c:pt idx="3">
                  <c:v>11</c:v>
                </c:pt>
                <c:pt idx="4">
                  <c:v>14</c:v>
                </c:pt>
              </c:numCache>
            </c:numRef>
          </c:xVal>
          <c:yVal>
            <c:numRef>
              <c:f>'74A Summary'!$M$9:$Q$9</c:f>
              <c:numCache>
                <c:formatCode>General</c:formatCode>
                <c:ptCount val="5"/>
                <c:pt idx="0">
                  <c:v>0.90852762113678764</c:v>
                </c:pt>
                <c:pt idx="1">
                  <c:v>1.6833840476586497</c:v>
                </c:pt>
                <c:pt idx="2">
                  <c:v>2.5196469438624529</c:v>
                </c:pt>
                <c:pt idx="3">
                  <c:v>3.1776051953777791</c:v>
                </c:pt>
                <c:pt idx="4">
                  <c:v>4.3947876077559043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0A55-4299-8CB3-AC43BC31DEBE}"/>
            </c:ext>
          </c:extLst>
        </c:ser>
        <c:ser>
          <c:idx val="4"/>
          <c:order val="3"/>
          <c:tx>
            <c:v>Olaparib + 1 Gy</c:v>
          </c:tx>
          <c:spPr>
            <a:ln w="15875" cap="rnd">
              <a:solidFill>
                <a:srgbClr val="FF0000"/>
              </a:solidFill>
              <a:prstDash val="dash"/>
              <a:round/>
            </a:ln>
            <a:effectLst/>
          </c:spPr>
          <c:marker>
            <c:symbol val="circle"/>
            <c:size val="4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'74A Summary'!$M$20:$Q$20</c:f>
                <c:numCache>
                  <c:formatCode>General</c:formatCode>
                  <c:ptCount val="5"/>
                  <c:pt idx="0">
                    <c:v>1.7853971020907407E-2</c:v>
                  </c:pt>
                  <c:pt idx="1">
                    <c:v>0.25360092899196335</c:v>
                  </c:pt>
                  <c:pt idx="2">
                    <c:v>0.18837544957201249</c:v>
                  </c:pt>
                  <c:pt idx="3">
                    <c:v>0.39705625699224623</c:v>
                  </c:pt>
                  <c:pt idx="4">
                    <c:v>0.37723872225753291</c:v>
                  </c:pt>
                </c:numCache>
              </c:numRef>
            </c:plus>
            <c:minus>
              <c:numRef>
                <c:f>'74A Summary'!$M$20:$Q$20</c:f>
                <c:numCache>
                  <c:formatCode>General</c:formatCode>
                  <c:ptCount val="5"/>
                  <c:pt idx="0">
                    <c:v>1.7853971020907407E-2</c:v>
                  </c:pt>
                  <c:pt idx="1">
                    <c:v>0.25360092899196335</c:v>
                  </c:pt>
                  <c:pt idx="2">
                    <c:v>0.18837544957201249</c:v>
                  </c:pt>
                  <c:pt idx="3">
                    <c:v>0.39705625699224623</c:v>
                  </c:pt>
                  <c:pt idx="4">
                    <c:v>0.37723872225753291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'74A Summary'!$D$3:$H$3</c:f>
              <c:numCache>
                <c:formatCode>General</c:formatCode>
                <c:ptCount val="5"/>
                <c:pt idx="0">
                  <c:v>4</c:v>
                </c:pt>
                <c:pt idx="1">
                  <c:v>7</c:v>
                </c:pt>
                <c:pt idx="2">
                  <c:v>9</c:v>
                </c:pt>
                <c:pt idx="3">
                  <c:v>11</c:v>
                </c:pt>
                <c:pt idx="4">
                  <c:v>14</c:v>
                </c:pt>
              </c:numCache>
            </c:numRef>
          </c:xVal>
          <c:yVal>
            <c:numRef>
              <c:f>'74A Summary'!$M$18:$Q$18</c:f>
              <c:numCache>
                <c:formatCode>General</c:formatCode>
                <c:ptCount val="5"/>
                <c:pt idx="0">
                  <c:v>0.81440205960484757</c:v>
                </c:pt>
                <c:pt idx="1">
                  <c:v>1.2842152485776528</c:v>
                </c:pt>
                <c:pt idx="2">
                  <c:v>1.5948246053261004</c:v>
                </c:pt>
                <c:pt idx="3">
                  <c:v>1.944107464270614</c:v>
                </c:pt>
                <c:pt idx="4">
                  <c:v>1.9639249990053274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0A55-4299-8CB3-AC43BC31DEB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944798720"/>
        <c:axId val="-2134290672"/>
      </c:scatterChart>
      <c:valAx>
        <c:axId val="1944798720"/>
        <c:scaling>
          <c:orientation val="minMax"/>
          <c:max val="15"/>
          <c:min val="3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+mj-lt"/>
                    <a:ea typeface="+mn-ea"/>
                    <a:cs typeface="Arial" panose="020B0604020202020204" pitchFamily="34" charset="0"/>
                  </a:defRPr>
                </a:pPr>
                <a:r>
                  <a:rPr lang="en-GB" b="1"/>
                  <a:t>Time post-seeding (days)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tx1"/>
                  </a:solidFill>
                  <a:latin typeface="+mj-lt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-2134290672"/>
        <c:crosses val="autoZero"/>
        <c:crossBetween val="midCat"/>
        <c:majorUnit val="2"/>
      </c:valAx>
      <c:valAx>
        <c:axId val="-2134290672"/>
        <c:scaling>
          <c:orientation val="minMax"/>
          <c:max val="8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+mj-lt"/>
                    <a:ea typeface="+mn-ea"/>
                    <a:cs typeface="Arial" panose="020B0604020202020204" pitchFamily="34" charset="0"/>
                  </a:defRPr>
                </a:pPr>
                <a:r>
                  <a:rPr lang="en-GB" b="1" dirty="0"/>
                  <a:t>Spheroid volume (µm</a:t>
                </a:r>
                <a:r>
                  <a:rPr lang="en-GB" b="1" baseline="30000" dirty="0"/>
                  <a:t>3</a:t>
                </a:r>
                <a:r>
                  <a:rPr lang="en-GB" b="1" dirty="0"/>
                  <a:t> x 10</a:t>
                </a:r>
                <a:r>
                  <a:rPr lang="en-GB" b="1" baseline="30000" dirty="0"/>
                  <a:t>7</a:t>
                </a:r>
                <a:r>
                  <a:rPr lang="en-GB" b="1" dirty="0"/>
                  <a:t>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tx1"/>
                  </a:solidFill>
                  <a:latin typeface="+mj-lt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0.0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94479872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19078054200615066"/>
          <c:y val="4.7015246938074988E-3"/>
          <c:w val="0.56089433133125222"/>
          <c:h val="0.2506256527359526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/>
              </a:solidFill>
              <a:latin typeface="+mj-lt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chemeClr val="tx1"/>
          </a:solidFill>
          <a:latin typeface="+mj-lt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6309392986051513"/>
          <c:y val="2.9444704991813331E-2"/>
          <c:w val="0.83690607013948493"/>
          <c:h val="0.75488514922519578"/>
        </c:manualLayout>
      </c:layout>
      <c:barChart>
        <c:barDir val="col"/>
        <c:grouping val="clustered"/>
        <c:varyColors val="0"/>
        <c:ser>
          <c:idx val="0"/>
          <c:order val="0"/>
          <c:tx>
            <c:v>Proton-IR (58 MeV)</c:v>
          </c:tx>
          <c:spPr>
            <a:solidFill>
              <a:srgbClr val="92D050"/>
            </a:solidFill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325B-4A27-A658-EDEC67CCEC9D}"/>
              </c:ext>
            </c:extLst>
          </c:dPt>
          <c:errBars>
            <c:errBarType val="both"/>
            <c:errValType val="cust"/>
            <c:noEndCap val="0"/>
            <c:plus>
              <c:numRef>
                <c:f>(Alkaline!$C$26,Alkaline!$C$17:$C$21)</c:f>
                <c:numCache>
                  <c:formatCode>General</c:formatCode>
                  <c:ptCount val="6"/>
                  <c:pt idx="0">
                    <c:v>3.7986217918793079E-2</c:v>
                  </c:pt>
                  <c:pt idx="1">
                    <c:v>0</c:v>
                  </c:pt>
                  <c:pt idx="2">
                    <c:v>0.14671695592383538</c:v>
                  </c:pt>
                  <c:pt idx="3">
                    <c:v>6.5276414681505746E-2</c:v>
                  </c:pt>
                  <c:pt idx="4">
                    <c:v>7.276186105202026E-2</c:v>
                  </c:pt>
                  <c:pt idx="5">
                    <c:v>3.7917931053107305E-2</c:v>
                  </c:pt>
                </c:numCache>
              </c:numRef>
            </c:plus>
            <c:minus>
              <c:numRef>
                <c:f>(Alkaline!$C$26,Alkaline!$C$17:$C$21)</c:f>
                <c:numCache>
                  <c:formatCode>General</c:formatCode>
                  <c:ptCount val="6"/>
                  <c:pt idx="0">
                    <c:v>3.7986217918793079E-2</c:v>
                  </c:pt>
                  <c:pt idx="1">
                    <c:v>0</c:v>
                  </c:pt>
                  <c:pt idx="2">
                    <c:v>0.14671695592383538</c:v>
                  </c:pt>
                  <c:pt idx="3">
                    <c:v>6.5276414681505746E-2</c:v>
                  </c:pt>
                  <c:pt idx="4">
                    <c:v>7.276186105202026E-2</c:v>
                  </c:pt>
                  <c:pt idx="5">
                    <c:v>3.7917931053107305E-2</c:v>
                  </c:pt>
                </c:numCache>
              </c:numRef>
            </c:minus>
          </c:errBars>
          <c:cat>
            <c:strRef>
              <c:f>(Alkaline!$A$24,Alkaline!$A$3:$A$7)</c:f>
              <c:strCache>
                <c:ptCount val="6"/>
                <c:pt idx="0">
                  <c:v>Control</c:v>
                </c:pt>
                <c:pt idx="1">
                  <c:v>0</c:v>
                </c:pt>
                <c:pt idx="2">
                  <c:v>15</c:v>
                </c:pt>
                <c:pt idx="3">
                  <c:v>30</c:v>
                </c:pt>
                <c:pt idx="4">
                  <c:v>60</c:v>
                </c:pt>
                <c:pt idx="5">
                  <c:v>120</c:v>
                </c:pt>
              </c:strCache>
            </c:strRef>
          </c:cat>
          <c:val>
            <c:numRef>
              <c:f>(Alkaline!$B$26,Alkaline!$B$17:$B$21)</c:f>
              <c:numCache>
                <c:formatCode>0%</c:formatCode>
                <c:ptCount val="6"/>
                <c:pt idx="0">
                  <c:v>0.11717374193293056</c:v>
                </c:pt>
                <c:pt idx="1">
                  <c:v>1</c:v>
                </c:pt>
                <c:pt idx="2">
                  <c:v>0.80896097945802936</c:v>
                </c:pt>
                <c:pt idx="3">
                  <c:v>0.17446083192320036</c:v>
                </c:pt>
                <c:pt idx="4">
                  <c:v>0.12702420266483616</c:v>
                </c:pt>
                <c:pt idx="5">
                  <c:v>8.4125188355353778E-2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25B-4A27-A658-EDEC67CCEC9D}"/>
            </c:ext>
          </c:extLst>
        </c:ser>
        <c:ser>
          <c:idx val="3"/>
          <c:order val="1"/>
          <c:tx>
            <c:v>Proton-IR (11 MeV)</c:v>
          </c:tx>
          <c:spPr>
            <a:solidFill>
              <a:schemeClr val="tx2">
                <a:lumMod val="60000"/>
                <a:lumOff val="40000"/>
              </a:schemeClr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(Alkaline!$I$26,Alkaline!$I$17:$I$21)</c:f>
                <c:numCache>
                  <c:formatCode>General</c:formatCode>
                  <c:ptCount val="6"/>
                  <c:pt idx="0">
                    <c:v>2.3621904307538362E-2</c:v>
                  </c:pt>
                  <c:pt idx="1">
                    <c:v>0</c:v>
                  </c:pt>
                  <c:pt idx="2">
                    <c:v>9.0037778239831723E-2</c:v>
                  </c:pt>
                  <c:pt idx="3">
                    <c:v>0.11221981270631766</c:v>
                  </c:pt>
                  <c:pt idx="4">
                    <c:v>0.10844465053286072</c:v>
                  </c:pt>
                  <c:pt idx="5">
                    <c:v>6.6118416433503288E-2</c:v>
                  </c:pt>
                </c:numCache>
              </c:numRef>
            </c:plus>
            <c:minus>
              <c:numRef>
                <c:f>(Alkaline!$I$26,Alkaline!$I$17:$I$21)</c:f>
                <c:numCache>
                  <c:formatCode>General</c:formatCode>
                  <c:ptCount val="6"/>
                  <c:pt idx="0">
                    <c:v>2.3621904307538362E-2</c:v>
                  </c:pt>
                  <c:pt idx="1">
                    <c:v>0</c:v>
                  </c:pt>
                  <c:pt idx="2">
                    <c:v>9.0037778239831723E-2</c:v>
                  </c:pt>
                  <c:pt idx="3">
                    <c:v>0.11221981270631766</c:v>
                  </c:pt>
                  <c:pt idx="4">
                    <c:v>0.10844465053286072</c:v>
                  </c:pt>
                  <c:pt idx="5">
                    <c:v>6.6118416433503288E-2</c:v>
                  </c:pt>
                </c:numCache>
              </c:numRef>
            </c:minus>
          </c:errBars>
          <c:cat>
            <c:strRef>
              <c:f>(Alkaline!$A$24,Alkaline!$A$3:$A$7)</c:f>
              <c:strCache>
                <c:ptCount val="6"/>
                <c:pt idx="0">
                  <c:v>Control</c:v>
                </c:pt>
                <c:pt idx="1">
                  <c:v>0</c:v>
                </c:pt>
                <c:pt idx="2">
                  <c:v>15</c:v>
                </c:pt>
                <c:pt idx="3">
                  <c:v>30</c:v>
                </c:pt>
                <c:pt idx="4">
                  <c:v>60</c:v>
                </c:pt>
                <c:pt idx="5">
                  <c:v>120</c:v>
                </c:pt>
              </c:strCache>
            </c:strRef>
          </c:cat>
          <c:val>
            <c:numRef>
              <c:f>(Alkaline!$H$26,Alkaline!$H$17:$H$21)</c:f>
              <c:numCache>
                <c:formatCode>0%</c:formatCode>
                <c:ptCount val="6"/>
                <c:pt idx="0">
                  <c:v>6.6573688907079862E-2</c:v>
                </c:pt>
                <c:pt idx="1">
                  <c:v>1</c:v>
                </c:pt>
                <c:pt idx="2">
                  <c:v>0.90685114658081434</c:v>
                </c:pt>
                <c:pt idx="3">
                  <c:v>0.66395526587450393</c:v>
                </c:pt>
                <c:pt idx="4">
                  <c:v>0.4336345809046625</c:v>
                </c:pt>
                <c:pt idx="5">
                  <c:v>0.3220135248732604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25B-4A27-A658-EDEC67CCEC9D}"/>
            </c:ext>
          </c:extLst>
        </c:ser>
        <c:ser>
          <c:idx val="1"/>
          <c:order val="2"/>
          <c:tx>
            <c:v> X-ray-IR (100 kV)</c:v>
          </c:tx>
          <c:spPr>
            <a:solidFill>
              <a:srgbClr val="FF0000"/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(Alkaline!$AG$21:$AG$23,Alkaline!$AG$25:$AG$27)</c:f>
                <c:numCache>
                  <c:formatCode>General</c:formatCode>
                  <c:ptCount val="6"/>
                  <c:pt idx="0">
                    <c:v>2.7508173522998721E-2</c:v>
                  </c:pt>
                  <c:pt idx="1">
                    <c:v>0</c:v>
                  </c:pt>
                  <c:pt idx="2">
                    <c:v>7.6502477801919766E-2</c:v>
                  </c:pt>
                  <c:pt idx="3">
                    <c:v>3.8933562684634229E-2</c:v>
                  </c:pt>
                  <c:pt idx="4">
                    <c:v>3.1475535350198799E-2</c:v>
                  </c:pt>
                  <c:pt idx="5">
                    <c:v>2.4414438783660442E-2</c:v>
                  </c:pt>
                </c:numCache>
              </c:numRef>
            </c:plus>
            <c:minus>
              <c:numRef>
                <c:f>(Alkaline!$AG$21:$AG$23,Alkaline!$AG$25:$AG$27)</c:f>
                <c:numCache>
                  <c:formatCode>General</c:formatCode>
                  <c:ptCount val="6"/>
                  <c:pt idx="0">
                    <c:v>2.7508173522998721E-2</c:v>
                  </c:pt>
                  <c:pt idx="1">
                    <c:v>0</c:v>
                  </c:pt>
                  <c:pt idx="2">
                    <c:v>7.6502477801919766E-2</c:v>
                  </c:pt>
                  <c:pt idx="3">
                    <c:v>3.8933562684634229E-2</c:v>
                  </c:pt>
                  <c:pt idx="4">
                    <c:v>3.1475535350198799E-2</c:v>
                  </c:pt>
                  <c:pt idx="5">
                    <c:v>2.4414438783660442E-2</c:v>
                  </c:pt>
                </c:numCache>
              </c:numRef>
            </c:minus>
          </c:errBars>
          <c:cat>
            <c:strRef>
              <c:f>(Alkaline!$A$24,Alkaline!$A$3:$A$7)</c:f>
              <c:strCache>
                <c:ptCount val="6"/>
                <c:pt idx="0">
                  <c:v>Control</c:v>
                </c:pt>
                <c:pt idx="1">
                  <c:v>0</c:v>
                </c:pt>
                <c:pt idx="2">
                  <c:v>15</c:v>
                </c:pt>
                <c:pt idx="3">
                  <c:v>30</c:v>
                </c:pt>
                <c:pt idx="4">
                  <c:v>60</c:v>
                </c:pt>
                <c:pt idx="5">
                  <c:v>120</c:v>
                </c:pt>
              </c:strCache>
            </c:strRef>
          </c:cat>
          <c:val>
            <c:numRef>
              <c:f>(Alkaline!$AF$21:$AF$23,Alkaline!$AF$25:$AF$27)</c:f>
              <c:numCache>
                <c:formatCode>0%</c:formatCode>
                <c:ptCount val="6"/>
                <c:pt idx="0">
                  <c:v>0.13726547883720613</c:v>
                </c:pt>
                <c:pt idx="1">
                  <c:v>1</c:v>
                </c:pt>
                <c:pt idx="2">
                  <c:v>0.75605712832330452</c:v>
                </c:pt>
                <c:pt idx="3">
                  <c:v>0.23983837070491937</c:v>
                </c:pt>
                <c:pt idx="4">
                  <c:v>7.6449366810006747E-2</c:v>
                </c:pt>
                <c:pt idx="5">
                  <c:v>8.1764059156828439E-2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25B-4A27-A658-EDEC67CCEC9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9070720"/>
        <c:axId val="118362048"/>
      </c:barChart>
      <c:catAx>
        <c:axId val="11907072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 dirty="0"/>
                  <a:t>Minutes post-IR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18362048"/>
        <c:crosses val="autoZero"/>
        <c:auto val="1"/>
        <c:lblAlgn val="ctr"/>
        <c:lblOffset val="100"/>
        <c:noMultiLvlLbl val="0"/>
      </c:catAx>
      <c:valAx>
        <c:axId val="118362048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 dirty="0"/>
                  <a:t>% Tail DNA</a:t>
                </a:r>
              </a:p>
            </c:rich>
          </c:tx>
          <c:overlay val="0"/>
        </c:title>
        <c:numFmt formatCode="0%" sourceLinked="0"/>
        <c:majorTickMark val="out"/>
        <c:minorTickMark val="none"/>
        <c:tickLblPos val="nextTo"/>
        <c:crossAx val="11907072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4948636589105091"/>
          <c:y val="1.0735197622459771E-2"/>
          <c:w val="0.35051363410894915"/>
          <c:h val="0.23458478348513645"/>
        </c:manualLayout>
      </c:layout>
      <c:overlay val="0"/>
      <c:txPr>
        <a:bodyPr/>
        <a:lstStyle/>
        <a:p>
          <a:pPr>
            <a:defRPr sz="13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400">
          <a:latin typeface="+mj-lt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7533352479042855"/>
          <c:y val="2.9444704991813331E-2"/>
          <c:w val="0.82466647520957148"/>
          <c:h val="0.77577633516813538"/>
        </c:manualLayout>
      </c:layout>
      <c:barChart>
        <c:barDir val="col"/>
        <c:grouping val="clustered"/>
        <c:varyColors val="0"/>
        <c:ser>
          <c:idx val="0"/>
          <c:order val="0"/>
          <c:tx>
            <c:v>Proton-IR (58 MeV)</c:v>
          </c:tx>
          <c:spPr>
            <a:solidFill>
              <a:srgbClr val="92D050"/>
            </a:solidFill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4BB7-4C9B-8765-E92266642395}"/>
              </c:ext>
            </c:extLst>
          </c:dPt>
          <c:errBars>
            <c:errBarType val="both"/>
            <c:errValType val="cust"/>
            <c:noEndCap val="0"/>
            <c:plus>
              <c:numRef>
                <c:f>Neutral!$C$17:$C$21</c:f>
                <c:numCache>
                  <c:formatCode>General</c:formatCode>
                  <c:ptCount val="5"/>
                  <c:pt idx="0">
                    <c:v>7.4753732150348626E-2</c:v>
                  </c:pt>
                  <c:pt idx="1">
                    <c:v>0</c:v>
                  </c:pt>
                  <c:pt idx="2">
                    <c:v>5.364944804673713E-2</c:v>
                  </c:pt>
                  <c:pt idx="3">
                    <c:v>5.5160743178520225E-2</c:v>
                  </c:pt>
                  <c:pt idx="4">
                    <c:v>5.336039734817425E-2</c:v>
                  </c:pt>
                </c:numCache>
              </c:numRef>
            </c:plus>
            <c:minus>
              <c:numRef>
                <c:f>Neutral!$C$17:$C$21</c:f>
                <c:numCache>
                  <c:formatCode>General</c:formatCode>
                  <c:ptCount val="5"/>
                  <c:pt idx="0">
                    <c:v>7.4753732150348626E-2</c:v>
                  </c:pt>
                  <c:pt idx="1">
                    <c:v>0</c:v>
                  </c:pt>
                  <c:pt idx="2">
                    <c:v>5.364944804673713E-2</c:v>
                  </c:pt>
                  <c:pt idx="3">
                    <c:v>5.5160743178520225E-2</c:v>
                  </c:pt>
                  <c:pt idx="4">
                    <c:v>5.336039734817425E-2</c:v>
                  </c:pt>
                </c:numCache>
              </c:numRef>
            </c:minus>
          </c:errBars>
          <c:cat>
            <c:strRef>
              <c:f>Neutral!$A$3:$A$7</c:f>
              <c:strCache>
                <c:ptCount val="5"/>
                <c:pt idx="0">
                  <c:v>Control</c:v>
                </c:pt>
                <c:pt idx="1">
                  <c:v>0</c:v>
                </c:pt>
                <c:pt idx="2">
                  <c:v>1</c:v>
                </c:pt>
                <c:pt idx="3">
                  <c:v>2</c:v>
                </c:pt>
                <c:pt idx="4">
                  <c:v>4</c:v>
                </c:pt>
              </c:strCache>
            </c:strRef>
          </c:cat>
          <c:val>
            <c:numRef>
              <c:f>Neutral!$B$17:$B$21</c:f>
              <c:numCache>
                <c:formatCode>0%</c:formatCode>
                <c:ptCount val="5"/>
                <c:pt idx="0">
                  <c:v>0.21081422913646586</c:v>
                </c:pt>
                <c:pt idx="1">
                  <c:v>1</c:v>
                </c:pt>
                <c:pt idx="2">
                  <c:v>0.53548245122201144</c:v>
                </c:pt>
                <c:pt idx="3">
                  <c:v>0.29395948520927889</c:v>
                </c:pt>
                <c:pt idx="4">
                  <c:v>9.220519810112697E-2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BB7-4C9B-8765-E92266642395}"/>
            </c:ext>
          </c:extLst>
        </c:ser>
        <c:ser>
          <c:idx val="3"/>
          <c:order val="1"/>
          <c:tx>
            <c:v>Proton-IR (11 MeV)</c:v>
          </c:tx>
          <c:spPr>
            <a:solidFill>
              <a:schemeClr val="tx2">
                <a:lumMod val="60000"/>
                <a:lumOff val="40000"/>
              </a:schemeClr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Neutral!$K$17:$K$21</c:f>
                <c:numCache>
                  <c:formatCode>General</c:formatCode>
                  <c:ptCount val="5"/>
                  <c:pt idx="0">
                    <c:v>3.5720851430145556E-2</c:v>
                  </c:pt>
                  <c:pt idx="1">
                    <c:v>0</c:v>
                  </c:pt>
                  <c:pt idx="2">
                    <c:v>5.1630870663712344E-2</c:v>
                  </c:pt>
                  <c:pt idx="3">
                    <c:v>3.2881884554280622E-2</c:v>
                  </c:pt>
                  <c:pt idx="4">
                    <c:v>3.2428209032329937E-2</c:v>
                  </c:pt>
                </c:numCache>
              </c:numRef>
            </c:plus>
            <c:minus>
              <c:numRef>
                <c:f>Neutral!$K$17:$K$21</c:f>
                <c:numCache>
                  <c:formatCode>General</c:formatCode>
                  <c:ptCount val="5"/>
                  <c:pt idx="0">
                    <c:v>3.5720851430145556E-2</c:v>
                  </c:pt>
                  <c:pt idx="1">
                    <c:v>0</c:v>
                  </c:pt>
                  <c:pt idx="2">
                    <c:v>5.1630870663712344E-2</c:v>
                  </c:pt>
                  <c:pt idx="3">
                    <c:v>3.2881884554280622E-2</c:v>
                  </c:pt>
                  <c:pt idx="4">
                    <c:v>3.2428209032329937E-2</c:v>
                  </c:pt>
                </c:numCache>
              </c:numRef>
            </c:minus>
          </c:errBars>
          <c:cat>
            <c:strRef>
              <c:f>Neutral!$A$3:$A$7</c:f>
              <c:strCache>
                <c:ptCount val="5"/>
                <c:pt idx="0">
                  <c:v>Control</c:v>
                </c:pt>
                <c:pt idx="1">
                  <c:v>0</c:v>
                </c:pt>
                <c:pt idx="2">
                  <c:v>1</c:v>
                </c:pt>
                <c:pt idx="3">
                  <c:v>2</c:v>
                </c:pt>
                <c:pt idx="4">
                  <c:v>4</c:v>
                </c:pt>
              </c:strCache>
            </c:strRef>
          </c:cat>
          <c:val>
            <c:numRef>
              <c:f>Neutral!$J$17:$J$21</c:f>
              <c:numCache>
                <c:formatCode>0%</c:formatCode>
                <c:ptCount val="5"/>
                <c:pt idx="0">
                  <c:v>0.20651594554303834</c:v>
                </c:pt>
                <c:pt idx="1">
                  <c:v>1</c:v>
                </c:pt>
                <c:pt idx="2">
                  <c:v>0.55078289875367847</c:v>
                </c:pt>
                <c:pt idx="3">
                  <c:v>0.25859509445277967</c:v>
                </c:pt>
                <c:pt idx="4">
                  <c:v>8.0602144893424696E-2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BB7-4C9B-8765-E92266642395}"/>
            </c:ext>
          </c:extLst>
        </c:ser>
        <c:ser>
          <c:idx val="1"/>
          <c:order val="2"/>
          <c:tx>
            <c:v>X-ray-IR (100 kV)</c:v>
          </c:tx>
          <c:spPr>
            <a:solidFill>
              <a:srgbClr val="FF0000"/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Neutral!$C$42:$C$47</c:f>
                <c:numCache>
                  <c:formatCode>General</c:formatCode>
                  <c:ptCount val="6"/>
                  <c:pt idx="0">
                    <c:v>1.0876731253235159E-2</c:v>
                  </c:pt>
                  <c:pt idx="1">
                    <c:v>0</c:v>
                  </c:pt>
                  <c:pt idx="2">
                    <c:v>4.2292694966395192E-2</c:v>
                  </c:pt>
                  <c:pt idx="3">
                    <c:v>5.5069310538196761E-2</c:v>
                  </c:pt>
                  <c:pt idx="4">
                    <c:v>3.9009776056391617E-2</c:v>
                  </c:pt>
                  <c:pt idx="5">
                    <c:v>1.1964483029811788E-2</c:v>
                  </c:pt>
                </c:numCache>
              </c:numRef>
            </c:plus>
            <c:minus>
              <c:numRef>
                <c:f>Neutral!$C$42:$C$47</c:f>
                <c:numCache>
                  <c:formatCode>General</c:formatCode>
                  <c:ptCount val="6"/>
                  <c:pt idx="0">
                    <c:v>1.0876731253235159E-2</c:v>
                  </c:pt>
                  <c:pt idx="1">
                    <c:v>0</c:v>
                  </c:pt>
                  <c:pt idx="2">
                    <c:v>4.2292694966395192E-2</c:v>
                  </c:pt>
                  <c:pt idx="3">
                    <c:v>5.5069310538196761E-2</c:v>
                  </c:pt>
                  <c:pt idx="4">
                    <c:v>3.9009776056391617E-2</c:v>
                  </c:pt>
                  <c:pt idx="5">
                    <c:v>1.1964483029811788E-2</c:v>
                  </c:pt>
                </c:numCache>
              </c:numRef>
            </c:minus>
          </c:errBars>
          <c:val>
            <c:numRef>
              <c:f>(Neutral!$B$42:$B$43,Neutral!$B$45:$B$47)</c:f>
              <c:numCache>
                <c:formatCode>0%</c:formatCode>
                <c:ptCount val="5"/>
                <c:pt idx="0">
                  <c:v>0.17063587284035431</c:v>
                </c:pt>
                <c:pt idx="1">
                  <c:v>1</c:v>
                </c:pt>
                <c:pt idx="2">
                  <c:v>0.51656024647937537</c:v>
                </c:pt>
                <c:pt idx="3">
                  <c:v>0.25123981601493517</c:v>
                </c:pt>
                <c:pt idx="4">
                  <c:v>0.13375481559281557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BB7-4C9B-8765-E9226664239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9072256"/>
        <c:axId val="118363776"/>
      </c:barChart>
      <c:catAx>
        <c:axId val="11907225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 dirty="0"/>
                  <a:t>Hours post-IR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18363776"/>
        <c:crosses val="autoZero"/>
        <c:auto val="1"/>
        <c:lblAlgn val="ctr"/>
        <c:lblOffset val="100"/>
        <c:noMultiLvlLbl val="0"/>
      </c:catAx>
      <c:valAx>
        <c:axId val="118363776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 dirty="0"/>
                  <a:t>% Tail DNA</a:t>
                </a:r>
              </a:p>
            </c:rich>
          </c:tx>
          <c:overlay val="0"/>
        </c:title>
        <c:numFmt formatCode="0%" sourceLinked="1"/>
        <c:majorTickMark val="out"/>
        <c:minorTickMark val="none"/>
        <c:tickLblPos val="nextTo"/>
        <c:crossAx val="11907225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56743343481196507"/>
          <c:y val="2.9366528719031223E-2"/>
          <c:w val="0.40068561391068003"/>
          <c:h val="0.23242174480613262"/>
        </c:manualLayout>
      </c:layout>
      <c:overlay val="0"/>
      <c:txPr>
        <a:bodyPr/>
        <a:lstStyle/>
        <a:p>
          <a:pPr>
            <a:defRPr sz="13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400">
          <a:latin typeface="+mj-lt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3837705228871913"/>
          <c:y val="7.7511580644895883E-2"/>
          <c:w val="0.86074523524425728"/>
          <c:h val="0.74339750752816847"/>
        </c:manualLayout>
      </c:layout>
      <c:barChart>
        <c:barDir val="col"/>
        <c:grouping val="clustered"/>
        <c:varyColors val="0"/>
        <c:ser>
          <c:idx val="0"/>
          <c:order val="0"/>
          <c:tx>
            <c:v>Proton-IR (58 MeV)</c:v>
          </c:tx>
          <c:spPr>
            <a:solidFill>
              <a:srgbClr val="92D050"/>
            </a:solidFill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EAD5-460B-A91A-A1C6AC706900}"/>
              </c:ext>
            </c:extLst>
          </c:dPt>
          <c:errBars>
            <c:errBarType val="both"/>
            <c:errValType val="cust"/>
            <c:noEndCap val="0"/>
            <c:plus>
              <c:numRef>
                <c:f>'Neutral (modified)'!$G$31:$G$35</c:f>
                <c:numCache>
                  <c:formatCode>General</c:formatCode>
                  <c:ptCount val="5"/>
                  <c:pt idx="0">
                    <c:v>1.3623394033793501</c:v>
                  </c:pt>
                  <c:pt idx="1">
                    <c:v>1.4303760624395181</c:v>
                  </c:pt>
                  <c:pt idx="2">
                    <c:v>0.86290242013026319</c:v>
                  </c:pt>
                  <c:pt idx="3">
                    <c:v>1.4794953148512009</c:v>
                  </c:pt>
                  <c:pt idx="4">
                    <c:v>1.4080939966256998</c:v>
                  </c:pt>
                </c:numCache>
              </c:numRef>
            </c:plus>
            <c:minus>
              <c:numRef>
                <c:f>'Neutral (modified)'!$G$31:$G$35</c:f>
                <c:numCache>
                  <c:formatCode>General</c:formatCode>
                  <c:ptCount val="5"/>
                  <c:pt idx="0">
                    <c:v>1.3623394033793501</c:v>
                  </c:pt>
                  <c:pt idx="1">
                    <c:v>1.4303760624395181</c:v>
                  </c:pt>
                  <c:pt idx="2">
                    <c:v>0.86290242013026319</c:v>
                  </c:pt>
                  <c:pt idx="3">
                    <c:v>1.4794953148512009</c:v>
                  </c:pt>
                  <c:pt idx="4">
                    <c:v>1.4080939966256998</c:v>
                  </c:pt>
                </c:numCache>
              </c:numRef>
            </c:minus>
          </c:errBars>
          <c:cat>
            <c:strRef>
              <c:f>'Neutral (modified)'!$AA$31:$AA$35</c:f>
              <c:strCache>
                <c:ptCount val="5"/>
                <c:pt idx="0">
                  <c:v>Control</c:v>
                </c:pt>
                <c:pt idx="1">
                  <c:v>0</c:v>
                </c:pt>
                <c:pt idx="2">
                  <c:v>1</c:v>
                </c:pt>
                <c:pt idx="3">
                  <c:v>2</c:v>
                </c:pt>
                <c:pt idx="4">
                  <c:v>4</c:v>
                </c:pt>
              </c:strCache>
            </c:strRef>
          </c:cat>
          <c:val>
            <c:numRef>
              <c:f>'Neutral (modified)'!$F$31:$F$35</c:f>
              <c:numCache>
                <c:formatCode>General</c:formatCode>
                <c:ptCount val="5"/>
                <c:pt idx="0">
                  <c:v>5.1589499999999999</c:v>
                </c:pt>
                <c:pt idx="1">
                  <c:v>26.100199999999997</c:v>
                </c:pt>
                <c:pt idx="2">
                  <c:v>14.974599999999999</c:v>
                </c:pt>
                <c:pt idx="3">
                  <c:v>6.1455000000000011</c:v>
                </c:pt>
                <c:pt idx="4">
                  <c:v>5.4945500000000003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AD5-460B-A91A-A1C6AC706900}"/>
            </c:ext>
          </c:extLst>
        </c:ser>
        <c:ser>
          <c:idx val="3"/>
          <c:order val="1"/>
          <c:tx>
            <c:v>Proton-IR (58 MeV; modified)</c:v>
          </c:tx>
          <c:spPr>
            <a:solidFill>
              <a:srgbClr val="FF0000"/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'Neutral (modified)'!$X$31:$X$35</c:f>
                <c:numCache>
                  <c:formatCode>General</c:formatCode>
                  <c:ptCount val="5"/>
                  <c:pt idx="0">
                    <c:v>1.6200693112744671</c:v>
                  </c:pt>
                  <c:pt idx="1">
                    <c:v>0.99061341938551883</c:v>
                  </c:pt>
                  <c:pt idx="2">
                    <c:v>1.5794375725188343</c:v>
                  </c:pt>
                  <c:pt idx="3">
                    <c:v>0.96088373733072585</c:v>
                  </c:pt>
                  <c:pt idx="4">
                    <c:v>1.7413472654461755</c:v>
                  </c:pt>
                </c:numCache>
              </c:numRef>
            </c:plus>
            <c:minus>
              <c:numRef>
                <c:f>'Neutral (modified)'!$X$31:$X$35</c:f>
                <c:numCache>
                  <c:formatCode>General</c:formatCode>
                  <c:ptCount val="5"/>
                  <c:pt idx="0">
                    <c:v>1.6200693112744671</c:v>
                  </c:pt>
                  <c:pt idx="1">
                    <c:v>0.99061341938551883</c:v>
                  </c:pt>
                  <c:pt idx="2">
                    <c:v>1.5794375725188343</c:v>
                  </c:pt>
                  <c:pt idx="3">
                    <c:v>0.96088373733072585</c:v>
                  </c:pt>
                  <c:pt idx="4">
                    <c:v>1.7413472654461755</c:v>
                  </c:pt>
                </c:numCache>
              </c:numRef>
            </c:minus>
          </c:errBars>
          <c:cat>
            <c:strRef>
              <c:f>'Neutral (modified)'!$AA$31:$AA$35</c:f>
              <c:strCache>
                <c:ptCount val="5"/>
                <c:pt idx="0">
                  <c:v>Control</c:v>
                </c:pt>
                <c:pt idx="1">
                  <c:v>0</c:v>
                </c:pt>
                <c:pt idx="2">
                  <c:v>1</c:v>
                </c:pt>
                <c:pt idx="3">
                  <c:v>2</c:v>
                </c:pt>
                <c:pt idx="4">
                  <c:v>4</c:v>
                </c:pt>
              </c:strCache>
            </c:strRef>
          </c:cat>
          <c:val>
            <c:numRef>
              <c:f>'Neutral (modified)'!$W$31:$W$35</c:f>
              <c:numCache>
                <c:formatCode>General</c:formatCode>
                <c:ptCount val="5"/>
                <c:pt idx="0">
                  <c:v>6.8571000000000009</c:v>
                </c:pt>
                <c:pt idx="1">
                  <c:v>28.759700000000002</c:v>
                </c:pt>
                <c:pt idx="2">
                  <c:v>14.519470082430608</c:v>
                </c:pt>
                <c:pt idx="3">
                  <c:v>7.3029499999999992</c:v>
                </c:pt>
                <c:pt idx="4">
                  <c:v>5.0197290697674424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AD5-460B-A91A-A1C6AC706900}"/>
            </c:ext>
          </c:extLst>
        </c:ser>
        <c:ser>
          <c:idx val="1"/>
          <c:order val="2"/>
          <c:tx>
            <c:v>Proton-IR (11 MeV)</c:v>
          </c:tx>
          <c:spPr>
            <a:solidFill>
              <a:schemeClr val="tx2">
                <a:lumMod val="60000"/>
                <a:lumOff val="40000"/>
              </a:schemeClr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'Neutral (modified)'!$AP$31:$AP$35</c:f>
                <c:numCache>
                  <c:formatCode>General</c:formatCode>
                  <c:ptCount val="5"/>
                  <c:pt idx="0">
                    <c:v>1.5277080120232411</c:v>
                  </c:pt>
                  <c:pt idx="1">
                    <c:v>1.9944780236108566</c:v>
                  </c:pt>
                  <c:pt idx="2">
                    <c:v>0.80835543956026501</c:v>
                  </c:pt>
                  <c:pt idx="3">
                    <c:v>0.83901894297248247</c:v>
                  </c:pt>
                  <c:pt idx="4">
                    <c:v>1.7837909032918258</c:v>
                  </c:pt>
                </c:numCache>
              </c:numRef>
            </c:plus>
            <c:minus>
              <c:numRef>
                <c:f>'Neutral (modified)'!$AP$31:$AP$35</c:f>
                <c:numCache>
                  <c:formatCode>General</c:formatCode>
                  <c:ptCount val="5"/>
                  <c:pt idx="0">
                    <c:v>1.5277080120232411</c:v>
                  </c:pt>
                  <c:pt idx="1">
                    <c:v>1.9944780236108566</c:v>
                  </c:pt>
                  <c:pt idx="2">
                    <c:v>0.80835543956026501</c:v>
                  </c:pt>
                  <c:pt idx="3">
                    <c:v>0.83901894297248247</c:v>
                  </c:pt>
                  <c:pt idx="4">
                    <c:v>1.7837909032918258</c:v>
                  </c:pt>
                </c:numCache>
              </c:numRef>
            </c:minus>
          </c:errBars>
          <c:cat>
            <c:strRef>
              <c:f>'Neutral (modified)'!$AA$31:$AA$35</c:f>
              <c:strCache>
                <c:ptCount val="5"/>
                <c:pt idx="0">
                  <c:v>Control</c:v>
                </c:pt>
                <c:pt idx="1">
                  <c:v>0</c:v>
                </c:pt>
                <c:pt idx="2">
                  <c:v>1</c:v>
                </c:pt>
                <c:pt idx="3">
                  <c:v>2</c:v>
                </c:pt>
                <c:pt idx="4">
                  <c:v>4</c:v>
                </c:pt>
              </c:strCache>
            </c:strRef>
          </c:cat>
          <c:val>
            <c:numRef>
              <c:f>'Neutral (modified)'!$AO$31:$AO$35</c:f>
              <c:numCache>
                <c:formatCode>General</c:formatCode>
                <c:ptCount val="5"/>
                <c:pt idx="0">
                  <c:v>5.1082499999999991</c:v>
                </c:pt>
                <c:pt idx="1">
                  <c:v>28.938000000000002</c:v>
                </c:pt>
                <c:pt idx="2">
                  <c:v>15.51075</c:v>
                </c:pt>
                <c:pt idx="3">
                  <c:v>5.5521000000000011</c:v>
                </c:pt>
                <c:pt idx="4">
                  <c:v>4.8060999999999998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AD5-460B-A91A-A1C6AC706900}"/>
            </c:ext>
          </c:extLst>
        </c:ser>
        <c:ser>
          <c:idx val="2"/>
          <c:order val="3"/>
          <c:tx>
            <c:v>Proton-IR (11 MeV; modified)</c:v>
          </c:tx>
          <c:spPr>
            <a:solidFill>
              <a:srgbClr val="FFC000"/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'Neutral (modified)'!$BG$31:$BG$35</c:f>
                <c:numCache>
                  <c:formatCode>General</c:formatCode>
                  <c:ptCount val="5"/>
                  <c:pt idx="0">
                    <c:v>2.0679351286003942</c:v>
                  </c:pt>
                  <c:pt idx="1">
                    <c:v>1.3709743141284574</c:v>
                  </c:pt>
                  <c:pt idx="2">
                    <c:v>2.0900200860278861</c:v>
                  </c:pt>
                  <c:pt idx="3">
                    <c:v>1.8322208143016141</c:v>
                  </c:pt>
                  <c:pt idx="4">
                    <c:v>1.9961644179091649</c:v>
                  </c:pt>
                </c:numCache>
              </c:numRef>
            </c:plus>
            <c:minus>
              <c:numRef>
                <c:f>'Neutral (modified)'!$BG$31:$BG$35</c:f>
                <c:numCache>
                  <c:formatCode>General</c:formatCode>
                  <c:ptCount val="5"/>
                  <c:pt idx="0">
                    <c:v>2.0679351286003942</c:v>
                  </c:pt>
                  <c:pt idx="1">
                    <c:v>1.3709743141284574</c:v>
                  </c:pt>
                  <c:pt idx="2">
                    <c:v>2.0900200860278861</c:v>
                  </c:pt>
                  <c:pt idx="3">
                    <c:v>1.8322208143016141</c:v>
                  </c:pt>
                  <c:pt idx="4">
                    <c:v>1.9961644179091649</c:v>
                  </c:pt>
                </c:numCache>
              </c:numRef>
            </c:minus>
          </c:errBars>
          <c:cat>
            <c:strRef>
              <c:f>'Neutral (modified)'!$AA$31:$AA$35</c:f>
              <c:strCache>
                <c:ptCount val="5"/>
                <c:pt idx="0">
                  <c:v>Control</c:v>
                </c:pt>
                <c:pt idx="1">
                  <c:v>0</c:v>
                </c:pt>
                <c:pt idx="2">
                  <c:v>1</c:v>
                </c:pt>
                <c:pt idx="3">
                  <c:v>2</c:v>
                </c:pt>
                <c:pt idx="4">
                  <c:v>4</c:v>
                </c:pt>
              </c:strCache>
            </c:strRef>
          </c:cat>
          <c:val>
            <c:numRef>
              <c:f>'Neutral (modified)'!$BF$31:$BF$35</c:f>
              <c:numCache>
                <c:formatCode>General</c:formatCode>
                <c:ptCount val="5"/>
                <c:pt idx="0">
                  <c:v>7.5569586956521739</c:v>
                </c:pt>
                <c:pt idx="1">
                  <c:v>38.413849999999996</c:v>
                </c:pt>
                <c:pt idx="2">
                  <c:v>22.7667</c:v>
                </c:pt>
                <c:pt idx="3">
                  <c:v>16.07206445035461</c:v>
                </c:pt>
                <c:pt idx="4">
                  <c:v>13.561403814935066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AD5-460B-A91A-A1C6AC70690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8808064"/>
        <c:axId val="117850112"/>
      </c:barChart>
      <c:catAx>
        <c:axId val="11880806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 dirty="0"/>
                  <a:t>Hours post-IR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17850112"/>
        <c:crosses val="autoZero"/>
        <c:auto val="1"/>
        <c:lblAlgn val="ctr"/>
        <c:lblOffset val="100"/>
        <c:noMultiLvlLbl val="0"/>
      </c:catAx>
      <c:valAx>
        <c:axId val="117850112"/>
        <c:scaling>
          <c:orientation val="minMax"/>
          <c:max val="45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 dirty="0"/>
                  <a:t>% Tail DNA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1880806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4748521849953809"/>
          <c:y val="0"/>
          <c:w val="0.51964993666617321"/>
          <c:h val="0.2697220591131993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400">
          <a:latin typeface="+mn-lt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'59MeV data'!$B$2</c:f>
              <c:strCache>
                <c:ptCount val="1"/>
                <c:pt idx="0">
                  <c:v>59MeV</c:v>
                </c:pt>
              </c:strCache>
            </c:strRef>
          </c:tx>
          <c:spPr>
            <a:solidFill>
              <a:schemeClr val="accent1"/>
            </a:solidFill>
            <a:ln w="12700">
              <a:noFill/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FF0000"/>
              </a:solidFill>
              <a:ln w="12700">
                <a:noFill/>
              </a:ln>
            </c:spPr>
            <c:extLst>
              <c:ext xmlns:c16="http://schemas.microsoft.com/office/drawing/2014/chart" uri="{C3380CC4-5D6E-409C-BE32-E72D297353CC}">
                <c16:uniqueId val="{00000001-72AC-4A86-B0AC-6C57575866AC}"/>
              </c:ext>
            </c:extLst>
          </c:dPt>
          <c:cat>
            <c:strRef>
              <c:f>'59MeV data'!$A$3:$A$96</c:f>
              <c:strCache>
                <c:ptCount val="94"/>
                <c:pt idx="0">
                  <c:v>Mock</c:v>
                </c:pt>
                <c:pt idx="1">
                  <c:v>MPND</c:v>
                </c:pt>
                <c:pt idx="2">
                  <c:v>UCHL1</c:v>
                </c:pt>
                <c:pt idx="3">
                  <c:v>BRCC3</c:v>
                </c:pt>
                <c:pt idx="4">
                  <c:v>USP4</c:v>
                </c:pt>
                <c:pt idx="5">
                  <c:v>JOSDI</c:v>
                </c:pt>
                <c:pt idx="6">
                  <c:v>FBX08</c:v>
                </c:pt>
                <c:pt idx="7">
                  <c:v>DUB3</c:v>
                </c:pt>
                <c:pt idx="8">
                  <c:v>FBX07</c:v>
                </c:pt>
                <c:pt idx="9">
                  <c:v>DUB1A</c:v>
                </c:pt>
                <c:pt idx="10">
                  <c:v>CYLD</c:v>
                </c:pt>
                <c:pt idx="11">
                  <c:v>USP27X</c:v>
                </c:pt>
                <c:pt idx="12">
                  <c:v>BAP1</c:v>
                </c:pt>
                <c:pt idx="13">
                  <c:v>USP3</c:v>
                </c:pt>
                <c:pt idx="14">
                  <c:v>OTUD1</c:v>
                </c:pt>
                <c:pt idx="15">
                  <c:v>AMSH</c:v>
                </c:pt>
                <c:pt idx="16">
                  <c:v>USP9X</c:v>
                </c:pt>
                <c:pt idx="17">
                  <c:v>MYSM1</c:v>
                </c:pt>
                <c:pt idx="18">
                  <c:v>OTUD4</c:v>
                </c:pt>
                <c:pt idx="19">
                  <c:v>OTUB2</c:v>
                </c:pt>
                <c:pt idx="20">
                  <c:v>USP6</c:v>
                </c:pt>
                <c:pt idx="21">
                  <c:v>USP44</c:v>
                </c:pt>
                <c:pt idx="22">
                  <c:v>USP52</c:v>
                </c:pt>
                <c:pt idx="23">
                  <c:v>OTUD6B</c:v>
                </c:pt>
                <c:pt idx="24">
                  <c:v>CEZANNE</c:v>
                </c:pt>
                <c:pt idx="25">
                  <c:v>SENP2</c:v>
                </c:pt>
                <c:pt idx="26">
                  <c:v>A20</c:v>
                </c:pt>
                <c:pt idx="27">
                  <c:v>USP47</c:v>
                </c:pt>
                <c:pt idx="28">
                  <c:v>OTUD7</c:v>
                </c:pt>
                <c:pt idx="29">
                  <c:v>USP41</c:v>
                </c:pt>
                <c:pt idx="30">
                  <c:v>UBL3</c:v>
                </c:pt>
                <c:pt idx="31">
                  <c:v>USP45</c:v>
                </c:pt>
                <c:pt idx="32">
                  <c:v>USP48</c:v>
                </c:pt>
                <c:pt idx="33">
                  <c:v>USP50</c:v>
                </c:pt>
                <c:pt idx="34">
                  <c:v>USP28</c:v>
                </c:pt>
                <c:pt idx="35">
                  <c:v>USP51</c:v>
                </c:pt>
                <c:pt idx="36">
                  <c:v>USP54</c:v>
                </c:pt>
                <c:pt idx="37">
                  <c:v>UBL4</c:v>
                </c:pt>
                <c:pt idx="38">
                  <c:v>USP15</c:v>
                </c:pt>
                <c:pt idx="39">
                  <c:v>USP5</c:v>
                </c:pt>
                <c:pt idx="40">
                  <c:v>USP9Y</c:v>
                </c:pt>
                <c:pt idx="41">
                  <c:v>USP40</c:v>
                </c:pt>
                <c:pt idx="42">
                  <c:v>USP49</c:v>
                </c:pt>
                <c:pt idx="43">
                  <c:v>USP21</c:v>
                </c:pt>
                <c:pt idx="44">
                  <c:v>UBR1</c:v>
                </c:pt>
                <c:pt idx="45">
                  <c:v>USP53</c:v>
                </c:pt>
                <c:pt idx="46">
                  <c:v>USP16</c:v>
                </c:pt>
                <c:pt idx="47">
                  <c:v>OTUD5</c:v>
                </c:pt>
                <c:pt idx="48">
                  <c:v>UBTD1</c:v>
                </c:pt>
                <c:pt idx="49">
                  <c:v>USP14</c:v>
                </c:pt>
                <c:pt idx="50">
                  <c:v>USP18</c:v>
                </c:pt>
                <c:pt idx="51">
                  <c:v>ATNX3</c:v>
                </c:pt>
                <c:pt idx="52">
                  <c:v>USP46</c:v>
                </c:pt>
                <c:pt idx="53">
                  <c:v>USP37</c:v>
                </c:pt>
                <c:pt idx="54">
                  <c:v>DC-UBP</c:v>
                </c:pt>
                <c:pt idx="55">
                  <c:v>USP26</c:v>
                </c:pt>
                <c:pt idx="56">
                  <c:v>USP25</c:v>
                </c:pt>
                <c:pt idx="57">
                  <c:v>OTUB1</c:v>
                </c:pt>
                <c:pt idx="58">
                  <c:v>USP2</c:v>
                </c:pt>
                <c:pt idx="59">
                  <c:v>USP1</c:v>
                </c:pt>
                <c:pt idx="60">
                  <c:v>UCHL5</c:v>
                </c:pt>
                <c:pt idx="61">
                  <c:v>USP10</c:v>
                </c:pt>
                <c:pt idx="62">
                  <c:v>USP13</c:v>
                </c:pt>
                <c:pt idx="63">
                  <c:v>USP24</c:v>
                </c:pt>
                <c:pt idx="64">
                  <c:v>USP22</c:v>
                </c:pt>
                <c:pt idx="65">
                  <c:v>USP17</c:v>
                </c:pt>
                <c:pt idx="66">
                  <c:v>USP8</c:v>
                </c:pt>
                <c:pt idx="67">
                  <c:v>USP35</c:v>
                </c:pt>
                <c:pt idx="68">
                  <c:v>PARP11</c:v>
                </c:pt>
                <c:pt idx="69">
                  <c:v>USP20</c:v>
                </c:pt>
                <c:pt idx="70">
                  <c:v>USP12</c:v>
                </c:pt>
                <c:pt idx="71">
                  <c:v>JOSD2</c:v>
                </c:pt>
                <c:pt idx="72">
                  <c:v>USP31</c:v>
                </c:pt>
                <c:pt idx="73">
                  <c:v>USP29</c:v>
                </c:pt>
                <c:pt idx="74">
                  <c:v>USP11</c:v>
                </c:pt>
                <c:pt idx="75">
                  <c:v>UCHL3</c:v>
                </c:pt>
                <c:pt idx="76">
                  <c:v>USP42</c:v>
                </c:pt>
                <c:pt idx="77">
                  <c:v>STAMBP1</c:v>
                </c:pt>
                <c:pt idx="78">
                  <c:v>USPL1</c:v>
                </c:pt>
                <c:pt idx="79">
                  <c:v>USP19</c:v>
                </c:pt>
                <c:pt idx="80">
                  <c:v>USP32</c:v>
                </c:pt>
                <c:pt idx="81">
                  <c:v>USP30</c:v>
                </c:pt>
                <c:pt idx="82">
                  <c:v>YODI</c:v>
                </c:pt>
                <c:pt idx="83">
                  <c:v>USP38</c:v>
                </c:pt>
                <c:pt idx="84">
                  <c:v>USP34</c:v>
                </c:pt>
                <c:pt idx="85">
                  <c:v>USP7</c:v>
                </c:pt>
                <c:pt idx="86">
                  <c:v>UEVLD</c:v>
                </c:pt>
                <c:pt idx="87">
                  <c:v>VCPIP1</c:v>
                </c:pt>
                <c:pt idx="88">
                  <c:v>ZRANB1</c:v>
                </c:pt>
                <c:pt idx="89">
                  <c:v>UFD1L</c:v>
                </c:pt>
                <c:pt idx="90">
                  <c:v>USP33</c:v>
                </c:pt>
                <c:pt idx="91">
                  <c:v>USP36</c:v>
                </c:pt>
                <c:pt idx="92">
                  <c:v>USP43</c:v>
                </c:pt>
                <c:pt idx="93">
                  <c:v>USP39</c:v>
                </c:pt>
              </c:strCache>
            </c:strRef>
          </c:cat>
          <c:val>
            <c:numRef>
              <c:f>'59MeV data'!$B$3:$B$96</c:f>
              <c:numCache>
                <c:formatCode>General</c:formatCode>
                <c:ptCount val="94"/>
                <c:pt idx="0">
                  <c:v>1</c:v>
                </c:pt>
                <c:pt idx="1">
                  <c:v>5.3025344900000002</c:v>
                </c:pt>
                <c:pt idx="2">
                  <c:v>4.0589886660854404</c:v>
                </c:pt>
                <c:pt idx="3">
                  <c:v>2.1775756725418662</c:v>
                </c:pt>
                <c:pt idx="4">
                  <c:v>2.1319469902025276</c:v>
                </c:pt>
                <c:pt idx="5">
                  <c:v>1.98170282</c:v>
                </c:pt>
                <c:pt idx="6">
                  <c:v>1.96285453</c:v>
                </c:pt>
                <c:pt idx="7">
                  <c:v>1.8867256699999999</c:v>
                </c:pt>
                <c:pt idx="8">
                  <c:v>1.8730080639801694</c:v>
                </c:pt>
                <c:pt idx="9">
                  <c:v>1.7965345048707944</c:v>
                </c:pt>
                <c:pt idx="10">
                  <c:v>1.7584350799999999</c:v>
                </c:pt>
                <c:pt idx="11">
                  <c:v>1.7583533641469518</c:v>
                </c:pt>
                <c:pt idx="12">
                  <c:v>1.714330615714085</c:v>
                </c:pt>
                <c:pt idx="13">
                  <c:v>1.6263644736668148</c:v>
                </c:pt>
                <c:pt idx="14">
                  <c:v>1.6219792795463273</c:v>
                </c:pt>
                <c:pt idx="15">
                  <c:v>1.5916525779802944</c:v>
                </c:pt>
                <c:pt idx="16">
                  <c:v>1.4951579577911083</c:v>
                </c:pt>
                <c:pt idx="17">
                  <c:v>1.4592489772593817</c:v>
                </c:pt>
                <c:pt idx="18">
                  <c:v>1.41149261</c:v>
                </c:pt>
                <c:pt idx="19">
                  <c:v>1.37156524</c:v>
                </c:pt>
                <c:pt idx="20">
                  <c:v>1.3185440102488994</c:v>
                </c:pt>
                <c:pt idx="21">
                  <c:v>1.2905300031190765</c:v>
                </c:pt>
                <c:pt idx="22">
                  <c:v>1.2490525324424906</c:v>
                </c:pt>
                <c:pt idx="23">
                  <c:v>1.2426537799999999</c:v>
                </c:pt>
                <c:pt idx="24">
                  <c:v>1.2237526473853642</c:v>
                </c:pt>
                <c:pt idx="25">
                  <c:v>1.1937144665062365</c:v>
                </c:pt>
                <c:pt idx="26">
                  <c:v>1.1590343031053061</c:v>
                </c:pt>
                <c:pt idx="27">
                  <c:v>1.1385537822940748</c:v>
                </c:pt>
                <c:pt idx="28">
                  <c:v>1.1289548585016989</c:v>
                </c:pt>
                <c:pt idx="29">
                  <c:v>1.1225112229937833</c:v>
                </c:pt>
                <c:pt idx="30">
                  <c:v>1.0990848013285048</c:v>
                </c:pt>
                <c:pt idx="31">
                  <c:v>1.0574192800623665</c:v>
                </c:pt>
                <c:pt idx="32">
                  <c:v>1.0053496194760012</c:v>
                </c:pt>
                <c:pt idx="33">
                  <c:v>0.98804072743056603</c:v>
                </c:pt>
                <c:pt idx="34">
                  <c:v>0.98069700219553613</c:v>
                </c:pt>
                <c:pt idx="35">
                  <c:v>0.97007244875011578</c:v>
                </c:pt>
                <c:pt idx="36">
                  <c:v>0.92818211730357225</c:v>
                </c:pt>
                <c:pt idx="37">
                  <c:v>0.91842366485959315</c:v>
                </c:pt>
                <c:pt idx="38">
                  <c:v>0.90948863591057572</c:v>
                </c:pt>
                <c:pt idx="39">
                  <c:v>0.86264187698959727</c:v>
                </c:pt>
                <c:pt idx="40">
                  <c:v>0.84734830940250117</c:v>
                </c:pt>
                <c:pt idx="41">
                  <c:v>0.846733069244754</c:v>
                </c:pt>
                <c:pt idx="42">
                  <c:v>0.8210565345617522</c:v>
                </c:pt>
                <c:pt idx="43">
                  <c:v>0.8206501811990371</c:v>
                </c:pt>
                <c:pt idx="44">
                  <c:v>0.81915915915915938</c:v>
                </c:pt>
                <c:pt idx="45">
                  <c:v>0.80092085897626486</c:v>
                </c:pt>
                <c:pt idx="46">
                  <c:v>0.78463256384244295</c:v>
                </c:pt>
                <c:pt idx="47">
                  <c:v>0.77653543837777905</c:v>
                </c:pt>
                <c:pt idx="48">
                  <c:v>0.7716446934739617</c:v>
                </c:pt>
                <c:pt idx="49">
                  <c:v>0.74218252025385434</c:v>
                </c:pt>
                <c:pt idx="50">
                  <c:v>0.70939786254156412</c:v>
                </c:pt>
                <c:pt idx="51">
                  <c:v>0.70847500128259044</c:v>
                </c:pt>
                <c:pt idx="52">
                  <c:v>0.68379715701713251</c:v>
                </c:pt>
                <c:pt idx="53">
                  <c:v>0.67029278946022774</c:v>
                </c:pt>
                <c:pt idx="54">
                  <c:v>0.62505772103762058</c:v>
                </c:pt>
                <c:pt idx="55">
                  <c:v>0.62238158143045863</c:v>
                </c:pt>
                <c:pt idx="56">
                  <c:v>0.61599505050421011</c:v>
                </c:pt>
                <c:pt idx="57">
                  <c:v>0.60577305383564639</c:v>
                </c:pt>
                <c:pt idx="58">
                  <c:v>0.58107344393650229</c:v>
                </c:pt>
                <c:pt idx="59">
                  <c:v>0.55899439976905063</c:v>
                </c:pt>
                <c:pt idx="60">
                  <c:v>0.54212665219964495</c:v>
                </c:pt>
                <c:pt idx="61">
                  <c:v>0.52312527199972281</c:v>
                </c:pt>
                <c:pt idx="62">
                  <c:v>0.51006754911396857</c:v>
                </c:pt>
                <c:pt idx="63">
                  <c:v>0.50087234258399715</c:v>
                </c:pt>
                <c:pt idx="64">
                  <c:v>0.49050287541840071</c:v>
                </c:pt>
                <c:pt idx="65">
                  <c:v>0.48626775324164578</c:v>
                </c:pt>
                <c:pt idx="66">
                  <c:v>0.46304273799305889</c:v>
                </c:pt>
                <c:pt idx="67">
                  <c:v>0.45419271917611831</c:v>
                </c:pt>
                <c:pt idx="68">
                  <c:v>0.44156009036425753</c:v>
                </c:pt>
                <c:pt idx="69">
                  <c:v>0.43504039814445028</c:v>
                </c:pt>
                <c:pt idx="70">
                  <c:v>0.38958392335172864</c:v>
                </c:pt>
                <c:pt idx="71">
                  <c:v>0.38583209600663876</c:v>
                </c:pt>
                <c:pt idx="72">
                  <c:v>0.38400622995911576</c:v>
                </c:pt>
                <c:pt idx="73">
                  <c:v>0.35814304915840867</c:v>
                </c:pt>
                <c:pt idx="74">
                  <c:v>0.34541108385229913</c:v>
                </c:pt>
                <c:pt idx="75">
                  <c:v>0.33130752373995614</c:v>
                </c:pt>
                <c:pt idx="76">
                  <c:v>0.30795417193586405</c:v>
                </c:pt>
                <c:pt idx="77">
                  <c:v>0.30610854913089752</c:v>
                </c:pt>
                <c:pt idx="78">
                  <c:v>0.27299158169744914</c:v>
                </c:pt>
                <c:pt idx="79">
                  <c:v>0.26745778623032801</c:v>
                </c:pt>
                <c:pt idx="80">
                  <c:v>0.24984538744688989</c:v>
                </c:pt>
                <c:pt idx="81">
                  <c:v>0.24052130569351463</c:v>
                </c:pt>
                <c:pt idx="82">
                  <c:v>0.22093903484836672</c:v>
                </c:pt>
                <c:pt idx="83">
                  <c:v>0.21747151178609572</c:v>
                </c:pt>
                <c:pt idx="84">
                  <c:v>0.20831141024510258</c:v>
                </c:pt>
                <c:pt idx="85">
                  <c:v>0.20610832241988003</c:v>
                </c:pt>
                <c:pt idx="86">
                  <c:v>0.20138851924930021</c:v>
                </c:pt>
                <c:pt idx="87">
                  <c:v>0.1865283822587441</c:v>
                </c:pt>
                <c:pt idx="88">
                  <c:v>0.16158146729160416</c:v>
                </c:pt>
                <c:pt idx="89">
                  <c:v>0.15503243243243242</c:v>
                </c:pt>
                <c:pt idx="90">
                  <c:v>0.12502925707417176</c:v>
                </c:pt>
                <c:pt idx="91">
                  <c:v>0.10823309888059393</c:v>
                </c:pt>
                <c:pt idx="92">
                  <c:v>0.10627762766907767</c:v>
                </c:pt>
                <c:pt idx="93">
                  <c:v>3.7212795039053663E-2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2AC-4A86-B0AC-6C57575866A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1262848"/>
        <c:axId val="141707520"/>
      </c:barChart>
      <c:catAx>
        <c:axId val="14126284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 rot="-5400000" vert="horz"/>
          <a:lstStyle/>
          <a:p>
            <a:pPr>
              <a:defRPr sz="500"/>
            </a:pPr>
            <a:endParaRPr lang="en-US"/>
          </a:p>
        </c:txPr>
        <c:crossAx val="141707520"/>
        <c:crosses val="autoZero"/>
        <c:auto val="1"/>
        <c:lblAlgn val="ctr"/>
        <c:lblOffset val="100"/>
        <c:tickMarkSkip val="10"/>
        <c:noMultiLvlLbl val="0"/>
      </c:catAx>
      <c:valAx>
        <c:axId val="141707520"/>
        <c:scaling>
          <c:orientation val="minMax"/>
          <c:max val="6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 dirty="0"/>
                  <a:t>Normalised surviving</a:t>
                </a:r>
                <a:r>
                  <a:rPr lang="en-GB" baseline="0" dirty="0"/>
                  <a:t> fraction</a:t>
                </a:r>
                <a:endParaRPr lang="en-GB" dirty="0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4126284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200"/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4682687616380449E-2"/>
          <c:y val="5.7204170296867599E-2"/>
          <c:w val="0.91890924022286802"/>
          <c:h val="0.8062791999719329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'11Mev data'!$B$2</c:f>
              <c:strCache>
                <c:ptCount val="1"/>
                <c:pt idx="0">
                  <c:v>11MeV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1-1E60-44FC-A935-48E47F6F2160}"/>
              </c:ext>
            </c:extLst>
          </c:dPt>
          <c:cat>
            <c:strRef>
              <c:f>'11Mev data'!$A$3:$A$96</c:f>
              <c:strCache>
                <c:ptCount val="94"/>
                <c:pt idx="0">
                  <c:v>Mock</c:v>
                </c:pt>
                <c:pt idx="1">
                  <c:v>UEVLD</c:v>
                </c:pt>
                <c:pt idx="2">
                  <c:v>USP16</c:v>
                </c:pt>
                <c:pt idx="3">
                  <c:v>USP13</c:v>
                </c:pt>
                <c:pt idx="4">
                  <c:v>USP17</c:v>
                </c:pt>
                <c:pt idx="5">
                  <c:v>USP45</c:v>
                </c:pt>
                <c:pt idx="6">
                  <c:v>USP54</c:v>
                </c:pt>
                <c:pt idx="7">
                  <c:v>USP46</c:v>
                </c:pt>
                <c:pt idx="8">
                  <c:v>USP49</c:v>
                </c:pt>
                <c:pt idx="9">
                  <c:v>USP51</c:v>
                </c:pt>
                <c:pt idx="10">
                  <c:v>USP1</c:v>
                </c:pt>
                <c:pt idx="11">
                  <c:v>USP34</c:v>
                </c:pt>
                <c:pt idx="12">
                  <c:v>USP11</c:v>
                </c:pt>
                <c:pt idx="13">
                  <c:v>USP19</c:v>
                </c:pt>
                <c:pt idx="14">
                  <c:v>OTUB1</c:v>
                </c:pt>
                <c:pt idx="15">
                  <c:v>UBR1</c:v>
                </c:pt>
                <c:pt idx="16">
                  <c:v>USP48</c:v>
                </c:pt>
                <c:pt idx="17">
                  <c:v>UBL3</c:v>
                </c:pt>
                <c:pt idx="18">
                  <c:v>USP50</c:v>
                </c:pt>
                <c:pt idx="19">
                  <c:v>UBTD1</c:v>
                </c:pt>
                <c:pt idx="20">
                  <c:v>UCHL1</c:v>
                </c:pt>
                <c:pt idx="21">
                  <c:v>USP5</c:v>
                </c:pt>
                <c:pt idx="22">
                  <c:v>USP14</c:v>
                </c:pt>
                <c:pt idx="23">
                  <c:v>CEZANNE</c:v>
                </c:pt>
                <c:pt idx="24">
                  <c:v>DC-UBP</c:v>
                </c:pt>
                <c:pt idx="25">
                  <c:v>UCHL3</c:v>
                </c:pt>
                <c:pt idx="26">
                  <c:v>UBL4</c:v>
                </c:pt>
                <c:pt idx="27">
                  <c:v>USP10</c:v>
                </c:pt>
                <c:pt idx="28">
                  <c:v>UMPK</c:v>
                </c:pt>
                <c:pt idx="29">
                  <c:v>OTUB2</c:v>
                </c:pt>
                <c:pt idx="30">
                  <c:v>USP2</c:v>
                </c:pt>
                <c:pt idx="31">
                  <c:v>USP12</c:v>
                </c:pt>
                <c:pt idx="32">
                  <c:v>JOSD2</c:v>
                </c:pt>
                <c:pt idx="33">
                  <c:v>USP18</c:v>
                </c:pt>
                <c:pt idx="34">
                  <c:v>UCHL5</c:v>
                </c:pt>
                <c:pt idx="35">
                  <c:v>A20</c:v>
                </c:pt>
                <c:pt idx="36">
                  <c:v>ATNX3</c:v>
                </c:pt>
                <c:pt idx="37">
                  <c:v>PARP11</c:v>
                </c:pt>
                <c:pt idx="38">
                  <c:v>AMSH</c:v>
                </c:pt>
                <c:pt idx="39">
                  <c:v>USP3</c:v>
                </c:pt>
                <c:pt idx="40">
                  <c:v>USP52</c:v>
                </c:pt>
                <c:pt idx="41">
                  <c:v>USP27X</c:v>
                </c:pt>
                <c:pt idx="42">
                  <c:v>USP40</c:v>
                </c:pt>
                <c:pt idx="43">
                  <c:v>USP22</c:v>
                </c:pt>
                <c:pt idx="44">
                  <c:v>BRCC3</c:v>
                </c:pt>
                <c:pt idx="45">
                  <c:v>BAP1</c:v>
                </c:pt>
                <c:pt idx="46">
                  <c:v>USP25</c:v>
                </c:pt>
                <c:pt idx="47">
                  <c:v>USP33</c:v>
                </c:pt>
                <c:pt idx="48">
                  <c:v>MYSM1</c:v>
                </c:pt>
                <c:pt idx="49">
                  <c:v>USP15</c:v>
                </c:pt>
                <c:pt idx="50">
                  <c:v>OTUD6B</c:v>
                </c:pt>
                <c:pt idx="51">
                  <c:v>OTUD1</c:v>
                </c:pt>
                <c:pt idx="52">
                  <c:v>USP42</c:v>
                </c:pt>
                <c:pt idx="53">
                  <c:v>USP26</c:v>
                </c:pt>
                <c:pt idx="54">
                  <c:v>USP24</c:v>
                </c:pt>
                <c:pt idx="55">
                  <c:v>USP32</c:v>
                </c:pt>
                <c:pt idx="56">
                  <c:v>USP28</c:v>
                </c:pt>
                <c:pt idx="57">
                  <c:v>USP44</c:v>
                </c:pt>
                <c:pt idx="58">
                  <c:v>USP20</c:v>
                </c:pt>
                <c:pt idx="59">
                  <c:v>JOSD1</c:v>
                </c:pt>
                <c:pt idx="60">
                  <c:v>USP30</c:v>
                </c:pt>
                <c:pt idx="61">
                  <c:v>USP41</c:v>
                </c:pt>
                <c:pt idx="62">
                  <c:v>USP35</c:v>
                </c:pt>
                <c:pt idx="63">
                  <c:v>USP47</c:v>
                </c:pt>
                <c:pt idx="64">
                  <c:v>USP29</c:v>
                </c:pt>
                <c:pt idx="65">
                  <c:v>USP37</c:v>
                </c:pt>
                <c:pt idx="66">
                  <c:v>VCPIP1</c:v>
                </c:pt>
                <c:pt idx="67">
                  <c:v>USP4</c:v>
                </c:pt>
                <c:pt idx="68">
                  <c:v>USP21</c:v>
                </c:pt>
                <c:pt idx="69">
                  <c:v>USP38</c:v>
                </c:pt>
                <c:pt idx="70">
                  <c:v>USP53</c:v>
                </c:pt>
                <c:pt idx="71">
                  <c:v>OTUD4</c:v>
                </c:pt>
                <c:pt idx="72">
                  <c:v>OTUD5</c:v>
                </c:pt>
                <c:pt idx="73">
                  <c:v>USP8</c:v>
                </c:pt>
                <c:pt idx="74">
                  <c:v>DUB3</c:v>
                </c:pt>
                <c:pt idx="75">
                  <c:v>FBX07</c:v>
                </c:pt>
                <c:pt idx="76">
                  <c:v>ZRANB1</c:v>
                </c:pt>
                <c:pt idx="77">
                  <c:v>UFD1L</c:v>
                </c:pt>
                <c:pt idx="78">
                  <c:v>DUB1A</c:v>
                </c:pt>
                <c:pt idx="79">
                  <c:v>MPND</c:v>
                </c:pt>
                <c:pt idx="80">
                  <c:v>SENP2</c:v>
                </c:pt>
                <c:pt idx="81">
                  <c:v>USP9Y</c:v>
                </c:pt>
                <c:pt idx="82">
                  <c:v>YODI</c:v>
                </c:pt>
                <c:pt idx="83">
                  <c:v>USP43</c:v>
                </c:pt>
                <c:pt idx="84">
                  <c:v>STAMBP1</c:v>
                </c:pt>
                <c:pt idx="85">
                  <c:v>USP39</c:v>
                </c:pt>
                <c:pt idx="86">
                  <c:v>USP36</c:v>
                </c:pt>
                <c:pt idx="87">
                  <c:v>FBX08</c:v>
                </c:pt>
                <c:pt idx="88">
                  <c:v>USP6</c:v>
                </c:pt>
                <c:pt idx="89">
                  <c:v>USP9X</c:v>
                </c:pt>
                <c:pt idx="90">
                  <c:v>USP31</c:v>
                </c:pt>
                <c:pt idx="91">
                  <c:v>UBL5</c:v>
                </c:pt>
                <c:pt idx="92">
                  <c:v>USP7</c:v>
                </c:pt>
                <c:pt idx="93">
                  <c:v>CYLD</c:v>
                </c:pt>
              </c:strCache>
            </c:strRef>
          </c:cat>
          <c:val>
            <c:numRef>
              <c:f>'11Mev data'!$B$3:$B$96</c:f>
              <c:numCache>
                <c:formatCode>General</c:formatCode>
                <c:ptCount val="94"/>
                <c:pt idx="0">
                  <c:v>1</c:v>
                </c:pt>
                <c:pt idx="1">
                  <c:v>8.7249390182652888</c:v>
                </c:pt>
                <c:pt idx="2">
                  <c:v>3.8641283185398931</c:v>
                </c:pt>
                <c:pt idx="3">
                  <c:v>3.177660950013089</c:v>
                </c:pt>
                <c:pt idx="4">
                  <c:v>2.908815084544583</c:v>
                </c:pt>
                <c:pt idx="5">
                  <c:v>2.8456209437844029</c:v>
                </c:pt>
                <c:pt idx="6">
                  <c:v>2.7045264256471211</c:v>
                </c:pt>
                <c:pt idx="7">
                  <c:v>2.6732117437980354</c:v>
                </c:pt>
                <c:pt idx="8">
                  <c:v>2.5997203947831826</c:v>
                </c:pt>
                <c:pt idx="9">
                  <c:v>2.5566601039506156</c:v>
                </c:pt>
                <c:pt idx="10">
                  <c:v>2.4554786485218214</c:v>
                </c:pt>
                <c:pt idx="11">
                  <c:v>2.4287958968983694</c:v>
                </c:pt>
                <c:pt idx="12">
                  <c:v>2.3323946010027421</c:v>
                </c:pt>
                <c:pt idx="13">
                  <c:v>2.0734373659215781</c:v>
                </c:pt>
                <c:pt idx="14">
                  <c:v>1.9853728363490553</c:v>
                </c:pt>
                <c:pt idx="15">
                  <c:v>1.9653850241710871</c:v>
                </c:pt>
                <c:pt idx="16">
                  <c:v>1.9572787284729676</c:v>
                </c:pt>
                <c:pt idx="17">
                  <c:v>1.9328727744569327</c:v>
                </c:pt>
                <c:pt idx="18">
                  <c:v>1.924138799246611</c:v>
                </c:pt>
                <c:pt idx="19">
                  <c:v>1.8982699140371602</c:v>
                </c:pt>
                <c:pt idx="20">
                  <c:v>1.8908826108270562</c:v>
                </c:pt>
                <c:pt idx="21">
                  <c:v>1.8543293927907396</c:v>
                </c:pt>
                <c:pt idx="22">
                  <c:v>1.8302117872741999</c:v>
                </c:pt>
                <c:pt idx="23">
                  <c:v>1.8123345667900119</c:v>
                </c:pt>
                <c:pt idx="24">
                  <c:v>1.7889400516189586</c:v>
                </c:pt>
                <c:pt idx="25">
                  <c:v>1.6895189093938843</c:v>
                </c:pt>
                <c:pt idx="26">
                  <c:v>1.6773785570210804</c:v>
                </c:pt>
                <c:pt idx="27">
                  <c:v>1.6369928287478535</c:v>
                </c:pt>
                <c:pt idx="28">
                  <c:v>1.6368706103792741</c:v>
                </c:pt>
                <c:pt idx="29">
                  <c:v>1.6345390440601066</c:v>
                </c:pt>
                <c:pt idx="30">
                  <c:v>1.6144349820485984</c:v>
                </c:pt>
                <c:pt idx="31">
                  <c:v>1.6095787443691036</c:v>
                </c:pt>
                <c:pt idx="32">
                  <c:v>1.5605540453542837</c:v>
                </c:pt>
                <c:pt idx="33">
                  <c:v>1.5258641963006117</c:v>
                </c:pt>
                <c:pt idx="34">
                  <c:v>1.5086006225515085</c:v>
                </c:pt>
                <c:pt idx="35">
                  <c:v>1.4908790675124612</c:v>
                </c:pt>
                <c:pt idx="36">
                  <c:v>1.4856298932110248</c:v>
                </c:pt>
                <c:pt idx="37">
                  <c:v>1.4844173052140448</c:v>
                </c:pt>
                <c:pt idx="38">
                  <c:v>1.4691772795990981</c:v>
                </c:pt>
                <c:pt idx="39">
                  <c:v>1.4619330387464811</c:v>
                </c:pt>
                <c:pt idx="40">
                  <c:v>1.4394203005630595</c:v>
                </c:pt>
                <c:pt idx="41">
                  <c:v>1.43521462933204</c:v>
                </c:pt>
                <c:pt idx="42">
                  <c:v>1.3881797679951637</c:v>
                </c:pt>
                <c:pt idx="43">
                  <c:v>1.377470882009322</c:v>
                </c:pt>
                <c:pt idx="44">
                  <c:v>1.3713908533710517</c:v>
                </c:pt>
                <c:pt idx="45">
                  <c:v>1.3517422132838284</c:v>
                </c:pt>
                <c:pt idx="46">
                  <c:v>1.2680164084868639</c:v>
                </c:pt>
                <c:pt idx="47">
                  <c:v>1.2505366778130929</c:v>
                </c:pt>
                <c:pt idx="48">
                  <c:v>1.2505052014197355</c:v>
                </c:pt>
                <c:pt idx="49">
                  <c:v>1.241344860068464</c:v>
                </c:pt>
                <c:pt idx="50">
                  <c:v>1.2410446091927803</c:v>
                </c:pt>
                <c:pt idx="51">
                  <c:v>1.2043472736935716</c:v>
                </c:pt>
                <c:pt idx="52">
                  <c:v>1.1926792821877379</c:v>
                </c:pt>
                <c:pt idx="53">
                  <c:v>1.1861826842936949</c:v>
                </c:pt>
                <c:pt idx="54">
                  <c:v>1.1853135517612206</c:v>
                </c:pt>
                <c:pt idx="55">
                  <c:v>1.1734548719257631</c:v>
                </c:pt>
                <c:pt idx="56">
                  <c:v>1.1517173240258129</c:v>
                </c:pt>
                <c:pt idx="57">
                  <c:v>1.1456621759134438</c:v>
                </c:pt>
                <c:pt idx="58">
                  <c:v>1.1426395831855884</c:v>
                </c:pt>
                <c:pt idx="59">
                  <c:v>1.1405013622167584</c:v>
                </c:pt>
                <c:pt idx="60">
                  <c:v>1.136344960428932</c:v>
                </c:pt>
                <c:pt idx="61">
                  <c:v>1.118462600651722</c:v>
                </c:pt>
                <c:pt idx="62">
                  <c:v>1.1078173041510275</c:v>
                </c:pt>
                <c:pt idx="63">
                  <c:v>1.1076229561701814</c:v>
                </c:pt>
                <c:pt idx="64">
                  <c:v>1.1043866796392037</c:v>
                </c:pt>
                <c:pt idx="65">
                  <c:v>1.0944082924186513</c:v>
                </c:pt>
                <c:pt idx="66">
                  <c:v>1.0753459166409554</c:v>
                </c:pt>
                <c:pt idx="67">
                  <c:v>1.0591419482138866</c:v>
                </c:pt>
                <c:pt idx="68">
                  <c:v>1.0558849074740906</c:v>
                </c:pt>
                <c:pt idx="69">
                  <c:v>1.0142843585057637</c:v>
                </c:pt>
                <c:pt idx="70">
                  <c:v>0.96748812128017037</c:v>
                </c:pt>
                <c:pt idx="71">
                  <c:v>0.93527890583358209</c:v>
                </c:pt>
                <c:pt idx="72">
                  <c:v>0.90601931121942092</c:v>
                </c:pt>
                <c:pt idx="73">
                  <c:v>0.90142036654753643</c:v>
                </c:pt>
                <c:pt idx="74">
                  <c:v>0.89921826862021126</c:v>
                </c:pt>
                <c:pt idx="75">
                  <c:v>0.88100549828878072</c:v>
                </c:pt>
                <c:pt idx="76">
                  <c:v>0.87123820486022352</c:v>
                </c:pt>
                <c:pt idx="77">
                  <c:v>0.86798694916904995</c:v>
                </c:pt>
                <c:pt idx="78">
                  <c:v>0.86675857908371479</c:v>
                </c:pt>
                <c:pt idx="79">
                  <c:v>0.85895607742592439</c:v>
                </c:pt>
                <c:pt idx="80">
                  <c:v>0.80866330434696365</c:v>
                </c:pt>
                <c:pt idx="81">
                  <c:v>0.78544399527387487</c:v>
                </c:pt>
                <c:pt idx="82">
                  <c:v>0.76629441718459523</c:v>
                </c:pt>
                <c:pt idx="83">
                  <c:v>0.7440521661379258</c:v>
                </c:pt>
                <c:pt idx="84">
                  <c:v>0.71942210953678254</c:v>
                </c:pt>
                <c:pt idx="85">
                  <c:v>0.66664978154655241</c:v>
                </c:pt>
                <c:pt idx="86">
                  <c:v>0.65617988168627506</c:v>
                </c:pt>
                <c:pt idx="87">
                  <c:v>0.60083492777045067</c:v>
                </c:pt>
                <c:pt idx="88">
                  <c:v>0.60001680552912751</c:v>
                </c:pt>
                <c:pt idx="89">
                  <c:v>0.59584852563733093</c:v>
                </c:pt>
                <c:pt idx="90">
                  <c:v>0.59024045274203674</c:v>
                </c:pt>
                <c:pt idx="91">
                  <c:v>0.50943627200946695</c:v>
                </c:pt>
                <c:pt idx="92">
                  <c:v>0.49855618182460026</c:v>
                </c:pt>
                <c:pt idx="93">
                  <c:v>0.47074997154887904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E60-44FC-A935-48E47F6F216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1263360"/>
        <c:axId val="141709248"/>
      </c:barChart>
      <c:catAx>
        <c:axId val="1412633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 sz="500"/>
            </a:pPr>
            <a:endParaRPr lang="en-US"/>
          </a:p>
        </c:txPr>
        <c:crossAx val="141709248"/>
        <c:crosses val="autoZero"/>
        <c:auto val="1"/>
        <c:lblAlgn val="ctr"/>
        <c:lblOffset val="100"/>
        <c:tickMarkSkip val="10"/>
        <c:noMultiLvlLbl val="0"/>
      </c:catAx>
      <c:valAx>
        <c:axId val="141709248"/>
        <c:scaling>
          <c:orientation val="minMax"/>
          <c:max val="6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 dirty="0"/>
                  <a:t>Normalised surviving fraction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4126336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200"/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9085870087012319"/>
          <c:y val="8.843771321679729E-2"/>
          <c:w val="0.74318097935296801"/>
          <c:h val="0.73029404994224356"/>
        </c:manualLayout>
      </c:layout>
      <c:scatterChart>
        <c:scatterStyle val="lineMarker"/>
        <c:varyColors val="0"/>
        <c:ser>
          <c:idx val="0"/>
          <c:order val="0"/>
          <c:tx>
            <c:v>NT siRNA</c:v>
          </c:tx>
          <c:spPr>
            <a:ln w="12700">
              <a:solidFill>
                <a:schemeClr val="accent1"/>
              </a:solidFill>
            </a:ln>
          </c:spPr>
          <c:errBars>
            <c:errDir val="y"/>
            <c:errBarType val="both"/>
            <c:errValType val="cust"/>
            <c:noEndCap val="0"/>
            <c:plus>
              <c:numRef>
                <c:f>'59MeV'!$S$8:$S$11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6.3598266438313747E-2</c:v>
                  </c:pt>
                  <c:pt idx="2">
                    <c:v>3.86431145824679E-2</c:v>
                  </c:pt>
                  <c:pt idx="3">
                    <c:v>4.8274095141537937E-3</c:v>
                  </c:pt>
                </c:numCache>
              </c:numRef>
            </c:plus>
            <c:minus>
              <c:numRef>
                <c:f>'59MeV'!$S$8:$S$11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6.3598266438313747E-2</c:v>
                  </c:pt>
                  <c:pt idx="2">
                    <c:v>3.86431145824679E-2</c:v>
                  </c:pt>
                  <c:pt idx="3">
                    <c:v>4.8274095141537937E-3</c:v>
                  </c:pt>
                </c:numCache>
              </c:numRef>
            </c:minus>
          </c:errBars>
          <c:xVal>
            <c:numRef>
              <c:f>'59MeV'!$L$8:$L$11</c:f>
              <c:numCache>
                <c:formatCode>General</c:formatCode>
                <c:ptCount val="4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</c:numCache>
            </c:numRef>
          </c:xVal>
          <c:yVal>
            <c:numRef>
              <c:f>'59MeV'!$Q$8:$Q$11</c:f>
              <c:numCache>
                <c:formatCode>0.00</c:formatCode>
                <c:ptCount val="4"/>
                <c:pt idx="0">
                  <c:v>1</c:v>
                </c:pt>
                <c:pt idx="1">
                  <c:v>0.62518084528248119</c:v>
                </c:pt>
                <c:pt idx="2">
                  <c:v>0.34083966590360842</c:v>
                </c:pt>
                <c:pt idx="3">
                  <c:v>1.233359593556063E-2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446C-4F80-B9DA-DA05BF3126A2}"/>
            </c:ext>
          </c:extLst>
        </c:ser>
        <c:ser>
          <c:idx val="1"/>
          <c:order val="1"/>
          <c:tx>
            <c:v>USP9X_6 siRNA</c:v>
          </c:tx>
          <c:spPr>
            <a:ln w="12700">
              <a:solidFill>
                <a:schemeClr val="accent3"/>
              </a:solidFill>
              <a:prstDash val="solid"/>
            </a:ln>
          </c:spPr>
          <c:marker>
            <c:symbol val="triangle"/>
            <c:size val="5"/>
            <c:spPr>
              <a:solidFill>
                <a:schemeClr val="accent3"/>
              </a:solidFill>
              <a:ln>
                <a:solidFill>
                  <a:schemeClr val="accent3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'59MeV'!$S$13:$S$16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5.5394014589079853E-2</c:v>
                  </c:pt>
                  <c:pt idx="2">
                    <c:v>0.35219208896019111</c:v>
                  </c:pt>
                  <c:pt idx="3">
                    <c:v>1.2723750705040554E-2</c:v>
                  </c:pt>
                </c:numCache>
              </c:numRef>
            </c:plus>
            <c:minus>
              <c:numRef>
                <c:f>'59MeV'!$S$13:$S$16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5.5394014589079853E-2</c:v>
                  </c:pt>
                  <c:pt idx="2">
                    <c:v>0.35219208896019111</c:v>
                  </c:pt>
                  <c:pt idx="3">
                    <c:v>1.2723750705040554E-2</c:v>
                  </c:pt>
                </c:numCache>
              </c:numRef>
            </c:minus>
          </c:errBars>
          <c:xVal>
            <c:numRef>
              <c:f>'59MeV'!$L$13:$L$16</c:f>
              <c:numCache>
                <c:formatCode>General</c:formatCode>
                <c:ptCount val="4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</c:numCache>
            </c:numRef>
          </c:xVal>
          <c:yVal>
            <c:numRef>
              <c:f>'59MeV'!$Q$13:$Q$16</c:f>
              <c:numCache>
                <c:formatCode>0.00</c:formatCode>
                <c:ptCount val="4"/>
                <c:pt idx="0">
                  <c:v>1</c:v>
                </c:pt>
                <c:pt idx="1">
                  <c:v>0.72998289753724532</c:v>
                </c:pt>
                <c:pt idx="2">
                  <c:v>0.61934345545758585</c:v>
                </c:pt>
                <c:pt idx="3">
                  <c:v>2.017159470963819E-2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446C-4F80-B9DA-DA05BF3126A2}"/>
            </c:ext>
          </c:extLst>
        </c:ser>
        <c:ser>
          <c:idx val="2"/>
          <c:order val="2"/>
          <c:tx>
            <c:v>USP9X_8 siRNA</c:v>
          </c:tx>
          <c:spPr>
            <a:ln w="12700">
              <a:solidFill>
                <a:schemeClr val="accent3"/>
              </a:solidFill>
              <a:prstDash val="dash"/>
            </a:ln>
          </c:spPr>
          <c:marker>
            <c:symbol val="triangle"/>
            <c:size val="5"/>
            <c:spPr>
              <a:solidFill>
                <a:schemeClr val="accent3"/>
              </a:solidFill>
              <a:ln>
                <a:solidFill>
                  <a:schemeClr val="accent3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'59MeV'!$S$18:$S$21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0.13711127119498701</c:v>
                  </c:pt>
                  <c:pt idx="2">
                    <c:v>9.3112312817511325E-2</c:v>
                  </c:pt>
                  <c:pt idx="3">
                    <c:v>6.6733883432474658E-3</c:v>
                  </c:pt>
                </c:numCache>
              </c:numRef>
            </c:plus>
            <c:minus>
              <c:numRef>
                <c:f>'59MeV'!$S$18:$S$21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0.13711127119498701</c:v>
                  </c:pt>
                  <c:pt idx="2">
                    <c:v>9.3112312817511325E-2</c:v>
                  </c:pt>
                  <c:pt idx="3">
                    <c:v>6.6733883432474658E-3</c:v>
                  </c:pt>
                </c:numCache>
              </c:numRef>
            </c:minus>
          </c:errBars>
          <c:xVal>
            <c:numRef>
              <c:f>'59MeV'!$L$18:$L$21</c:f>
              <c:numCache>
                <c:formatCode>General</c:formatCode>
                <c:ptCount val="4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</c:numCache>
            </c:numRef>
          </c:xVal>
          <c:yVal>
            <c:numRef>
              <c:f>'59MeV'!$Q$18:$Q$21</c:f>
              <c:numCache>
                <c:formatCode>0.00</c:formatCode>
                <c:ptCount val="4"/>
                <c:pt idx="0">
                  <c:v>1</c:v>
                </c:pt>
                <c:pt idx="1">
                  <c:v>0.57196969696969691</c:v>
                </c:pt>
                <c:pt idx="2">
                  <c:v>0.51103460451977401</c:v>
                </c:pt>
                <c:pt idx="3">
                  <c:v>4.3528505392912177E-2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446C-4F80-B9DA-DA05BF3126A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3433664"/>
        <c:axId val="208068608"/>
      </c:scatterChart>
      <c:valAx>
        <c:axId val="213433664"/>
        <c:scaling>
          <c:orientation val="minMax"/>
          <c:max val="8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Dose (Gy)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208068608"/>
        <c:crossesAt val="1.0000000000000002E-3"/>
        <c:crossBetween val="midCat"/>
      </c:valAx>
      <c:valAx>
        <c:axId val="208068608"/>
        <c:scaling>
          <c:logBase val="10"/>
          <c:orientation val="minMax"/>
          <c:max val="1"/>
          <c:min val="1.0000000000000002E-2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Surviving fraction</a:t>
                </a:r>
              </a:p>
            </c:rich>
          </c:tx>
          <c:overlay val="0"/>
        </c:title>
        <c:numFmt formatCode="0.00" sourceLinked="1"/>
        <c:majorTickMark val="out"/>
        <c:minorTickMark val="out"/>
        <c:tickLblPos val="nextTo"/>
        <c:spPr>
          <a:ln/>
        </c:spPr>
        <c:crossAx val="213433664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17530437425670445"/>
          <c:y val="0.54128291963658004"/>
          <c:w val="0.47724852185198496"/>
          <c:h val="0.25115157480314959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200"/>
      </a:pPr>
      <a:endParaRPr lang="en-US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9906534727341962"/>
          <c:y val="4.2346953871645415E-2"/>
          <c:w val="0.76629553038408504"/>
          <c:h val="0.77243438320209978"/>
        </c:manualLayout>
      </c:layout>
      <c:scatterChart>
        <c:scatterStyle val="lineMarker"/>
        <c:varyColors val="0"/>
        <c:ser>
          <c:idx val="0"/>
          <c:order val="0"/>
          <c:tx>
            <c:v>NT siRNA</c:v>
          </c:tx>
          <c:spPr>
            <a:ln w="12700">
              <a:solidFill>
                <a:schemeClr val="accent1"/>
              </a:solidFill>
            </a:ln>
          </c:spPr>
          <c:errBars>
            <c:errDir val="y"/>
            <c:errBarType val="both"/>
            <c:errValType val="cust"/>
            <c:noEndCap val="0"/>
            <c:plus>
              <c:numRef>
                <c:f>'59MeV'!$S$8:$S$11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6.3598266438313747E-2</c:v>
                  </c:pt>
                  <c:pt idx="2">
                    <c:v>3.86431145824679E-2</c:v>
                  </c:pt>
                  <c:pt idx="3">
                    <c:v>4.8274095141537937E-3</c:v>
                  </c:pt>
                </c:numCache>
              </c:numRef>
            </c:plus>
            <c:minus>
              <c:numRef>
                <c:f>'59MeV'!$S$8:$S$11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6.3598266438313747E-2</c:v>
                  </c:pt>
                  <c:pt idx="2">
                    <c:v>3.86431145824679E-2</c:v>
                  </c:pt>
                  <c:pt idx="3">
                    <c:v>4.8274095141537937E-3</c:v>
                  </c:pt>
                </c:numCache>
              </c:numRef>
            </c:minus>
          </c:errBars>
          <c:xVal>
            <c:numRef>
              <c:f>'59MeV'!$L$8:$L$11</c:f>
              <c:numCache>
                <c:formatCode>General</c:formatCode>
                <c:ptCount val="4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</c:numCache>
            </c:numRef>
          </c:xVal>
          <c:yVal>
            <c:numRef>
              <c:f>'59MeV'!$Q$8:$Q$11</c:f>
              <c:numCache>
                <c:formatCode>0.00</c:formatCode>
                <c:ptCount val="4"/>
                <c:pt idx="0">
                  <c:v>1</c:v>
                </c:pt>
                <c:pt idx="1">
                  <c:v>0.62518084528248119</c:v>
                </c:pt>
                <c:pt idx="2">
                  <c:v>0.34083966590360842</c:v>
                </c:pt>
                <c:pt idx="3">
                  <c:v>1.233359593556063E-2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4DE6-4403-AD26-EEF2910671B1}"/>
            </c:ext>
          </c:extLst>
        </c:ser>
        <c:ser>
          <c:idx val="1"/>
          <c:order val="1"/>
          <c:tx>
            <c:v>USP6_13 siRNA</c:v>
          </c:tx>
          <c:spPr>
            <a:ln w="12700">
              <a:solidFill>
                <a:schemeClr val="accent3"/>
              </a:solidFill>
              <a:prstDash val="dash"/>
            </a:ln>
          </c:spPr>
          <c:marker>
            <c:symbol val="triangle"/>
            <c:size val="5"/>
            <c:spPr>
              <a:solidFill>
                <a:schemeClr val="accent3"/>
              </a:solidFill>
              <a:ln>
                <a:solidFill>
                  <a:schemeClr val="accent3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'59MeV'!$S$23:$S$26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0.1180728242098284</c:v>
                  </c:pt>
                  <c:pt idx="2">
                    <c:v>5.5553350276176534E-2</c:v>
                  </c:pt>
                  <c:pt idx="3">
                    <c:v>1.1652307521162506E-2</c:v>
                  </c:pt>
                </c:numCache>
              </c:numRef>
            </c:plus>
            <c:minus>
              <c:numRef>
                <c:f>'59MeV'!$S$23:$S$26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0.1180728242098284</c:v>
                  </c:pt>
                  <c:pt idx="2">
                    <c:v>5.5553350276176534E-2</c:v>
                  </c:pt>
                  <c:pt idx="3">
                    <c:v>1.1652307521162506E-2</c:v>
                  </c:pt>
                </c:numCache>
              </c:numRef>
            </c:minus>
          </c:errBars>
          <c:xVal>
            <c:numRef>
              <c:f>'59MeV'!$L$23:$L$26</c:f>
              <c:numCache>
                <c:formatCode>General</c:formatCode>
                <c:ptCount val="4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</c:numCache>
            </c:numRef>
          </c:xVal>
          <c:yVal>
            <c:numRef>
              <c:f>'59MeV'!$Q$23:$Q$26</c:f>
              <c:numCache>
                <c:formatCode>0.00</c:formatCode>
                <c:ptCount val="4"/>
                <c:pt idx="0">
                  <c:v>1</c:v>
                </c:pt>
                <c:pt idx="1">
                  <c:v>0.57241138251500945</c:v>
                </c:pt>
                <c:pt idx="2">
                  <c:v>0.32705927941517315</c:v>
                </c:pt>
                <c:pt idx="3">
                  <c:v>2.4846403906843142E-2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4DE6-4403-AD26-EEF2910671B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8070912"/>
        <c:axId val="208071488"/>
      </c:scatterChart>
      <c:valAx>
        <c:axId val="208070912"/>
        <c:scaling>
          <c:orientation val="minMax"/>
          <c:max val="8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Dose (Gy)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208071488"/>
        <c:crossesAt val="1.0000000000000002E-3"/>
        <c:crossBetween val="midCat"/>
      </c:valAx>
      <c:valAx>
        <c:axId val="208071488"/>
        <c:scaling>
          <c:logBase val="10"/>
          <c:orientation val="minMax"/>
          <c:max val="1"/>
          <c:min val="1.0000000000000002E-2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Surviving fraction</a:t>
                </a:r>
              </a:p>
            </c:rich>
          </c:tx>
          <c:overlay val="0"/>
        </c:title>
        <c:numFmt formatCode="0.00" sourceLinked="1"/>
        <c:majorTickMark val="out"/>
        <c:minorTickMark val="out"/>
        <c:tickLblPos val="nextTo"/>
        <c:spPr>
          <a:ln/>
        </c:spPr>
        <c:crossAx val="208070912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21742958321724185"/>
          <c:y val="0.6048752620282638"/>
          <c:w val="0.42746654040666571"/>
          <c:h val="0.15388211516270217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200"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D36890-D2AC-4BBA-8FD8-C1516A415335}" type="datetimeFigureOut">
              <a:rPr lang="en-GB" smtClean="0"/>
              <a:t>07/08/2019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6C6775-B348-4624-B76D-050BF25032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50960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6C6775-B348-4624-B76D-050BF250323C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52201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6C6775-B348-4624-B76D-050BF250323C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52201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22E62D-002E-4B7C-9900-3E2C93183567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80503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9B2D2D5-C6E1-4C15-8678-5AD81A6789ED}" type="slidenum">
              <a:rPr lang="en-GB" altLang="en-US" smtClean="0"/>
              <a:pPr eaLnBrk="1" hangingPunct="1"/>
              <a:t>17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3477270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07/08/2019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93321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07/08/2019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6247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07/08/2019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3589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07/08/2019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4449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07/08/2019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63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07/08/2019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0512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07/08/2019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39598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07/08/2019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32930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07/08/2019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20870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07/08/2019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77266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B80-5E3E-49D6-A063-BFAA6E4B4258}" type="datetimeFigureOut">
              <a:rPr lang="en-GB" smtClean="0"/>
              <a:t>07/08/2019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24040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848B80-5E3E-49D6-A063-BFAA6E4B4258}" type="datetimeFigureOut">
              <a:rPr lang="en-GB" smtClean="0"/>
              <a:t>07/08/2019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445E3B-0F2B-492A-A096-231E904C9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796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4.jp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3" Type="http://schemas.openxmlformats.org/officeDocument/2006/relationships/chart" Target="../charts/chart9.xml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17" Type="http://schemas.openxmlformats.org/officeDocument/2006/relationships/image" Target="../media/image23.png"/><Relationship Id="rId2" Type="http://schemas.openxmlformats.org/officeDocument/2006/relationships/chart" Target="../charts/chart8.xml"/><Relationship Id="rId16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chart" Target="../charts/chart11.xml"/><Relationship Id="rId15" Type="http://schemas.openxmlformats.org/officeDocument/2006/relationships/image" Target="../media/image21.png"/><Relationship Id="rId10" Type="http://schemas.openxmlformats.org/officeDocument/2006/relationships/image" Target="../media/image16.png"/><Relationship Id="rId4" Type="http://schemas.openxmlformats.org/officeDocument/2006/relationships/chart" Target="../charts/chart10.xml"/><Relationship Id="rId9" Type="http://schemas.openxmlformats.org/officeDocument/2006/relationships/image" Target="../media/image15.png"/><Relationship Id="rId1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13" Type="http://schemas.openxmlformats.org/officeDocument/2006/relationships/image" Target="../media/image29.png"/><Relationship Id="rId3" Type="http://schemas.openxmlformats.org/officeDocument/2006/relationships/chart" Target="../charts/chart12.xml"/><Relationship Id="rId7" Type="http://schemas.openxmlformats.org/officeDocument/2006/relationships/image" Target="../media/image26.png"/><Relationship Id="rId12" Type="http://schemas.openxmlformats.org/officeDocument/2006/relationships/image" Target="../media/image24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microsoft.com/office/2007/relationships/hdphoto" Target="../media/hdphoto1.wdp"/><Relationship Id="rId11" Type="http://schemas.openxmlformats.org/officeDocument/2006/relationships/oleObject" Target="../embeddings/oleObject1.bin"/><Relationship Id="rId5" Type="http://schemas.openxmlformats.org/officeDocument/2006/relationships/image" Target="../media/image25.png"/><Relationship Id="rId10" Type="http://schemas.openxmlformats.org/officeDocument/2006/relationships/image" Target="../media/image28.tiff"/><Relationship Id="rId4" Type="http://schemas.openxmlformats.org/officeDocument/2006/relationships/chart" Target="../charts/chart13.xml"/><Relationship Id="rId9" Type="http://schemas.openxmlformats.org/officeDocument/2006/relationships/image" Target="../media/image27.tiff"/><Relationship Id="rId14" Type="http://schemas.microsoft.com/office/2007/relationships/hdphoto" Target="../media/hdphoto3.wdp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30.png"/><Relationship Id="rId7" Type="http://schemas.openxmlformats.org/officeDocument/2006/relationships/chart" Target="../charts/chart15.xml"/><Relationship Id="rId12" Type="http://schemas.openxmlformats.org/officeDocument/2006/relationships/chart" Target="../charts/chart16.xml"/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11" Type="http://schemas.openxmlformats.org/officeDocument/2006/relationships/image" Target="../media/image37.png"/><Relationship Id="rId5" Type="http://schemas.openxmlformats.org/officeDocument/2006/relationships/image" Target="../media/image32.png"/><Relationship Id="rId10" Type="http://schemas.openxmlformats.org/officeDocument/2006/relationships/image" Target="../media/image36.png"/><Relationship Id="rId4" Type="http://schemas.openxmlformats.org/officeDocument/2006/relationships/image" Target="../media/image31.png"/><Relationship Id="rId9" Type="http://schemas.openxmlformats.org/officeDocument/2006/relationships/image" Target="../media/image3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microsoft.com/office/2007/relationships/hdphoto" Target="../media/hdphoto6.wdp"/><Relationship Id="rId13" Type="http://schemas.openxmlformats.org/officeDocument/2006/relationships/image" Target="../media/image44.png"/><Relationship Id="rId18" Type="http://schemas.openxmlformats.org/officeDocument/2006/relationships/image" Target="../media/image47.png"/><Relationship Id="rId26" Type="http://schemas.openxmlformats.org/officeDocument/2006/relationships/image" Target="../media/image51.png"/><Relationship Id="rId3" Type="http://schemas.openxmlformats.org/officeDocument/2006/relationships/image" Target="../media/image39.png"/><Relationship Id="rId21" Type="http://schemas.microsoft.com/office/2007/relationships/hdphoto" Target="../media/hdphoto12.wdp"/><Relationship Id="rId7" Type="http://schemas.openxmlformats.org/officeDocument/2006/relationships/image" Target="../media/image41.png"/><Relationship Id="rId12" Type="http://schemas.microsoft.com/office/2007/relationships/hdphoto" Target="../media/hdphoto8.wdp"/><Relationship Id="rId17" Type="http://schemas.openxmlformats.org/officeDocument/2006/relationships/image" Target="../media/image46.jpeg"/><Relationship Id="rId25" Type="http://schemas.microsoft.com/office/2007/relationships/hdphoto" Target="../media/hdphoto14.wdp"/><Relationship Id="rId2" Type="http://schemas.openxmlformats.org/officeDocument/2006/relationships/image" Target="../media/image38.jpeg"/><Relationship Id="rId16" Type="http://schemas.microsoft.com/office/2007/relationships/hdphoto" Target="../media/hdphoto10.wdp"/><Relationship Id="rId20" Type="http://schemas.openxmlformats.org/officeDocument/2006/relationships/image" Target="../media/image48.png"/><Relationship Id="rId29" Type="http://schemas.openxmlformats.org/officeDocument/2006/relationships/chart" Target="../charts/chart19.xml"/><Relationship Id="rId1" Type="http://schemas.openxmlformats.org/officeDocument/2006/relationships/slideLayout" Target="../slideLayouts/slideLayout2.xml"/><Relationship Id="rId6" Type="http://schemas.microsoft.com/office/2007/relationships/hdphoto" Target="../media/hdphoto5.wdp"/><Relationship Id="rId11" Type="http://schemas.openxmlformats.org/officeDocument/2006/relationships/image" Target="../media/image43.png"/><Relationship Id="rId24" Type="http://schemas.openxmlformats.org/officeDocument/2006/relationships/image" Target="../media/image50.png"/><Relationship Id="rId5" Type="http://schemas.openxmlformats.org/officeDocument/2006/relationships/image" Target="../media/image40.png"/><Relationship Id="rId15" Type="http://schemas.openxmlformats.org/officeDocument/2006/relationships/image" Target="../media/image45.png"/><Relationship Id="rId23" Type="http://schemas.microsoft.com/office/2007/relationships/hdphoto" Target="../media/hdphoto13.wdp"/><Relationship Id="rId28" Type="http://schemas.openxmlformats.org/officeDocument/2006/relationships/chart" Target="../charts/chart18.xml"/><Relationship Id="rId10" Type="http://schemas.microsoft.com/office/2007/relationships/hdphoto" Target="../media/hdphoto7.wdp"/><Relationship Id="rId19" Type="http://schemas.microsoft.com/office/2007/relationships/hdphoto" Target="../media/hdphoto11.wdp"/><Relationship Id="rId4" Type="http://schemas.microsoft.com/office/2007/relationships/hdphoto" Target="../media/hdphoto4.wdp"/><Relationship Id="rId9" Type="http://schemas.openxmlformats.org/officeDocument/2006/relationships/image" Target="../media/image42.png"/><Relationship Id="rId14" Type="http://schemas.microsoft.com/office/2007/relationships/hdphoto" Target="../media/hdphoto9.wdp"/><Relationship Id="rId22" Type="http://schemas.openxmlformats.org/officeDocument/2006/relationships/image" Target="../media/image49.png"/><Relationship Id="rId27" Type="http://schemas.microsoft.com/office/2007/relationships/hdphoto" Target="../media/hdphoto15.wdp"/><Relationship Id="rId30" Type="http://schemas.openxmlformats.org/officeDocument/2006/relationships/chart" Target="../charts/chart20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13" Type="http://schemas.openxmlformats.org/officeDocument/2006/relationships/image" Target="../media/image62.jpeg"/><Relationship Id="rId18" Type="http://schemas.openxmlformats.org/officeDocument/2006/relationships/image" Target="../media/image67.png"/><Relationship Id="rId3" Type="http://schemas.openxmlformats.org/officeDocument/2006/relationships/image" Target="../media/image52.png"/><Relationship Id="rId7" Type="http://schemas.openxmlformats.org/officeDocument/2006/relationships/image" Target="../media/image56.png"/><Relationship Id="rId12" Type="http://schemas.openxmlformats.org/officeDocument/2006/relationships/image" Target="../media/image61.jpeg"/><Relationship Id="rId17" Type="http://schemas.openxmlformats.org/officeDocument/2006/relationships/image" Target="../media/image66.jpe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65.jpeg"/><Relationship Id="rId20" Type="http://schemas.openxmlformats.org/officeDocument/2006/relationships/image" Target="../media/image6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5.png"/><Relationship Id="rId11" Type="http://schemas.openxmlformats.org/officeDocument/2006/relationships/image" Target="../media/image60.png"/><Relationship Id="rId5" Type="http://schemas.openxmlformats.org/officeDocument/2006/relationships/image" Target="../media/image54.png"/><Relationship Id="rId15" Type="http://schemas.openxmlformats.org/officeDocument/2006/relationships/image" Target="../media/image64.png"/><Relationship Id="rId10" Type="http://schemas.openxmlformats.org/officeDocument/2006/relationships/image" Target="../media/image59.png"/><Relationship Id="rId19" Type="http://schemas.openxmlformats.org/officeDocument/2006/relationships/image" Target="../media/image68.png"/><Relationship Id="rId4" Type="http://schemas.openxmlformats.org/officeDocument/2006/relationships/image" Target="../media/image53.png"/><Relationship Id="rId9" Type="http://schemas.openxmlformats.org/officeDocument/2006/relationships/image" Target="../media/image58.png"/><Relationship Id="rId14" Type="http://schemas.openxmlformats.org/officeDocument/2006/relationships/image" Target="../media/image63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g"/><Relationship Id="rId3" Type="http://schemas.openxmlformats.org/officeDocument/2006/relationships/image" Target="../media/image70.tiff"/><Relationship Id="rId7" Type="http://schemas.openxmlformats.org/officeDocument/2006/relationships/image" Target="../media/image7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2.jpeg"/><Relationship Id="rId5" Type="http://schemas.openxmlformats.org/officeDocument/2006/relationships/image" Target="../media/image71.jpeg"/><Relationship Id="rId4" Type="http://schemas.openxmlformats.org/officeDocument/2006/relationships/image" Target="../media/image1.png"/><Relationship Id="rId9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ChangeArrowheads="1"/>
          </p:cNvSpPr>
          <p:nvPr/>
        </p:nvSpPr>
        <p:spPr bwMode="auto">
          <a:xfrm>
            <a:off x="75644" y="1893586"/>
            <a:ext cx="8960852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en-GB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Proton radiobiology research at University of Liverpool/Clatterbridge Cancer Centre</a:t>
            </a:r>
            <a:endParaRPr lang="en-GB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2056" name="Rectangle 4"/>
          <p:cNvSpPr>
            <a:spLocks noChangeArrowheads="1"/>
          </p:cNvSpPr>
          <p:nvPr/>
        </p:nvSpPr>
        <p:spPr bwMode="auto">
          <a:xfrm>
            <a:off x="539750" y="4227458"/>
            <a:ext cx="82804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en-GB" sz="2000" b="1" dirty="0">
                <a:latin typeface="Calibri" panose="020F0502020204030204" pitchFamily="34" charset="0"/>
              </a:rPr>
              <a:t>Dr Jason Parsons</a:t>
            </a:r>
          </a:p>
          <a:p>
            <a:pPr algn="ctr"/>
            <a:r>
              <a:rPr lang="en-GB" sz="2000" b="1" dirty="0">
                <a:latin typeface="Calibri" panose="020F0502020204030204" pitchFamily="34" charset="0"/>
              </a:rPr>
              <a:t>Senior Lecturer – University of Liverpool</a:t>
            </a:r>
          </a:p>
          <a:p>
            <a:pPr algn="ctr"/>
            <a:r>
              <a:rPr lang="en-GB" sz="2000" b="1" dirty="0">
                <a:latin typeface="Calibri" panose="020F0502020204030204" pitchFamily="34" charset="0"/>
              </a:rPr>
              <a:t>Lead of Radiobiology Research – Clatterbridge Cancer Centre</a:t>
            </a:r>
          </a:p>
        </p:txBody>
      </p:sp>
      <p:pic>
        <p:nvPicPr>
          <p:cNvPr id="7" name="Picture 1" descr="cid:E8F143A6-9CF7-4C86-BBA7-7E0F5CD15402">
            <a:extLst>
              <a:ext uri="{FF2B5EF4-FFF2-40B4-BE49-F238E27FC236}">
                <a16:creationId xmlns:a16="http://schemas.microsoft.com/office/drawing/2014/main" id="{8CF6F27D-830A-43FF-8E43-6FF340E8F4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546"/>
          <a:stretch>
            <a:fillRect/>
          </a:stretch>
        </p:blipFill>
        <p:spPr bwMode="auto">
          <a:xfrm>
            <a:off x="3348211" y="592934"/>
            <a:ext cx="2447925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FBD0CD9-B880-4473-8A1C-E50841BB1F6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1616"/>
            <a:ext cx="1924301" cy="139828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4CAD839-21EF-4263-9B72-A5C115B0DFF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6711" y="460116"/>
            <a:ext cx="2623306" cy="96936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3F23BF0-679F-4E1E-8F6A-4D4847EF31F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9722" y="5572329"/>
            <a:ext cx="2623307" cy="1065102"/>
          </a:xfrm>
          <a:prstGeom prst="rect">
            <a:avLst/>
          </a:prstGeom>
        </p:spPr>
      </p:pic>
      <p:pic>
        <p:nvPicPr>
          <p:cNvPr id="4" name="Picture 3" descr="A close up of a logo&#10;&#10;Description automatically generated">
            <a:extLst>
              <a:ext uri="{FF2B5EF4-FFF2-40B4-BE49-F238E27FC236}">
                <a16:creationId xmlns:a16="http://schemas.microsoft.com/office/drawing/2014/main" id="{60AD0B1E-61DC-4DD6-9476-6520DAF96E0A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65"/>
          <a:stretch/>
        </p:blipFill>
        <p:spPr>
          <a:xfrm>
            <a:off x="179512" y="5572329"/>
            <a:ext cx="2052054" cy="1066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82205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2148503" y="1740129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58 MeV</a:t>
            </a:r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7185031" y="3509401"/>
            <a:ext cx="804698" cy="329766"/>
          </a:xfrm>
          <a:prstGeom prst="rect">
            <a:avLst/>
          </a:prstGeom>
          <a:noFill/>
          <a:ln>
            <a:noFill/>
          </a:ln>
        </p:spPr>
        <p:txBody>
          <a:bodyPr wrap="square">
            <a:noAutofit/>
          </a:bodyPr>
          <a:lstStyle/>
          <a:p>
            <a:pPr algn="ctr">
              <a:spcBef>
                <a:spcPts val="840"/>
              </a:spcBef>
              <a:spcAft>
                <a:spcPts val="0"/>
              </a:spcAft>
            </a:pPr>
            <a:r>
              <a:rPr lang="en-US" sz="1400" kern="1200" dirty="0">
                <a:solidFill>
                  <a:srgbClr val="000000"/>
                </a:solidFill>
                <a:effectLst/>
                <a:latin typeface="+mj-lt"/>
                <a:ea typeface="Times New Roman"/>
              </a:rPr>
              <a:t>Control</a:t>
            </a:r>
            <a:endParaRPr lang="en-GB" sz="1400" dirty="0">
              <a:effectLst/>
              <a:latin typeface="+mj-lt"/>
              <a:ea typeface="Times New Roman"/>
            </a:endParaRPr>
          </a:p>
        </p:txBody>
      </p:sp>
      <p:sp>
        <p:nvSpPr>
          <p:cNvPr id="17" name="Text Box 12"/>
          <p:cNvSpPr txBox="1">
            <a:spLocks noChangeArrowheads="1"/>
          </p:cNvSpPr>
          <p:nvPr/>
        </p:nvSpPr>
        <p:spPr bwMode="auto">
          <a:xfrm rot="16200000">
            <a:off x="6419597" y="4149162"/>
            <a:ext cx="929472" cy="271874"/>
          </a:xfrm>
          <a:prstGeom prst="rect">
            <a:avLst/>
          </a:prstGeom>
          <a:noFill/>
          <a:ln>
            <a:noFill/>
          </a:ln>
        </p:spPr>
        <p:txBody>
          <a:bodyPr wrap="square">
            <a:noAutofit/>
          </a:bodyPr>
          <a:lstStyle/>
          <a:p>
            <a:pPr algn="ctr">
              <a:spcBef>
                <a:spcPts val="840"/>
              </a:spcBef>
              <a:spcAft>
                <a:spcPts val="0"/>
              </a:spcAft>
            </a:pPr>
            <a:r>
              <a:rPr lang="en-US" sz="1400" kern="1200" dirty="0">
                <a:solidFill>
                  <a:srgbClr val="000000"/>
                </a:solidFill>
                <a:effectLst/>
                <a:latin typeface="+mj-lt"/>
                <a:ea typeface="Times New Roman"/>
              </a:rPr>
              <a:t>NT siRNA</a:t>
            </a:r>
            <a:endParaRPr lang="en-GB" sz="1400" dirty="0">
              <a:effectLst/>
              <a:latin typeface="+mj-lt"/>
              <a:ea typeface="Times New Roman"/>
            </a:endParaRPr>
          </a:p>
        </p:txBody>
      </p:sp>
      <p:sp>
        <p:nvSpPr>
          <p:cNvPr id="18" name="Text Box 12"/>
          <p:cNvSpPr txBox="1">
            <a:spLocks noChangeArrowheads="1"/>
          </p:cNvSpPr>
          <p:nvPr/>
        </p:nvSpPr>
        <p:spPr bwMode="auto">
          <a:xfrm>
            <a:off x="8172400" y="3509401"/>
            <a:ext cx="804698" cy="329766"/>
          </a:xfrm>
          <a:prstGeom prst="rect">
            <a:avLst/>
          </a:prstGeom>
          <a:noFill/>
          <a:ln>
            <a:noFill/>
          </a:ln>
        </p:spPr>
        <p:txBody>
          <a:bodyPr wrap="square">
            <a:noAutofit/>
          </a:bodyPr>
          <a:lstStyle/>
          <a:p>
            <a:pPr algn="ctr">
              <a:spcBef>
                <a:spcPts val="840"/>
              </a:spcBef>
              <a:spcAft>
                <a:spcPts val="0"/>
              </a:spcAft>
            </a:pPr>
            <a:r>
              <a:rPr lang="en-US" sz="1400" kern="1200" dirty="0">
                <a:solidFill>
                  <a:srgbClr val="000000"/>
                </a:solidFill>
                <a:effectLst/>
                <a:latin typeface="+mj-lt"/>
                <a:ea typeface="Times New Roman"/>
              </a:rPr>
              <a:t>4 </a:t>
            </a:r>
            <a:r>
              <a:rPr lang="en-US" sz="1400" kern="1200" dirty="0" err="1">
                <a:solidFill>
                  <a:srgbClr val="000000"/>
                </a:solidFill>
                <a:effectLst/>
                <a:latin typeface="+mj-lt"/>
                <a:ea typeface="Times New Roman"/>
              </a:rPr>
              <a:t>Gy</a:t>
            </a:r>
            <a:endParaRPr lang="en-GB" sz="1400" dirty="0">
              <a:effectLst/>
              <a:latin typeface="+mj-lt"/>
              <a:ea typeface="Times New Roman"/>
            </a:endParaRPr>
          </a:p>
        </p:txBody>
      </p:sp>
      <p:sp>
        <p:nvSpPr>
          <p:cNvPr id="20" name="Text Box 12"/>
          <p:cNvSpPr txBox="1">
            <a:spLocks noChangeArrowheads="1"/>
          </p:cNvSpPr>
          <p:nvPr/>
        </p:nvSpPr>
        <p:spPr bwMode="auto">
          <a:xfrm rot="16200000">
            <a:off x="6325851" y="5120654"/>
            <a:ext cx="1116967" cy="271874"/>
          </a:xfrm>
          <a:prstGeom prst="rect">
            <a:avLst/>
          </a:prstGeom>
          <a:noFill/>
          <a:ln>
            <a:noFill/>
          </a:ln>
        </p:spPr>
        <p:txBody>
          <a:bodyPr wrap="square">
            <a:noAutofit/>
          </a:bodyPr>
          <a:lstStyle/>
          <a:p>
            <a:pPr algn="ctr">
              <a:spcBef>
                <a:spcPts val="840"/>
              </a:spcBef>
              <a:spcAft>
                <a:spcPts val="0"/>
              </a:spcAft>
            </a:pPr>
            <a:r>
              <a:rPr lang="en-US" sz="1400" dirty="0">
                <a:solidFill>
                  <a:srgbClr val="000000"/>
                </a:solidFill>
                <a:latin typeface="+mj-lt"/>
                <a:ea typeface="Times New Roman"/>
              </a:rPr>
              <a:t>USP6</a:t>
            </a:r>
            <a:r>
              <a:rPr lang="en-US" sz="1400" kern="1200" dirty="0">
                <a:solidFill>
                  <a:srgbClr val="000000"/>
                </a:solidFill>
                <a:effectLst/>
                <a:latin typeface="+mj-lt"/>
                <a:ea typeface="Times New Roman"/>
              </a:rPr>
              <a:t> siRNA</a:t>
            </a:r>
            <a:endParaRPr lang="en-GB" sz="1400" dirty="0">
              <a:effectLst/>
              <a:latin typeface="+mj-lt"/>
              <a:ea typeface="Times New Roman"/>
            </a:endParaRPr>
          </a:p>
        </p:txBody>
      </p:sp>
      <p:sp>
        <p:nvSpPr>
          <p:cNvPr id="21" name="Text Box 12"/>
          <p:cNvSpPr txBox="1">
            <a:spLocks noChangeArrowheads="1"/>
          </p:cNvSpPr>
          <p:nvPr/>
        </p:nvSpPr>
        <p:spPr bwMode="auto">
          <a:xfrm rot="16200000">
            <a:off x="6271622" y="6081512"/>
            <a:ext cx="1225426" cy="271874"/>
          </a:xfrm>
          <a:prstGeom prst="rect">
            <a:avLst/>
          </a:prstGeom>
          <a:noFill/>
          <a:ln>
            <a:noFill/>
          </a:ln>
        </p:spPr>
        <p:txBody>
          <a:bodyPr wrap="square">
            <a:noAutofit/>
          </a:bodyPr>
          <a:lstStyle/>
          <a:p>
            <a:pPr algn="ctr">
              <a:spcBef>
                <a:spcPts val="840"/>
              </a:spcBef>
              <a:spcAft>
                <a:spcPts val="0"/>
              </a:spcAft>
            </a:pPr>
            <a:r>
              <a:rPr lang="en-US" sz="1400" kern="1200" dirty="0">
                <a:solidFill>
                  <a:srgbClr val="000000"/>
                </a:solidFill>
                <a:effectLst/>
                <a:latin typeface="+mj-lt"/>
                <a:ea typeface="Times New Roman"/>
              </a:rPr>
              <a:t>USP9X siRNA</a:t>
            </a:r>
            <a:endParaRPr lang="en-GB" sz="1400" dirty="0">
              <a:effectLst/>
              <a:latin typeface="+mj-lt"/>
              <a:ea typeface="Times New Roman"/>
            </a:endParaRPr>
          </a:p>
        </p:txBody>
      </p:sp>
      <p:sp>
        <p:nvSpPr>
          <p:cNvPr id="30" name="Text Box 12"/>
          <p:cNvSpPr txBox="1">
            <a:spLocks noChangeArrowheads="1"/>
          </p:cNvSpPr>
          <p:nvPr/>
        </p:nvSpPr>
        <p:spPr bwMode="auto">
          <a:xfrm>
            <a:off x="7185031" y="260648"/>
            <a:ext cx="804698" cy="329766"/>
          </a:xfrm>
          <a:prstGeom prst="rect">
            <a:avLst/>
          </a:prstGeom>
          <a:noFill/>
          <a:ln>
            <a:noFill/>
          </a:ln>
        </p:spPr>
        <p:txBody>
          <a:bodyPr wrap="square">
            <a:noAutofit/>
          </a:bodyPr>
          <a:lstStyle/>
          <a:p>
            <a:pPr algn="ctr">
              <a:spcBef>
                <a:spcPts val="840"/>
              </a:spcBef>
              <a:spcAft>
                <a:spcPts val="0"/>
              </a:spcAft>
            </a:pPr>
            <a:r>
              <a:rPr lang="en-US" sz="1400" kern="1200" dirty="0">
                <a:solidFill>
                  <a:srgbClr val="000000"/>
                </a:solidFill>
                <a:effectLst/>
                <a:latin typeface="+mj-lt"/>
                <a:ea typeface="Times New Roman"/>
              </a:rPr>
              <a:t>Control</a:t>
            </a:r>
            <a:endParaRPr lang="en-GB" sz="1400" dirty="0">
              <a:effectLst/>
              <a:latin typeface="+mj-lt"/>
              <a:ea typeface="Times New Roman"/>
            </a:endParaRPr>
          </a:p>
        </p:txBody>
      </p:sp>
      <p:sp>
        <p:nvSpPr>
          <p:cNvPr id="31" name="Text Box 12"/>
          <p:cNvSpPr txBox="1">
            <a:spLocks noChangeArrowheads="1"/>
          </p:cNvSpPr>
          <p:nvPr/>
        </p:nvSpPr>
        <p:spPr bwMode="auto">
          <a:xfrm rot="16200000">
            <a:off x="6419596" y="900409"/>
            <a:ext cx="929472" cy="271874"/>
          </a:xfrm>
          <a:prstGeom prst="rect">
            <a:avLst/>
          </a:prstGeom>
          <a:noFill/>
          <a:ln>
            <a:noFill/>
          </a:ln>
        </p:spPr>
        <p:txBody>
          <a:bodyPr wrap="square">
            <a:noAutofit/>
          </a:bodyPr>
          <a:lstStyle/>
          <a:p>
            <a:pPr algn="ctr">
              <a:spcBef>
                <a:spcPts val="840"/>
              </a:spcBef>
              <a:spcAft>
                <a:spcPts val="0"/>
              </a:spcAft>
            </a:pPr>
            <a:r>
              <a:rPr lang="en-US" sz="1400" kern="1200" dirty="0">
                <a:solidFill>
                  <a:srgbClr val="000000"/>
                </a:solidFill>
                <a:effectLst/>
                <a:latin typeface="+mj-lt"/>
                <a:ea typeface="Times New Roman"/>
              </a:rPr>
              <a:t>NT siRNA</a:t>
            </a:r>
            <a:endParaRPr lang="en-GB" sz="1400" dirty="0">
              <a:effectLst/>
              <a:latin typeface="+mj-lt"/>
              <a:ea typeface="Times New Roman"/>
            </a:endParaRPr>
          </a:p>
        </p:txBody>
      </p:sp>
      <p:sp>
        <p:nvSpPr>
          <p:cNvPr id="32" name="Text Box 12"/>
          <p:cNvSpPr txBox="1">
            <a:spLocks noChangeArrowheads="1"/>
          </p:cNvSpPr>
          <p:nvPr/>
        </p:nvSpPr>
        <p:spPr bwMode="auto">
          <a:xfrm>
            <a:off x="8172400" y="260648"/>
            <a:ext cx="804698" cy="329766"/>
          </a:xfrm>
          <a:prstGeom prst="rect">
            <a:avLst/>
          </a:prstGeom>
          <a:noFill/>
          <a:ln>
            <a:noFill/>
          </a:ln>
        </p:spPr>
        <p:txBody>
          <a:bodyPr wrap="square">
            <a:noAutofit/>
          </a:bodyPr>
          <a:lstStyle/>
          <a:p>
            <a:pPr algn="ctr">
              <a:spcBef>
                <a:spcPts val="840"/>
              </a:spcBef>
              <a:spcAft>
                <a:spcPts val="0"/>
              </a:spcAft>
            </a:pPr>
            <a:r>
              <a:rPr lang="en-US" sz="1400" kern="1200" dirty="0">
                <a:solidFill>
                  <a:srgbClr val="000000"/>
                </a:solidFill>
                <a:effectLst/>
                <a:latin typeface="+mj-lt"/>
                <a:ea typeface="Times New Roman"/>
              </a:rPr>
              <a:t>4 </a:t>
            </a:r>
            <a:r>
              <a:rPr lang="en-US" sz="1400" kern="1200" dirty="0" err="1">
                <a:solidFill>
                  <a:srgbClr val="000000"/>
                </a:solidFill>
                <a:effectLst/>
                <a:latin typeface="+mj-lt"/>
                <a:ea typeface="Times New Roman"/>
              </a:rPr>
              <a:t>Gy</a:t>
            </a:r>
            <a:endParaRPr lang="en-GB" sz="1400" dirty="0">
              <a:effectLst/>
              <a:latin typeface="+mj-lt"/>
              <a:ea typeface="Times New Roman"/>
            </a:endParaRPr>
          </a:p>
        </p:txBody>
      </p:sp>
      <p:sp>
        <p:nvSpPr>
          <p:cNvPr id="33" name="Text Box 12"/>
          <p:cNvSpPr txBox="1">
            <a:spLocks noChangeArrowheads="1"/>
          </p:cNvSpPr>
          <p:nvPr/>
        </p:nvSpPr>
        <p:spPr bwMode="auto">
          <a:xfrm rot="16200000">
            <a:off x="6325850" y="1871901"/>
            <a:ext cx="1116967" cy="271874"/>
          </a:xfrm>
          <a:prstGeom prst="rect">
            <a:avLst/>
          </a:prstGeom>
          <a:noFill/>
          <a:ln>
            <a:noFill/>
          </a:ln>
        </p:spPr>
        <p:txBody>
          <a:bodyPr wrap="square">
            <a:noAutofit/>
          </a:bodyPr>
          <a:lstStyle/>
          <a:p>
            <a:pPr algn="ctr">
              <a:spcBef>
                <a:spcPts val="840"/>
              </a:spcBef>
              <a:spcAft>
                <a:spcPts val="0"/>
              </a:spcAft>
            </a:pPr>
            <a:r>
              <a:rPr lang="en-US" sz="1400" dirty="0">
                <a:solidFill>
                  <a:srgbClr val="000000"/>
                </a:solidFill>
                <a:latin typeface="+mj-lt"/>
                <a:ea typeface="Times New Roman"/>
              </a:rPr>
              <a:t>USP6</a:t>
            </a:r>
            <a:r>
              <a:rPr lang="en-US" sz="1400" kern="1200" dirty="0">
                <a:solidFill>
                  <a:srgbClr val="000000"/>
                </a:solidFill>
                <a:effectLst/>
                <a:latin typeface="+mj-lt"/>
                <a:ea typeface="Times New Roman"/>
              </a:rPr>
              <a:t> siRNA</a:t>
            </a:r>
            <a:endParaRPr lang="en-GB" sz="1400" dirty="0">
              <a:effectLst/>
              <a:latin typeface="+mj-lt"/>
              <a:ea typeface="Times New Roman"/>
            </a:endParaRPr>
          </a:p>
        </p:txBody>
      </p:sp>
      <p:sp>
        <p:nvSpPr>
          <p:cNvPr id="34" name="Text Box 12"/>
          <p:cNvSpPr txBox="1">
            <a:spLocks noChangeArrowheads="1"/>
          </p:cNvSpPr>
          <p:nvPr/>
        </p:nvSpPr>
        <p:spPr bwMode="auto">
          <a:xfrm rot="16200000">
            <a:off x="6271621" y="2896374"/>
            <a:ext cx="1225426" cy="271874"/>
          </a:xfrm>
          <a:prstGeom prst="rect">
            <a:avLst/>
          </a:prstGeom>
          <a:noFill/>
          <a:ln>
            <a:noFill/>
          </a:ln>
        </p:spPr>
        <p:txBody>
          <a:bodyPr wrap="square">
            <a:noAutofit/>
          </a:bodyPr>
          <a:lstStyle/>
          <a:p>
            <a:pPr algn="ctr">
              <a:spcBef>
                <a:spcPts val="840"/>
              </a:spcBef>
              <a:spcAft>
                <a:spcPts val="0"/>
              </a:spcAft>
            </a:pPr>
            <a:r>
              <a:rPr lang="en-US" sz="1400" kern="1200" dirty="0">
                <a:solidFill>
                  <a:srgbClr val="000000"/>
                </a:solidFill>
                <a:effectLst/>
                <a:latin typeface="+mj-lt"/>
                <a:ea typeface="Times New Roman"/>
              </a:rPr>
              <a:t>USP9X siRNA</a:t>
            </a:r>
            <a:endParaRPr lang="en-GB" sz="1400" dirty="0">
              <a:effectLst/>
              <a:latin typeface="+mj-lt"/>
              <a:ea typeface="Times New Roman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492205" y="1740129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58 MeV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2148503" y="4139788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11 MeV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5492205" y="4139788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11 MeV</a:t>
            </a:r>
          </a:p>
        </p:txBody>
      </p:sp>
      <p:graphicFrame>
        <p:nvGraphicFramePr>
          <p:cNvPr id="48" name="Chart 4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01267137"/>
              </p:ext>
            </p:extLst>
          </p:nvPr>
        </p:nvGraphicFramePr>
        <p:xfrm>
          <a:off x="175568" y="1594079"/>
          <a:ext cx="3316312" cy="24109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9" name="Chart 4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70296280"/>
              </p:ext>
            </p:extLst>
          </p:nvPr>
        </p:nvGraphicFramePr>
        <p:xfrm>
          <a:off x="3394972" y="1751597"/>
          <a:ext cx="3366598" cy="21968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0" name="Chart 4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33147044"/>
              </p:ext>
            </p:extLst>
          </p:nvPr>
        </p:nvGraphicFramePr>
        <p:xfrm>
          <a:off x="251520" y="4013436"/>
          <a:ext cx="3240360" cy="24292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51" name="Chart 5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28703143"/>
              </p:ext>
            </p:extLst>
          </p:nvPr>
        </p:nvGraphicFramePr>
        <p:xfrm>
          <a:off x="3394972" y="4117900"/>
          <a:ext cx="3269691" cy="23247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35" name="Picture 34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63" t="5342" r="33463" b="50000"/>
          <a:stretch/>
        </p:blipFill>
        <p:spPr>
          <a:xfrm>
            <a:off x="7133562" y="3797749"/>
            <a:ext cx="904995" cy="904995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63" t="5342" r="33463" b="50000"/>
          <a:stretch/>
        </p:blipFill>
        <p:spPr>
          <a:xfrm>
            <a:off x="8136624" y="3800555"/>
            <a:ext cx="904995" cy="904995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316" r="66537"/>
          <a:stretch/>
        </p:blipFill>
        <p:spPr>
          <a:xfrm>
            <a:off x="7122940" y="4780438"/>
            <a:ext cx="915617" cy="905515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63" t="5342" r="33463" b="50000"/>
          <a:stretch/>
        </p:blipFill>
        <p:spPr>
          <a:xfrm>
            <a:off x="8136624" y="4780438"/>
            <a:ext cx="904995" cy="90499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537" t="5342" b="50000"/>
          <a:stretch/>
        </p:blipFill>
        <p:spPr>
          <a:xfrm>
            <a:off x="7133562" y="5763647"/>
            <a:ext cx="904995" cy="89449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42" r="66537" b="50000"/>
          <a:stretch/>
        </p:blipFill>
        <p:spPr>
          <a:xfrm>
            <a:off x="8136625" y="5760321"/>
            <a:ext cx="908360" cy="89782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23" t="5552" b="49790"/>
          <a:stretch/>
        </p:blipFill>
        <p:spPr>
          <a:xfrm>
            <a:off x="7128959" y="562173"/>
            <a:ext cx="916842" cy="90852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63" t="5342" r="33463" b="50000"/>
          <a:stretch/>
        </p:blipFill>
        <p:spPr>
          <a:xfrm>
            <a:off x="8133092" y="562173"/>
            <a:ext cx="908527" cy="908527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" t="5342" r="66537" b="50550"/>
          <a:stretch/>
        </p:blipFill>
        <p:spPr>
          <a:xfrm>
            <a:off x="7122940" y="1548394"/>
            <a:ext cx="922861" cy="904348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63" t="5342" r="33463" b="50000"/>
          <a:stretch/>
        </p:blipFill>
        <p:spPr>
          <a:xfrm>
            <a:off x="8133092" y="1545588"/>
            <a:ext cx="918423" cy="918423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42" r="66537" b="50000"/>
          <a:stretch/>
        </p:blipFill>
        <p:spPr>
          <a:xfrm>
            <a:off x="7130184" y="2565578"/>
            <a:ext cx="915617" cy="904995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547" t="55316" r="33378"/>
          <a:stretch/>
        </p:blipFill>
        <p:spPr>
          <a:xfrm>
            <a:off x="8143761" y="2564956"/>
            <a:ext cx="899658" cy="900175"/>
          </a:xfrm>
          <a:prstGeom prst="rect">
            <a:avLst/>
          </a:prstGeom>
        </p:spPr>
      </p:pic>
      <p:sp>
        <p:nvSpPr>
          <p:cNvPr id="40" name="Text Box 52"/>
          <p:cNvSpPr txBox="1">
            <a:spLocks noChangeArrowheads="1"/>
          </p:cNvSpPr>
          <p:nvPr/>
        </p:nvSpPr>
        <p:spPr bwMode="auto">
          <a:xfrm>
            <a:off x="-108520" y="188640"/>
            <a:ext cx="6984776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en-GB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USP9X and USP6 control in the cellular response to low energy protons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47" name="Text Box 10"/>
          <p:cNvSpPr txBox="1">
            <a:spLocks noChangeArrowheads="1"/>
          </p:cNvSpPr>
          <p:nvPr/>
        </p:nvSpPr>
        <p:spPr bwMode="auto">
          <a:xfrm>
            <a:off x="2771800" y="1196752"/>
            <a:ext cx="160319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algn="ctr" eaLnBrk="1" hangingPunct="1">
              <a:spcAft>
                <a:spcPts val="1200"/>
              </a:spcAft>
            </a:pPr>
            <a:r>
              <a:rPr lang="en-GB" sz="20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UMSCC74A</a:t>
            </a:r>
          </a:p>
        </p:txBody>
      </p:sp>
      <p:sp>
        <p:nvSpPr>
          <p:cNvPr id="39" name="Text Box 10">
            <a:extLst>
              <a:ext uri="{FF2B5EF4-FFF2-40B4-BE49-F238E27FC236}">
                <a16:creationId xmlns:a16="http://schemas.microsoft.com/office/drawing/2014/main" id="{2AE81D78-1EF9-4D15-9229-D0965D419D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788" y="6413266"/>
            <a:ext cx="89281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eaLnBrk="1" hangingPunct="1"/>
            <a:r>
              <a:rPr lang="en-GB" b="1" i="1" dirty="0">
                <a:solidFill>
                  <a:srgbClr val="002060"/>
                </a:solidFill>
                <a:latin typeface="+mn-lt"/>
              </a:rPr>
              <a:t>Carter et al., </a:t>
            </a:r>
            <a:r>
              <a:rPr lang="en-GB" b="1" dirty="0">
                <a:solidFill>
                  <a:srgbClr val="002060"/>
                </a:solidFill>
                <a:latin typeface="+mn-lt"/>
              </a:rPr>
              <a:t>(2019) </a:t>
            </a:r>
            <a:r>
              <a:rPr lang="en-GB" b="1" i="1" dirty="0">
                <a:solidFill>
                  <a:srgbClr val="002060"/>
                </a:solidFill>
                <a:latin typeface="+mn-lt"/>
              </a:rPr>
              <a:t>Int J Rad Oncol </a:t>
            </a:r>
            <a:r>
              <a:rPr lang="en-GB" b="1" i="1" dirty="0" err="1">
                <a:solidFill>
                  <a:srgbClr val="002060"/>
                </a:solidFill>
                <a:latin typeface="+mn-lt"/>
              </a:rPr>
              <a:t>Biol</a:t>
            </a:r>
            <a:r>
              <a:rPr lang="en-GB" b="1" i="1" dirty="0">
                <a:solidFill>
                  <a:srgbClr val="002060"/>
                </a:solidFill>
                <a:latin typeface="+mn-lt"/>
              </a:rPr>
              <a:t> Phys</a:t>
            </a:r>
          </a:p>
        </p:txBody>
      </p:sp>
    </p:spTree>
    <p:extLst>
      <p:ext uri="{BB962C8B-B14F-4D97-AF65-F5344CB8AC3E}">
        <p14:creationId xmlns:p14="http://schemas.microsoft.com/office/powerpoint/2010/main" val="19215703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2"/>
          <p:cNvSpPr txBox="1">
            <a:spLocks noChangeArrowheads="1"/>
          </p:cNvSpPr>
          <p:nvPr/>
        </p:nvSpPr>
        <p:spPr bwMode="auto">
          <a:xfrm>
            <a:off x="-108520" y="237519"/>
            <a:ext cx="9330521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en-GB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Knockdown of USP6 causes persistence of complex DNA damage and G2/M arrest in response to low energy protons</a:t>
            </a: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graphicFrame>
        <p:nvGraphicFramePr>
          <p:cNvPr id="67" name="Chart 66">
            <a:extLst>
              <a:ext uri="{FF2B5EF4-FFF2-40B4-BE49-F238E27FC236}">
                <a16:creationId xmlns:a16="http://schemas.microsoft.com/office/drawing/2014/main" id="{43D8DFD3-BC57-490E-BDD1-E3C406ECB5B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4737632"/>
              </p:ext>
            </p:extLst>
          </p:nvPr>
        </p:nvGraphicFramePr>
        <p:xfrm>
          <a:off x="5271799" y="1497399"/>
          <a:ext cx="2514581" cy="20720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68" name="Group 67">
            <a:extLst>
              <a:ext uri="{FF2B5EF4-FFF2-40B4-BE49-F238E27FC236}">
                <a16:creationId xmlns:a16="http://schemas.microsoft.com/office/drawing/2014/main" id="{B0AD1239-F2D0-4156-9079-EFD98B6AD23F}"/>
              </a:ext>
            </a:extLst>
          </p:cNvPr>
          <p:cNvGrpSpPr/>
          <p:nvPr/>
        </p:nvGrpSpPr>
        <p:grpSpPr>
          <a:xfrm>
            <a:off x="7005899" y="1649013"/>
            <a:ext cx="591217" cy="541727"/>
            <a:chOff x="8311761" y="549198"/>
            <a:chExt cx="591217" cy="541727"/>
          </a:xfrm>
        </p:grpSpPr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B8C4F10B-E0A4-43DA-ADEC-BEFB98FFB081}"/>
                </a:ext>
              </a:extLst>
            </p:cNvPr>
            <p:cNvCxnSpPr/>
            <p:nvPr/>
          </p:nvCxnSpPr>
          <p:spPr>
            <a:xfrm flipV="1">
              <a:off x="8433422" y="785742"/>
              <a:ext cx="0" cy="116568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09AC2A65-6784-4135-87F5-5731FE442F4D}"/>
                </a:ext>
              </a:extLst>
            </p:cNvPr>
            <p:cNvCxnSpPr/>
            <p:nvPr/>
          </p:nvCxnSpPr>
          <p:spPr>
            <a:xfrm flipV="1">
              <a:off x="8311761" y="787072"/>
              <a:ext cx="0" cy="196354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35D2937C-36AA-4E19-8939-8B858FD53F39}"/>
                </a:ext>
              </a:extLst>
            </p:cNvPr>
            <p:cNvCxnSpPr/>
            <p:nvPr/>
          </p:nvCxnSpPr>
          <p:spPr>
            <a:xfrm flipH="1">
              <a:off x="8311761" y="785742"/>
              <a:ext cx="116515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B3E7BA95-3216-4156-BA45-2E6D44B79282}"/>
                </a:ext>
              </a:extLst>
            </p:cNvPr>
            <p:cNvCxnSpPr/>
            <p:nvPr/>
          </p:nvCxnSpPr>
          <p:spPr>
            <a:xfrm flipV="1">
              <a:off x="8902978" y="549198"/>
              <a:ext cx="0" cy="116568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37E5F12E-4733-4BB5-A4E3-E1BD8AFE9FC1}"/>
                </a:ext>
              </a:extLst>
            </p:cNvPr>
            <p:cNvCxnSpPr/>
            <p:nvPr/>
          </p:nvCxnSpPr>
          <p:spPr>
            <a:xfrm flipV="1">
              <a:off x="8781317" y="550528"/>
              <a:ext cx="0" cy="540397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D6088EB2-C923-4949-811F-EDE7CDE99A96}"/>
                </a:ext>
              </a:extLst>
            </p:cNvPr>
            <p:cNvCxnSpPr/>
            <p:nvPr/>
          </p:nvCxnSpPr>
          <p:spPr>
            <a:xfrm flipH="1">
              <a:off x="8781317" y="549198"/>
              <a:ext cx="116515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aphicFrame>
        <p:nvGraphicFramePr>
          <p:cNvPr id="57" name="Chart 5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0220926"/>
              </p:ext>
            </p:extLst>
          </p:nvPr>
        </p:nvGraphicFramePr>
        <p:xfrm>
          <a:off x="323528" y="1984754"/>
          <a:ext cx="4247179" cy="34660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58" name="Straight Connector 57"/>
          <p:cNvCxnSpPr/>
          <p:nvPr/>
        </p:nvCxnSpPr>
        <p:spPr>
          <a:xfrm flipV="1">
            <a:off x="1969675" y="2624235"/>
            <a:ext cx="0" cy="116568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 flipV="1">
            <a:off x="1848014" y="2625564"/>
            <a:ext cx="0" cy="399267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 flipH="1">
            <a:off x="1848014" y="2624235"/>
            <a:ext cx="116515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 flipV="1">
            <a:off x="2671150" y="3170145"/>
            <a:ext cx="0" cy="116568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 flipV="1">
            <a:off x="2549489" y="3171475"/>
            <a:ext cx="0" cy="623403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flipH="1">
            <a:off x="2549489" y="3170145"/>
            <a:ext cx="116515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 flipV="1">
            <a:off x="3405516" y="3634168"/>
            <a:ext cx="0" cy="116568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 flipV="1">
            <a:off x="3283855" y="3635499"/>
            <a:ext cx="0" cy="764984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 flipH="1">
            <a:off x="3283856" y="3634168"/>
            <a:ext cx="116514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 flipV="1">
            <a:off x="4114539" y="3884377"/>
            <a:ext cx="0" cy="116568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 flipV="1">
            <a:off x="3992878" y="3885708"/>
            <a:ext cx="0" cy="658791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 flipH="1">
            <a:off x="3992879" y="3884377"/>
            <a:ext cx="116514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 flipV="1">
            <a:off x="3651176" y="3183792"/>
            <a:ext cx="0" cy="116568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 flipV="1">
            <a:off x="3402136" y="3185124"/>
            <a:ext cx="0" cy="241265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 flipH="1">
            <a:off x="3400370" y="3183792"/>
            <a:ext cx="245660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 flipV="1">
            <a:off x="4355649" y="3352115"/>
            <a:ext cx="0" cy="116568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 flipV="1">
            <a:off x="4106609" y="3353448"/>
            <a:ext cx="0" cy="364093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 flipH="1">
            <a:off x="4104843" y="3352115"/>
            <a:ext cx="245660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4" name="Text Box 10">
            <a:extLst>
              <a:ext uri="{FF2B5EF4-FFF2-40B4-BE49-F238E27FC236}">
                <a16:creationId xmlns:a16="http://schemas.microsoft.com/office/drawing/2014/main" id="{C2ADAE8E-1500-4EA1-9FF0-8F4DFEF3A5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788" y="6413266"/>
            <a:ext cx="89281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eaLnBrk="1" hangingPunct="1"/>
            <a:r>
              <a:rPr lang="en-GB" b="1" i="1" dirty="0">
                <a:solidFill>
                  <a:srgbClr val="002060"/>
                </a:solidFill>
                <a:latin typeface="+mn-lt"/>
              </a:rPr>
              <a:t>Carter et al., </a:t>
            </a:r>
            <a:r>
              <a:rPr lang="en-GB" b="1" dirty="0">
                <a:solidFill>
                  <a:srgbClr val="002060"/>
                </a:solidFill>
                <a:latin typeface="+mn-lt"/>
              </a:rPr>
              <a:t>(2019) </a:t>
            </a:r>
            <a:r>
              <a:rPr lang="en-GB" b="1" i="1" dirty="0">
                <a:solidFill>
                  <a:srgbClr val="002060"/>
                </a:solidFill>
                <a:latin typeface="+mn-lt"/>
              </a:rPr>
              <a:t>Int J Rad Oncol </a:t>
            </a:r>
            <a:r>
              <a:rPr lang="en-GB" b="1" i="1" dirty="0" err="1">
                <a:solidFill>
                  <a:srgbClr val="002060"/>
                </a:solidFill>
                <a:latin typeface="+mn-lt"/>
              </a:rPr>
              <a:t>Biol</a:t>
            </a:r>
            <a:r>
              <a:rPr lang="en-GB" b="1" i="1" dirty="0">
                <a:solidFill>
                  <a:srgbClr val="002060"/>
                </a:solidFill>
                <a:latin typeface="+mn-lt"/>
              </a:rPr>
              <a:t> Phys</a:t>
            </a:r>
          </a:p>
        </p:txBody>
      </p:sp>
      <p:sp>
        <p:nvSpPr>
          <p:cNvPr id="85" name="Text Box 10">
            <a:extLst>
              <a:ext uri="{FF2B5EF4-FFF2-40B4-BE49-F238E27FC236}">
                <a16:creationId xmlns:a16="http://schemas.microsoft.com/office/drawing/2014/main" id="{DA894D43-AF1D-4E19-A6D3-35D4925CDF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3580" y="5425479"/>
            <a:ext cx="388842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algn="ctr" eaLnBrk="1" hangingPunct="1">
              <a:spcAft>
                <a:spcPts val="1200"/>
              </a:spcAft>
            </a:pPr>
            <a:r>
              <a:rPr lang="en-GB" sz="1400" dirty="0">
                <a:latin typeface="+mj-lt"/>
              </a:rPr>
              <a:t>*p&lt;0.01, **p&lt;0.005, ***p&lt;0.002, ****p&lt;0.001</a:t>
            </a:r>
          </a:p>
        </p:txBody>
      </p:sp>
      <p:sp>
        <p:nvSpPr>
          <p:cNvPr id="86" name="Text Box 10">
            <a:extLst>
              <a:ext uri="{FF2B5EF4-FFF2-40B4-BE49-F238E27FC236}">
                <a16:creationId xmlns:a16="http://schemas.microsoft.com/office/drawing/2014/main" id="{B6DF8845-F403-4DB5-9740-2E48A01D3A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15819" y="2188198"/>
            <a:ext cx="108023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algn="ctr" eaLnBrk="1" hangingPunct="1">
              <a:spcAft>
                <a:spcPts val="1200"/>
              </a:spcAft>
            </a:pPr>
            <a:r>
              <a:rPr lang="en-GB" sz="1400" dirty="0">
                <a:latin typeface="+mj-lt"/>
              </a:rPr>
              <a:t>*p&lt;0.05 **p&lt;0.01,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A4D28BD9-DF5E-4F76-8B8E-3AA68D7A2E2B}"/>
              </a:ext>
            </a:extLst>
          </p:cNvPr>
          <p:cNvSpPr txBox="1"/>
          <p:nvPr/>
        </p:nvSpPr>
        <p:spPr>
          <a:xfrm>
            <a:off x="4283968" y="1547500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11 MeV</a:t>
            </a:r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C543F5B3-3B67-4F59-9C27-11FB8EB784B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7513" y="5978189"/>
            <a:ext cx="1262902" cy="214962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C6E9B77A-9A85-45CB-A968-6BEB0FD6F9C6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5734" y="4777173"/>
            <a:ext cx="1304681" cy="227331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7435D2E3-A64F-4109-8AFC-DF763CDA0EFD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684" t="65553" r="3210" b="26033"/>
          <a:stretch/>
        </p:blipFill>
        <p:spPr>
          <a:xfrm>
            <a:off x="5663729" y="5665524"/>
            <a:ext cx="1288374" cy="239130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DDBDF8F0-3506-438F-B907-72A921AF175D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675" t="33313" r="4124" b="59249"/>
          <a:stretch/>
        </p:blipFill>
        <p:spPr>
          <a:xfrm>
            <a:off x="5655734" y="5306078"/>
            <a:ext cx="1326654" cy="286866"/>
          </a:xfrm>
          <a:prstGeom prst="rect">
            <a:avLst/>
          </a:prstGeom>
        </p:spPr>
      </p:pic>
      <p:graphicFrame>
        <p:nvGraphicFramePr>
          <p:cNvPr id="43" name="Object 42">
            <a:extLst>
              <a:ext uri="{FF2B5EF4-FFF2-40B4-BE49-F238E27FC236}">
                <a16:creationId xmlns:a16="http://schemas.microsoft.com/office/drawing/2014/main" id="{7C2E4351-63F8-4659-9503-F4F491C7D0F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75547131"/>
              </p:ext>
            </p:extLst>
          </p:nvPr>
        </p:nvGraphicFramePr>
        <p:xfrm>
          <a:off x="5672041" y="4499304"/>
          <a:ext cx="1294041" cy="2651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6" name="PHOTO-PAINT" r:id="rId11" imgW="387000" imgH="79200" progId="CorelPHOTOPAINT.Image.16">
                  <p:embed/>
                </p:oleObj>
              </mc:Choice>
              <mc:Fallback>
                <p:oleObj name="PHOTO-PAINT" r:id="rId11" imgW="387000" imgH="79200" progId="CorelPHOTOPAINT.Image.16">
                  <p:embed/>
                  <p:pic>
                    <p:nvPicPr>
                      <p:cNvPr id="8" name="Object 7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5672041" y="4499304"/>
                        <a:ext cx="1294041" cy="2651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Text Box 232">
            <a:extLst>
              <a:ext uri="{FF2B5EF4-FFF2-40B4-BE49-F238E27FC236}">
                <a16:creationId xmlns:a16="http://schemas.microsoft.com/office/drawing/2014/main" id="{F1AC0E68-1D6F-4272-90B6-195E906A1E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25593" y="4494235"/>
            <a:ext cx="66743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400" b="1" dirty="0">
                <a:latin typeface="+mn-lt"/>
              </a:rPr>
              <a:t>USP9X</a:t>
            </a:r>
          </a:p>
        </p:txBody>
      </p:sp>
      <p:sp>
        <p:nvSpPr>
          <p:cNvPr id="45" name="Text Box 232">
            <a:extLst>
              <a:ext uri="{FF2B5EF4-FFF2-40B4-BE49-F238E27FC236}">
                <a16:creationId xmlns:a16="http://schemas.microsoft.com/office/drawing/2014/main" id="{1F16959A-A0BD-4188-AD3F-6479C455B8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25593" y="4739298"/>
            <a:ext cx="66743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400" b="1" dirty="0">
                <a:latin typeface="+mn-lt"/>
              </a:rPr>
              <a:t>USP6</a:t>
            </a:r>
          </a:p>
        </p:txBody>
      </p:sp>
      <p:sp>
        <p:nvSpPr>
          <p:cNvPr id="46" name="Text Box 30">
            <a:extLst>
              <a:ext uri="{FF2B5EF4-FFF2-40B4-BE49-F238E27FC236}">
                <a16:creationId xmlns:a16="http://schemas.microsoft.com/office/drawing/2014/main" id="{4B567EFE-5D96-427A-A5E4-B24229EE7BD3}"/>
              </a:ext>
            </a:extLst>
          </p:cNvPr>
          <p:cNvSpPr txBox="1">
            <a:spLocks noChangeArrowheads="1"/>
          </p:cNvSpPr>
          <p:nvPr/>
        </p:nvSpPr>
        <p:spPr bwMode="auto">
          <a:xfrm rot="19800000">
            <a:off x="5727868" y="3965499"/>
            <a:ext cx="115819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b="1" dirty="0">
                <a:latin typeface="+mn-lt"/>
                <a:cs typeface="Arial" pitchFamily="34" charset="0"/>
              </a:rPr>
              <a:t>NT siRNA</a:t>
            </a:r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8E7C756A-3B7E-410E-8167-4766B733B0BB}"/>
              </a:ext>
            </a:extLst>
          </p:cNvPr>
          <p:cNvCxnSpPr/>
          <p:nvPr/>
        </p:nvCxnSpPr>
        <p:spPr>
          <a:xfrm>
            <a:off x="5653513" y="4745834"/>
            <a:ext cx="130690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angle 47">
            <a:extLst>
              <a:ext uri="{FF2B5EF4-FFF2-40B4-BE49-F238E27FC236}">
                <a16:creationId xmlns:a16="http://schemas.microsoft.com/office/drawing/2014/main" id="{09C4E6C1-E068-43EF-83F2-283C0EDA1BC6}"/>
              </a:ext>
            </a:extLst>
          </p:cNvPr>
          <p:cNvSpPr/>
          <p:nvPr/>
        </p:nvSpPr>
        <p:spPr>
          <a:xfrm>
            <a:off x="5653514" y="4494212"/>
            <a:ext cx="1306901" cy="175711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400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49" name="Text Box 232">
            <a:extLst>
              <a:ext uri="{FF2B5EF4-FFF2-40B4-BE49-F238E27FC236}">
                <a16:creationId xmlns:a16="http://schemas.microsoft.com/office/drawing/2014/main" id="{21177A33-F473-4172-94B6-03C984A4E1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25593" y="5956882"/>
            <a:ext cx="66743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400" b="1" dirty="0">
                <a:latin typeface="+mn-lt"/>
              </a:rPr>
              <a:t>Actin</a:t>
            </a:r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518E856C-32B0-4AA0-A580-25EBBDC477FE}"/>
              </a:ext>
            </a:extLst>
          </p:cNvPr>
          <p:cNvCxnSpPr/>
          <p:nvPr/>
        </p:nvCxnSpPr>
        <p:spPr>
          <a:xfrm>
            <a:off x="5653513" y="5000412"/>
            <a:ext cx="130690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 Box 30">
            <a:extLst>
              <a:ext uri="{FF2B5EF4-FFF2-40B4-BE49-F238E27FC236}">
                <a16:creationId xmlns:a16="http://schemas.microsoft.com/office/drawing/2014/main" id="{B3976AE4-B6C9-441F-AEC7-FF2AA3AB371E}"/>
              </a:ext>
            </a:extLst>
          </p:cNvPr>
          <p:cNvSpPr txBox="1">
            <a:spLocks noChangeArrowheads="1"/>
          </p:cNvSpPr>
          <p:nvPr/>
        </p:nvSpPr>
        <p:spPr bwMode="auto">
          <a:xfrm rot="19800000">
            <a:off x="6115176" y="3905435"/>
            <a:ext cx="148891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b="1" dirty="0">
                <a:latin typeface="+mn-lt"/>
                <a:cs typeface="Arial" pitchFamily="34" charset="0"/>
              </a:rPr>
              <a:t>USP6 siRNA</a:t>
            </a:r>
          </a:p>
        </p:txBody>
      </p:sp>
      <p:sp>
        <p:nvSpPr>
          <p:cNvPr id="52" name="Text Box 30">
            <a:extLst>
              <a:ext uri="{FF2B5EF4-FFF2-40B4-BE49-F238E27FC236}">
                <a16:creationId xmlns:a16="http://schemas.microsoft.com/office/drawing/2014/main" id="{3A0F6677-A020-493B-8AD0-AE21A88E87F3}"/>
              </a:ext>
            </a:extLst>
          </p:cNvPr>
          <p:cNvSpPr txBox="1">
            <a:spLocks noChangeArrowheads="1"/>
          </p:cNvSpPr>
          <p:nvPr/>
        </p:nvSpPr>
        <p:spPr bwMode="auto">
          <a:xfrm rot="19800000">
            <a:off x="6526302" y="3965499"/>
            <a:ext cx="115819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b="1" dirty="0">
                <a:latin typeface="+mn-lt"/>
                <a:cs typeface="Arial" pitchFamily="34" charset="0"/>
              </a:rPr>
              <a:t>USP9X siRNA</a:t>
            </a:r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4AF542F0-BA55-4107-B012-3BD58F6D799D}"/>
              </a:ext>
            </a:extLst>
          </p:cNvPr>
          <p:cNvCxnSpPr/>
          <p:nvPr/>
        </p:nvCxnSpPr>
        <p:spPr>
          <a:xfrm>
            <a:off x="5653513" y="5305212"/>
            <a:ext cx="130690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 Box 232">
            <a:extLst>
              <a:ext uri="{FF2B5EF4-FFF2-40B4-BE49-F238E27FC236}">
                <a16:creationId xmlns:a16="http://schemas.microsoft.com/office/drawing/2014/main" id="{2DD7F49A-86D6-4B83-92DF-FFF5193574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25593" y="5310798"/>
            <a:ext cx="66743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400" b="1" dirty="0">
                <a:latin typeface="+mn-lt"/>
              </a:rPr>
              <a:t>XRCC1</a:t>
            </a:r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FB792A0A-5534-4F0F-96F1-9C2156D09E1E}"/>
              </a:ext>
            </a:extLst>
          </p:cNvPr>
          <p:cNvCxnSpPr/>
          <p:nvPr/>
        </p:nvCxnSpPr>
        <p:spPr>
          <a:xfrm>
            <a:off x="5653513" y="5610012"/>
            <a:ext cx="130690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 Box 232">
            <a:extLst>
              <a:ext uri="{FF2B5EF4-FFF2-40B4-BE49-F238E27FC236}">
                <a16:creationId xmlns:a16="http://schemas.microsoft.com/office/drawing/2014/main" id="{89034626-8B5C-4C77-B8D7-63BA71543D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25593" y="5026681"/>
            <a:ext cx="75287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400" b="1" dirty="0">
                <a:latin typeface="+mn-lt"/>
              </a:rPr>
              <a:t>PARP-1</a:t>
            </a:r>
          </a:p>
        </p:txBody>
      </p:sp>
      <p:sp>
        <p:nvSpPr>
          <p:cNvPr id="87" name="Text Box 232">
            <a:extLst>
              <a:ext uri="{FF2B5EF4-FFF2-40B4-BE49-F238E27FC236}">
                <a16:creationId xmlns:a16="http://schemas.microsoft.com/office/drawing/2014/main" id="{5323E94D-90C7-4F26-B786-53BBA5FD13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25593" y="5643307"/>
            <a:ext cx="66743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400" b="1" dirty="0">
                <a:latin typeface="+mn-lt"/>
              </a:rPr>
              <a:t>APE1</a:t>
            </a:r>
          </a:p>
        </p:txBody>
      </p: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748DA9C6-BDED-44B3-9641-B81D2C56D47F}"/>
              </a:ext>
            </a:extLst>
          </p:cNvPr>
          <p:cNvCxnSpPr/>
          <p:nvPr/>
        </p:nvCxnSpPr>
        <p:spPr>
          <a:xfrm>
            <a:off x="5653513" y="5942521"/>
            <a:ext cx="130690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5" name="Picture 94">
            <a:extLst>
              <a:ext uri="{FF2B5EF4-FFF2-40B4-BE49-F238E27FC236}">
                <a16:creationId xmlns:a16="http://schemas.microsoft.com/office/drawing/2014/main" id="{53D27DA7-3636-4038-B801-BDF7F7A3F712}"/>
              </a:ext>
            </a:extLst>
          </p:cNvPr>
          <p:cNvPicPr>
            <a:picLocks noChangeAspect="1"/>
          </p:cNvPicPr>
          <p:nvPr/>
        </p:nvPicPr>
        <p:blipFill rotWithShape="1"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676" t="22824" r="30139" b="71189"/>
          <a:stretch/>
        </p:blipFill>
        <p:spPr>
          <a:xfrm>
            <a:off x="5677413" y="5041480"/>
            <a:ext cx="1265840" cy="215937"/>
          </a:xfrm>
          <a:prstGeom prst="rect">
            <a:avLst/>
          </a:prstGeom>
        </p:spPr>
      </p:pic>
      <p:sp>
        <p:nvSpPr>
          <p:cNvPr id="96" name="Text Box 232">
            <a:extLst>
              <a:ext uri="{FF2B5EF4-FFF2-40B4-BE49-F238E27FC236}">
                <a16:creationId xmlns:a16="http://schemas.microsoft.com/office/drawing/2014/main" id="{263B5CC9-91D4-44D9-AED3-1DC285239A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25592" y="6314060"/>
            <a:ext cx="176130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400" b="1" dirty="0">
                <a:latin typeface="+mn-lt"/>
              </a:rPr>
              <a:t>PARP-1/actin ratio</a:t>
            </a:r>
          </a:p>
        </p:txBody>
      </p:sp>
      <p:sp>
        <p:nvSpPr>
          <p:cNvPr id="97" name="Text Box 30">
            <a:extLst>
              <a:ext uri="{FF2B5EF4-FFF2-40B4-BE49-F238E27FC236}">
                <a16:creationId xmlns:a16="http://schemas.microsoft.com/office/drawing/2014/main" id="{00E5A6BE-490F-48B4-9BD6-81BB418B49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52078" y="6302267"/>
            <a:ext cx="137598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400" b="1" dirty="0">
                <a:latin typeface="+mn-lt"/>
              </a:rPr>
              <a:t>1.0    0.3    1.1</a:t>
            </a:r>
          </a:p>
        </p:txBody>
      </p:sp>
    </p:spTree>
    <p:extLst>
      <p:ext uri="{BB962C8B-B14F-4D97-AF65-F5344CB8AC3E}">
        <p14:creationId xmlns:p14="http://schemas.microsoft.com/office/powerpoint/2010/main" val="17441537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ext Box 12"/>
          <p:cNvSpPr txBox="1">
            <a:spLocks noChangeArrowheads="1"/>
          </p:cNvSpPr>
          <p:nvPr/>
        </p:nvSpPr>
        <p:spPr bwMode="auto">
          <a:xfrm>
            <a:off x="3449646" y="1530703"/>
            <a:ext cx="804698" cy="329766"/>
          </a:xfrm>
          <a:prstGeom prst="rect">
            <a:avLst/>
          </a:prstGeom>
          <a:noFill/>
          <a:ln>
            <a:noFill/>
          </a:ln>
        </p:spPr>
        <p:txBody>
          <a:bodyPr wrap="square">
            <a:noAutofit/>
          </a:bodyPr>
          <a:lstStyle/>
          <a:p>
            <a:pPr algn="ctr">
              <a:spcBef>
                <a:spcPts val="840"/>
              </a:spcBef>
              <a:spcAft>
                <a:spcPts val="0"/>
              </a:spcAft>
            </a:pPr>
            <a:r>
              <a:rPr lang="en-US" sz="1400" kern="1200" dirty="0">
                <a:solidFill>
                  <a:srgbClr val="000000"/>
                </a:solidFill>
                <a:effectLst/>
                <a:latin typeface="+mj-lt"/>
                <a:ea typeface="Times New Roman"/>
              </a:rPr>
              <a:t>Control</a:t>
            </a:r>
            <a:endParaRPr lang="en-GB" sz="1400" dirty="0">
              <a:effectLst/>
              <a:latin typeface="+mj-lt"/>
              <a:ea typeface="Times New Roman"/>
            </a:endParaRPr>
          </a:p>
        </p:txBody>
      </p:sp>
      <p:sp>
        <p:nvSpPr>
          <p:cNvPr id="70" name="Text Box 12"/>
          <p:cNvSpPr txBox="1">
            <a:spLocks noChangeArrowheads="1"/>
          </p:cNvSpPr>
          <p:nvPr/>
        </p:nvSpPr>
        <p:spPr bwMode="auto">
          <a:xfrm rot="16200000">
            <a:off x="2803042" y="2170464"/>
            <a:ext cx="929472" cy="271874"/>
          </a:xfrm>
          <a:prstGeom prst="rect">
            <a:avLst/>
          </a:prstGeom>
          <a:noFill/>
          <a:ln>
            <a:noFill/>
          </a:ln>
        </p:spPr>
        <p:txBody>
          <a:bodyPr wrap="square">
            <a:noAutofit/>
          </a:bodyPr>
          <a:lstStyle/>
          <a:p>
            <a:pPr algn="ctr">
              <a:spcBef>
                <a:spcPts val="840"/>
              </a:spcBef>
              <a:spcAft>
                <a:spcPts val="0"/>
              </a:spcAft>
            </a:pPr>
            <a:r>
              <a:rPr lang="en-US" sz="1400" kern="1200" dirty="0">
                <a:solidFill>
                  <a:srgbClr val="000000"/>
                </a:solidFill>
                <a:effectLst/>
                <a:latin typeface="+mj-lt"/>
                <a:ea typeface="Times New Roman"/>
              </a:rPr>
              <a:t>DMSO</a:t>
            </a:r>
            <a:endParaRPr lang="en-GB" sz="1400" dirty="0">
              <a:effectLst/>
              <a:latin typeface="+mj-lt"/>
              <a:ea typeface="Times New Roman"/>
            </a:endParaRPr>
          </a:p>
        </p:txBody>
      </p:sp>
      <p:sp>
        <p:nvSpPr>
          <p:cNvPr id="71" name="Text Box 12"/>
          <p:cNvSpPr txBox="1">
            <a:spLocks noChangeArrowheads="1"/>
          </p:cNvSpPr>
          <p:nvPr/>
        </p:nvSpPr>
        <p:spPr bwMode="auto">
          <a:xfrm>
            <a:off x="4390150" y="1530703"/>
            <a:ext cx="804698" cy="329766"/>
          </a:xfrm>
          <a:prstGeom prst="rect">
            <a:avLst/>
          </a:prstGeom>
          <a:noFill/>
          <a:ln>
            <a:noFill/>
          </a:ln>
        </p:spPr>
        <p:txBody>
          <a:bodyPr wrap="square">
            <a:noAutofit/>
          </a:bodyPr>
          <a:lstStyle/>
          <a:p>
            <a:pPr algn="ctr">
              <a:spcBef>
                <a:spcPts val="840"/>
              </a:spcBef>
              <a:spcAft>
                <a:spcPts val="0"/>
              </a:spcAft>
            </a:pPr>
            <a:r>
              <a:rPr lang="en-US" sz="1400" kern="1200" dirty="0">
                <a:solidFill>
                  <a:srgbClr val="000000"/>
                </a:solidFill>
                <a:effectLst/>
                <a:latin typeface="+mj-lt"/>
                <a:ea typeface="Times New Roman"/>
              </a:rPr>
              <a:t>4 </a:t>
            </a:r>
            <a:r>
              <a:rPr lang="en-US" sz="1400" kern="1200" dirty="0" err="1">
                <a:solidFill>
                  <a:srgbClr val="000000"/>
                </a:solidFill>
                <a:effectLst/>
                <a:latin typeface="+mj-lt"/>
                <a:ea typeface="Times New Roman"/>
              </a:rPr>
              <a:t>Gy</a:t>
            </a:r>
            <a:endParaRPr lang="en-GB" sz="1400" dirty="0">
              <a:effectLst/>
              <a:latin typeface="+mj-lt"/>
              <a:ea typeface="Times New Roman"/>
            </a:endParaRPr>
          </a:p>
        </p:txBody>
      </p:sp>
      <p:sp>
        <p:nvSpPr>
          <p:cNvPr id="72" name="Text Box 12"/>
          <p:cNvSpPr txBox="1">
            <a:spLocks noChangeArrowheads="1"/>
          </p:cNvSpPr>
          <p:nvPr/>
        </p:nvSpPr>
        <p:spPr bwMode="auto">
          <a:xfrm rot="16200000">
            <a:off x="2709296" y="3078629"/>
            <a:ext cx="1116967" cy="271874"/>
          </a:xfrm>
          <a:prstGeom prst="rect">
            <a:avLst/>
          </a:prstGeom>
          <a:noFill/>
          <a:ln>
            <a:noFill/>
          </a:ln>
        </p:spPr>
        <p:txBody>
          <a:bodyPr wrap="square">
            <a:noAutofit/>
          </a:bodyPr>
          <a:lstStyle/>
          <a:p>
            <a:pPr algn="ctr">
              <a:spcBef>
                <a:spcPts val="840"/>
              </a:spcBef>
              <a:spcAft>
                <a:spcPts val="0"/>
              </a:spcAft>
            </a:pPr>
            <a:r>
              <a:rPr lang="en-US" sz="1400" dirty="0">
                <a:solidFill>
                  <a:srgbClr val="000000"/>
                </a:solidFill>
                <a:latin typeface="+mj-lt"/>
                <a:ea typeface="Times New Roman"/>
              </a:rPr>
              <a:t>Olaparib</a:t>
            </a:r>
            <a:endParaRPr lang="en-GB" sz="1400" dirty="0">
              <a:effectLst/>
              <a:latin typeface="+mj-lt"/>
              <a:ea typeface="Times New Roman"/>
            </a:endParaRPr>
          </a:p>
        </p:txBody>
      </p:sp>
      <p:graphicFrame>
        <p:nvGraphicFramePr>
          <p:cNvPr id="73" name="Chart 7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11841386"/>
              </p:ext>
            </p:extLst>
          </p:nvPr>
        </p:nvGraphicFramePr>
        <p:xfrm>
          <a:off x="107504" y="2097626"/>
          <a:ext cx="2907684" cy="19017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74" name="Picture 7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63" t="5342" r="33463" b="50000"/>
          <a:stretch/>
        </p:blipFill>
        <p:spPr>
          <a:xfrm>
            <a:off x="3447500" y="1870503"/>
            <a:ext cx="830988" cy="830988"/>
          </a:xfrm>
          <a:prstGeom prst="rect">
            <a:avLst/>
          </a:prstGeom>
        </p:spPr>
      </p:pic>
      <p:pic>
        <p:nvPicPr>
          <p:cNvPr id="75" name="Picture 7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63" t="5342" r="32675" b="50000"/>
          <a:stretch/>
        </p:blipFill>
        <p:spPr>
          <a:xfrm>
            <a:off x="4369041" y="1870503"/>
            <a:ext cx="850774" cy="830988"/>
          </a:xfrm>
          <a:prstGeom prst="rect">
            <a:avLst/>
          </a:prstGeom>
        </p:spPr>
      </p:pic>
      <p:pic>
        <p:nvPicPr>
          <p:cNvPr id="76" name="Picture 7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63" t="5342" r="33463" b="50000"/>
          <a:stretch/>
        </p:blipFill>
        <p:spPr>
          <a:xfrm>
            <a:off x="3434031" y="2781171"/>
            <a:ext cx="830988" cy="830988"/>
          </a:xfrm>
          <a:prstGeom prst="rect">
            <a:avLst/>
          </a:prstGeom>
        </p:spPr>
      </p:pic>
      <p:pic>
        <p:nvPicPr>
          <p:cNvPr id="77" name="Picture 76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165" t="54429" b="1744"/>
          <a:stretch/>
        </p:blipFill>
        <p:spPr>
          <a:xfrm>
            <a:off x="4360633" y="2781172"/>
            <a:ext cx="840599" cy="830988"/>
          </a:xfrm>
          <a:prstGeom prst="rect">
            <a:avLst/>
          </a:prstGeom>
        </p:spPr>
      </p:pic>
      <p:graphicFrame>
        <p:nvGraphicFramePr>
          <p:cNvPr id="78" name="Chart 7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64154324"/>
              </p:ext>
            </p:extLst>
          </p:nvPr>
        </p:nvGraphicFramePr>
        <p:xfrm>
          <a:off x="107505" y="3962852"/>
          <a:ext cx="2937998" cy="18787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82" name="Text Box 12"/>
          <p:cNvSpPr txBox="1">
            <a:spLocks noChangeArrowheads="1"/>
          </p:cNvSpPr>
          <p:nvPr/>
        </p:nvSpPr>
        <p:spPr bwMode="auto">
          <a:xfrm>
            <a:off x="3449646" y="3706933"/>
            <a:ext cx="804698" cy="329766"/>
          </a:xfrm>
          <a:prstGeom prst="rect">
            <a:avLst/>
          </a:prstGeom>
          <a:noFill/>
          <a:ln>
            <a:noFill/>
          </a:ln>
        </p:spPr>
        <p:txBody>
          <a:bodyPr wrap="square">
            <a:noAutofit/>
          </a:bodyPr>
          <a:lstStyle/>
          <a:p>
            <a:pPr algn="ctr">
              <a:spcBef>
                <a:spcPts val="840"/>
              </a:spcBef>
              <a:spcAft>
                <a:spcPts val="0"/>
              </a:spcAft>
            </a:pPr>
            <a:r>
              <a:rPr lang="en-US" sz="1400" kern="1200" dirty="0">
                <a:solidFill>
                  <a:srgbClr val="000000"/>
                </a:solidFill>
                <a:effectLst/>
                <a:latin typeface="+mj-lt"/>
                <a:ea typeface="Times New Roman"/>
              </a:rPr>
              <a:t>Control</a:t>
            </a:r>
            <a:endParaRPr lang="en-GB" sz="1400" dirty="0">
              <a:effectLst/>
              <a:latin typeface="+mj-lt"/>
              <a:ea typeface="Times New Roman"/>
            </a:endParaRPr>
          </a:p>
        </p:txBody>
      </p:sp>
      <p:sp>
        <p:nvSpPr>
          <p:cNvPr id="83" name="Text Box 12"/>
          <p:cNvSpPr txBox="1">
            <a:spLocks noChangeArrowheads="1"/>
          </p:cNvSpPr>
          <p:nvPr/>
        </p:nvSpPr>
        <p:spPr bwMode="auto">
          <a:xfrm rot="16200000">
            <a:off x="2803042" y="4346694"/>
            <a:ext cx="929472" cy="271874"/>
          </a:xfrm>
          <a:prstGeom prst="rect">
            <a:avLst/>
          </a:prstGeom>
          <a:noFill/>
          <a:ln>
            <a:noFill/>
          </a:ln>
        </p:spPr>
        <p:txBody>
          <a:bodyPr wrap="square">
            <a:noAutofit/>
          </a:bodyPr>
          <a:lstStyle/>
          <a:p>
            <a:pPr algn="ctr">
              <a:spcBef>
                <a:spcPts val="840"/>
              </a:spcBef>
              <a:spcAft>
                <a:spcPts val="0"/>
              </a:spcAft>
            </a:pPr>
            <a:r>
              <a:rPr lang="en-US" sz="1400" kern="1200" dirty="0">
                <a:solidFill>
                  <a:srgbClr val="000000"/>
                </a:solidFill>
                <a:effectLst/>
                <a:latin typeface="+mj-lt"/>
                <a:ea typeface="Times New Roman"/>
              </a:rPr>
              <a:t>DMSO</a:t>
            </a:r>
            <a:endParaRPr lang="en-GB" sz="1400" dirty="0">
              <a:effectLst/>
              <a:latin typeface="+mj-lt"/>
              <a:ea typeface="Times New Roman"/>
            </a:endParaRPr>
          </a:p>
        </p:txBody>
      </p:sp>
      <p:sp>
        <p:nvSpPr>
          <p:cNvPr id="84" name="Text Box 12"/>
          <p:cNvSpPr txBox="1">
            <a:spLocks noChangeArrowheads="1"/>
          </p:cNvSpPr>
          <p:nvPr/>
        </p:nvSpPr>
        <p:spPr bwMode="auto">
          <a:xfrm>
            <a:off x="4390150" y="3706933"/>
            <a:ext cx="804698" cy="329766"/>
          </a:xfrm>
          <a:prstGeom prst="rect">
            <a:avLst/>
          </a:prstGeom>
          <a:noFill/>
          <a:ln>
            <a:noFill/>
          </a:ln>
        </p:spPr>
        <p:txBody>
          <a:bodyPr wrap="square">
            <a:noAutofit/>
          </a:bodyPr>
          <a:lstStyle/>
          <a:p>
            <a:pPr algn="ctr">
              <a:spcBef>
                <a:spcPts val="840"/>
              </a:spcBef>
              <a:spcAft>
                <a:spcPts val="0"/>
              </a:spcAft>
            </a:pPr>
            <a:r>
              <a:rPr lang="en-US" sz="1400" kern="1200" dirty="0">
                <a:solidFill>
                  <a:srgbClr val="000000"/>
                </a:solidFill>
                <a:effectLst/>
                <a:latin typeface="+mj-lt"/>
                <a:ea typeface="Times New Roman"/>
              </a:rPr>
              <a:t>4 </a:t>
            </a:r>
            <a:r>
              <a:rPr lang="en-US" sz="1400" kern="1200" dirty="0" err="1">
                <a:solidFill>
                  <a:srgbClr val="000000"/>
                </a:solidFill>
                <a:effectLst/>
                <a:latin typeface="+mj-lt"/>
                <a:ea typeface="Times New Roman"/>
              </a:rPr>
              <a:t>Gy</a:t>
            </a:r>
            <a:endParaRPr lang="en-GB" sz="1400" dirty="0">
              <a:effectLst/>
              <a:latin typeface="+mj-lt"/>
              <a:ea typeface="Times New Roman"/>
            </a:endParaRPr>
          </a:p>
        </p:txBody>
      </p:sp>
      <p:sp>
        <p:nvSpPr>
          <p:cNvPr id="86" name="Text Box 12"/>
          <p:cNvSpPr txBox="1">
            <a:spLocks noChangeArrowheads="1"/>
          </p:cNvSpPr>
          <p:nvPr/>
        </p:nvSpPr>
        <p:spPr bwMode="auto">
          <a:xfrm rot="16200000">
            <a:off x="2709296" y="5254859"/>
            <a:ext cx="1116967" cy="271874"/>
          </a:xfrm>
          <a:prstGeom prst="rect">
            <a:avLst/>
          </a:prstGeom>
          <a:noFill/>
          <a:ln>
            <a:noFill/>
          </a:ln>
        </p:spPr>
        <p:txBody>
          <a:bodyPr wrap="square">
            <a:noAutofit/>
          </a:bodyPr>
          <a:lstStyle/>
          <a:p>
            <a:pPr algn="ctr">
              <a:spcBef>
                <a:spcPts val="840"/>
              </a:spcBef>
              <a:spcAft>
                <a:spcPts val="0"/>
              </a:spcAft>
            </a:pPr>
            <a:r>
              <a:rPr lang="en-US" sz="1400" dirty="0">
                <a:solidFill>
                  <a:srgbClr val="000000"/>
                </a:solidFill>
                <a:latin typeface="+mj-lt"/>
                <a:ea typeface="Times New Roman"/>
              </a:rPr>
              <a:t>Olaparib</a:t>
            </a:r>
            <a:endParaRPr lang="en-GB" sz="1400" dirty="0">
              <a:effectLst/>
              <a:latin typeface="+mj-lt"/>
              <a:ea typeface="Times New Roman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42" r="66537" b="50000"/>
          <a:stretch/>
        </p:blipFill>
        <p:spPr>
          <a:xfrm>
            <a:off x="3428859" y="4049339"/>
            <a:ext cx="825485" cy="815909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537" t="5342" b="50000"/>
          <a:stretch/>
        </p:blipFill>
        <p:spPr>
          <a:xfrm>
            <a:off x="4369363" y="4044428"/>
            <a:ext cx="825485" cy="815909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42" r="66537" b="50000"/>
          <a:stretch/>
        </p:blipFill>
        <p:spPr>
          <a:xfrm>
            <a:off x="3428859" y="4957302"/>
            <a:ext cx="825485" cy="815909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975" t="55316" r="-50"/>
          <a:stretch/>
        </p:blipFill>
        <p:spPr>
          <a:xfrm>
            <a:off x="4365838" y="4956803"/>
            <a:ext cx="815909" cy="816378"/>
          </a:xfrm>
          <a:prstGeom prst="rect">
            <a:avLst/>
          </a:prstGeom>
        </p:spPr>
      </p:pic>
      <p:graphicFrame>
        <p:nvGraphicFramePr>
          <p:cNvPr id="90" name="Chart 8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0251134"/>
              </p:ext>
            </p:extLst>
          </p:nvPr>
        </p:nvGraphicFramePr>
        <p:xfrm>
          <a:off x="5537137" y="2360737"/>
          <a:ext cx="3469899" cy="30357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cxnSp>
        <p:nvCxnSpPr>
          <p:cNvPr id="91" name="Straight Connector 90"/>
          <p:cNvCxnSpPr/>
          <p:nvPr/>
        </p:nvCxnSpPr>
        <p:spPr>
          <a:xfrm flipV="1">
            <a:off x="7701937" y="3443055"/>
            <a:ext cx="0" cy="116568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>
          <a:xfrm flipV="1">
            <a:off x="7484742" y="3444386"/>
            <a:ext cx="0" cy="286253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4" name="Straight Connector 93"/>
          <p:cNvCxnSpPr/>
          <p:nvPr/>
        </p:nvCxnSpPr>
        <p:spPr>
          <a:xfrm flipH="1">
            <a:off x="7484742" y="3443055"/>
            <a:ext cx="212049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 flipV="1">
            <a:off x="8275143" y="3443055"/>
            <a:ext cx="0" cy="116568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 flipV="1">
            <a:off x="8057948" y="3444386"/>
            <a:ext cx="0" cy="554954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6" name="Straight Connector 105"/>
          <p:cNvCxnSpPr/>
          <p:nvPr/>
        </p:nvCxnSpPr>
        <p:spPr>
          <a:xfrm flipH="1">
            <a:off x="8057948" y="3443055"/>
            <a:ext cx="212049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/>
          <p:nvPr/>
        </p:nvCxnSpPr>
        <p:spPr>
          <a:xfrm flipV="1">
            <a:off x="8855173" y="3443055"/>
            <a:ext cx="0" cy="62396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 flipV="1">
            <a:off x="8637978" y="3444386"/>
            <a:ext cx="0" cy="750277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/>
          <p:nvPr/>
        </p:nvCxnSpPr>
        <p:spPr>
          <a:xfrm flipH="1">
            <a:off x="8637978" y="3443055"/>
            <a:ext cx="212049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5" name="Text Box 52"/>
          <p:cNvSpPr txBox="1">
            <a:spLocks noChangeArrowheads="1"/>
          </p:cNvSpPr>
          <p:nvPr/>
        </p:nvSpPr>
        <p:spPr bwMode="auto">
          <a:xfrm>
            <a:off x="-108520" y="248175"/>
            <a:ext cx="9330521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en-GB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Olaparib synergies with low energy protons in promoting cancer cell killing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33" name="Text Box 10">
            <a:extLst>
              <a:ext uri="{FF2B5EF4-FFF2-40B4-BE49-F238E27FC236}">
                <a16:creationId xmlns:a16="http://schemas.microsoft.com/office/drawing/2014/main" id="{08066E2E-621E-4446-983D-3A7947EF3C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788" y="6413266"/>
            <a:ext cx="89281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eaLnBrk="1" hangingPunct="1"/>
            <a:r>
              <a:rPr lang="en-GB" b="1" i="1" dirty="0">
                <a:solidFill>
                  <a:srgbClr val="002060"/>
                </a:solidFill>
                <a:latin typeface="+mn-lt"/>
              </a:rPr>
              <a:t>Carter et al., </a:t>
            </a:r>
            <a:r>
              <a:rPr lang="en-GB" b="1" dirty="0">
                <a:solidFill>
                  <a:srgbClr val="002060"/>
                </a:solidFill>
                <a:latin typeface="+mn-lt"/>
              </a:rPr>
              <a:t>(2019) </a:t>
            </a:r>
            <a:r>
              <a:rPr lang="en-GB" b="1" i="1" dirty="0">
                <a:solidFill>
                  <a:srgbClr val="002060"/>
                </a:solidFill>
                <a:latin typeface="+mn-lt"/>
              </a:rPr>
              <a:t>Int J Rad Oncol </a:t>
            </a:r>
            <a:r>
              <a:rPr lang="en-GB" b="1" i="1" dirty="0" err="1">
                <a:solidFill>
                  <a:srgbClr val="002060"/>
                </a:solidFill>
                <a:latin typeface="+mn-lt"/>
              </a:rPr>
              <a:t>Biol</a:t>
            </a:r>
            <a:r>
              <a:rPr lang="en-GB" b="1" i="1" dirty="0">
                <a:solidFill>
                  <a:srgbClr val="002060"/>
                </a:solidFill>
                <a:latin typeface="+mn-lt"/>
              </a:rPr>
              <a:t> Phys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63179A1-EF3A-4256-87AA-16081D687928}"/>
              </a:ext>
            </a:extLst>
          </p:cNvPr>
          <p:cNvSpPr txBox="1"/>
          <p:nvPr/>
        </p:nvSpPr>
        <p:spPr>
          <a:xfrm>
            <a:off x="1403648" y="1700808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11 MeV</a:t>
            </a:r>
          </a:p>
        </p:txBody>
      </p:sp>
    </p:spTree>
    <p:extLst>
      <p:ext uri="{BB962C8B-B14F-4D97-AF65-F5344CB8AC3E}">
        <p14:creationId xmlns:p14="http://schemas.microsoft.com/office/powerpoint/2010/main" val="40496665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3759673" y="2465401"/>
            <a:ext cx="2230438" cy="403225"/>
            <a:chOff x="3276600" y="1844675"/>
            <a:chExt cx="2230438" cy="403225"/>
          </a:xfrm>
        </p:grpSpPr>
        <p:sp>
          <p:nvSpPr>
            <p:cNvPr id="4" name="Freeform 136"/>
            <p:cNvSpPr>
              <a:spLocks/>
            </p:cNvSpPr>
            <p:nvPr/>
          </p:nvSpPr>
          <p:spPr bwMode="auto">
            <a:xfrm>
              <a:off x="3276600" y="1989138"/>
              <a:ext cx="287338" cy="165100"/>
            </a:xfrm>
            <a:custGeom>
              <a:avLst/>
              <a:gdLst>
                <a:gd name="T0" fmla="*/ 0 w 181"/>
                <a:gd name="T1" fmla="*/ 52 h 104"/>
                <a:gd name="T2" fmla="*/ 45 w 181"/>
                <a:gd name="T3" fmla="*/ 7 h 104"/>
                <a:gd name="T4" fmla="*/ 136 w 181"/>
                <a:gd name="T5" fmla="*/ 97 h 104"/>
                <a:gd name="T6" fmla="*/ 181 w 181"/>
                <a:gd name="T7" fmla="*/ 52 h 10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81" h="104">
                  <a:moveTo>
                    <a:pt x="0" y="52"/>
                  </a:moveTo>
                  <a:cubicBezTo>
                    <a:pt x="11" y="26"/>
                    <a:pt x="22" y="0"/>
                    <a:pt x="45" y="7"/>
                  </a:cubicBezTo>
                  <a:cubicBezTo>
                    <a:pt x="68" y="14"/>
                    <a:pt x="113" y="90"/>
                    <a:pt x="136" y="97"/>
                  </a:cubicBezTo>
                  <a:cubicBezTo>
                    <a:pt x="159" y="104"/>
                    <a:pt x="170" y="78"/>
                    <a:pt x="181" y="52"/>
                  </a:cubicBezTo>
                </a:path>
              </a:pathLst>
            </a:custGeom>
            <a:noFill/>
            <a:ln w="19050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" name="Freeform 142"/>
            <p:cNvSpPr>
              <a:spLocks/>
            </p:cNvSpPr>
            <p:nvPr/>
          </p:nvSpPr>
          <p:spPr bwMode="auto">
            <a:xfrm>
              <a:off x="3932238" y="1989138"/>
              <a:ext cx="287337" cy="165100"/>
            </a:xfrm>
            <a:custGeom>
              <a:avLst/>
              <a:gdLst>
                <a:gd name="T0" fmla="*/ 0 w 181"/>
                <a:gd name="T1" fmla="*/ 52 h 104"/>
                <a:gd name="T2" fmla="*/ 45 w 181"/>
                <a:gd name="T3" fmla="*/ 7 h 104"/>
                <a:gd name="T4" fmla="*/ 136 w 181"/>
                <a:gd name="T5" fmla="*/ 97 h 104"/>
                <a:gd name="T6" fmla="*/ 181 w 181"/>
                <a:gd name="T7" fmla="*/ 52 h 10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81" h="104">
                  <a:moveTo>
                    <a:pt x="0" y="52"/>
                  </a:moveTo>
                  <a:cubicBezTo>
                    <a:pt x="11" y="26"/>
                    <a:pt x="22" y="0"/>
                    <a:pt x="45" y="7"/>
                  </a:cubicBezTo>
                  <a:cubicBezTo>
                    <a:pt x="68" y="14"/>
                    <a:pt x="113" y="90"/>
                    <a:pt x="136" y="97"/>
                  </a:cubicBezTo>
                  <a:cubicBezTo>
                    <a:pt x="159" y="104"/>
                    <a:pt x="170" y="78"/>
                    <a:pt x="181" y="52"/>
                  </a:cubicBezTo>
                </a:path>
              </a:pathLst>
            </a:custGeom>
            <a:noFill/>
            <a:ln w="19050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AutoShape 143"/>
            <p:cNvSpPr>
              <a:spLocks noChangeArrowheads="1"/>
            </p:cNvSpPr>
            <p:nvPr/>
          </p:nvSpPr>
          <p:spPr bwMode="auto">
            <a:xfrm rot="5400000">
              <a:off x="3491706" y="1935957"/>
              <a:ext cx="360363" cy="215900"/>
            </a:xfrm>
            <a:prstGeom prst="ca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AutoShape 144"/>
            <p:cNvSpPr>
              <a:spLocks noChangeArrowheads="1"/>
            </p:cNvSpPr>
            <p:nvPr/>
          </p:nvSpPr>
          <p:spPr bwMode="auto">
            <a:xfrm rot="5400000">
              <a:off x="3640931" y="1935957"/>
              <a:ext cx="360363" cy="215900"/>
            </a:xfrm>
            <a:prstGeom prst="ca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Line 145"/>
            <p:cNvSpPr>
              <a:spLocks noChangeShapeType="1"/>
            </p:cNvSpPr>
            <p:nvPr/>
          </p:nvSpPr>
          <p:spPr bwMode="auto">
            <a:xfrm>
              <a:off x="3563938" y="2051050"/>
              <a:ext cx="31273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Line 146"/>
            <p:cNvSpPr>
              <a:spLocks noChangeShapeType="1"/>
            </p:cNvSpPr>
            <p:nvPr/>
          </p:nvSpPr>
          <p:spPr bwMode="auto">
            <a:xfrm>
              <a:off x="3649663" y="1844675"/>
              <a:ext cx="36512" cy="403225"/>
            </a:xfrm>
            <a:prstGeom prst="line">
              <a:avLst/>
            </a:prstGeom>
            <a:noFill/>
            <a:ln w="19050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Line 147"/>
            <p:cNvSpPr>
              <a:spLocks noChangeShapeType="1"/>
            </p:cNvSpPr>
            <p:nvPr/>
          </p:nvSpPr>
          <p:spPr bwMode="auto">
            <a:xfrm>
              <a:off x="3795713" y="1844675"/>
              <a:ext cx="36512" cy="403225"/>
            </a:xfrm>
            <a:prstGeom prst="line">
              <a:avLst/>
            </a:prstGeom>
            <a:noFill/>
            <a:ln w="19050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Freeform 148"/>
            <p:cNvSpPr>
              <a:spLocks/>
            </p:cNvSpPr>
            <p:nvPr/>
          </p:nvSpPr>
          <p:spPr bwMode="auto">
            <a:xfrm>
              <a:off x="4573588" y="1989138"/>
              <a:ext cx="287337" cy="165100"/>
            </a:xfrm>
            <a:custGeom>
              <a:avLst/>
              <a:gdLst>
                <a:gd name="T0" fmla="*/ 0 w 181"/>
                <a:gd name="T1" fmla="*/ 52 h 104"/>
                <a:gd name="T2" fmla="*/ 45 w 181"/>
                <a:gd name="T3" fmla="*/ 7 h 104"/>
                <a:gd name="T4" fmla="*/ 136 w 181"/>
                <a:gd name="T5" fmla="*/ 97 h 104"/>
                <a:gd name="T6" fmla="*/ 181 w 181"/>
                <a:gd name="T7" fmla="*/ 52 h 10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81" h="104">
                  <a:moveTo>
                    <a:pt x="0" y="52"/>
                  </a:moveTo>
                  <a:cubicBezTo>
                    <a:pt x="11" y="26"/>
                    <a:pt x="22" y="0"/>
                    <a:pt x="45" y="7"/>
                  </a:cubicBezTo>
                  <a:cubicBezTo>
                    <a:pt x="68" y="14"/>
                    <a:pt x="113" y="90"/>
                    <a:pt x="136" y="97"/>
                  </a:cubicBezTo>
                  <a:cubicBezTo>
                    <a:pt x="159" y="104"/>
                    <a:pt x="170" y="78"/>
                    <a:pt x="181" y="52"/>
                  </a:cubicBezTo>
                </a:path>
              </a:pathLst>
            </a:custGeom>
            <a:noFill/>
            <a:ln w="19050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AutoShape 149"/>
            <p:cNvSpPr>
              <a:spLocks noChangeArrowheads="1"/>
            </p:cNvSpPr>
            <p:nvPr/>
          </p:nvSpPr>
          <p:spPr bwMode="auto">
            <a:xfrm rot="5400000">
              <a:off x="4132262" y="1936751"/>
              <a:ext cx="360363" cy="214312"/>
            </a:xfrm>
            <a:prstGeom prst="ca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AutoShape 150"/>
            <p:cNvSpPr>
              <a:spLocks noChangeArrowheads="1"/>
            </p:cNvSpPr>
            <p:nvPr/>
          </p:nvSpPr>
          <p:spPr bwMode="auto">
            <a:xfrm rot="5400000">
              <a:off x="4281487" y="1936751"/>
              <a:ext cx="360363" cy="214312"/>
            </a:xfrm>
            <a:prstGeom prst="ca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Line 151"/>
            <p:cNvSpPr>
              <a:spLocks noChangeShapeType="1"/>
            </p:cNvSpPr>
            <p:nvPr/>
          </p:nvSpPr>
          <p:spPr bwMode="auto">
            <a:xfrm>
              <a:off x="4205288" y="2051050"/>
              <a:ext cx="31273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Line 152"/>
            <p:cNvSpPr>
              <a:spLocks noChangeShapeType="1"/>
            </p:cNvSpPr>
            <p:nvPr/>
          </p:nvSpPr>
          <p:spPr bwMode="auto">
            <a:xfrm>
              <a:off x="4291013" y="1844675"/>
              <a:ext cx="36512" cy="403225"/>
            </a:xfrm>
            <a:prstGeom prst="line">
              <a:avLst/>
            </a:prstGeom>
            <a:noFill/>
            <a:ln w="19050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Line 153"/>
            <p:cNvSpPr>
              <a:spLocks noChangeShapeType="1"/>
            </p:cNvSpPr>
            <p:nvPr/>
          </p:nvSpPr>
          <p:spPr bwMode="auto">
            <a:xfrm>
              <a:off x="4437063" y="1844675"/>
              <a:ext cx="36512" cy="403225"/>
            </a:xfrm>
            <a:prstGeom prst="line">
              <a:avLst/>
            </a:prstGeom>
            <a:noFill/>
            <a:ln w="19050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Freeform 154"/>
            <p:cNvSpPr>
              <a:spLocks/>
            </p:cNvSpPr>
            <p:nvPr/>
          </p:nvSpPr>
          <p:spPr bwMode="auto">
            <a:xfrm>
              <a:off x="5219700" y="1989138"/>
              <a:ext cx="287338" cy="165100"/>
            </a:xfrm>
            <a:custGeom>
              <a:avLst/>
              <a:gdLst>
                <a:gd name="T0" fmla="*/ 0 w 181"/>
                <a:gd name="T1" fmla="*/ 52 h 104"/>
                <a:gd name="T2" fmla="*/ 45 w 181"/>
                <a:gd name="T3" fmla="*/ 7 h 104"/>
                <a:gd name="T4" fmla="*/ 136 w 181"/>
                <a:gd name="T5" fmla="*/ 97 h 104"/>
                <a:gd name="T6" fmla="*/ 181 w 181"/>
                <a:gd name="T7" fmla="*/ 52 h 10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81" h="104">
                  <a:moveTo>
                    <a:pt x="0" y="52"/>
                  </a:moveTo>
                  <a:cubicBezTo>
                    <a:pt x="11" y="26"/>
                    <a:pt x="22" y="0"/>
                    <a:pt x="45" y="7"/>
                  </a:cubicBezTo>
                  <a:cubicBezTo>
                    <a:pt x="68" y="14"/>
                    <a:pt x="113" y="90"/>
                    <a:pt x="136" y="97"/>
                  </a:cubicBezTo>
                  <a:cubicBezTo>
                    <a:pt x="159" y="104"/>
                    <a:pt x="170" y="78"/>
                    <a:pt x="181" y="52"/>
                  </a:cubicBezTo>
                </a:path>
              </a:pathLst>
            </a:custGeom>
            <a:noFill/>
            <a:ln w="19050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AutoShape 155"/>
            <p:cNvSpPr>
              <a:spLocks noChangeArrowheads="1"/>
            </p:cNvSpPr>
            <p:nvPr/>
          </p:nvSpPr>
          <p:spPr bwMode="auto">
            <a:xfrm rot="5400000">
              <a:off x="4779168" y="1935957"/>
              <a:ext cx="360363" cy="215900"/>
            </a:xfrm>
            <a:prstGeom prst="ca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AutoShape 156"/>
            <p:cNvSpPr>
              <a:spLocks noChangeArrowheads="1"/>
            </p:cNvSpPr>
            <p:nvPr/>
          </p:nvSpPr>
          <p:spPr bwMode="auto">
            <a:xfrm rot="5400000">
              <a:off x="4928393" y="1935957"/>
              <a:ext cx="360363" cy="215900"/>
            </a:xfrm>
            <a:prstGeom prst="ca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Line 157"/>
            <p:cNvSpPr>
              <a:spLocks noChangeShapeType="1"/>
            </p:cNvSpPr>
            <p:nvPr/>
          </p:nvSpPr>
          <p:spPr bwMode="auto">
            <a:xfrm>
              <a:off x="4851400" y="2051050"/>
              <a:ext cx="31273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Line 158"/>
            <p:cNvSpPr>
              <a:spLocks noChangeShapeType="1"/>
            </p:cNvSpPr>
            <p:nvPr/>
          </p:nvSpPr>
          <p:spPr bwMode="auto">
            <a:xfrm>
              <a:off x="4937125" y="1844675"/>
              <a:ext cx="36513" cy="403225"/>
            </a:xfrm>
            <a:prstGeom prst="line">
              <a:avLst/>
            </a:prstGeom>
            <a:noFill/>
            <a:ln w="19050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Line 159"/>
            <p:cNvSpPr>
              <a:spLocks noChangeShapeType="1"/>
            </p:cNvSpPr>
            <p:nvPr/>
          </p:nvSpPr>
          <p:spPr bwMode="auto">
            <a:xfrm>
              <a:off x="5083175" y="1844675"/>
              <a:ext cx="36513" cy="403225"/>
            </a:xfrm>
            <a:prstGeom prst="line">
              <a:avLst/>
            </a:prstGeom>
            <a:noFill/>
            <a:ln w="19050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AutoShape 166"/>
            <p:cNvSpPr>
              <a:spLocks noChangeArrowheads="1"/>
            </p:cNvSpPr>
            <p:nvPr/>
          </p:nvSpPr>
          <p:spPr bwMode="auto">
            <a:xfrm>
              <a:off x="4370388" y="1890713"/>
              <a:ext cx="144462" cy="146050"/>
            </a:xfrm>
            <a:prstGeom prst="irregularSeal1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2575621" y="1804722"/>
            <a:ext cx="1534071" cy="307777"/>
            <a:chOff x="1436663" y="1014226"/>
            <a:chExt cx="1534071" cy="307777"/>
          </a:xfrm>
        </p:grpSpPr>
        <p:sp>
          <p:nvSpPr>
            <p:cNvPr id="25" name="AutoShape 166"/>
            <p:cNvSpPr>
              <a:spLocks noChangeArrowheads="1"/>
            </p:cNvSpPr>
            <p:nvPr/>
          </p:nvSpPr>
          <p:spPr bwMode="auto">
            <a:xfrm>
              <a:off x="2743200" y="1105539"/>
              <a:ext cx="144463" cy="144462"/>
            </a:xfrm>
            <a:prstGeom prst="irregularSeal1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Text Box 58"/>
            <p:cNvSpPr txBox="1">
              <a:spLocks noChangeArrowheads="1"/>
            </p:cNvSpPr>
            <p:nvPr/>
          </p:nvSpPr>
          <p:spPr bwMode="auto">
            <a:xfrm>
              <a:off x="1436663" y="1014226"/>
              <a:ext cx="1534071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DNA damage -</a:t>
              </a:r>
            </a:p>
          </p:txBody>
        </p:sp>
      </p:grpSp>
      <p:grpSp>
        <p:nvGrpSpPr>
          <p:cNvPr id="98" name="Group 97"/>
          <p:cNvGrpSpPr/>
          <p:nvPr/>
        </p:nvGrpSpPr>
        <p:grpSpPr>
          <a:xfrm>
            <a:off x="1941423" y="4239526"/>
            <a:ext cx="4057194" cy="932563"/>
            <a:chOff x="1941423" y="4239526"/>
            <a:chExt cx="4057194" cy="932563"/>
          </a:xfrm>
        </p:grpSpPr>
        <p:sp>
          <p:nvSpPr>
            <p:cNvPr id="2" name="Text Box 58"/>
            <p:cNvSpPr txBox="1">
              <a:spLocks noChangeArrowheads="1"/>
            </p:cNvSpPr>
            <p:nvPr/>
          </p:nvSpPr>
          <p:spPr bwMode="auto">
            <a:xfrm>
              <a:off x="1941423" y="4239526"/>
              <a:ext cx="266700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Chromatin </a:t>
              </a:r>
              <a:r>
                <a:rPr lang="en-US" sz="1400" dirty="0" err="1">
                  <a:latin typeface="Arial" panose="020B0604020202020204" pitchFamily="34" charset="0"/>
                  <a:cs typeface="Arial" panose="020B0604020202020204" pitchFamily="34" charset="0"/>
                </a:rPr>
                <a:t>remodelling</a:t>
              </a:r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/DNA repair protein recruitment</a:t>
              </a:r>
            </a:p>
          </p:txBody>
        </p:sp>
        <p:grpSp>
          <p:nvGrpSpPr>
            <p:cNvPr id="27" name="Group 4"/>
            <p:cNvGrpSpPr>
              <a:grpSpLocks/>
            </p:cNvGrpSpPr>
            <p:nvPr/>
          </p:nvGrpSpPr>
          <p:grpSpPr bwMode="auto">
            <a:xfrm>
              <a:off x="3768180" y="4768864"/>
              <a:ext cx="2230437" cy="403225"/>
              <a:chOff x="827088" y="3313113"/>
              <a:chExt cx="2230437" cy="403225"/>
            </a:xfrm>
          </p:grpSpPr>
          <p:sp>
            <p:nvSpPr>
              <p:cNvPr id="28" name="Freeform 136"/>
              <p:cNvSpPr>
                <a:spLocks/>
              </p:cNvSpPr>
              <p:nvPr/>
            </p:nvSpPr>
            <p:spPr bwMode="auto">
              <a:xfrm>
                <a:off x="827088" y="3457575"/>
                <a:ext cx="287337" cy="165100"/>
              </a:xfrm>
              <a:custGeom>
                <a:avLst/>
                <a:gdLst>
                  <a:gd name="T0" fmla="*/ 0 w 181"/>
                  <a:gd name="T1" fmla="*/ 52 h 104"/>
                  <a:gd name="T2" fmla="*/ 45 w 181"/>
                  <a:gd name="T3" fmla="*/ 7 h 104"/>
                  <a:gd name="T4" fmla="*/ 136 w 181"/>
                  <a:gd name="T5" fmla="*/ 97 h 104"/>
                  <a:gd name="T6" fmla="*/ 181 w 181"/>
                  <a:gd name="T7" fmla="*/ 52 h 10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81" h="104">
                    <a:moveTo>
                      <a:pt x="0" y="52"/>
                    </a:moveTo>
                    <a:cubicBezTo>
                      <a:pt x="11" y="26"/>
                      <a:pt x="22" y="0"/>
                      <a:pt x="45" y="7"/>
                    </a:cubicBezTo>
                    <a:cubicBezTo>
                      <a:pt x="68" y="14"/>
                      <a:pt x="113" y="90"/>
                      <a:pt x="136" y="97"/>
                    </a:cubicBezTo>
                    <a:cubicBezTo>
                      <a:pt x="159" y="104"/>
                      <a:pt x="170" y="78"/>
                      <a:pt x="181" y="52"/>
                    </a:cubicBezTo>
                  </a:path>
                </a:pathLst>
              </a:cu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4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" name="Freeform 142"/>
              <p:cNvSpPr>
                <a:spLocks/>
              </p:cNvSpPr>
              <p:nvPr/>
            </p:nvSpPr>
            <p:spPr bwMode="auto">
              <a:xfrm>
                <a:off x="1482725" y="3457575"/>
                <a:ext cx="287338" cy="165100"/>
              </a:xfrm>
              <a:custGeom>
                <a:avLst/>
                <a:gdLst>
                  <a:gd name="T0" fmla="*/ 0 w 181"/>
                  <a:gd name="T1" fmla="*/ 52 h 104"/>
                  <a:gd name="T2" fmla="*/ 45 w 181"/>
                  <a:gd name="T3" fmla="*/ 7 h 104"/>
                  <a:gd name="T4" fmla="*/ 136 w 181"/>
                  <a:gd name="T5" fmla="*/ 97 h 104"/>
                  <a:gd name="T6" fmla="*/ 181 w 181"/>
                  <a:gd name="T7" fmla="*/ 52 h 10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81" h="104">
                    <a:moveTo>
                      <a:pt x="0" y="52"/>
                    </a:moveTo>
                    <a:cubicBezTo>
                      <a:pt x="11" y="26"/>
                      <a:pt x="22" y="0"/>
                      <a:pt x="45" y="7"/>
                    </a:cubicBezTo>
                    <a:cubicBezTo>
                      <a:pt x="68" y="14"/>
                      <a:pt x="113" y="90"/>
                      <a:pt x="136" y="97"/>
                    </a:cubicBezTo>
                    <a:cubicBezTo>
                      <a:pt x="159" y="104"/>
                      <a:pt x="170" y="78"/>
                      <a:pt x="181" y="52"/>
                    </a:cubicBezTo>
                  </a:path>
                </a:pathLst>
              </a:cu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4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" name="AutoShape 143"/>
              <p:cNvSpPr>
                <a:spLocks noChangeArrowheads="1"/>
              </p:cNvSpPr>
              <p:nvPr/>
            </p:nvSpPr>
            <p:spPr bwMode="auto">
              <a:xfrm rot="5400000">
                <a:off x="1042194" y="3404394"/>
                <a:ext cx="360362" cy="215900"/>
              </a:xfrm>
              <a:prstGeom prst="can">
                <a:avLst>
                  <a:gd name="adj" fmla="val 25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4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" name="AutoShape 144"/>
              <p:cNvSpPr>
                <a:spLocks noChangeArrowheads="1"/>
              </p:cNvSpPr>
              <p:nvPr/>
            </p:nvSpPr>
            <p:spPr bwMode="auto">
              <a:xfrm rot="5400000">
                <a:off x="1191419" y="3404394"/>
                <a:ext cx="360362" cy="215900"/>
              </a:xfrm>
              <a:prstGeom prst="can">
                <a:avLst>
                  <a:gd name="adj" fmla="val 25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4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" name="Line 145"/>
              <p:cNvSpPr>
                <a:spLocks noChangeShapeType="1"/>
              </p:cNvSpPr>
              <p:nvPr/>
            </p:nvSpPr>
            <p:spPr bwMode="auto">
              <a:xfrm>
                <a:off x="1114425" y="3519488"/>
                <a:ext cx="31273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4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" name="Line 146"/>
              <p:cNvSpPr>
                <a:spLocks noChangeShapeType="1"/>
              </p:cNvSpPr>
              <p:nvPr/>
            </p:nvSpPr>
            <p:spPr bwMode="auto">
              <a:xfrm>
                <a:off x="1200150" y="3313113"/>
                <a:ext cx="36513" cy="403225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4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" name="Line 147"/>
              <p:cNvSpPr>
                <a:spLocks noChangeShapeType="1"/>
              </p:cNvSpPr>
              <p:nvPr/>
            </p:nvSpPr>
            <p:spPr bwMode="auto">
              <a:xfrm>
                <a:off x="1346200" y="3313113"/>
                <a:ext cx="36513" cy="403225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4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" name="Freeform 148"/>
              <p:cNvSpPr>
                <a:spLocks/>
              </p:cNvSpPr>
              <p:nvPr/>
            </p:nvSpPr>
            <p:spPr bwMode="auto">
              <a:xfrm>
                <a:off x="1922463" y="3457575"/>
                <a:ext cx="488950" cy="187325"/>
              </a:xfrm>
              <a:custGeom>
                <a:avLst/>
                <a:gdLst>
                  <a:gd name="T0" fmla="*/ 0 w 181"/>
                  <a:gd name="T1" fmla="*/ 52 h 104"/>
                  <a:gd name="T2" fmla="*/ 45 w 181"/>
                  <a:gd name="T3" fmla="*/ 7 h 104"/>
                  <a:gd name="T4" fmla="*/ 136 w 181"/>
                  <a:gd name="T5" fmla="*/ 97 h 104"/>
                  <a:gd name="T6" fmla="*/ 181 w 181"/>
                  <a:gd name="T7" fmla="*/ 52 h 10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81" h="104">
                    <a:moveTo>
                      <a:pt x="0" y="52"/>
                    </a:moveTo>
                    <a:cubicBezTo>
                      <a:pt x="11" y="26"/>
                      <a:pt x="22" y="0"/>
                      <a:pt x="45" y="7"/>
                    </a:cubicBezTo>
                    <a:cubicBezTo>
                      <a:pt x="68" y="14"/>
                      <a:pt x="113" y="90"/>
                      <a:pt x="136" y="97"/>
                    </a:cubicBezTo>
                    <a:cubicBezTo>
                      <a:pt x="159" y="104"/>
                      <a:pt x="170" y="78"/>
                      <a:pt x="181" y="52"/>
                    </a:cubicBezTo>
                  </a:path>
                </a:pathLst>
              </a:cu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4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" name="AutoShape 149"/>
              <p:cNvSpPr>
                <a:spLocks noChangeArrowheads="1"/>
              </p:cNvSpPr>
              <p:nvPr/>
            </p:nvSpPr>
            <p:spPr bwMode="auto">
              <a:xfrm rot="5400000">
                <a:off x="1470819" y="3404394"/>
                <a:ext cx="360362" cy="215900"/>
              </a:xfrm>
              <a:prstGeom prst="can">
                <a:avLst>
                  <a:gd name="adj" fmla="val 25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4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" name="AutoShape 150"/>
              <p:cNvSpPr>
                <a:spLocks noChangeArrowheads="1"/>
              </p:cNvSpPr>
              <p:nvPr/>
            </p:nvSpPr>
            <p:spPr bwMode="auto">
              <a:xfrm rot="5400000">
                <a:off x="1620044" y="3404394"/>
                <a:ext cx="360362" cy="215900"/>
              </a:xfrm>
              <a:prstGeom prst="can">
                <a:avLst>
                  <a:gd name="adj" fmla="val 25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4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" name="Line 151"/>
              <p:cNvSpPr>
                <a:spLocks noChangeShapeType="1"/>
              </p:cNvSpPr>
              <p:nvPr/>
            </p:nvSpPr>
            <p:spPr bwMode="auto">
              <a:xfrm>
                <a:off x="1543050" y="3519488"/>
                <a:ext cx="31273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4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" name="Line 152"/>
              <p:cNvSpPr>
                <a:spLocks noChangeShapeType="1"/>
              </p:cNvSpPr>
              <p:nvPr/>
            </p:nvSpPr>
            <p:spPr bwMode="auto">
              <a:xfrm>
                <a:off x="1628775" y="3313113"/>
                <a:ext cx="36513" cy="403225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4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" name="Line 153"/>
              <p:cNvSpPr>
                <a:spLocks noChangeShapeType="1"/>
              </p:cNvSpPr>
              <p:nvPr/>
            </p:nvSpPr>
            <p:spPr bwMode="auto">
              <a:xfrm>
                <a:off x="1774825" y="3313113"/>
                <a:ext cx="36513" cy="403225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4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" name="Freeform 154"/>
              <p:cNvSpPr>
                <a:spLocks/>
              </p:cNvSpPr>
              <p:nvPr/>
            </p:nvSpPr>
            <p:spPr bwMode="auto">
              <a:xfrm>
                <a:off x="2770188" y="3457575"/>
                <a:ext cx="287337" cy="165100"/>
              </a:xfrm>
              <a:custGeom>
                <a:avLst/>
                <a:gdLst>
                  <a:gd name="T0" fmla="*/ 0 w 181"/>
                  <a:gd name="T1" fmla="*/ 52 h 104"/>
                  <a:gd name="T2" fmla="*/ 45 w 181"/>
                  <a:gd name="T3" fmla="*/ 7 h 104"/>
                  <a:gd name="T4" fmla="*/ 136 w 181"/>
                  <a:gd name="T5" fmla="*/ 97 h 104"/>
                  <a:gd name="T6" fmla="*/ 181 w 181"/>
                  <a:gd name="T7" fmla="*/ 52 h 10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81" h="104">
                    <a:moveTo>
                      <a:pt x="0" y="52"/>
                    </a:moveTo>
                    <a:cubicBezTo>
                      <a:pt x="11" y="26"/>
                      <a:pt x="22" y="0"/>
                      <a:pt x="45" y="7"/>
                    </a:cubicBezTo>
                    <a:cubicBezTo>
                      <a:pt x="68" y="14"/>
                      <a:pt x="113" y="90"/>
                      <a:pt x="136" y="97"/>
                    </a:cubicBezTo>
                    <a:cubicBezTo>
                      <a:pt x="159" y="104"/>
                      <a:pt x="170" y="78"/>
                      <a:pt x="181" y="52"/>
                    </a:cubicBezTo>
                  </a:path>
                </a:pathLst>
              </a:cu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4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" name="AutoShape 155"/>
              <p:cNvSpPr>
                <a:spLocks noChangeArrowheads="1"/>
              </p:cNvSpPr>
              <p:nvPr/>
            </p:nvSpPr>
            <p:spPr bwMode="auto">
              <a:xfrm rot="5400000">
                <a:off x="2329657" y="3404394"/>
                <a:ext cx="360362" cy="215900"/>
              </a:xfrm>
              <a:prstGeom prst="can">
                <a:avLst>
                  <a:gd name="adj" fmla="val 25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4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" name="AutoShape 156"/>
              <p:cNvSpPr>
                <a:spLocks noChangeArrowheads="1"/>
              </p:cNvSpPr>
              <p:nvPr/>
            </p:nvSpPr>
            <p:spPr bwMode="auto">
              <a:xfrm rot="5400000">
                <a:off x="2478882" y="3404394"/>
                <a:ext cx="360362" cy="215900"/>
              </a:xfrm>
              <a:prstGeom prst="can">
                <a:avLst>
                  <a:gd name="adj" fmla="val 25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4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" name="Line 157"/>
              <p:cNvSpPr>
                <a:spLocks noChangeShapeType="1"/>
              </p:cNvSpPr>
              <p:nvPr/>
            </p:nvSpPr>
            <p:spPr bwMode="auto">
              <a:xfrm>
                <a:off x="2401888" y="3519488"/>
                <a:ext cx="31273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4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" name="Line 158"/>
              <p:cNvSpPr>
                <a:spLocks noChangeShapeType="1"/>
              </p:cNvSpPr>
              <p:nvPr/>
            </p:nvSpPr>
            <p:spPr bwMode="auto">
              <a:xfrm>
                <a:off x="2487613" y="3313113"/>
                <a:ext cx="36512" cy="403225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4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" name="Line 159"/>
              <p:cNvSpPr>
                <a:spLocks noChangeShapeType="1"/>
              </p:cNvSpPr>
              <p:nvPr/>
            </p:nvSpPr>
            <p:spPr bwMode="auto">
              <a:xfrm>
                <a:off x="2633663" y="3313113"/>
                <a:ext cx="36512" cy="403225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4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7" name="AutoShape 166"/>
              <p:cNvSpPr>
                <a:spLocks noChangeArrowheads="1"/>
              </p:cNvSpPr>
              <p:nvPr/>
            </p:nvSpPr>
            <p:spPr bwMode="auto">
              <a:xfrm>
                <a:off x="2165470" y="3536985"/>
                <a:ext cx="146050" cy="144463"/>
              </a:xfrm>
              <a:prstGeom prst="irregularSeal1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4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8" name="AutoShape 166"/>
              <p:cNvSpPr>
                <a:spLocks noChangeArrowheads="1"/>
              </p:cNvSpPr>
              <p:nvPr/>
            </p:nvSpPr>
            <p:spPr bwMode="auto">
              <a:xfrm>
                <a:off x="2025140" y="3447256"/>
                <a:ext cx="146050" cy="144463"/>
              </a:xfrm>
              <a:prstGeom prst="irregularSeal1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4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83" name="Line 38"/>
            <p:cNvSpPr>
              <a:spLocks noChangeShapeType="1"/>
            </p:cNvSpPr>
            <p:nvPr/>
          </p:nvSpPr>
          <p:spPr bwMode="auto">
            <a:xfrm flipH="1">
              <a:off x="5021736" y="4393860"/>
              <a:ext cx="0" cy="34448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85" name="Lightning Bolt 84"/>
          <p:cNvSpPr/>
          <p:nvPr/>
        </p:nvSpPr>
        <p:spPr>
          <a:xfrm rot="191291" flipH="1">
            <a:off x="5045848" y="1839008"/>
            <a:ext cx="402363" cy="596946"/>
          </a:xfrm>
          <a:prstGeom prst="lightningBolt">
            <a:avLst/>
          </a:prstGeom>
          <a:solidFill>
            <a:srgbClr val="FF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6" name="Text Box 58"/>
          <p:cNvSpPr txBox="1">
            <a:spLocks noChangeArrowheads="1"/>
          </p:cNvSpPr>
          <p:nvPr/>
        </p:nvSpPr>
        <p:spPr bwMode="auto">
          <a:xfrm>
            <a:off x="5363770" y="1674392"/>
            <a:ext cx="189067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High-LET IR</a:t>
            </a:r>
          </a:p>
        </p:txBody>
      </p:sp>
      <p:grpSp>
        <p:nvGrpSpPr>
          <p:cNvPr id="94" name="Group 93"/>
          <p:cNvGrpSpPr/>
          <p:nvPr/>
        </p:nvGrpSpPr>
        <p:grpSpPr>
          <a:xfrm>
            <a:off x="4492426" y="3458071"/>
            <a:ext cx="465138" cy="374121"/>
            <a:chOff x="4492426" y="3458071"/>
            <a:chExt cx="465138" cy="374121"/>
          </a:xfrm>
        </p:grpSpPr>
        <p:cxnSp>
          <p:nvCxnSpPr>
            <p:cNvPr id="71" name="Straight Connector 70"/>
            <p:cNvCxnSpPr/>
            <p:nvPr/>
          </p:nvCxnSpPr>
          <p:spPr>
            <a:xfrm flipH="1" flipV="1">
              <a:off x="4712173" y="3719480"/>
              <a:ext cx="61913" cy="112712"/>
            </a:xfrm>
            <a:prstGeom prst="line">
              <a:avLst/>
            </a:prstGeom>
            <a:ln w="15875">
              <a:solidFill>
                <a:srgbClr val="FF66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Oval 71"/>
            <p:cNvSpPr/>
            <p:nvPr/>
          </p:nvSpPr>
          <p:spPr>
            <a:xfrm>
              <a:off x="4558979" y="3475830"/>
              <a:ext cx="242094" cy="238887"/>
            </a:xfrm>
            <a:prstGeom prst="ellipse">
              <a:avLst/>
            </a:prstGeom>
            <a:solidFill>
              <a:srgbClr val="99FF99"/>
            </a:solidFill>
            <a:ln w="15875">
              <a:solidFill>
                <a:srgbClr val="FF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" name="Text Box 58"/>
            <p:cNvSpPr txBox="1">
              <a:spLocks noChangeArrowheads="1"/>
            </p:cNvSpPr>
            <p:nvPr/>
          </p:nvSpPr>
          <p:spPr bwMode="auto">
            <a:xfrm>
              <a:off x="4492426" y="3458071"/>
              <a:ext cx="465138" cy="276999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auto" hangingPunct="1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Me</a:t>
              </a:r>
            </a:p>
          </p:txBody>
        </p:sp>
      </p:grpSp>
      <p:grpSp>
        <p:nvGrpSpPr>
          <p:cNvPr id="96" name="Group 95"/>
          <p:cNvGrpSpPr/>
          <p:nvPr/>
        </p:nvGrpSpPr>
        <p:grpSpPr>
          <a:xfrm>
            <a:off x="5257800" y="3521468"/>
            <a:ext cx="1079488" cy="322577"/>
            <a:chOff x="5257800" y="3521468"/>
            <a:chExt cx="1079488" cy="322577"/>
          </a:xfrm>
        </p:grpSpPr>
        <p:sp>
          <p:nvSpPr>
            <p:cNvPr id="87" name="Line 38"/>
            <p:cNvSpPr>
              <a:spLocks noChangeShapeType="1"/>
            </p:cNvSpPr>
            <p:nvPr/>
          </p:nvSpPr>
          <p:spPr bwMode="auto">
            <a:xfrm flipH="1">
              <a:off x="5257800" y="3685175"/>
              <a:ext cx="558006" cy="107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" name="Line 38"/>
            <p:cNvSpPr>
              <a:spLocks noChangeShapeType="1"/>
            </p:cNvSpPr>
            <p:nvPr/>
          </p:nvSpPr>
          <p:spPr bwMode="auto">
            <a:xfrm flipH="1" flipV="1">
              <a:off x="5260697" y="3633824"/>
              <a:ext cx="0" cy="11391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" name="Hexagon 88"/>
            <p:cNvSpPr/>
            <p:nvPr/>
          </p:nvSpPr>
          <p:spPr>
            <a:xfrm>
              <a:off x="5860145" y="3521468"/>
              <a:ext cx="445293" cy="322577"/>
            </a:xfrm>
            <a:prstGeom prst="hexagon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0" name="Text Box 58"/>
            <p:cNvSpPr txBox="1">
              <a:spLocks noChangeArrowheads="1"/>
            </p:cNvSpPr>
            <p:nvPr/>
          </p:nvSpPr>
          <p:spPr bwMode="auto">
            <a:xfrm>
              <a:off x="5807608" y="3544256"/>
              <a:ext cx="529680" cy="276999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auto" hangingPunct="1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DUB</a:t>
              </a:r>
            </a:p>
          </p:txBody>
        </p:sp>
      </p:grpSp>
      <p:sp>
        <p:nvSpPr>
          <p:cNvPr id="77" name="AutoShape 166"/>
          <p:cNvSpPr>
            <a:spLocks noChangeArrowheads="1"/>
          </p:cNvSpPr>
          <p:nvPr/>
        </p:nvSpPr>
        <p:spPr bwMode="auto">
          <a:xfrm>
            <a:off x="4720110" y="2691445"/>
            <a:ext cx="144463" cy="144462"/>
          </a:xfrm>
          <a:prstGeom prst="irregularSeal1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9" name="Group 149"/>
          <p:cNvGrpSpPr>
            <a:grpSpLocks/>
          </p:cNvGrpSpPr>
          <p:nvPr/>
        </p:nvGrpSpPr>
        <p:grpSpPr bwMode="auto">
          <a:xfrm>
            <a:off x="3759673" y="3827430"/>
            <a:ext cx="2230438" cy="403225"/>
            <a:chOff x="3276600" y="1844675"/>
            <a:chExt cx="2230438" cy="403225"/>
          </a:xfrm>
        </p:grpSpPr>
        <p:sp>
          <p:nvSpPr>
            <p:cNvPr id="50" name="Freeform 136"/>
            <p:cNvSpPr>
              <a:spLocks/>
            </p:cNvSpPr>
            <p:nvPr/>
          </p:nvSpPr>
          <p:spPr bwMode="auto">
            <a:xfrm>
              <a:off x="3276600" y="1989137"/>
              <a:ext cx="287338" cy="165100"/>
            </a:xfrm>
            <a:custGeom>
              <a:avLst/>
              <a:gdLst>
                <a:gd name="T0" fmla="*/ 0 w 181"/>
                <a:gd name="T1" fmla="*/ 52 h 104"/>
                <a:gd name="T2" fmla="*/ 45 w 181"/>
                <a:gd name="T3" fmla="*/ 7 h 104"/>
                <a:gd name="T4" fmla="*/ 136 w 181"/>
                <a:gd name="T5" fmla="*/ 97 h 104"/>
                <a:gd name="T6" fmla="*/ 181 w 181"/>
                <a:gd name="T7" fmla="*/ 52 h 10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81" h="104">
                  <a:moveTo>
                    <a:pt x="0" y="52"/>
                  </a:moveTo>
                  <a:cubicBezTo>
                    <a:pt x="11" y="26"/>
                    <a:pt x="22" y="0"/>
                    <a:pt x="45" y="7"/>
                  </a:cubicBezTo>
                  <a:cubicBezTo>
                    <a:pt x="68" y="14"/>
                    <a:pt x="113" y="90"/>
                    <a:pt x="136" y="97"/>
                  </a:cubicBezTo>
                  <a:cubicBezTo>
                    <a:pt x="159" y="104"/>
                    <a:pt x="170" y="78"/>
                    <a:pt x="181" y="52"/>
                  </a:cubicBezTo>
                </a:path>
              </a:pathLst>
            </a:custGeom>
            <a:noFill/>
            <a:ln w="19050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Freeform 142"/>
            <p:cNvSpPr>
              <a:spLocks/>
            </p:cNvSpPr>
            <p:nvPr/>
          </p:nvSpPr>
          <p:spPr bwMode="auto">
            <a:xfrm>
              <a:off x="3932238" y="1989137"/>
              <a:ext cx="287337" cy="165100"/>
            </a:xfrm>
            <a:custGeom>
              <a:avLst/>
              <a:gdLst>
                <a:gd name="T0" fmla="*/ 0 w 181"/>
                <a:gd name="T1" fmla="*/ 52 h 104"/>
                <a:gd name="T2" fmla="*/ 45 w 181"/>
                <a:gd name="T3" fmla="*/ 7 h 104"/>
                <a:gd name="T4" fmla="*/ 136 w 181"/>
                <a:gd name="T5" fmla="*/ 97 h 104"/>
                <a:gd name="T6" fmla="*/ 181 w 181"/>
                <a:gd name="T7" fmla="*/ 52 h 10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81" h="104">
                  <a:moveTo>
                    <a:pt x="0" y="52"/>
                  </a:moveTo>
                  <a:cubicBezTo>
                    <a:pt x="11" y="26"/>
                    <a:pt x="22" y="0"/>
                    <a:pt x="45" y="7"/>
                  </a:cubicBezTo>
                  <a:cubicBezTo>
                    <a:pt x="68" y="14"/>
                    <a:pt x="113" y="90"/>
                    <a:pt x="136" y="97"/>
                  </a:cubicBezTo>
                  <a:cubicBezTo>
                    <a:pt x="159" y="104"/>
                    <a:pt x="170" y="78"/>
                    <a:pt x="181" y="52"/>
                  </a:cubicBezTo>
                </a:path>
              </a:pathLst>
            </a:custGeom>
            <a:noFill/>
            <a:ln w="19050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AutoShape 143"/>
            <p:cNvSpPr>
              <a:spLocks noChangeArrowheads="1"/>
            </p:cNvSpPr>
            <p:nvPr/>
          </p:nvSpPr>
          <p:spPr bwMode="auto">
            <a:xfrm rot="5400000">
              <a:off x="3491707" y="1935956"/>
              <a:ext cx="360362" cy="215900"/>
            </a:xfrm>
            <a:prstGeom prst="ca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" name="AutoShape 144"/>
            <p:cNvSpPr>
              <a:spLocks noChangeArrowheads="1"/>
            </p:cNvSpPr>
            <p:nvPr/>
          </p:nvSpPr>
          <p:spPr bwMode="auto">
            <a:xfrm rot="5400000">
              <a:off x="3640932" y="1935956"/>
              <a:ext cx="360362" cy="215900"/>
            </a:xfrm>
            <a:prstGeom prst="ca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" name="Line 145"/>
            <p:cNvSpPr>
              <a:spLocks noChangeShapeType="1"/>
            </p:cNvSpPr>
            <p:nvPr/>
          </p:nvSpPr>
          <p:spPr bwMode="auto">
            <a:xfrm>
              <a:off x="3563938" y="2051050"/>
              <a:ext cx="31273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Line 146"/>
            <p:cNvSpPr>
              <a:spLocks noChangeShapeType="1"/>
            </p:cNvSpPr>
            <p:nvPr/>
          </p:nvSpPr>
          <p:spPr bwMode="auto">
            <a:xfrm>
              <a:off x="3649663" y="1844675"/>
              <a:ext cx="36512" cy="403225"/>
            </a:xfrm>
            <a:prstGeom prst="line">
              <a:avLst/>
            </a:prstGeom>
            <a:noFill/>
            <a:ln w="19050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Line 147"/>
            <p:cNvSpPr>
              <a:spLocks noChangeShapeType="1"/>
            </p:cNvSpPr>
            <p:nvPr/>
          </p:nvSpPr>
          <p:spPr bwMode="auto">
            <a:xfrm>
              <a:off x="3795713" y="1844675"/>
              <a:ext cx="36512" cy="403225"/>
            </a:xfrm>
            <a:prstGeom prst="line">
              <a:avLst/>
            </a:prstGeom>
            <a:noFill/>
            <a:ln w="19050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Freeform 148"/>
            <p:cNvSpPr>
              <a:spLocks/>
            </p:cNvSpPr>
            <p:nvPr/>
          </p:nvSpPr>
          <p:spPr bwMode="auto">
            <a:xfrm>
              <a:off x="4573588" y="1989137"/>
              <a:ext cx="287337" cy="165100"/>
            </a:xfrm>
            <a:custGeom>
              <a:avLst/>
              <a:gdLst>
                <a:gd name="T0" fmla="*/ 0 w 181"/>
                <a:gd name="T1" fmla="*/ 52 h 104"/>
                <a:gd name="T2" fmla="*/ 45 w 181"/>
                <a:gd name="T3" fmla="*/ 7 h 104"/>
                <a:gd name="T4" fmla="*/ 136 w 181"/>
                <a:gd name="T5" fmla="*/ 97 h 104"/>
                <a:gd name="T6" fmla="*/ 181 w 181"/>
                <a:gd name="T7" fmla="*/ 52 h 10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81" h="104">
                  <a:moveTo>
                    <a:pt x="0" y="52"/>
                  </a:moveTo>
                  <a:cubicBezTo>
                    <a:pt x="11" y="26"/>
                    <a:pt x="22" y="0"/>
                    <a:pt x="45" y="7"/>
                  </a:cubicBezTo>
                  <a:cubicBezTo>
                    <a:pt x="68" y="14"/>
                    <a:pt x="113" y="90"/>
                    <a:pt x="136" y="97"/>
                  </a:cubicBezTo>
                  <a:cubicBezTo>
                    <a:pt x="159" y="104"/>
                    <a:pt x="170" y="78"/>
                    <a:pt x="181" y="52"/>
                  </a:cubicBezTo>
                </a:path>
              </a:pathLst>
            </a:custGeom>
            <a:noFill/>
            <a:ln w="19050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AutoShape 149"/>
            <p:cNvSpPr>
              <a:spLocks noChangeArrowheads="1"/>
            </p:cNvSpPr>
            <p:nvPr/>
          </p:nvSpPr>
          <p:spPr bwMode="auto">
            <a:xfrm rot="5400000">
              <a:off x="4132263" y="1936750"/>
              <a:ext cx="360362" cy="214312"/>
            </a:xfrm>
            <a:prstGeom prst="ca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" name="AutoShape 150"/>
            <p:cNvSpPr>
              <a:spLocks noChangeArrowheads="1"/>
            </p:cNvSpPr>
            <p:nvPr/>
          </p:nvSpPr>
          <p:spPr bwMode="auto">
            <a:xfrm rot="5400000">
              <a:off x="4281488" y="1936750"/>
              <a:ext cx="360362" cy="214312"/>
            </a:xfrm>
            <a:prstGeom prst="ca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" name="Line 151"/>
            <p:cNvSpPr>
              <a:spLocks noChangeShapeType="1"/>
            </p:cNvSpPr>
            <p:nvPr/>
          </p:nvSpPr>
          <p:spPr bwMode="auto">
            <a:xfrm>
              <a:off x="4205288" y="2051050"/>
              <a:ext cx="31273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" name="Line 152"/>
            <p:cNvSpPr>
              <a:spLocks noChangeShapeType="1"/>
            </p:cNvSpPr>
            <p:nvPr/>
          </p:nvSpPr>
          <p:spPr bwMode="auto">
            <a:xfrm>
              <a:off x="4291013" y="1844675"/>
              <a:ext cx="36512" cy="403225"/>
            </a:xfrm>
            <a:prstGeom prst="line">
              <a:avLst/>
            </a:prstGeom>
            <a:noFill/>
            <a:ln w="19050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" name="Line 153"/>
            <p:cNvSpPr>
              <a:spLocks noChangeShapeType="1"/>
            </p:cNvSpPr>
            <p:nvPr/>
          </p:nvSpPr>
          <p:spPr bwMode="auto">
            <a:xfrm>
              <a:off x="4437063" y="1844675"/>
              <a:ext cx="36512" cy="403225"/>
            </a:xfrm>
            <a:prstGeom prst="line">
              <a:avLst/>
            </a:prstGeom>
            <a:noFill/>
            <a:ln w="19050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" name="Freeform 154"/>
            <p:cNvSpPr>
              <a:spLocks/>
            </p:cNvSpPr>
            <p:nvPr/>
          </p:nvSpPr>
          <p:spPr bwMode="auto">
            <a:xfrm>
              <a:off x="5219700" y="1989137"/>
              <a:ext cx="287338" cy="165100"/>
            </a:xfrm>
            <a:custGeom>
              <a:avLst/>
              <a:gdLst>
                <a:gd name="T0" fmla="*/ 0 w 181"/>
                <a:gd name="T1" fmla="*/ 52 h 104"/>
                <a:gd name="T2" fmla="*/ 45 w 181"/>
                <a:gd name="T3" fmla="*/ 7 h 104"/>
                <a:gd name="T4" fmla="*/ 136 w 181"/>
                <a:gd name="T5" fmla="*/ 97 h 104"/>
                <a:gd name="T6" fmla="*/ 181 w 181"/>
                <a:gd name="T7" fmla="*/ 52 h 10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81" h="104">
                  <a:moveTo>
                    <a:pt x="0" y="52"/>
                  </a:moveTo>
                  <a:cubicBezTo>
                    <a:pt x="11" y="26"/>
                    <a:pt x="22" y="0"/>
                    <a:pt x="45" y="7"/>
                  </a:cubicBezTo>
                  <a:cubicBezTo>
                    <a:pt x="68" y="14"/>
                    <a:pt x="113" y="90"/>
                    <a:pt x="136" y="97"/>
                  </a:cubicBezTo>
                  <a:cubicBezTo>
                    <a:pt x="159" y="104"/>
                    <a:pt x="170" y="78"/>
                    <a:pt x="181" y="52"/>
                  </a:cubicBezTo>
                </a:path>
              </a:pathLst>
            </a:custGeom>
            <a:noFill/>
            <a:ln w="19050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" name="AutoShape 155"/>
            <p:cNvSpPr>
              <a:spLocks noChangeArrowheads="1"/>
            </p:cNvSpPr>
            <p:nvPr/>
          </p:nvSpPr>
          <p:spPr bwMode="auto">
            <a:xfrm rot="5400000">
              <a:off x="4779169" y="1935956"/>
              <a:ext cx="360362" cy="215900"/>
            </a:xfrm>
            <a:prstGeom prst="ca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" name="AutoShape 156"/>
            <p:cNvSpPr>
              <a:spLocks noChangeArrowheads="1"/>
            </p:cNvSpPr>
            <p:nvPr/>
          </p:nvSpPr>
          <p:spPr bwMode="auto">
            <a:xfrm rot="5400000">
              <a:off x="4928394" y="1935956"/>
              <a:ext cx="360362" cy="215900"/>
            </a:xfrm>
            <a:prstGeom prst="ca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" name="Line 157"/>
            <p:cNvSpPr>
              <a:spLocks noChangeShapeType="1"/>
            </p:cNvSpPr>
            <p:nvPr/>
          </p:nvSpPr>
          <p:spPr bwMode="auto">
            <a:xfrm>
              <a:off x="4851400" y="2051050"/>
              <a:ext cx="31273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" name="Line 158"/>
            <p:cNvSpPr>
              <a:spLocks noChangeShapeType="1"/>
            </p:cNvSpPr>
            <p:nvPr/>
          </p:nvSpPr>
          <p:spPr bwMode="auto">
            <a:xfrm>
              <a:off x="4937125" y="1844675"/>
              <a:ext cx="36513" cy="403225"/>
            </a:xfrm>
            <a:prstGeom prst="line">
              <a:avLst/>
            </a:prstGeom>
            <a:noFill/>
            <a:ln w="19050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" name="Line 159"/>
            <p:cNvSpPr>
              <a:spLocks noChangeShapeType="1"/>
            </p:cNvSpPr>
            <p:nvPr/>
          </p:nvSpPr>
          <p:spPr bwMode="auto">
            <a:xfrm>
              <a:off x="5083175" y="1844675"/>
              <a:ext cx="36513" cy="403225"/>
            </a:xfrm>
            <a:prstGeom prst="line">
              <a:avLst/>
            </a:prstGeom>
            <a:noFill/>
            <a:ln w="19050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" name="AutoShape 166"/>
            <p:cNvSpPr>
              <a:spLocks noChangeArrowheads="1"/>
            </p:cNvSpPr>
            <p:nvPr/>
          </p:nvSpPr>
          <p:spPr bwMode="auto">
            <a:xfrm>
              <a:off x="4370388" y="1890712"/>
              <a:ext cx="144462" cy="146050"/>
            </a:xfrm>
            <a:prstGeom prst="irregularSeal1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70" name="Text Box 58"/>
          <p:cNvSpPr txBox="1">
            <a:spLocks noChangeArrowheads="1"/>
          </p:cNvSpPr>
          <p:nvPr/>
        </p:nvSpPr>
        <p:spPr bwMode="auto">
          <a:xfrm>
            <a:off x="2411760" y="2998801"/>
            <a:ext cx="189067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H2B</a:t>
            </a:r>
            <a:r>
              <a:rPr lang="en-US" sz="1400" baseline="-25000" dirty="0">
                <a:latin typeface="Arial" panose="020B0604020202020204" pitchFamily="34" charset="0"/>
                <a:cs typeface="Arial" panose="020B0604020202020204" pitchFamily="34" charset="0"/>
              </a:rPr>
              <a:t>ub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induction</a:t>
            </a:r>
          </a:p>
        </p:txBody>
      </p:sp>
      <p:cxnSp>
        <p:nvCxnSpPr>
          <p:cNvPr id="74" name="Straight Connector 73"/>
          <p:cNvCxnSpPr/>
          <p:nvPr/>
        </p:nvCxnSpPr>
        <p:spPr>
          <a:xfrm flipV="1">
            <a:off x="4921723" y="3719480"/>
            <a:ext cx="0" cy="112712"/>
          </a:xfrm>
          <a:prstGeom prst="line">
            <a:avLst/>
          </a:prstGeom>
          <a:ln w="15875"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Rectangle 74"/>
          <p:cNvSpPr/>
          <p:nvPr/>
        </p:nvSpPr>
        <p:spPr>
          <a:xfrm>
            <a:off x="4922066" y="3527392"/>
            <a:ext cx="215900" cy="192088"/>
          </a:xfrm>
          <a:prstGeom prst="rect">
            <a:avLst/>
          </a:prstGeom>
          <a:solidFill>
            <a:srgbClr val="FFFF99"/>
          </a:solidFill>
          <a:ln w="15875"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Text Box 58"/>
          <p:cNvSpPr txBox="1">
            <a:spLocks noChangeArrowheads="1"/>
          </p:cNvSpPr>
          <p:nvPr/>
        </p:nvSpPr>
        <p:spPr bwMode="auto">
          <a:xfrm>
            <a:off x="4851188" y="3486012"/>
            <a:ext cx="425450" cy="276999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Ub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AutoShape 166"/>
          <p:cNvSpPr>
            <a:spLocks noChangeArrowheads="1"/>
          </p:cNvSpPr>
          <p:nvPr/>
        </p:nvSpPr>
        <p:spPr bwMode="auto">
          <a:xfrm>
            <a:off x="4720110" y="3973063"/>
            <a:ext cx="144463" cy="144462"/>
          </a:xfrm>
          <a:prstGeom prst="irregularSeal1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Rounded Rectangle 78"/>
          <p:cNvSpPr/>
          <p:nvPr/>
        </p:nvSpPr>
        <p:spPr>
          <a:xfrm>
            <a:off x="5414241" y="2906258"/>
            <a:ext cx="445293" cy="322577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Rounded Rectangle 79"/>
          <p:cNvSpPr/>
          <p:nvPr/>
        </p:nvSpPr>
        <p:spPr>
          <a:xfrm>
            <a:off x="5684904" y="2906258"/>
            <a:ext cx="445293" cy="322577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Text Box 58"/>
          <p:cNvSpPr txBox="1">
            <a:spLocks noChangeArrowheads="1"/>
          </p:cNvSpPr>
          <p:nvPr/>
        </p:nvSpPr>
        <p:spPr bwMode="auto">
          <a:xfrm>
            <a:off x="5329854" y="2929046"/>
            <a:ext cx="927899" cy="276999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RNF20/40</a:t>
            </a:r>
          </a:p>
        </p:txBody>
      </p:sp>
      <p:sp>
        <p:nvSpPr>
          <p:cNvPr id="82" name="Line 38"/>
          <p:cNvSpPr>
            <a:spLocks noChangeShapeType="1"/>
          </p:cNvSpPr>
          <p:nvPr/>
        </p:nvSpPr>
        <p:spPr bwMode="auto">
          <a:xfrm flipH="1">
            <a:off x="5147260" y="3307133"/>
            <a:ext cx="303670" cy="19273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" name="Line 38"/>
          <p:cNvSpPr>
            <a:spLocks noChangeShapeType="1"/>
          </p:cNvSpPr>
          <p:nvPr/>
        </p:nvSpPr>
        <p:spPr bwMode="auto">
          <a:xfrm flipH="1">
            <a:off x="5021736" y="2962645"/>
            <a:ext cx="0" cy="3444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1" name="Oval 90"/>
          <p:cNvSpPr/>
          <p:nvPr/>
        </p:nvSpPr>
        <p:spPr>
          <a:xfrm>
            <a:off x="5506973" y="3240055"/>
            <a:ext cx="447847" cy="322577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2" name="Text Box 58"/>
          <p:cNvSpPr txBox="1">
            <a:spLocks noChangeArrowheads="1"/>
          </p:cNvSpPr>
          <p:nvPr/>
        </p:nvSpPr>
        <p:spPr bwMode="auto">
          <a:xfrm>
            <a:off x="5443216" y="3262843"/>
            <a:ext cx="652784" cy="276999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MSL2</a:t>
            </a:r>
          </a:p>
        </p:txBody>
      </p:sp>
      <p:sp>
        <p:nvSpPr>
          <p:cNvPr id="93" name="Text Box 10"/>
          <p:cNvSpPr txBox="1">
            <a:spLocks noChangeArrowheads="1"/>
          </p:cNvSpPr>
          <p:nvPr/>
        </p:nvSpPr>
        <p:spPr bwMode="auto">
          <a:xfrm>
            <a:off x="124499" y="287070"/>
            <a:ext cx="8991581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algn="ctr" eaLnBrk="1" hangingPunct="1">
              <a:spcAft>
                <a:spcPts val="1200"/>
              </a:spcAft>
            </a:pPr>
            <a:r>
              <a:rPr lang="en-GB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Model for the recognition and repair of CDD in chromatin</a:t>
            </a:r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972B3266-EFA2-4193-A09F-93D6F300A72C}"/>
              </a:ext>
            </a:extLst>
          </p:cNvPr>
          <p:cNvSpPr/>
          <p:nvPr/>
        </p:nvSpPr>
        <p:spPr>
          <a:xfrm>
            <a:off x="6046066" y="4221088"/>
            <a:ext cx="287338" cy="6670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0AD5D1B9-1EF4-426B-B686-0D3561BC74FB}"/>
              </a:ext>
            </a:extLst>
          </p:cNvPr>
          <p:cNvSpPr/>
          <p:nvPr/>
        </p:nvSpPr>
        <p:spPr>
          <a:xfrm>
            <a:off x="6265141" y="4221088"/>
            <a:ext cx="287338" cy="6670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9" name="Text Box 58">
            <a:extLst>
              <a:ext uri="{FF2B5EF4-FFF2-40B4-BE49-F238E27FC236}">
                <a16:creationId xmlns:a16="http://schemas.microsoft.com/office/drawing/2014/main" id="{AA6DDAE3-3901-4F61-B5EA-309EC4B9D3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40154" y="4398278"/>
            <a:ext cx="864094" cy="276999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PARP-1</a:t>
            </a:r>
          </a:p>
        </p:txBody>
      </p:sp>
      <p:sp>
        <p:nvSpPr>
          <p:cNvPr id="101" name="Line 38">
            <a:extLst>
              <a:ext uri="{FF2B5EF4-FFF2-40B4-BE49-F238E27FC236}">
                <a16:creationId xmlns:a16="http://schemas.microsoft.com/office/drawing/2014/main" id="{E69622E3-3715-4E16-859F-7A0CFD1A0DA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271084" y="4569149"/>
            <a:ext cx="627897" cy="398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07622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Chart 18">
            <a:extLst>
              <a:ext uri="{FF2B5EF4-FFF2-40B4-BE49-F238E27FC236}">
                <a16:creationId xmlns:a16="http://schemas.microsoft.com/office/drawing/2014/main" id="{4B23AE0B-17BA-45CE-BD02-C661E538A85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45129414"/>
              </p:ext>
            </p:extLst>
          </p:nvPr>
        </p:nvGraphicFramePr>
        <p:xfrm>
          <a:off x="1475656" y="1412776"/>
          <a:ext cx="6235510" cy="46696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 Box 52"/>
          <p:cNvSpPr txBox="1">
            <a:spLocks noChangeArrowheads="1"/>
          </p:cNvSpPr>
          <p:nvPr/>
        </p:nvSpPr>
        <p:spPr bwMode="auto">
          <a:xfrm>
            <a:off x="107504" y="119534"/>
            <a:ext cx="9001000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en-GB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Modulation of proton-induced cellular sensitivity following DNA damage protein siRNA knockdown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7452320" y="1412776"/>
            <a:ext cx="160319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algn="ctr" eaLnBrk="1" hangingPunct="1">
              <a:spcAft>
                <a:spcPts val="1200"/>
              </a:spcAft>
            </a:pPr>
            <a:r>
              <a:rPr lang="en-GB" sz="20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HeLa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BDF402F7-B2C7-4A13-B830-EDD77D31CE4F}"/>
              </a:ext>
            </a:extLst>
          </p:cNvPr>
          <p:cNvSpPr/>
          <p:nvPr/>
        </p:nvSpPr>
        <p:spPr>
          <a:xfrm>
            <a:off x="1510934" y="4437112"/>
            <a:ext cx="1584176" cy="1512168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1254FE8A-2FF8-4386-8D20-B6D40D62CF70}"/>
              </a:ext>
            </a:extLst>
          </p:cNvPr>
          <p:cNvSpPr/>
          <p:nvPr/>
        </p:nvSpPr>
        <p:spPr>
          <a:xfrm>
            <a:off x="5076056" y="4221088"/>
            <a:ext cx="1011088" cy="1131382"/>
          </a:xfrm>
          <a:prstGeom prst="ellipse">
            <a:avLst/>
          </a:prstGeom>
          <a:noFill/>
          <a:ln w="127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A8549E99-8BFE-4704-922C-19822B38A45F}"/>
              </a:ext>
            </a:extLst>
          </p:cNvPr>
          <p:cNvSpPr/>
          <p:nvPr/>
        </p:nvSpPr>
        <p:spPr>
          <a:xfrm>
            <a:off x="3131840" y="2585650"/>
            <a:ext cx="1011088" cy="1131382"/>
          </a:xfrm>
          <a:prstGeom prst="ellipse">
            <a:avLst/>
          </a:prstGeom>
          <a:noFill/>
          <a:ln w="127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6D4A4D86-D40A-442E-AE01-FA5C0F384928}"/>
              </a:ext>
            </a:extLst>
          </p:cNvPr>
          <p:cNvGrpSpPr/>
          <p:nvPr/>
        </p:nvGrpSpPr>
        <p:grpSpPr>
          <a:xfrm>
            <a:off x="1547664" y="2113111"/>
            <a:ext cx="2235224" cy="648561"/>
            <a:chOff x="1547664" y="2113111"/>
            <a:chExt cx="2235224" cy="648561"/>
          </a:xfrm>
        </p:grpSpPr>
        <p:sp>
          <p:nvSpPr>
            <p:cNvPr id="9" name="Line 38">
              <a:extLst>
                <a:ext uri="{FF2B5EF4-FFF2-40B4-BE49-F238E27FC236}">
                  <a16:creationId xmlns:a16="http://schemas.microsoft.com/office/drawing/2014/main" id="{BB506EED-047E-4F80-B998-4BCA9838D61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55776" y="2420888"/>
              <a:ext cx="627076" cy="3407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Text Box 58">
              <a:extLst>
                <a:ext uri="{FF2B5EF4-FFF2-40B4-BE49-F238E27FC236}">
                  <a16:creationId xmlns:a16="http://schemas.microsoft.com/office/drawing/2014/main" id="{5C28B6B8-487C-4323-995F-33DF4DBB1A8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47664" y="2113111"/>
              <a:ext cx="223522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BER/SSB repair proteins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08097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 animBg="1"/>
      <p:bldP spid="4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3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51" t="12945" r="5813" b="2635"/>
          <a:stretch/>
        </p:blipFill>
        <p:spPr>
          <a:xfrm>
            <a:off x="5362524" y="690456"/>
            <a:ext cx="1123805" cy="1111163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332" t="8695" r="14144" b="2284"/>
          <a:stretch/>
        </p:blipFill>
        <p:spPr>
          <a:xfrm>
            <a:off x="7852215" y="690456"/>
            <a:ext cx="1123805" cy="1111164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7638" t="9219" r="4160" b="1761"/>
          <a:stretch/>
        </p:blipFill>
        <p:spPr>
          <a:xfrm>
            <a:off x="4099105" y="690456"/>
            <a:ext cx="1135082" cy="1111164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7879" t="9243" r="4007" b="1729"/>
          <a:stretch/>
        </p:blipFill>
        <p:spPr>
          <a:xfrm>
            <a:off x="2847362" y="690456"/>
            <a:ext cx="1133494" cy="1111163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7414" t="9113" r="5054" b="1858"/>
          <a:stretch/>
        </p:blipFill>
        <p:spPr>
          <a:xfrm>
            <a:off x="6609313" y="690456"/>
            <a:ext cx="1123806" cy="1111163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8703" t="10304" r="3795" b="1811"/>
          <a:stretch/>
        </p:blipFill>
        <p:spPr>
          <a:xfrm>
            <a:off x="1590928" y="690456"/>
            <a:ext cx="1137945" cy="1111163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7947" t="10797" r="4953" b="2137"/>
          <a:stretch/>
        </p:blipFill>
        <p:spPr>
          <a:xfrm>
            <a:off x="337309" y="690456"/>
            <a:ext cx="1141796" cy="1111163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15" cstate="print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8510" t="9269" r="4288" b="2135"/>
          <a:stretch/>
        </p:blipFill>
        <p:spPr>
          <a:xfrm>
            <a:off x="7852215" y="1873230"/>
            <a:ext cx="1123805" cy="1111163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07" t="9646" r="4157" b="1631"/>
          <a:stretch/>
        </p:blipFill>
        <p:spPr>
          <a:xfrm>
            <a:off x="4108439" y="1875480"/>
            <a:ext cx="1127691" cy="1112757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18" cstate="print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8061" t="8850" r="4260" b="1927"/>
          <a:stretch/>
        </p:blipFill>
        <p:spPr>
          <a:xfrm>
            <a:off x="6609313" y="1873231"/>
            <a:ext cx="1123805" cy="111116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0" cstate="print">
            <a:extLst>
              <a:ext uri="{BEBA8EAE-BF5A-486C-A8C5-ECC9F3942E4B}">
                <a14:imgProps xmlns:a14="http://schemas.microsoft.com/office/drawing/2010/main">
                  <a14:imgLayer r:embed="rId21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8700" t="10206" r="3972" b="1996"/>
          <a:stretch/>
        </p:blipFill>
        <p:spPr>
          <a:xfrm>
            <a:off x="2853609" y="1873231"/>
            <a:ext cx="1136142" cy="111116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2" cstate="print">
            <a:extLst>
              <a:ext uri="{BEBA8EAE-BF5A-486C-A8C5-ECC9F3942E4B}">
                <a14:imgProps xmlns:a14="http://schemas.microsoft.com/office/drawing/2010/main">
                  <a14:imgLayer r:embed="rId2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9663" t="11695" r="4372" b="1641"/>
          <a:stretch/>
        </p:blipFill>
        <p:spPr>
          <a:xfrm>
            <a:off x="5362525" y="1873232"/>
            <a:ext cx="1127691" cy="111116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4" cstate="print">
            <a:extLst>
              <a:ext uri="{BEBA8EAE-BF5A-486C-A8C5-ECC9F3942E4B}">
                <a14:imgProps xmlns:a14="http://schemas.microsoft.com/office/drawing/2010/main">
                  <a14:imgLayer r:embed="rId25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8471" t="11000" r="4720" b="1880"/>
          <a:stretch/>
        </p:blipFill>
        <p:spPr>
          <a:xfrm>
            <a:off x="1592731" y="1873232"/>
            <a:ext cx="1136142" cy="1111163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6" cstate="print">
            <a:extLst>
              <a:ext uri="{BEBA8EAE-BF5A-486C-A8C5-ECC9F3942E4B}">
                <a14:imgProps xmlns:a14="http://schemas.microsoft.com/office/drawing/2010/main">
                  <a14:imgLayer r:embed="rId27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336" t="9714" r="4914" b="1517"/>
          <a:stretch/>
        </p:blipFill>
        <p:spPr>
          <a:xfrm>
            <a:off x="330019" y="1873233"/>
            <a:ext cx="1147405" cy="1111163"/>
          </a:xfrm>
          <a:prstGeom prst="rect">
            <a:avLst/>
          </a:prstGeom>
        </p:spPr>
      </p:pic>
      <p:sp>
        <p:nvSpPr>
          <p:cNvPr id="73" name="Text Box 10"/>
          <p:cNvSpPr txBox="1">
            <a:spLocks noChangeArrowheads="1"/>
          </p:cNvSpPr>
          <p:nvPr/>
        </p:nvSpPr>
        <p:spPr bwMode="auto">
          <a:xfrm>
            <a:off x="3862885" y="3034998"/>
            <a:ext cx="202918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algn="ctr" eaLnBrk="1" hangingPunct="1">
              <a:spcAft>
                <a:spcPts val="1200"/>
              </a:spcAft>
            </a:pPr>
            <a:r>
              <a:rPr lang="en-GB" sz="1400" b="1" i="1" dirty="0">
                <a:latin typeface="Arial" panose="020B0604020202020204" pitchFamily="34" charset="0"/>
                <a:cs typeface="Arial" panose="020B0604020202020204" pitchFamily="34" charset="0"/>
              </a:rPr>
              <a:t>UMSCC74A (x-rays)</a:t>
            </a:r>
          </a:p>
        </p:txBody>
      </p:sp>
      <p:graphicFrame>
        <p:nvGraphicFramePr>
          <p:cNvPr id="74" name="Chart 73"/>
          <p:cNvGraphicFramePr>
            <a:graphicFrameLocks/>
          </p:cNvGraphicFramePr>
          <p:nvPr/>
        </p:nvGraphicFramePr>
        <p:xfrm>
          <a:off x="2917573" y="3375936"/>
          <a:ext cx="3169376" cy="32457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8"/>
          </a:graphicData>
        </a:graphic>
      </p:graphicFrame>
      <p:sp>
        <p:nvSpPr>
          <p:cNvPr id="82" name="Text Box 10"/>
          <p:cNvSpPr txBox="1">
            <a:spLocks noChangeArrowheads="1"/>
          </p:cNvSpPr>
          <p:nvPr/>
        </p:nvSpPr>
        <p:spPr bwMode="auto">
          <a:xfrm>
            <a:off x="970056" y="3034998"/>
            <a:ext cx="202918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algn="ctr" eaLnBrk="1" hangingPunct="1">
              <a:spcAft>
                <a:spcPts val="1200"/>
              </a:spcAft>
            </a:pPr>
            <a:r>
              <a:rPr lang="en-GB" sz="1400" b="1" i="1" dirty="0">
                <a:latin typeface="Arial" panose="020B0604020202020204" pitchFamily="34" charset="0"/>
                <a:cs typeface="Arial" panose="020B0604020202020204" pitchFamily="34" charset="0"/>
              </a:rPr>
              <a:t>UMSCC6 (x-rays)</a:t>
            </a:r>
          </a:p>
        </p:txBody>
      </p:sp>
      <p:cxnSp>
        <p:nvCxnSpPr>
          <p:cNvPr id="85" name="Straight Arrow Connector 84"/>
          <p:cNvCxnSpPr/>
          <p:nvPr/>
        </p:nvCxnSpPr>
        <p:spPr>
          <a:xfrm flipV="1">
            <a:off x="626918" y="6398029"/>
            <a:ext cx="0" cy="25215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86" name="Text Box 10"/>
          <p:cNvSpPr txBox="1">
            <a:spLocks noChangeArrowheads="1"/>
          </p:cNvSpPr>
          <p:nvPr/>
        </p:nvSpPr>
        <p:spPr bwMode="auto">
          <a:xfrm>
            <a:off x="415524" y="6621671"/>
            <a:ext cx="4321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algn="ctr" eaLnBrk="1" hangingPunct="1">
              <a:spcAft>
                <a:spcPts val="1200"/>
              </a:spcAft>
            </a:pPr>
            <a:r>
              <a:rPr lang="en-GB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IR</a:t>
            </a:r>
          </a:p>
        </p:txBody>
      </p:sp>
      <p:cxnSp>
        <p:nvCxnSpPr>
          <p:cNvPr id="87" name="Straight Arrow Connector 86"/>
          <p:cNvCxnSpPr/>
          <p:nvPr/>
        </p:nvCxnSpPr>
        <p:spPr>
          <a:xfrm flipV="1">
            <a:off x="3527977" y="6398029"/>
            <a:ext cx="0" cy="25215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88" name="Text Box 10"/>
          <p:cNvSpPr txBox="1">
            <a:spLocks noChangeArrowheads="1"/>
          </p:cNvSpPr>
          <p:nvPr/>
        </p:nvSpPr>
        <p:spPr bwMode="auto">
          <a:xfrm>
            <a:off x="3316583" y="6621671"/>
            <a:ext cx="4321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algn="ctr" eaLnBrk="1" hangingPunct="1">
              <a:spcAft>
                <a:spcPts val="1200"/>
              </a:spcAft>
            </a:pPr>
            <a:r>
              <a:rPr lang="en-GB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IR</a:t>
            </a:r>
          </a:p>
        </p:txBody>
      </p:sp>
      <p:graphicFrame>
        <p:nvGraphicFramePr>
          <p:cNvPr id="91" name="Chart 90"/>
          <p:cNvGraphicFramePr>
            <a:graphicFrameLocks/>
          </p:cNvGraphicFramePr>
          <p:nvPr/>
        </p:nvGraphicFramePr>
        <p:xfrm>
          <a:off x="35496" y="3301868"/>
          <a:ext cx="2882076" cy="33418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9"/>
          </a:graphicData>
        </a:graphic>
      </p:graphicFrame>
      <p:sp>
        <p:nvSpPr>
          <p:cNvPr id="92" name="Text Box 10"/>
          <p:cNvSpPr txBox="1">
            <a:spLocks noChangeArrowheads="1"/>
          </p:cNvSpPr>
          <p:nvPr/>
        </p:nvSpPr>
        <p:spPr bwMode="auto">
          <a:xfrm rot="16200000">
            <a:off x="-654097" y="1036734"/>
            <a:ext cx="160319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algn="ctr" eaLnBrk="1" hangingPunct="1">
              <a:spcAft>
                <a:spcPts val="1200"/>
              </a:spcAft>
            </a:pPr>
            <a:r>
              <a:rPr lang="en-GB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UMSCC6</a:t>
            </a:r>
          </a:p>
        </p:txBody>
      </p:sp>
      <p:sp>
        <p:nvSpPr>
          <p:cNvPr id="93" name="Text Box 10"/>
          <p:cNvSpPr txBox="1">
            <a:spLocks noChangeArrowheads="1"/>
          </p:cNvSpPr>
          <p:nvPr/>
        </p:nvSpPr>
        <p:spPr bwMode="auto">
          <a:xfrm>
            <a:off x="75817" y="430368"/>
            <a:ext cx="160319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algn="ctr" eaLnBrk="1" hangingPunct="1"/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DMSO</a:t>
            </a:r>
          </a:p>
        </p:txBody>
      </p:sp>
      <p:cxnSp>
        <p:nvCxnSpPr>
          <p:cNvPr id="105" name="Straight Connector 104"/>
          <p:cNvCxnSpPr/>
          <p:nvPr/>
        </p:nvCxnSpPr>
        <p:spPr>
          <a:xfrm>
            <a:off x="3351574" y="2793964"/>
            <a:ext cx="615953" cy="1937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6" name="Straight Connector 105"/>
          <p:cNvCxnSpPr/>
          <p:nvPr/>
        </p:nvCxnSpPr>
        <p:spPr>
          <a:xfrm>
            <a:off x="2107826" y="2797593"/>
            <a:ext cx="615953" cy="1937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7" name="TextBox 106"/>
          <p:cNvSpPr txBox="1"/>
          <p:nvPr/>
        </p:nvSpPr>
        <p:spPr>
          <a:xfrm>
            <a:off x="877723" y="2619113"/>
            <a:ext cx="64752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1000 µm</a:t>
            </a:r>
          </a:p>
        </p:txBody>
      </p:sp>
      <p:cxnSp>
        <p:nvCxnSpPr>
          <p:cNvPr id="108" name="Straight Connector 107"/>
          <p:cNvCxnSpPr/>
          <p:nvPr/>
        </p:nvCxnSpPr>
        <p:spPr>
          <a:xfrm>
            <a:off x="4614111" y="2797593"/>
            <a:ext cx="615953" cy="1937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/>
          <p:nvPr/>
        </p:nvCxnSpPr>
        <p:spPr>
          <a:xfrm>
            <a:off x="5865339" y="2797593"/>
            <a:ext cx="609705" cy="1917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12" name="Text Box 10"/>
          <p:cNvSpPr txBox="1">
            <a:spLocks noChangeArrowheads="1"/>
          </p:cNvSpPr>
          <p:nvPr/>
        </p:nvSpPr>
        <p:spPr bwMode="auto">
          <a:xfrm rot="16200000">
            <a:off x="-654096" y="2282754"/>
            <a:ext cx="160319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algn="ctr" eaLnBrk="1" hangingPunct="1">
              <a:spcAft>
                <a:spcPts val="1200"/>
              </a:spcAft>
            </a:pPr>
            <a:r>
              <a:rPr lang="en-GB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UMSCC74A</a:t>
            </a:r>
          </a:p>
        </p:txBody>
      </p:sp>
      <p:sp>
        <p:nvSpPr>
          <p:cNvPr id="113" name="Text Box 10"/>
          <p:cNvSpPr txBox="1">
            <a:spLocks noChangeArrowheads="1"/>
          </p:cNvSpPr>
          <p:nvPr/>
        </p:nvSpPr>
        <p:spPr bwMode="auto">
          <a:xfrm>
            <a:off x="1303725" y="430368"/>
            <a:ext cx="160319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algn="ctr" eaLnBrk="1" hangingPunct="1"/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DMSO</a:t>
            </a:r>
          </a:p>
        </p:txBody>
      </p:sp>
      <p:sp>
        <p:nvSpPr>
          <p:cNvPr id="114" name="Text Box 10"/>
          <p:cNvSpPr txBox="1">
            <a:spLocks noChangeArrowheads="1"/>
          </p:cNvSpPr>
          <p:nvPr/>
        </p:nvSpPr>
        <p:spPr bwMode="auto">
          <a:xfrm>
            <a:off x="2618719" y="430368"/>
            <a:ext cx="160319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algn="ctr" eaLnBrk="1" hangingPunct="1"/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DMSO+1 </a:t>
            </a:r>
            <a:r>
              <a:rPr lang="en-GB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Gy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5" name="Text Box 10"/>
          <p:cNvSpPr txBox="1">
            <a:spLocks noChangeArrowheads="1"/>
          </p:cNvSpPr>
          <p:nvPr/>
        </p:nvSpPr>
        <p:spPr bwMode="auto">
          <a:xfrm>
            <a:off x="3900040" y="430368"/>
            <a:ext cx="160319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algn="ctr" eaLnBrk="1" hangingPunct="1"/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DMSO+2 </a:t>
            </a:r>
            <a:r>
              <a:rPr lang="en-GB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Gy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6" name="Right Brace 115"/>
          <p:cNvSpPr/>
          <p:nvPr/>
        </p:nvSpPr>
        <p:spPr>
          <a:xfrm rot="16200000">
            <a:off x="3266494" y="-1427754"/>
            <a:ext cx="273974" cy="3750046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7" name="Text Box 10"/>
          <p:cNvSpPr txBox="1">
            <a:spLocks noChangeArrowheads="1"/>
          </p:cNvSpPr>
          <p:nvPr/>
        </p:nvSpPr>
        <p:spPr bwMode="auto">
          <a:xfrm>
            <a:off x="2618719" y="12357"/>
            <a:ext cx="160319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algn="ctr" eaLnBrk="1" hangingPunct="1"/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Day 11</a:t>
            </a:r>
          </a:p>
        </p:txBody>
      </p:sp>
      <p:sp>
        <p:nvSpPr>
          <p:cNvPr id="118" name="Right Brace 117"/>
          <p:cNvSpPr/>
          <p:nvPr/>
        </p:nvSpPr>
        <p:spPr>
          <a:xfrm rot="16200000">
            <a:off x="753386" y="-125138"/>
            <a:ext cx="273974" cy="1144813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9" name="Text Box 10"/>
          <p:cNvSpPr txBox="1">
            <a:spLocks noChangeArrowheads="1"/>
          </p:cNvSpPr>
          <p:nvPr/>
        </p:nvSpPr>
        <p:spPr bwMode="auto">
          <a:xfrm>
            <a:off x="119359" y="12357"/>
            <a:ext cx="160319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algn="ctr" eaLnBrk="1" hangingPunct="1"/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Day 4</a:t>
            </a:r>
          </a:p>
        </p:txBody>
      </p:sp>
      <p:sp>
        <p:nvSpPr>
          <p:cNvPr id="123" name="TextBox 122"/>
          <p:cNvSpPr txBox="1"/>
          <p:nvPr/>
        </p:nvSpPr>
        <p:spPr>
          <a:xfrm>
            <a:off x="2139754" y="2619113"/>
            <a:ext cx="64752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1000 µm</a:t>
            </a:r>
          </a:p>
        </p:txBody>
      </p:sp>
      <p:sp>
        <p:nvSpPr>
          <p:cNvPr id="125" name="TextBox 124"/>
          <p:cNvSpPr txBox="1"/>
          <p:nvPr/>
        </p:nvSpPr>
        <p:spPr>
          <a:xfrm>
            <a:off x="3395453" y="2619113"/>
            <a:ext cx="64752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1000 µm</a:t>
            </a:r>
          </a:p>
        </p:txBody>
      </p:sp>
      <p:sp>
        <p:nvSpPr>
          <p:cNvPr id="127" name="TextBox 126"/>
          <p:cNvSpPr txBox="1"/>
          <p:nvPr/>
        </p:nvSpPr>
        <p:spPr>
          <a:xfrm>
            <a:off x="4654917" y="2619113"/>
            <a:ext cx="64752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1000 µm</a:t>
            </a:r>
          </a:p>
        </p:txBody>
      </p:sp>
      <p:cxnSp>
        <p:nvCxnSpPr>
          <p:cNvPr id="143" name="Straight Connector 142"/>
          <p:cNvCxnSpPr/>
          <p:nvPr/>
        </p:nvCxnSpPr>
        <p:spPr>
          <a:xfrm>
            <a:off x="7117481" y="2793964"/>
            <a:ext cx="609705" cy="1917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48" name="Text Box 10"/>
          <p:cNvSpPr txBox="1">
            <a:spLocks noChangeArrowheads="1"/>
          </p:cNvSpPr>
          <p:nvPr/>
        </p:nvSpPr>
        <p:spPr bwMode="auto">
          <a:xfrm>
            <a:off x="5120351" y="430368"/>
            <a:ext cx="160319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algn="ctr" eaLnBrk="1" hangingPunct="1"/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Olaparib</a:t>
            </a:r>
          </a:p>
        </p:txBody>
      </p:sp>
      <p:sp>
        <p:nvSpPr>
          <p:cNvPr id="149" name="Text Box 10"/>
          <p:cNvSpPr txBox="1">
            <a:spLocks noChangeArrowheads="1"/>
          </p:cNvSpPr>
          <p:nvPr/>
        </p:nvSpPr>
        <p:spPr bwMode="auto">
          <a:xfrm>
            <a:off x="6395589" y="430368"/>
            <a:ext cx="160319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algn="ctr" eaLnBrk="1" hangingPunct="1"/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Olaparib +1 </a:t>
            </a:r>
            <a:r>
              <a:rPr lang="en-GB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Gy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0" name="Text Box 10"/>
          <p:cNvSpPr txBox="1">
            <a:spLocks noChangeArrowheads="1"/>
          </p:cNvSpPr>
          <p:nvPr/>
        </p:nvSpPr>
        <p:spPr bwMode="auto">
          <a:xfrm>
            <a:off x="7676910" y="430368"/>
            <a:ext cx="160319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algn="ctr" eaLnBrk="1" hangingPunct="1"/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Olaparib+2 </a:t>
            </a:r>
            <a:r>
              <a:rPr lang="en-GB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Gy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1" name="Right Brace 150"/>
          <p:cNvSpPr/>
          <p:nvPr/>
        </p:nvSpPr>
        <p:spPr>
          <a:xfrm rot="16200000">
            <a:off x="7083120" y="-1427754"/>
            <a:ext cx="273974" cy="3750046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2" name="Text Box 10"/>
          <p:cNvSpPr txBox="1">
            <a:spLocks noChangeArrowheads="1"/>
          </p:cNvSpPr>
          <p:nvPr/>
        </p:nvSpPr>
        <p:spPr bwMode="auto">
          <a:xfrm>
            <a:off x="6435345" y="12357"/>
            <a:ext cx="160319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algn="ctr" eaLnBrk="1" hangingPunct="1"/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Day 11</a:t>
            </a:r>
          </a:p>
        </p:txBody>
      </p:sp>
      <p:sp>
        <p:nvSpPr>
          <p:cNvPr id="154" name="TextBox 153"/>
          <p:cNvSpPr txBox="1"/>
          <p:nvPr/>
        </p:nvSpPr>
        <p:spPr>
          <a:xfrm>
            <a:off x="5905661" y="2619113"/>
            <a:ext cx="654165" cy="217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1000 µm</a:t>
            </a:r>
          </a:p>
        </p:txBody>
      </p:sp>
      <p:sp>
        <p:nvSpPr>
          <p:cNvPr id="156" name="TextBox 155"/>
          <p:cNvSpPr txBox="1"/>
          <p:nvPr/>
        </p:nvSpPr>
        <p:spPr>
          <a:xfrm>
            <a:off x="7150427" y="2619113"/>
            <a:ext cx="64752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1000 µm</a:t>
            </a:r>
          </a:p>
        </p:txBody>
      </p:sp>
      <p:sp>
        <p:nvSpPr>
          <p:cNvPr id="158" name="TextBox 157"/>
          <p:cNvSpPr txBox="1"/>
          <p:nvPr/>
        </p:nvSpPr>
        <p:spPr>
          <a:xfrm>
            <a:off x="8398637" y="2619113"/>
            <a:ext cx="64752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1000 µm</a:t>
            </a:r>
          </a:p>
        </p:txBody>
      </p:sp>
      <p:cxnSp>
        <p:nvCxnSpPr>
          <p:cNvPr id="166" name="Straight Connector 165"/>
          <p:cNvCxnSpPr/>
          <p:nvPr/>
        </p:nvCxnSpPr>
        <p:spPr>
          <a:xfrm>
            <a:off x="2110717" y="1614094"/>
            <a:ext cx="609705" cy="1917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67" name="Straight Connector 166"/>
          <p:cNvCxnSpPr/>
          <p:nvPr/>
        </p:nvCxnSpPr>
        <p:spPr>
          <a:xfrm>
            <a:off x="866969" y="1617723"/>
            <a:ext cx="609705" cy="1917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68" name="TextBox 167"/>
          <p:cNvSpPr txBox="1"/>
          <p:nvPr/>
        </p:nvSpPr>
        <p:spPr>
          <a:xfrm>
            <a:off x="877723" y="1439243"/>
            <a:ext cx="64752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1000 µm</a:t>
            </a:r>
          </a:p>
        </p:txBody>
      </p:sp>
      <p:cxnSp>
        <p:nvCxnSpPr>
          <p:cNvPr id="169" name="Straight Connector 168"/>
          <p:cNvCxnSpPr/>
          <p:nvPr/>
        </p:nvCxnSpPr>
        <p:spPr>
          <a:xfrm>
            <a:off x="3373254" y="1617723"/>
            <a:ext cx="609705" cy="1917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70" name="Straight Connector 169"/>
          <p:cNvCxnSpPr/>
          <p:nvPr/>
        </p:nvCxnSpPr>
        <p:spPr>
          <a:xfrm>
            <a:off x="4624482" y="1617723"/>
            <a:ext cx="609705" cy="1917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71" name="TextBox 170"/>
          <p:cNvSpPr txBox="1"/>
          <p:nvPr/>
        </p:nvSpPr>
        <p:spPr>
          <a:xfrm>
            <a:off x="2139754" y="1439243"/>
            <a:ext cx="64752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1000 µm</a:t>
            </a:r>
          </a:p>
        </p:txBody>
      </p:sp>
      <p:sp>
        <p:nvSpPr>
          <p:cNvPr id="172" name="TextBox 171"/>
          <p:cNvSpPr txBox="1"/>
          <p:nvPr/>
        </p:nvSpPr>
        <p:spPr>
          <a:xfrm>
            <a:off x="3395453" y="1439243"/>
            <a:ext cx="64752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1000 µm</a:t>
            </a:r>
          </a:p>
        </p:txBody>
      </p:sp>
      <p:sp>
        <p:nvSpPr>
          <p:cNvPr id="173" name="TextBox 172"/>
          <p:cNvSpPr txBox="1"/>
          <p:nvPr/>
        </p:nvSpPr>
        <p:spPr>
          <a:xfrm>
            <a:off x="4654917" y="1439243"/>
            <a:ext cx="64752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1000 µm</a:t>
            </a:r>
          </a:p>
        </p:txBody>
      </p:sp>
      <p:cxnSp>
        <p:nvCxnSpPr>
          <p:cNvPr id="174" name="Straight Connector 173"/>
          <p:cNvCxnSpPr/>
          <p:nvPr/>
        </p:nvCxnSpPr>
        <p:spPr>
          <a:xfrm>
            <a:off x="5876624" y="1614094"/>
            <a:ext cx="609705" cy="1917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75" name="Straight Connector 174"/>
          <p:cNvCxnSpPr/>
          <p:nvPr/>
        </p:nvCxnSpPr>
        <p:spPr>
          <a:xfrm>
            <a:off x="7128228" y="1617723"/>
            <a:ext cx="609705" cy="1917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76" name="Straight Connector 175"/>
          <p:cNvCxnSpPr/>
          <p:nvPr/>
        </p:nvCxnSpPr>
        <p:spPr>
          <a:xfrm>
            <a:off x="8368202" y="1617723"/>
            <a:ext cx="609705" cy="1917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77" name="TextBox 176"/>
          <p:cNvSpPr txBox="1"/>
          <p:nvPr/>
        </p:nvSpPr>
        <p:spPr>
          <a:xfrm>
            <a:off x="5905661" y="1439243"/>
            <a:ext cx="64752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1000 µm</a:t>
            </a:r>
          </a:p>
        </p:txBody>
      </p:sp>
      <p:sp>
        <p:nvSpPr>
          <p:cNvPr id="178" name="TextBox 177"/>
          <p:cNvSpPr txBox="1"/>
          <p:nvPr/>
        </p:nvSpPr>
        <p:spPr>
          <a:xfrm>
            <a:off x="7150427" y="1439243"/>
            <a:ext cx="64752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1000 µm</a:t>
            </a:r>
          </a:p>
        </p:txBody>
      </p:sp>
      <p:sp>
        <p:nvSpPr>
          <p:cNvPr id="179" name="TextBox 178"/>
          <p:cNvSpPr txBox="1"/>
          <p:nvPr/>
        </p:nvSpPr>
        <p:spPr>
          <a:xfrm>
            <a:off x="8398637" y="1439243"/>
            <a:ext cx="64752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1000 µm</a:t>
            </a:r>
          </a:p>
        </p:txBody>
      </p:sp>
      <p:cxnSp>
        <p:nvCxnSpPr>
          <p:cNvPr id="70" name="Straight Connector 69"/>
          <p:cNvCxnSpPr/>
          <p:nvPr/>
        </p:nvCxnSpPr>
        <p:spPr>
          <a:xfrm>
            <a:off x="8354783" y="2793964"/>
            <a:ext cx="609705" cy="1917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867339" y="2793964"/>
            <a:ext cx="609705" cy="1917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7" name="Text Box 10">
            <a:extLst>
              <a:ext uri="{FF2B5EF4-FFF2-40B4-BE49-F238E27FC236}">
                <a16:creationId xmlns:a16="http://schemas.microsoft.com/office/drawing/2014/main" id="{3D33622E-F23C-46E3-AB33-F6F57ADF54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83397" y="3034998"/>
            <a:ext cx="202918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algn="ctr" eaLnBrk="1" hangingPunct="1">
              <a:spcAft>
                <a:spcPts val="1200"/>
              </a:spcAft>
            </a:pPr>
            <a:r>
              <a:rPr lang="en-GB" sz="1400" b="1" i="1" dirty="0">
                <a:latin typeface="Arial" panose="020B0604020202020204" pitchFamily="34" charset="0"/>
                <a:cs typeface="Arial" panose="020B0604020202020204" pitchFamily="34" charset="0"/>
              </a:rPr>
              <a:t>UMSCC74A (protons)</a:t>
            </a:r>
          </a:p>
        </p:txBody>
      </p:sp>
      <p:graphicFrame>
        <p:nvGraphicFramePr>
          <p:cNvPr id="68" name="Chart 67">
            <a:extLst>
              <a:ext uri="{FF2B5EF4-FFF2-40B4-BE49-F238E27FC236}">
                <a16:creationId xmlns:a16="http://schemas.microsoft.com/office/drawing/2014/main" id="{EC23A15B-727B-4118-AF8E-C946A597AFEF}"/>
              </a:ext>
            </a:extLst>
          </p:cNvPr>
          <p:cNvGraphicFramePr>
            <a:graphicFrameLocks/>
          </p:cNvGraphicFramePr>
          <p:nvPr/>
        </p:nvGraphicFramePr>
        <p:xfrm>
          <a:off x="6064754" y="3383193"/>
          <a:ext cx="3115758" cy="32861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0"/>
          </a:graphicData>
        </a:graphic>
      </p:graphicFrame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9434C57C-04EF-4ADC-B15D-5940A2256018}"/>
              </a:ext>
            </a:extLst>
          </p:cNvPr>
          <p:cNvCxnSpPr/>
          <p:nvPr/>
        </p:nvCxnSpPr>
        <p:spPr>
          <a:xfrm flipV="1">
            <a:off x="6777614" y="6398029"/>
            <a:ext cx="0" cy="25215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1" name="Text Box 10">
            <a:extLst>
              <a:ext uri="{FF2B5EF4-FFF2-40B4-BE49-F238E27FC236}">
                <a16:creationId xmlns:a16="http://schemas.microsoft.com/office/drawing/2014/main" id="{DC763DEC-9CEA-46C2-A92F-4DE6DDC5F0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66220" y="6621671"/>
            <a:ext cx="4321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algn="ctr" eaLnBrk="1" hangingPunct="1">
              <a:spcAft>
                <a:spcPts val="1200"/>
              </a:spcAft>
            </a:pPr>
            <a:r>
              <a:rPr lang="en-GB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IR</a:t>
            </a:r>
          </a:p>
        </p:txBody>
      </p:sp>
    </p:spTree>
    <p:extLst>
      <p:ext uri="{BB962C8B-B14F-4D97-AF65-F5344CB8AC3E}">
        <p14:creationId xmlns:p14="http://schemas.microsoft.com/office/powerpoint/2010/main" val="41028880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6" descr="C:\Users\jfl85473\Dropbox\Visuals\Logos\CI_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32656"/>
            <a:ext cx="720080" cy="408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Group 1"/>
          <p:cNvGrpSpPr/>
          <p:nvPr/>
        </p:nvGrpSpPr>
        <p:grpSpPr>
          <a:xfrm>
            <a:off x="4679588" y="1925273"/>
            <a:ext cx="2731991" cy="1001258"/>
            <a:chOff x="1305973" y="3684565"/>
            <a:chExt cx="6552753" cy="2401545"/>
          </a:xfrm>
        </p:grpSpPr>
        <p:pic>
          <p:nvPicPr>
            <p:cNvPr id="46" name="Picture 7" descr="C:\Users\jfl85473\Dropbox\Visuals\velo module cybulski 2008 noninvasive beam monitor for hadron therapy beams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5623807" y="4454508"/>
              <a:ext cx="1750794" cy="121057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7" name="Picture 2" descr="C:\Users\jfl85473\Dropbox\Visuals\beam shape gottschalk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484"/>
            <a:stretch/>
          </p:blipFill>
          <p:spPr bwMode="auto">
            <a:xfrm>
              <a:off x="1305973" y="3684565"/>
              <a:ext cx="3672433" cy="240154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8" name="Can 47"/>
            <p:cNvSpPr/>
            <p:nvPr/>
          </p:nvSpPr>
          <p:spPr>
            <a:xfrm rot="5400000">
              <a:off x="5428454" y="2701535"/>
              <a:ext cx="144020" cy="4716525"/>
            </a:xfrm>
            <a:prstGeom prst="can">
              <a:avLst>
                <a:gd name="adj" fmla="val 74130"/>
              </a:avLst>
            </a:prstGeom>
            <a:solidFill>
              <a:srgbClr val="3894DE"/>
            </a:solidFill>
            <a:ln>
              <a:solidFill>
                <a:srgbClr val="3894D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" name="Flowchart: Merge 48"/>
            <p:cNvSpPr/>
            <p:nvPr/>
          </p:nvSpPr>
          <p:spPr>
            <a:xfrm rot="5400000">
              <a:off x="4181454" y="3507680"/>
              <a:ext cx="657799" cy="3096345"/>
            </a:xfrm>
            <a:prstGeom prst="flowChartMerge">
              <a:avLst/>
            </a:prstGeom>
            <a:solidFill>
              <a:srgbClr val="7CA1CE">
                <a:alpha val="59000"/>
              </a:srgbClr>
            </a:solidFill>
            <a:ln>
              <a:solidFill>
                <a:srgbClr val="7CA1CE">
                  <a:alpha val="5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50" name="Picture 7" descr="C:\Users\jfl85473\Dropbox\Visuals\velo module cybulski 2008 noninvasive beam monitor for hadron therapy beams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4206793" y="4450563"/>
              <a:ext cx="1750792" cy="12105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027" name="Picture 3" descr="C:\Users\jfl85473\Analysis\05-05-2018_21.53.41_gen_nodosemonitor\combined\plots\BP 07-05-2018 1206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8036" y="1863034"/>
            <a:ext cx="1519064" cy="1012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4"/>
          <p:cNvSpPr txBox="1">
            <a:spLocks/>
          </p:cNvSpPr>
          <p:nvPr/>
        </p:nvSpPr>
        <p:spPr>
          <a:xfrm>
            <a:off x="175232" y="920946"/>
            <a:ext cx="6485803" cy="60364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lvl="1" algn="l">
              <a:spcBef>
                <a:spcPts val="0"/>
              </a:spcBef>
            </a:pPr>
            <a:r>
              <a:rPr lang="en-GB" sz="1600" u="sng" dirty="0">
                <a:solidFill>
                  <a:sysClr val="windowText" lastClr="000000"/>
                </a:solidFill>
              </a:rPr>
              <a:t>Correlation of beam halo to dose</a:t>
            </a:r>
          </a:p>
          <a:p>
            <a:pPr marL="358775" lvl="1" indent="-249238" algn="l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GB" sz="1400" dirty="0">
                <a:solidFill>
                  <a:sysClr val="windowText" lastClr="000000"/>
                </a:solidFill>
              </a:rPr>
              <a:t>Stand alone, non-interceptive beam monitoring system based on LHCb VELO detector technology</a:t>
            </a:r>
          </a:p>
          <a:p>
            <a:pPr marL="358775" lvl="1" indent="-249238" algn="l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GB" sz="1400" dirty="0">
                <a:solidFill>
                  <a:sysClr val="windowText" lastClr="000000"/>
                </a:solidFill>
              </a:rPr>
              <a:t>Implementation into  the Clatterbridge Cancer Centre (CCC), UK 60 MeV clinical eye proton beamline</a:t>
            </a:r>
          </a:p>
          <a:p>
            <a:pPr marL="358775" lvl="1" indent="-249238" algn="l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GB" sz="1400" dirty="0">
                <a:solidFill>
                  <a:sysClr val="windowText" lastClr="000000"/>
                </a:solidFill>
              </a:rPr>
              <a:t>Experimental &amp; simulation work</a:t>
            </a:r>
          </a:p>
          <a:p>
            <a:pPr marL="538163" lvl="2" indent="-179388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ysClr val="windowText" lastClr="000000"/>
                </a:solidFill>
              </a:rPr>
              <a:t>Beam current &amp; profile measurements</a:t>
            </a:r>
          </a:p>
          <a:p>
            <a:pPr marL="538163" lvl="2" indent="-179388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ysClr val="windowText" lastClr="000000"/>
                </a:solidFill>
              </a:rPr>
              <a:t>Characterisation of halo</a:t>
            </a:r>
          </a:p>
          <a:p>
            <a:pPr marL="538163" lvl="2" indent="-179388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ysClr val="windowText" lastClr="000000"/>
                </a:solidFill>
              </a:rPr>
              <a:t>Correlate maps of halo with beam core</a:t>
            </a:r>
          </a:p>
          <a:p>
            <a:pPr marL="538163" lvl="2" indent="-179388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ysClr val="windowText" lastClr="000000"/>
                </a:solidFill>
              </a:rPr>
              <a:t>Convert current &amp; halo characteristic with total dose delivery</a:t>
            </a:r>
          </a:p>
          <a:p>
            <a:pPr marL="358775" lvl="1" indent="-249238" algn="l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GB" sz="1400" b="1" dirty="0">
                <a:solidFill>
                  <a:sysClr val="windowText" lastClr="000000"/>
                </a:solidFill>
              </a:rPr>
              <a:t>Online database of reliable dose readings correlated to halo measurements</a:t>
            </a:r>
          </a:p>
          <a:p>
            <a:pPr marL="358775" lvl="1" indent="-249238" algn="l">
              <a:spcBef>
                <a:spcPts val="0"/>
              </a:spcBef>
              <a:buFont typeface="Courier New" panose="02070309020205020404" pitchFamily="49" charset="0"/>
              <a:buChar char="o"/>
            </a:pPr>
            <a:endParaRPr lang="en-GB" sz="1400" u="sng" dirty="0">
              <a:solidFill>
                <a:sysClr val="windowText" lastClr="000000"/>
              </a:solidFill>
            </a:endParaRPr>
          </a:p>
          <a:p>
            <a:pPr marL="358775" lvl="1" indent="-249238" algn="l">
              <a:spcBef>
                <a:spcPts val="0"/>
              </a:spcBef>
            </a:pPr>
            <a:r>
              <a:rPr lang="en-GB" sz="1600" u="sng" dirty="0">
                <a:solidFill>
                  <a:sysClr val="windowText" lastClr="000000"/>
                </a:solidFill>
              </a:rPr>
              <a:t>CCC beam characterisation &amp; BTL study</a:t>
            </a:r>
          </a:p>
          <a:p>
            <a:pPr marL="358775" lvl="1" indent="-249238" algn="l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GB" sz="1400" dirty="0">
                <a:solidFill>
                  <a:sysClr val="windowText" lastClr="000000"/>
                </a:solidFill>
              </a:rPr>
              <a:t>Beam transport &amp; optics</a:t>
            </a:r>
          </a:p>
          <a:p>
            <a:pPr marL="538163" lvl="2" indent="-179388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200" dirty="0" err="1">
                <a:solidFill>
                  <a:sysClr val="windowText" lastClr="000000"/>
                </a:solidFill>
              </a:rPr>
              <a:t>MadX</a:t>
            </a:r>
            <a:r>
              <a:rPr lang="en-GB" sz="1200" dirty="0">
                <a:solidFill>
                  <a:sysClr val="windowText" lastClr="000000"/>
                </a:solidFill>
              </a:rPr>
              <a:t>, BDSIM</a:t>
            </a:r>
          </a:p>
          <a:p>
            <a:pPr marL="358775" lvl="1" indent="-249238" algn="l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GB" sz="1400" dirty="0">
                <a:solidFill>
                  <a:sysClr val="windowText" lastClr="000000"/>
                </a:solidFill>
              </a:rPr>
              <a:t>Particle tracking</a:t>
            </a:r>
          </a:p>
          <a:p>
            <a:pPr marL="538163" lvl="2" indent="-179388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ysClr val="windowText" lastClr="000000"/>
                </a:solidFill>
              </a:rPr>
              <a:t>Monte Carlo simulations - Geant4, TOPAS</a:t>
            </a:r>
          </a:p>
          <a:p>
            <a:pPr marL="358775" lvl="1" indent="-249238" algn="l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GB" sz="1400" dirty="0">
                <a:solidFill>
                  <a:sysClr val="windowText" lastClr="000000"/>
                </a:solidFill>
              </a:rPr>
              <a:t>Experimental</a:t>
            </a:r>
          </a:p>
          <a:p>
            <a:pPr marL="538163" lvl="2" indent="-179388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ysClr val="windowText" lastClr="000000"/>
                </a:solidFill>
              </a:rPr>
              <a:t>Emittance measurements</a:t>
            </a:r>
          </a:p>
          <a:p>
            <a:pPr marL="538163" lvl="2" indent="-179388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ysClr val="windowText" lastClr="000000"/>
                </a:solidFill>
              </a:rPr>
              <a:t>Profile measurements – Film, Medipix3</a:t>
            </a:r>
          </a:p>
          <a:p>
            <a:pPr marL="538163" lvl="2" indent="-179388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ysClr val="windowText" lastClr="000000"/>
                </a:solidFill>
              </a:rPr>
              <a:t>Validation of simulation model</a:t>
            </a:r>
          </a:p>
          <a:p>
            <a:pPr marL="358775" lvl="1" indent="-249238" algn="l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GB" sz="1400" b="1" dirty="0">
                <a:solidFill>
                  <a:sysClr val="windowText" lastClr="000000"/>
                </a:solidFill>
              </a:rPr>
              <a:t>Development of a complete end-to-end beamline simulation model</a:t>
            </a:r>
          </a:p>
          <a:p>
            <a:pPr marL="358775" lvl="1" indent="-249238" algn="l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GB" sz="1400" b="1" dirty="0">
                <a:solidFill>
                  <a:sysClr val="windowText" lastClr="000000"/>
                </a:solidFill>
              </a:rPr>
              <a:t>Validated, standard model for public users of CCC beamline</a:t>
            </a:r>
          </a:p>
          <a:p>
            <a:pPr marL="358775" lvl="2" indent="-249238" algn="l">
              <a:spcBef>
                <a:spcPts val="0"/>
              </a:spcBef>
              <a:buFont typeface="Courier New" panose="02070309020205020404" pitchFamily="49" charset="0"/>
              <a:buChar char="o"/>
            </a:pPr>
            <a:endParaRPr lang="en-GB" sz="1400" dirty="0">
              <a:solidFill>
                <a:sysClr val="windowText" lastClr="000000"/>
              </a:solidFill>
            </a:endParaRPr>
          </a:p>
          <a:p>
            <a:pPr marL="358775" lvl="2" indent="-249238" algn="l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GB" sz="1400" dirty="0">
                <a:solidFill>
                  <a:sysClr val="windowText" lastClr="000000"/>
                </a:solidFill>
              </a:rPr>
              <a:t>Macroscopic links to radiobiological cell studies</a:t>
            </a:r>
          </a:p>
          <a:p>
            <a:pPr marL="538163" lvl="2" indent="-179388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ysClr val="windowText" lastClr="000000"/>
                </a:solidFill>
              </a:rPr>
              <a:t>Modelling of energy spectra across experimental parameters</a:t>
            </a:r>
          </a:p>
          <a:p>
            <a:pPr marL="538163" lvl="2" indent="-179388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ysClr val="windowText" lastClr="000000"/>
                </a:solidFill>
              </a:rPr>
              <a:t>High LET vs low LET irradiation</a:t>
            </a:r>
          </a:p>
          <a:p>
            <a:pPr marL="358775" lvl="1" indent="-249238" algn="l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GB" sz="1400" b="1" dirty="0">
                <a:solidFill>
                  <a:sysClr val="windowText" lastClr="000000"/>
                </a:solidFill>
              </a:rPr>
              <a:t>Link between physics &amp; radiobiological damage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8070822" y="0"/>
            <a:ext cx="1109690" cy="35247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bold" panose="020B0702040204020203" pitchFamily="34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GB" sz="1600" dirty="0">
                <a:effectLst/>
                <a:latin typeface="+mj-lt"/>
              </a:rPr>
              <a:t>Jacinta Yap</a:t>
            </a:r>
          </a:p>
        </p:txBody>
      </p:sp>
      <p:pic>
        <p:nvPicPr>
          <p:cNvPr id="11" name="Picture 4" descr="C:\Users\jfl85473\Dropbox\Presentations\Logos\OMA,Logo,(CMYK-print)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2151" y="368910"/>
            <a:ext cx="871321" cy="265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Straight Connector 11"/>
          <p:cNvCxnSpPr/>
          <p:nvPr/>
        </p:nvCxnSpPr>
        <p:spPr>
          <a:xfrm>
            <a:off x="-18256" y="764704"/>
            <a:ext cx="918051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itle 2"/>
          <p:cNvSpPr txBox="1">
            <a:spLocks/>
          </p:cNvSpPr>
          <p:nvPr/>
        </p:nvSpPr>
        <p:spPr>
          <a:xfrm>
            <a:off x="323528" y="163488"/>
            <a:ext cx="8496944" cy="457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  <a:scene3d>
              <a:camera prst="orthographicFront"/>
              <a:lightRig rig="threePt" dir="t"/>
            </a:scene3d>
            <a:sp3d prstMaterial="powder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bold" panose="020B0702040204020203" pitchFamily="34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GB" sz="2400" b="1" dirty="0">
                <a:effectLst/>
                <a:latin typeface="+mj-lt"/>
              </a:rPr>
              <a:t>‘Halo Dose Correlation in a Medical Accelerator’</a:t>
            </a:r>
          </a:p>
        </p:txBody>
      </p:sp>
      <p:grpSp>
        <p:nvGrpSpPr>
          <p:cNvPr id="36" name="Group 35"/>
          <p:cNvGrpSpPr/>
          <p:nvPr/>
        </p:nvGrpSpPr>
        <p:grpSpPr>
          <a:xfrm>
            <a:off x="5445153" y="5373216"/>
            <a:ext cx="3508495" cy="1285368"/>
            <a:chOff x="8360001" y="33896957"/>
            <a:chExt cx="21678565" cy="7457203"/>
          </a:xfrm>
        </p:grpSpPr>
        <p:grpSp>
          <p:nvGrpSpPr>
            <p:cNvPr id="37" name="Group 36"/>
            <p:cNvGrpSpPr/>
            <p:nvPr/>
          </p:nvGrpSpPr>
          <p:grpSpPr>
            <a:xfrm>
              <a:off x="8360001" y="33896957"/>
              <a:ext cx="21678565" cy="7445291"/>
              <a:chOff x="8360001" y="33896957"/>
              <a:chExt cx="21678565" cy="7445291"/>
            </a:xfrm>
          </p:grpSpPr>
          <p:pic>
            <p:nvPicPr>
              <p:cNvPr id="44" name="Picture 15"/>
              <p:cNvPicPr>
                <a:picLocks noChangeAspect="1" noChangeArrowheads="1"/>
              </p:cNvPicPr>
              <p:nvPr/>
            </p:nvPicPr>
            <p:blipFill rotWithShape="1"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061" t="26124" r="14407" b="26363"/>
              <a:stretch/>
            </p:blipFill>
            <p:spPr bwMode="auto">
              <a:xfrm>
                <a:off x="14743082" y="33896957"/>
                <a:ext cx="15295484" cy="7445287"/>
              </a:xfrm>
              <a:prstGeom prst="rect">
                <a:avLst/>
              </a:prstGeom>
              <a:noFill/>
              <a:ln w="9525">
                <a:solidFill>
                  <a:schemeClr val="accent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grpSp>
            <p:nvGrpSpPr>
              <p:cNvPr id="40" name="Group 39"/>
              <p:cNvGrpSpPr/>
              <p:nvPr/>
            </p:nvGrpSpPr>
            <p:grpSpPr>
              <a:xfrm>
                <a:off x="8360001" y="35054320"/>
                <a:ext cx="9276583" cy="6287928"/>
                <a:chOff x="7160673" y="35145533"/>
                <a:chExt cx="8589774" cy="5822398"/>
              </a:xfrm>
            </p:grpSpPr>
            <p:pic>
              <p:nvPicPr>
                <p:cNvPr id="41" name="Picture 20"/>
                <p:cNvPicPr>
                  <a:picLocks noChangeAspect="1" noChangeArrowheads="1"/>
                </p:cNvPicPr>
                <p:nvPr/>
              </p:nvPicPr>
              <p:blipFill rotWithShape="1">
                <a:blip r:embed="rId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4933" t="10391" r="5221" b="11455"/>
                <a:stretch/>
              </p:blipFill>
              <p:spPr bwMode="auto">
                <a:xfrm>
                  <a:off x="7160673" y="35145533"/>
                  <a:ext cx="7029354" cy="4478044"/>
                </a:xfrm>
                <a:prstGeom prst="rect">
                  <a:avLst/>
                </a:prstGeom>
                <a:noFill/>
                <a:ln w="57150">
                  <a:solidFill>
                    <a:srgbClr val="D82416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cxnSp>
              <p:nvCxnSpPr>
                <p:cNvPr id="42" name="Straight Connector 41"/>
                <p:cNvCxnSpPr/>
                <p:nvPr/>
              </p:nvCxnSpPr>
              <p:spPr>
                <a:xfrm>
                  <a:off x="14259375" y="35145533"/>
                  <a:ext cx="1491072" cy="4689995"/>
                </a:xfrm>
                <a:prstGeom prst="line">
                  <a:avLst/>
                </a:prstGeom>
                <a:ln>
                  <a:solidFill>
                    <a:srgbClr val="D8241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Connector 42"/>
                <p:cNvCxnSpPr/>
                <p:nvPr/>
              </p:nvCxnSpPr>
              <p:spPr>
                <a:xfrm>
                  <a:off x="7198064" y="39623577"/>
                  <a:ext cx="6636125" cy="1344354"/>
                </a:xfrm>
                <a:prstGeom prst="line">
                  <a:avLst/>
                </a:prstGeom>
                <a:ln>
                  <a:solidFill>
                    <a:srgbClr val="D8241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38" name="Rectangle 37"/>
            <p:cNvSpPr/>
            <p:nvPr/>
          </p:nvSpPr>
          <p:spPr>
            <a:xfrm>
              <a:off x="15567108" y="40058340"/>
              <a:ext cx="2069475" cy="1295820"/>
            </a:xfrm>
            <a:prstGeom prst="rect">
              <a:avLst/>
            </a:prstGeom>
            <a:noFill/>
            <a:ln w="38100">
              <a:solidFill>
                <a:srgbClr val="D8241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6709524" y="1054323"/>
            <a:ext cx="2352107" cy="585085"/>
            <a:chOff x="5434642" y="4725144"/>
            <a:chExt cx="2515440" cy="625714"/>
          </a:xfrm>
        </p:grpSpPr>
        <p:pic>
          <p:nvPicPr>
            <p:cNvPr id="52" name="Picture 2" descr="C:\Users\jfl85473\Dropbox\Visuals\UCL sims\pic2.png"/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579" t="17671" r="3745" b="48066"/>
            <a:stretch/>
          </p:blipFill>
          <p:spPr bwMode="auto">
            <a:xfrm flipH="1">
              <a:off x="5434642" y="4725144"/>
              <a:ext cx="2515440" cy="6257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3" name="Rectangle 52"/>
            <p:cNvSpPr/>
            <p:nvPr/>
          </p:nvSpPr>
          <p:spPr>
            <a:xfrm>
              <a:off x="6298737" y="4747762"/>
              <a:ext cx="792089" cy="572616"/>
            </a:xfrm>
            <a:prstGeom prst="rect">
              <a:avLst/>
            </a:prstGeom>
            <a:noFill/>
            <a:ln w="57150">
              <a:solidFill>
                <a:srgbClr val="3333FF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3" name="Picture 2" descr="C:\Users\jfl85473\Dropbox\Results\zPlots\IPAC 2018\beaminzone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4129" y="3415500"/>
            <a:ext cx="2127241" cy="1047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jfl85473\Dropbox\Visuals\Logos\NWCRC-logo.jpg"/>
          <p:cNvPicPr>
            <a:picLocks noChangeAspect="1" noChangeArrowheads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494"/>
          <a:stretch/>
        </p:blipFill>
        <p:spPr bwMode="auto">
          <a:xfrm>
            <a:off x="4281426" y="6082491"/>
            <a:ext cx="796324" cy="438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jfl85473\Dropbox\Visuals\Logos\Colour.JP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7506" y="3007928"/>
            <a:ext cx="801774" cy="459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6383126" y="3566962"/>
            <a:ext cx="2653370" cy="1636563"/>
            <a:chOff x="4254251" y="3211389"/>
            <a:chExt cx="2497592" cy="1540481"/>
          </a:xfrm>
        </p:grpSpPr>
        <p:pic>
          <p:nvPicPr>
            <p:cNvPr id="1030" name="Picture 6" descr="C:\Users\jfl85473\Dropbox\Results\zPlots\IPAC 2018\comparison.png"/>
            <p:cNvPicPr>
              <a:picLocks noChangeAspect="1" noChangeArrowheads="1"/>
            </p:cNvPicPr>
            <p:nvPr/>
          </p:nvPicPr>
          <p:blipFill rotWithShape="1"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48"/>
            <a:stretch/>
          </p:blipFill>
          <p:spPr bwMode="auto">
            <a:xfrm>
              <a:off x="4254251" y="3211389"/>
              <a:ext cx="2478425" cy="15404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" name="Picture 3" descr="C:\Users\jfl85473\Dropbox\Visuals\UCL sims\CAD\cad2.png"/>
            <p:cNvPicPr>
              <a:picLocks noChangeAspect="1" noChangeArrowheads="1"/>
            </p:cNvPicPr>
            <p:nvPr/>
          </p:nvPicPr>
          <p:blipFill rotWithShape="1"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196" t="30486" r="15649" b="34140"/>
            <a:stretch/>
          </p:blipFill>
          <p:spPr bwMode="auto">
            <a:xfrm>
              <a:off x="4254252" y="3930597"/>
              <a:ext cx="2497591" cy="7945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8" name="Picture 5" descr="C:\Users\jfl85473\Dropbox\Visuals\Logos\UoLiv.jpg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7" y="0"/>
            <a:ext cx="1152128" cy="315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4" name="Straight Arrow Connector 13"/>
          <p:cNvCxnSpPr/>
          <p:nvPr/>
        </p:nvCxnSpPr>
        <p:spPr>
          <a:xfrm flipV="1">
            <a:off x="6887300" y="1654333"/>
            <a:ext cx="571237" cy="417401"/>
          </a:xfrm>
          <a:prstGeom prst="straightConnector1">
            <a:avLst/>
          </a:prstGeom>
          <a:ln w="28575">
            <a:solidFill>
              <a:srgbClr val="3333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Users\jfl85473\Dropbox\Results\Medipix3\IMG_0231.jpg"/>
          <p:cNvPicPr>
            <a:picLocks noChangeAspect="1" noChangeArrowheads="1"/>
          </p:cNvPicPr>
          <p:nvPr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02" t="27381" r="4464" b="21704"/>
          <a:stretch/>
        </p:blipFill>
        <p:spPr bwMode="auto">
          <a:xfrm>
            <a:off x="3610265" y="4560031"/>
            <a:ext cx="1342322" cy="615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6" descr="Image result for asi nikhef"/>
          <p:cNvPicPr>
            <a:picLocks noChangeAspect="1" noChangeArrowheads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7418" r="31818"/>
          <a:stretch/>
        </p:blipFill>
        <p:spPr bwMode="auto">
          <a:xfrm>
            <a:off x="4983251" y="4579621"/>
            <a:ext cx="540060" cy="241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jfl85473\Dropbox\Visuals\Logos\RHUL.png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2889" y="5011611"/>
            <a:ext cx="652274" cy="327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53" descr="C:\Users\jfl85473\Dropbox\Visuals\Logos\UCL-4.png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7288" y="5013176"/>
            <a:ext cx="726920" cy="337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05404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Box 4">
            <a:extLst>
              <a:ext uri="{FF2B5EF4-FFF2-40B4-BE49-F238E27FC236}">
                <a16:creationId xmlns:a16="http://schemas.microsoft.com/office/drawing/2014/main" id="{DA3E3E07-7324-4C5A-A8D3-E33F65A9CD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63688" y="67271"/>
            <a:ext cx="4787273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4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Acknowledgements</a:t>
            </a:r>
            <a:endParaRPr lang="en-US" sz="4400" b="1" dirty="0">
              <a:latin typeface="Calibri" panose="020F0502020204030204" pitchFamily="34" charset="0"/>
            </a:endParaRPr>
          </a:p>
        </p:txBody>
      </p:sp>
      <p:sp>
        <p:nvSpPr>
          <p:cNvPr id="19" name="Text Box 5">
            <a:extLst>
              <a:ext uri="{FF2B5EF4-FFF2-40B4-BE49-F238E27FC236}">
                <a16:creationId xmlns:a16="http://schemas.microsoft.com/office/drawing/2014/main" id="{6577FC8E-091E-45A4-9567-61B65604D6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7806" y="1694360"/>
            <a:ext cx="339407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sz="2000" b="1" i="1" dirty="0">
                <a:latin typeface="Calibri" panose="020F0502020204030204" pitchFamily="34" charset="0"/>
              </a:rPr>
              <a:t>Parsons Group</a:t>
            </a:r>
          </a:p>
        </p:txBody>
      </p:sp>
      <p:sp>
        <p:nvSpPr>
          <p:cNvPr id="23" name="Text Box 6">
            <a:extLst>
              <a:ext uri="{FF2B5EF4-FFF2-40B4-BE49-F238E27FC236}">
                <a16:creationId xmlns:a16="http://schemas.microsoft.com/office/drawing/2014/main" id="{89FC8B6D-860F-4C3D-909D-AF01D9C01B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7806" y="2000390"/>
            <a:ext cx="1972848" cy="347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sz="2000" u="sng" dirty="0">
                <a:latin typeface="Calibri" panose="020F0502020204030204" pitchFamily="34" charset="0"/>
              </a:rPr>
              <a:t>Rachel Carter</a:t>
            </a:r>
          </a:p>
          <a:p>
            <a:r>
              <a:rPr lang="en-US" altLang="en-US" sz="2000" u="sng" dirty="0">
                <a:latin typeface="Calibri" panose="020F0502020204030204" pitchFamily="34" charset="0"/>
              </a:rPr>
              <a:t>Katie Nickson</a:t>
            </a:r>
          </a:p>
          <a:p>
            <a:r>
              <a:rPr lang="en-US" altLang="en-US" sz="2000" dirty="0">
                <a:latin typeface="Calibri" panose="020F0502020204030204" pitchFamily="34" charset="0"/>
              </a:rPr>
              <a:t>Maria Fabbrizi</a:t>
            </a:r>
          </a:p>
          <a:p>
            <a:r>
              <a:rPr lang="en-US" altLang="en-US" sz="2000" dirty="0">
                <a:latin typeface="Calibri" panose="020F0502020204030204" pitchFamily="34" charset="0"/>
              </a:rPr>
              <a:t>Terpsi Vitti</a:t>
            </a:r>
          </a:p>
          <a:p>
            <a:r>
              <a:rPr lang="en-US" altLang="en-US" sz="2000" dirty="0">
                <a:latin typeface="Calibri" panose="020F0502020204030204" pitchFamily="34" charset="0"/>
              </a:rPr>
              <a:t>Eleanor Madders</a:t>
            </a:r>
          </a:p>
          <a:p>
            <a:r>
              <a:rPr lang="en-US" altLang="en-US" sz="2000" dirty="0">
                <a:latin typeface="Calibri" panose="020F0502020204030204" pitchFamily="34" charset="0"/>
              </a:rPr>
              <a:t>Chumin Zhou</a:t>
            </a:r>
          </a:p>
          <a:p>
            <a:r>
              <a:rPr lang="en-US" altLang="en-US" sz="2000" dirty="0">
                <a:latin typeface="Calibri" panose="020F0502020204030204" pitchFamily="34" charset="0"/>
              </a:rPr>
              <a:t>Jonathan Hughes</a:t>
            </a:r>
          </a:p>
          <a:p>
            <a:r>
              <a:rPr lang="en-US" altLang="en-US" sz="2000" dirty="0">
                <a:latin typeface="Calibri" panose="020F0502020204030204" pitchFamily="34" charset="0"/>
              </a:rPr>
              <a:t>Sifaddin Konis</a:t>
            </a:r>
          </a:p>
          <a:p>
            <a:r>
              <a:rPr lang="en-US" altLang="en-US" sz="2000" dirty="0">
                <a:latin typeface="Calibri" panose="020F0502020204030204" pitchFamily="34" charset="0"/>
              </a:rPr>
              <a:t>Rachael Clifford</a:t>
            </a:r>
          </a:p>
          <a:p>
            <a:r>
              <a:rPr lang="en-US" altLang="en-US" sz="2000" dirty="0">
                <a:latin typeface="Calibri" panose="020F0502020204030204" pitchFamily="34" charset="0"/>
              </a:rPr>
              <a:t>Hayley Fowler</a:t>
            </a:r>
          </a:p>
          <a:p>
            <a:r>
              <a:rPr lang="en-US" altLang="en-US" sz="2000" dirty="0" err="1">
                <a:latin typeface="Calibri" panose="020F0502020204030204" pitchFamily="34" charset="0"/>
              </a:rPr>
              <a:t>Rumana</a:t>
            </a:r>
            <a:r>
              <a:rPr lang="en-US" altLang="en-US" sz="2000" dirty="0">
                <a:latin typeface="Calibri" panose="020F0502020204030204" pitchFamily="34" charset="0"/>
              </a:rPr>
              <a:t> Hussain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D83371D4-FA91-401D-8955-7DD340813A4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014" y="5805586"/>
            <a:ext cx="1720851" cy="757948"/>
          </a:xfrm>
          <a:prstGeom prst="rect">
            <a:avLst/>
          </a:prstGeom>
        </p:spPr>
      </p:pic>
      <p:pic>
        <p:nvPicPr>
          <p:cNvPr id="27" name="Picture 1" descr="cid:E8F143A6-9CF7-4C86-BBA7-7E0F5CD15402">
            <a:extLst>
              <a:ext uri="{FF2B5EF4-FFF2-40B4-BE49-F238E27FC236}">
                <a16:creationId xmlns:a16="http://schemas.microsoft.com/office/drawing/2014/main" id="{B39231BF-0FEA-489C-820E-038C3B7452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546"/>
          <a:stretch>
            <a:fillRect/>
          </a:stretch>
        </p:blipFill>
        <p:spPr bwMode="auto">
          <a:xfrm>
            <a:off x="6620021" y="111266"/>
            <a:ext cx="2447925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Text Box 5">
            <a:extLst>
              <a:ext uri="{FF2B5EF4-FFF2-40B4-BE49-F238E27FC236}">
                <a16:creationId xmlns:a16="http://schemas.microsoft.com/office/drawing/2014/main" id="{83924CFA-7F4E-446C-A0DF-2CDE676007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60031" y="5646928"/>
            <a:ext cx="468052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sz="2000" b="1" i="1" dirty="0">
                <a:latin typeface="Calibri" panose="020F0502020204030204" pitchFamily="34" charset="0"/>
              </a:rPr>
              <a:t>Oxford Institute for Radiation Oncology</a:t>
            </a:r>
            <a:endParaRPr lang="en-US" altLang="en-US" sz="2000" b="1" dirty="0">
              <a:latin typeface="Calibri" panose="020F0502020204030204" pitchFamily="34" charset="0"/>
            </a:endParaRPr>
          </a:p>
        </p:txBody>
      </p:sp>
      <p:sp>
        <p:nvSpPr>
          <p:cNvPr id="29" name="Text Box 6">
            <a:extLst>
              <a:ext uri="{FF2B5EF4-FFF2-40B4-BE49-F238E27FC236}">
                <a16:creationId xmlns:a16="http://schemas.microsoft.com/office/drawing/2014/main" id="{063B8CDC-F46E-4D77-BF07-99FC2108A7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60031" y="5934960"/>
            <a:ext cx="3116879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sz="2000" dirty="0">
                <a:latin typeface="Calibri" panose="020F0502020204030204" pitchFamily="34" charset="0"/>
              </a:rPr>
              <a:t>Mark Hill, James Thompson</a:t>
            </a:r>
          </a:p>
          <a:p>
            <a:r>
              <a:rPr lang="en-US" altLang="en-US" sz="2000" dirty="0">
                <a:latin typeface="Calibri" panose="020F0502020204030204" pitchFamily="34" charset="0"/>
              </a:rPr>
              <a:t>Peter O’Neill</a:t>
            </a:r>
          </a:p>
        </p:txBody>
      </p:sp>
      <p:sp>
        <p:nvSpPr>
          <p:cNvPr id="30" name="Text Box 6">
            <a:extLst>
              <a:ext uri="{FF2B5EF4-FFF2-40B4-BE49-F238E27FC236}">
                <a16:creationId xmlns:a16="http://schemas.microsoft.com/office/drawing/2014/main" id="{D0AB61A2-E4BA-420F-8F4F-CA53392EE2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60031" y="4392400"/>
            <a:ext cx="281416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ts val="600"/>
              </a:spcBef>
            </a:pPr>
            <a:r>
              <a:rPr lang="en-US" altLang="en-US" sz="2000" dirty="0">
                <a:latin typeface="Calibri" panose="020F0502020204030204" pitchFamily="34" charset="0"/>
              </a:rPr>
              <a:t>Mike Clague, Sylvie Urbe</a:t>
            </a:r>
          </a:p>
        </p:txBody>
      </p:sp>
      <p:sp>
        <p:nvSpPr>
          <p:cNvPr id="31" name="Text Box 5">
            <a:extLst>
              <a:ext uri="{FF2B5EF4-FFF2-40B4-BE49-F238E27FC236}">
                <a16:creationId xmlns:a16="http://schemas.microsoft.com/office/drawing/2014/main" id="{61184D84-D882-4B73-8095-775FAF7921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60031" y="4869160"/>
            <a:ext cx="339407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sz="2000" b="1" i="1" dirty="0">
                <a:latin typeface="Calibri" panose="020F0502020204030204" pitchFamily="34" charset="0"/>
              </a:rPr>
              <a:t>Clatterbridge Cancer Centre </a:t>
            </a:r>
            <a:endParaRPr lang="en-US" altLang="en-US" sz="2000" b="1" dirty="0">
              <a:latin typeface="Calibri" panose="020F0502020204030204" pitchFamily="34" charset="0"/>
            </a:endParaRPr>
          </a:p>
        </p:txBody>
      </p:sp>
      <p:sp>
        <p:nvSpPr>
          <p:cNvPr id="32" name="Text Box 6">
            <a:extLst>
              <a:ext uri="{FF2B5EF4-FFF2-40B4-BE49-F238E27FC236}">
                <a16:creationId xmlns:a16="http://schemas.microsoft.com/office/drawing/2014/main" id="{DE62C219-50DF-4617-B635-1C4F8329A4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60031" y="5157192"/>
            <a:ext cx="203966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sz="2000" dirty="0">
                <a:latin typeface="Calibri" panose="020F0502020204030204" pitchFamily="34" charset="0"/>
              </a:rPr>
              <a:t>Andrzej Kacperek</a:t>
            </a:r>
          </a:p>
        </p:txBody>
      </p:sp>
      <p:sp>
        <p:nvSpPr>
          <p:cNvPr id="33" name="Text Box 5">
            <a:extLst>
              <a:ext uri="{FF2B5EF4-FFF2-40B4-BE49-F238E27FC236}">
                <a16:creationId xmlns:a16="http://schemas.microsoft.com/office/drawing/2014/main" id="{8E533240-D299-4BFA-B8B5-74503C8A83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60031" y="4077072"/>
            <a:ext cx="410449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sz="2000" b="1" i="1" dirty="0">
                <a:latin typeface="Calibri" panose="020F0502020204030204" pitchFamily="34" charset="0"/>
              </a:rPr>
              <a:t>Institute of Translational Medicine</a:t>
            </a:r>
            <a:endParaRPr lang="en-US" altLang="en-US" sz="2000" b="1" dirty="0">
              <a:latin typeface="Calibri" panose="020F0502020204030204" pitchFamily="34" charset="0"/>
            </a:endParaRPr>
          </a:p>
        </p:txBody>
      </p:sp>
      <p:pic>
        <p:nvPicPr>
          <p:cNvPr id="34" name="Picture 2" descr="767b1f22-298c-4b1b-9f59-a3019218f128@eurprd08">
            <a:extLst>
              <a:ext uri="{FF2B5EF4-FFF2-40B4-BE49-F238E27FC236}">
                <a16:creationId xmlns:a16="http://schemas.microsoft.com/office/drawing/2014/main" id="{2E4A5E77-0489-404D-8809-600FC94B516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289"/>
          <a:stretch/>
        </p:blipFill>
        <p:spPr bwMode="auto">
          <a:xfrm>
            <a:off x="2577338" y="883932"/>
            <a:ext cx="6490608" cy="3101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1166A010-965A-4647-8846-EBC6136F9B3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2739" y="4129360"/>
            <a:ext cx="2101269" cy="1526876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EC3D9ACB-92EA-45D8-92F4-488E062D7DC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33" y="854566"/>
            <a:ext cx="2376263" cy="878081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1D8368F5-2FD9-497A-9885-F0E4703A850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7977" y="5706474"/>
            <a:ext cx="2623307" cy="1065102"/>
          </a:xfrm>
          <a:prstGeom prst="rect">
            <a:avLst/>
          </a:prstGeom>
        </p:spPr>
      </p:pic>
      <p:pic>
        <p:nvPicPr>
          <p:cNvPr id="38" name="Picture 37" descr="A close up of a logo&#10;&#10;Description automatically generated">
            <a:extLst>
              <a:ext uri="{FF2B5EF4-FFF2-40B4-BE49-F238E27FC236}">
                <a16:creationId xmlns:a16="http://schemas.microsoft.com/office/drawing/2014/main" id="{F534C5E6-A26D-4AF6-B589-5DFE10BAA39D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65"/>
          <a:stretch/>
        </p:blipFill>
        <p:spPr>
          <a:xfrm>
            <a:off x="278908" y="126484"/>
            <a:ext cx="1258074" cy="653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37880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75198" y="404664"/>
            <a:ext cx="8886825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GB" sz="3600" b="1" kern="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Head and neck squamous cell carcinoma</a:t>
            </a:r>
            <a:r>
              <a:rPr lang="en-US" sz="3600" b="1" kern="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 (HNSCC)</a:t>
            </a:r>
            <a:endParaRPr lang="en-GB" sz="3600" b="1" kern="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95536" y="1700808"/>
            <a:ext cx="8208912" cy="4104456"/>
          </a:xfrm>
          <a:prstGeom prst="rect">
            <a:avLst/>
          </a:prstGeom>
          <a:noFill/>
        </p:spPr>
        <p:txBody>
          <a:bodyPr lIns="76200" tIns="38100" rIns="76200" bIns="38100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sz="2600" b="1" dirty="0">
                <a:latin typeface="Calibri" panose="020F0502020204030204" pitchFamily="34" charset="0"/>
              </a:rPr>
              <a:t>6</a:t>
            </a:r>
            <a:r>
              <a:rPr lang="en-US" altLang="en-US" sz="2600" b="1" baseline="30000" dirty="0">
                <a:latin typeface="Calibri" panose="020F0502020204030204" pitchFamily="34" charset="0"/>
              </a:rPr>
              <a:t>th</a:t>
            </a:r>
            <a:r>
              <a:rPr lang="en-US" altLang="en-US" sz="2600" b="1" dirty="0">
                <a:latin typeface="Calibri" panose="020F0502020204030204" pitchFamily="34" charset="0"/>
              </a:rPr>
              <a:t> most common cancer worldwide.</a:t>
            </a:r>
          </a:p>
          <a:p>
            <a:r>
              <a:rPr lang="en-US" altLang="en-US" sz="2600" b="1" dirty="0">
                <a:latin typeface="Calibri" panose="020F0502020204030204" pitchFamily="34" charset="0"/>
              </a:rPr>
              <a:t>Major contributory factors are smoking and drinking.</a:t>
            </a:r>
          </a:p>
          <a:p>
            <a:r>
              <a:rPr lang="en-US" altLang="en-US" sz="2600" b="1" dirty="0">
                <a:latin typeface="Calibri" panose="020F0502020204030204" pitchFamily="34" charset="0"/>
              </a:rPr>
              <a:t>Rapid rise in incidence of human papilloma virus (HPV-16) associated cancers of the oropharynx (OPSCC).</a:t>
            </a:r>
          </a:p>
          <a:p>
            <a:r>
              <a:rPr lang="en-US" altLang="en-US" sz="2600" b="1" dirty="0">
                <a:latin typeface="Calibri" panose="020F0502020204030204" pitchFamily="34" charset="0"/>
              </a:rPr>
              <a:t>HPV-positive </a:t>
            </a:r>
            <a:r>
              <a:rPr lang="en-US" altLang="en-US" sz="2600" b="1" dirty="0" err="1">
                <a:latin typeface="Calibri" panose="020F0502020204030204" pitchFamily="34" charset="0"/>
              </a:rPr>
              <a:t>tumours</a:t>
            </a:r>
            <a:r>
              <a:rPr lang="en-US" altLang="en-US" sz="2600" b="1" dirty="0">
                <a:latin typeface="Calibri" panose="020F0502020204030204" pitchFamily="34" charset="0"/>
              </a:rPr>
              <a:t> are more sensitive to radiotherapy and chemotherapy, thus improved prognosis, than HPV-negative </a:t>
            </a:r>
            <a:r>
              <a:rPr lang="en-US" altLang="en-US" sz="2600" b="1" dirty="0" err="1">
                <a:latin typeface="Calibri" panose="020F0502020204030204" pitchFamily="34" charset="0"/>
              </a:rPr>
              <a:t>tumours</a:t>
            </a:r>
            <a:r>
              <a:rPr lang="en-US" altLang="en-US" sz="2600" b="1" dirty="0">
                <a:latin typeface="Calibri" panose="020F0502020204030204" pitchFamily="34" charset="0"/>
              </a:rPr>
              <a:t>.</a:t>
            </a:r>
          </a:p>
          <a:p>
            <a:r>
              <a:rPr lang="en-US" altLang="en-US" sz="2600" b="1" dirty="0">
                <a:latin typeface="Calibri" panose="020F0502020204030204" pitchFamily="34" charset="0"/>
              </a:rPr>
              <a:t>Underlying cellular mechanisms responsible for this effect are unclear.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0CDFA55-FBAC-4F3C-A126-303CB4FF5FE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5393308"/>
            <a:ext cx="1924301" cy="139828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9F610BC-D9F8-4D15-82E6-18A5CEB8DBA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7159" y="5607766"/>
            <a:ext cx="2623306" cy="969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5576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AutoShape 2" descr="data:image/jpeg;base64,/9j/4AAQSkZJRgABAQAAAQABAAD/2wCEAAkGBhIRERIUEhEQFRUSFRIWFxQSFBYUFxUYFRQVFxUVFhoZGyYeFxkjGhUUIDshIygpLSwsFyAxNzAqNSYrLCkBCQoKBQUFDQUFDSkYEhgpKSkpKSkpKSkpKSkpKSkpKSkpKSkpKSkpKSkpKSkpKSkpKSkpKSkpKSkpKSkpKSkpKf/AABEIAMgA+wMBIgACEQEDEQH/xAAbAAEAAwEBAQEAAAAAAAAAAAAABAUGAwECB//EAEsQAAIBAwIEAgQJBwgJBQAAAAECAwAEERIhBQYTMSJBFDJRYRUjUlNxgZGU0jRCkqGxwdEHM0NicnOCkxYkJVRjsrPh8DV0oqOk/8QAFAEBAAAAAAAAAAAAAAAAAAAAAP/EABQRAQAAAAAAAAAAAAAAAAAAAAD/2gAMAwEAAhEDEQA/AP3GlKUClKUFdcyt6VAoJwY7gkZ2JBhwSPPGT9tWNVl1+V2/91c/tgqzoFKUoBrJfCk6TgySSLG07IpCRSWzoWKImpPjIps4GXOnXld8itaaxaXVubjPouAbp4gyzZxMGZDN6PnAOoE6gNQ9b2mg7pzs/ThdrRgbmOGSFFlViwklgi0uSAEYekRN5jBO4IxX3Hzt4nDW7BUE41gsF1wBg4Z3RY1QsjqG1b4GQucCNwpOFwQxATQuFWFBIXZs9AxOGG5Eah+mxxhQxGd6m3EfDWmkR2h6jdUMjO2M6NUpUE6FfSuWZcMMZJoPLPm55W6aW4MoeQFTIyppjjhcuGeMMc+kRgDQMknfAzXzwzm3/U4pJBI8zRQsVCFQzysiKuvSIxlnUbHbf2V04fw/h0+volXKssjlZZeoGdNAZm1a/EiY3PiCjOdq6W3EOHPbtCkluYI41GgHwCPspXPdc4AIzvgd6D7teZS0/Qkh0yDqatL60wscbqVJUEgiTG4GCp9xr45a5gkupJCY1WPpWsieLLfHxdQhtsbZ8vZ76jSrwwImp48O7sGMkmsttHIZHLa8eoh1nHqg+QqZwF7UP8UgjfEkAQMcmO0laENgHGkYwCd9wM0F9SlKBSoc/GIEDl5Y0EZCsZGCAEqrd2wOzKfrr54dxy3uE1wzRumWGpWBBKnBwfPcUE6qyTmKFZuiRP1DnAFvOQQCqlgwTSVBZfFnG9T/AElPlr9orP8AMPDGnaQo8Y1WV3ACXAw8xi0dvLwHeg0ZavNVYz4He4uBJPHCIi8ZMTypJslrPGdSjwnxyLtvsM/REg5WeNIgFhYCGyE8QlAFxJC0hlDk7OTqU5b1tAU7dg3+qvax3AuAaLgSyLCqKspijEgYQF5dSqo9XZdW42XWVG1az0lPlr9ooOtKh3/GIII2kllRETGpidhkgb495FfFvx63kCGOeKQOwVTG4cEkEgeEnHY0E+lKUClKUCo9+0gjYxdPXjw9TVpz/W0jOPoqRXhGaDGPzJctbxurRho+HpeSakyJWK56YwRoXwPuNxqX2YM2x43O80TFk6U1xcwCPRhk6AmKuXzuSYGyMY8Yx2ObKfle2dY0aPwxIIlAd1BjGn4t8Ea08K+Fsg4rrFwCBZjMqEOSx9ZioZwA7KhOlWYDcgAn6zQRZL1GvokU5aOK41DBGMm3xuRg/VV1VZdfldv/AHVz+2CrOgVE4jxaC3XXPNFEp2DSuqAn2AsdzULmPjZt41EaCSeZxHBFnGuQgnLHyRVBZj5BT5kVJsOHN04vSGSeWPJMpjVfEc5KD8wYOPbjuTQceH802dw2iG7tpG+SkqFv0c5qsTk4iXVrgx6SbjUtvifeXq9Pq9T1c+E+HdSR51e3vCYZtJlijcoyspdQSrKcqykjIII8qrOK8auLWQvJB1LUgfGQBmlgwPEZY9zJHnfUm481I3oK695Gke3jgW5wiW5hIKNgn5wKsign3NqHsxvmHf8ALdzKxhKt0Ee9kB+LXUbmKcYWTWSTrnJAKDSM5LYBOzsb+OeNZIpEdHGVdCGUj3EVIoM3y9Z3JluZrhcGVIEUFUQ/FCXPhWSQAZk7liTg9hiqmPld/RrVbudEaOGCGIBCAsmqCTTKyyYbx26INJTO+DlhjdVyuLdZFZXUMrAgqRkEHuCKDIXXIcjxOguEUSrIHAjk06m7OB1ssdIVfjC3q7Y7Va8I5Y9HmeVJN5mmaYaTh9cryxYyx0lNbLtsQxyM4I7W9w1syxysWiYhYpmOSD+bDKT+d5K59bYHxYL3OaAK8Ne1X8c4ylrC0r5OMBUXd5HY4SNB5szEAD30ELjfBbBkd7yO2KswYvc6MKdCoNLN6myL2NUVjd8Ftl6VusUwGpiLeF74oGOTqZFcqO+xP0Va8H5ZLsLm/CS3Lbqh8cVqD/Rwg7ZHnJjLH3YFaKOFVGFUAexQB+ygyA5i4OcaBBIfkQ2rSuPbqRIyyf4gKsuHvwyeMyRCyZF9YhIxo9zggFD7mxV/iq295Ys5n6ktrbSOPz5IkZvduRk0HCwg4dcAmBbGULsTEIZMH36c4qX8A23+7W/+Un8Ki8R5RtZiGMQjkQYWaAmGVfcHjwce45HuqOOVJB24lxID+3bn9bQEmgsvgK2/3a3/AMpP4U+Arb/drf8Ayk/hVWeVp28MnE75k+SvQhY/TJFEr/YRXv8AoJbD1GvI2+VHeXQP15kIP1igl3/KlnPG0b20JV8Z0oEOxB9ZcMO3ka4cL5bsISFtobdGiYMeiFD5AIGsjxHue9czyJbN/OtdT+6e6uJF+jTr0/qqBx3gFvaNZzW0EMDpdW0ZMKLHqjncROjaQNS+MHfzUGg2NKUoFKUoFKyvMN5GrOHmuNQ06YhK9qmk6Q0nUjGpkB9Y5bSSAQM72nLmTCra5WD9llYOVwSPC+kM6HGQW3IIPngBbUqBxHjsFuQJZApILdmOFBALtpB0ICR4mwN+9IuOwNMYRIDINQ04PdQCyhsaWYAjIBJGdxQc7r8rt/7q5/bBVkTVbdfldv8A3Vz+2CunH+Ji2tp5z/QxSPj2lVJA+s4H10Ee0gguLj0lHZ2hE1uO+hCJPjtII9YsoUsCRhMe2rcVU8rcKNtZ28Tbssa6z8qRvFK31uzH66tqBXhFe0oKx+ECJJzaLBFLMdZYoSjSYA1OqkZyBuQQfPeoFnzaFdYb2P0WZjhSzaoJj/wZsAE/1G0t7j3rRVyubVJFKyIjqcZV1DKcHIyDsdxQdAa9ql4vFerIJLZ4nUKA1tMNKtgk6klUFkc5x4gy7D1e9deDcfE5ZGhnhljxrimQjGcgFXGUkUkHdWPvxQWFxbrIpV1DKwIZSMgg9wRWLfme4suIRWs8T+hyfFxXb+Il209NHcEjAOpMthjlSc4JbcA1R8x8eiiAh6fpE0wOi1QBmkHbU+fDHED3dth7ztQSuN8ejtUUuGZ5G0RxRjVJK+MhEHmdicnAAGSQKruG8GmmmS5vdAaPPQtkOpINQwXZsDqzYyNXZQSF7kntwPgLiQ3N0ySXLLpGjPTt0O/ShB33OMud2IHYAAX1B4BXtKUClKUClKUClKUCs9zvtbxt8i74e30f65CM/rrQmsxzYOpbuzSaI1ntvLIPTuYiPLOS6gfQaDTCva8Fe0ClKUGM4+yG6AnuBHEpRlMjyw4wu4i8IRmJOeoHDrnGPboeCXaunhkeULt1XTRr3OCDpAfAwCyjBqFzPzEbTo4EQEjgM8r6FA6kalR7XIkLAEjaNj5VYcE4gZ4UkIALavVJZTpYrrQkAlGxqBx2YUFDzfwCeeQmMMQ1vJEuiURBXZlIaYH+diwB4PENmGk6tu1lwicTRqyKEhubq46oceMTibSgXuCDO2c7eAYJztp68xQU0luwvomMrsGiuMIQgVMGDOCFDHPvJrvx3iSRCFXj6npE0cAXYjL5JYg7EKqs31Uuj/rdv/dXP7YKh8XtnkvbDCkxwm5mZseEOIhFGpPtPWkOP6poL4V7SmaBSvGYAZJ29tUl5ztYRHS13AW+QjdV/wBCPLfqoLylZz/TMP8AzFnxCbPYi3MK/pXBjFPTeJy+pa2tuPlXExmf/LhAX/7KDRVU8a5jtLf4uaUa3GBCgaSV8+SxoC5+kCoR5Wnl/Kr+5cfN2+LSP6PBmUj6ZKs+Ecv21qCIII48+sVXxN73b1mPvJNBjLXg/E2Diykls7crhI75hPIDtjpjDNAuPJ2fGfUGKvLEW3DIFknQxvMR1pSZLk68d5p9GdPkGYKozgAVqK8xQcbS9jlQPFIjo3ZkYMp+gjY13qlHKdqs4nij6MmcsYGaJZPdKikLIN/zgT764XHF7tJHaKGG6gDacW8gWeMqBrUhz05CDnsykdsGg0NKreD8eiuQ2jqK0ZAeOWN4nQkEgMrAew7jIPtqyoFKUoFKUoFKUoPiaTSrH2An7BmsxzpHp4XJ7V9HY/Ss8Tk/aM1oeIn4th7cL+kQv76p+f1/2Ze/1YXb9HxfuoNAK9rxTXtApSlBludpXAgAl0K7OjKCxc505dERGaQoglwANmZG/Nq05YdmtYmZw+oFg2vqeEsxRS/57KpVS3mVJqp5iuLg3MKwRSCQLLokSSHDIRH1Q6SDsG6W43zjyzVpyqwNrHs4OZdYkZWfqdV+rqKAKW6mv1dvZtQW9M1keauMXCTOkRdVhtjcOydLcBmBz1AdQAQ+Aac6vXXbP3YcWmaaJ+qSk9zdwdHSgCJCsxRwca9XxIzkn+d7DAoJnHuGCe4t1Mk6YjuTqgleJu8AwShBI37du1U1nwaVr25hTiHEVSCK2beWOQ9SUzFh8ZG2wVE299X0t4GvolAkykVxksjqpyYPVYjS31E114Twlop7yVip9IkjZcZ2SOCOMA5HfUrnb5VBC/0fux24pc/44LVj+qIUPLFw385xS+I9ka20P61h1frrRUoM6vIVmSDLHJcEed3NLcD9GRiv2Crqz4fFCumKOONfkxoqD7FAqRSg8xXtKUClKUClKp7u7ed2hhYqqnEsw/N9scftk9p/Mz7cCgqOcrS4v0a3srhoSh+NlBwp8jDkDUW3ydJGMAHOcDQ8F4RHawRQRDCRKFHtPtY+8nJPvJqRaWiRIqIoVVGAB/5ufedzXag5XNssiMjjKurKw9oYYI29xrPf6N3NvvZXb6R2t7zVcR/QsmetGP8AEwHsrTUoKm/48LaONrhJBqHjaGOSaONgATqKrqCZ2DEfTipfDeLQ3Ca4JY5U+VGwcfQcHY+41KIqtblu2M63HQjEy5+NQaGOQRhyuNY37NkUFnSqG+TiEcjPC9tPGTkQShoXUYGyTLqB8z4k+upXDuOF0kaaCW26Xr9coFxjJZZFYqygeeRjzxQWlK+IZlcBlIZTuCpyCPaCNjX3QRb3cxr8p1+xcsf2VV89rnhl/wD+1uD9kbGrT1pvdGv/AMm/7D9dV/Oq54dfD22tz/0XoLaA5VT7QP2V0rhYtmOM+1EP2qK70ClKUFDzPPbDorPG7lnGjp5DJlkjL6wylFzKgODvqxg1YcFkiMKdFNCAFQmnQUKMVZCPIhlYH3jzqp5ysxKsWEd2DEqqRzEkjB/nInQwjIU5ZsHA2JAxa8EiKwRqYVhIUZiV9YQ+Y1fnHzz5k0H1f8GgnKmWKNymcF1BxnGR9BwNu2w9lI+DwrKZhFGJGzlwviOcZ+s6VyfPSPZU2lBWXX5Xb/3Vz+2CoPIspe06hJJlmu5Mk52a6l0ge4LpqbeuBdwE9hFdE/UYK95btIorWFIHLxBAUckNrVvEGyAAc5z2oLOlKUClKUHhNUyc2QMszKJW6UqQY0FWeRwhVUDYznqKMnA7nOBmrqs/ecuuxndXTW9zb3EYYHAMMcSFHxv4hG247agcHGCEmbmaJbWS5Ky6YteuMKOoGjYoyac4Lahjvg+RINc+Jc3Qw9HaSTrxyyIIlDZWOIyk7kdwMD2k1yPLsjWk0RdBJPI8rMASis8ofAzuQAAufPGcDOKj2XKDRzLIZFIjnLRrpI0QdK4CQj3h7l9/kqo8qC5j4vHJIkaEtrh6wZfVCEqFJOe7ZOP7DeyoXCOOQEpBFG6sDKrRYAMPSOGMu+2piuDk6teRkZIct8vG1Empw+SqR4BGiCLPRiOe5XW+/vqPacsSJK0xmy9xrFzpLIGUA9DolTmMxjwg+YZid8YC6n4pCh0vLEpwWwzqp0gElsE9sKxz7jXkPFoXXUk0TLpZtSupGlThmyDjAOxPlVNecrMTO0Trqkito1MuZGxDNLI6s76j4hJgHcqRnfAqpblOUFIzljNPOZGXW6i2lVGmid33LFkRQfPvgbgBsIOKQyOyJLEzp6yq6sy/SAcipVZ3hPL0sVy0haMR/H4VC5yZpVk1BXz0TschDpcnVgYArRUClKUCvl0DAggEEYIO4IPka+qUGdk5HgUlrV5bNyck2rBYyfa8LAxN+jn31MvryeBIcRekeqsrh0iYbAdQIdmBOTpBBHlntVqzAbmocY6rBvzF3UfKPyz7vZ9tBW8E5ntpH6XUKXDFiYZ0aGQnz0pIAXAA7rkYFd+cBnh96Pba3P8A0Xq0kgU6SVUlTlSQDpOMZHsOCazHNfL0phu5IbydOpFLrhcCeFh0yCFVsNESPkMBnfBoNDwpwYIiOxjjP2oKlVnOVuJyixSS4jRFSCJlaFmm6idJW1BQgcNjbTg79iatOFcet7pdUE0cgHfQ2Sp9jL3Q+4gUE+lKUGI50tws0ZZbUpJqJR7KW5dn+KjDnpsMDBjTO3rKN8jF/wAqEeiRacYw2MRdADxtsI8koB2wd9t981Tc5M4eMHoMr5VB05TIocxxyMzLMgC65I/eDpIBIBF3yuB6LHjv49WQ4OvqN1NWtmbVr1ZyTvneglcT4tHbqGlbAZ0jGASSzsFUAD6c+4AnyrhDzDC83SBfVqdQxRgjPGMyIr4wzLvke4+w4gc0csyXRDRzsjARgKVQqAsySOwypIY6F9x0qO2c+WnA5lmTUY+jFcXNwrBm6jNOJfAy6dKhevJuCc4XYb0Dmu46eX+RaX7fopEf3VYcswaLO1T5FvAv2RqP3VT8zPHbyNPL1JY/RrrXCxDKVzbqUVTt4s439talFAAA2A2xQfVKUoFKUoFKUoFKUoFKUoFeYr2lApSlApSo8t6inGcn5K+I/YKCRmuU9yqDc9+w7k+4Dua4l5H7AIPa2Gb6h2H110gtFXfcsfzmOT/2HuFBzELSbuML5J7fe/8ACpeKUoFcL6PVFIvykcfapFd68YZB99BS8kvq4dYn22tt7v6JK6cW5Vtblg8kQEg9WaMtFMv9mRCHH24qNyAf9mWXut4h+iuMfqrQUFTxFLuNI/RejJoGHW5Zw0gAABEqg6X2OSynOfKrOFmKqWXSxAyuc4ONxnzwfOvulBh+aZWmkKE2wWK4ghUOZUkDSpFJ1dccqHSC6+Dz0ZLDbGq4NaiOGNAYyFGMxLpQ752BZj9ZYkncnelzwO3kYtJbwOxxlniRicbDJIz2qTb2yxqFRVVV2CqAoH0AbCg60pSgx38ocTOioisxeN10qCx3ubMHAHsGTny71sazfNHEGhmtWQqCxMY1AsPjbi0TGBvk6sA9gSCdgauvSH+Zb9JP40EqlRvSm+Zk+1PxV56U3zMn2p+KglUqKbl/mW+tkH76CaT5r7XH7hQSqVG1y/IjH0uf3LXnx3/CH6R/hQSqVG6UvziD6E/i1PRn85X+pUH7jQSa8zUf0Eebyn/GR+zFPg6P5Of7RLftNB9vdoO7oPpYV8fCKeRLf2VZv2Cs5zvxe4togthbxy3Db6ApJROxl0qNwG0jcjv54Iq55e4fLDbos8rSzHxSyMfWdt20jsqjsAMDAFBK9LY+rE/+Ihf2nP6q8xKfONPoy5/XgVKpQRfQM+u7t7icD7FxXeKFVGFAA9gGK+6UClKUClKUChpSgzv8np/2ba+5GX9F2XP6q0VZz+T3/wBPgHyTMv6M8gz+qtHQKUpQKUpQZrmiSUyKkE8glMbGKKPAAfUB152OR0V2Gk98nAY4xGseISG4jYzuTLd3sDQ5XSscImMZVcZUjpRnPn1d+640d3wiCUhpYIZCBgGSNXIHfALA4Ga+04fEJGkEcYkYYaQKA7DbYtjJGw+ygzHM0Elxd2kaRsvSlWUvJgIyxTW0jaCCSTt2IH6q19ZHnC4Zb3hKozL1LiVW0kjUojDlTjuPANvPFa6gUpSgUpVLZ80xSMgCzKJGkRJHjwjtHrLKDnbaNzvjIU0F1SuPpseQOomWJAGoZJHcDfcj2V6LpCSA6ZXuNQyNs7jy2oOtK5R3KMNSupHfIII9vcV4LyPSzdRNKEhm1DCkdwTnb66DtVdxLiZQrHEA8z7qp2Cr2MkhHZB9pOw37S2uk8I1oC/qeIeLbPh38X1VXcvdIx9RXLtNlmkcYdypKnbyUEEADYD6ckJPDOGCIEli8jkGSRhu58voUdgo2A+smdUKHisTZ8YAEjRgsQuplOkhc9/EGX6VNd5byNc6pEXTudTAY3xk5O2+1B2pUQcUiMjx9RNaIsjLn1UbVpY+WPCf/CK6G+jChjJHpbGG1DBycDBzg7kUHelRL3ikcSuWYfFgMwBBZVzguRnIUd8+wGpQoPaUpQKUpQKUpQZz+T3/ANPhPtM5+jNxKcfVnFaOs7yEMWYTzjnvIz9KXcw/Zj7a0VApSlApSlApSlBneO2CS33Diz6TCbmRRt42ESpp39zs23ya0VZnmBM8R4X7mvD/APmI/fWmoFKUoFYi15PnXQMRKUe5YyieZ9ayibwCIpoTPUXJB2wcd629KDC3HJcwWBIktgsMdmARiM64JRJJk9JmYMRsQy7kkg1WS8FkZtAg/J4roPJ0Zdc5NxA4EoKAP1BG+QhkyGY+YU/ptKDFcOtJGteKN0AnpBlMccaONX+pxx5UOisSXUjJVcnsPM8jyhM6KwSCEolqBFExUS9HWcuTF4CNYwCrYK7ntjdUoMEeTLkdMKsGFaBx491Md21wyaujqYYO2kooOfD2q35X5bktHYsyOJFOSclkYSOypGcD4oq/q+TAnfUcaalB+fDl+YylPRopNNvdw67gMqjq3RdWVgjBsoysQME+3Y1Oh5NeMhwsEzrO0jCUlesvQESs7aGw6kFsYI8TeZzWzpQYaPkmVRsts2UtsqSwUmG6lmMHqE9ErIqA+XSXKkbCRHyczO7yJbAOl7iIDWkTXC2yrpygznouzHA3kOAa2NKDA3PKtxGJG0RPmJ1OkmRpHe1EAwGj1RsW05YPpKqSVycrubSHRGik5Kqq59uABmutKBSlKBSlKBXhr2lBm+WD07niEB8p1uF96XKBif8ANSetJWb5htZIZ4r2CNpTGjRTwp68sJbUDHnvJGw1BfzgzjuRUqw5ysp9kuoNXYxu4jkU+xo3w6n3EUF1SvlWzuN/or6oFKUoFeZoaxdlIPTU8T+kel3IlXU+1sIpejlewj/JiD21E43LUFxxHldZbiGbXKChk1YnmGA8enEYDYTcLnGM4qX8Ax/OXX3mf8dWVKCt+AY/nLr7zP8Ajp8Ax/OXX3mf8dWVKCt+AY/nLr7zP+OnwDH85dfeZ/x1ZVyuZGVGKqWIViEBALEDZQTsCe2+29BVWvL+Gl1y3JBfMYFzP4U0INJ8ffWHPn3qR8Ax/OXX3mf8dVHJ8sxnveskysWgY9QrpBMQysYV2AUbbezc5JNamgrfgGP5y6+8z/jp8Ax/OXX3mf8AHVlSgrfgGP5y6+8z/jrhf8v5ikEUtyshRwjG5nwrFTpJ8Z2Bx5Grms7zu2IoclQhuIw5lZlhCaJCesV30EgAbgaimds0E9eApj+cuvvM/wCOvfgGP5y6+8z/AI6j8nuxs4NWrOGGSWbIDsAVLeIxkAFc76Sud6uqCt+AY/nLr7zP+OnwDH85dfeZ/wAdWVKCt+AY/nLr7zP+Oo0nL/xqETXPTCyB19JnyWJTQR4vIB/P84d6umG38KwjmOGGdZ3mdfT3CrJLp6xMKkLLI2AIhu3s8AGD6pDVfAUfzl195n/HT4Bj+cuvvM/4685ai02sQ6qy+H11YupBJICsSSyqPCCdyFGd6s6Ct+AY/nLr7zP+OnwDH85dfeZ/x1ZUoK08Bj+cuvvU/wCOo1ly/jX1JrlsyOVxcz7IT4VPjG4Fc+d7ctZyEPKpQow6bFdWHXZsblfdVJdTOOIuWZS63NusUWZRI0Dxxh3QhwvTUtMzDSwOhskHTgNR8Ax/OXX3mf8AHUa85PtphiVZJB7JJZX/AOZjV3Sgykf8l3DVOVt2U/1J50/5ZBV5ZcEihRUQSaVzjVNK53JPrMxJ3Pman0oFKUoFeYr2lApSlApSlApSlB4BXtKUClVV/wAwxxSNGUnYoiyOY4mkCK5cKW07/wBG+wBO1Tob1HClXUh1DrgjxKRkMPaN+9B3oRUW54nFGup5EA1omcjZ3YKqn2ElhSx4lHMDoYHS0ikdiDHI0bbd8akbfzoJVKjrfLlsnTpbT4/Dk7ernuNwM15dcRjjZFdgGkLBF82KqWIH1A0EmlcLe7VwuDgsobS2zAH2r3Ffcc6sMqykHO4IOcd6DpXmK+RMuQNS5IyBkZI9o91cG4igkZCcFEV2J2VVYlVyTsCSrfYaCVSuZuF28S79txvtnb6t64x8RRn0A5JQSA+TLnBKnzwcZ9mpfbQSqUpQK8017SgUpSgUpSgUpSgUpSgUpSgUpSgUpSgUpSgoby1uVuZZYEgYSwwRgySMuho2nOSqxnUPjV2BHY9u9Z6XkiSLOk9RUSMq+pQ46NqsWgIIixyUJwJAuJGBHylKDy25QkeCMm3tYysNkBFk4laGWOVmkzF4DpV0GQx+MfO3e54dywYpopQIgwmv3kZfWZbiR3jGdOWxlMg7ArtnApSgi3XJrSS3LOIGEqXoTV4tLTrbBDuu2Oi2SO2R3qfxTgTy+hkCJmt2OoyHfDQPGWU6TkhirY2zp7ilKCji5JnBUabYjoqjszkhsWXo5A+L6kZzgakcDTvp1VIsOWrqFldUtyQZgIy4UhZYoV1M8cKhyGiH5udJGSSKUoPjhPJc0UsDMUYR+jMXDgFejbxxMijpayCUb88DDnI7hpnE+DSPdOwRJBqgmCS7JIEimhaMtpYBlZ0kGR39ncKUHA8klsl4rQE+gYVQSqLBcvLKialzpKtpHbO+yjapnBuENDcqMAJGL5/AMJi5uY3iQbAZAjYkDtt7RSlBqKUpQKUpQKUpQKUpQf/Z">
            <a:extLst>
              <a:ext uri="{FF2B5EF4-FFF2-40B4-BE49-F238E27FC236}">
                <a16:creationId xmlns:a16="http://schemas.microsoft.com/office/drawing/2014/main" id="{10D7DCA0-B91D-4DCE-A35B-82248DA96BF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0160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+mj-lt"/>
            </a:endParaRPr>
          </a:p>
        </p:txBody>
      </p:sp>
      <p:sp>
        <p:nvSpPr>
          <p:cNvPr id="46" name="AutoShape 4" descr="data:image/jpeg;base64,/9j/4AAQSkZJRgABAQAAAQABAAD/2wCEAAkGBhIRERIUEhEQFRUSFRIWFxQSFBYUFxUYFRQVFxUVFhoZGyYeFxkjGhUUIDshIygpLSwsFyAxNzAqNSYrLCkBCQoKBQUFDQUFDSkYEhgpKSkpKSkpKSkpKSkpKSkpKSkpKSkpKSkpKSkpKSkpKSkpKSkpKSkpKSkpKSkpKSkpKf/AABEIAMgA+wMBIgACEQEDEQH/xAAbAAEAAwEBAQEAAAAAAAAAAAAABAUGAwECB//EAEsQAAIBAwIEAgQJBwgJBQAAAAECAwAEERIhBQYTMSJBFDJRYRUjUlNxgZGU0jRCkqGxwdEHM0NicnOCkxYkJVRjsrPh8DV0oqOk/8QAFAEBAAAAAAAAAAAAAAAAAAAAAP/EABQRAQAAAAAAAAAAAAAAAAAAAAD/2gAMAwEAAhEDEQA/AP3GlKUClKUFdcyt6VAoJwY7gkZ2JBhwSPPGT9tWNVl1+V2/91c/tgqzoFKUoBrJfCk6TgySSLG07IpCRSWzoWKImpPjIps4GXOnXld8itaaxaXVubjPouAbp4gyzZxMGZDN6PnAOoE6gNQ9b2mg7pzs/ThdrRgbmOGSFFlViwklgi0uSAEYekRN5jBO4IxX3Hzt4nDW7BUE41gsF1wBg4Z3RY1QsjqG1b4GQucCNwpOFwQxATQuFWFBIXZs9AxOGG5Eah+mxxhQxGd6m3EfDWmkR2h6jdUMjO2M6NUpUE6FfSuWZcMMZJoPLPm55W6aW4MoeQFTIyppjjhcuGeMMc+kRgDQMknfAzXzwzm3/U4pJBI8zRQsVCFQzysiKuvSIxlnUbHbf2V04fw/h0+volXKssjlZZeoGdNAZm1a/EiY3PiCjOdq6W3EOHPbtCkluYI41GgHwCPspXPdc4AIzvgd6D7teZS0/Qkh0yDqatL60wscbqVJUEgiTG4GCp9xr45a5gkupJCY1WPpWsieLLfHxdQhtsbZ8vZ76jSrwwImp48O7sGMkmsttHIZHLa8eoh1nHqg+QqZwF7UP8UgjfEkAQMcmO0laENgHGkYwCd9wM0F9SlKBSoc/GIEDl5Y0EZCsZGCAEqrd2wOzKfrr54dxy3uE1wzRumWGpWBBKnBwfPcUE6qyTmKFZuiRP1DnAFvOQQCqlgwTSVBZfFnG9T/AElPlr9orP8AMPDGnaQo8Y1WV3ACXAw8xi0dvLwHeg0ZavNVYz4He4uBJPHCIi8ZMTypJslrPGdSjwnxyLtvsM/REg5WeNIgFhYCGyE8QlAFxJC0hlDk7OTqU5b1tAU7dg3+qvax3AuAaLgSyLCqKspijEgYQF5dSqo9XZdW42XWVG1az0lPlr9ooOtKh3/GIII2kllRETGpidhkgb495FfFvx63kCGOeKQOwVTG4cEkEgeEnHY0E+lKUClKUCo9+0gjYxdPXjw9TVpz/W0jOPoqRXhGaDGPzJctbxurRho+HpeSakyJWK56YwRoXwPuNxqX2YM2x43O80TFk6U1xcwCPRhk6AmKuXzuSYGyMY8Yx2ObKfle2dY0aPwxIIlAd1BjGn4t8Ea08K+Fsg4rrFwCBZjMqEOSx9ZioZwA7KhOlWYDcgAn6zQRZL1GvokU5aOK41DBGMm3xuRg/VV1VZdfldv/AHVz+2CrOgVE4jxaC3XXPNFEp2DSuqAn2AsdzULmPjZt41EaCSeZxHBFnGuQgnLHyRVBZj5BT5kVJsOHN04vSGSeWPJMpjVfEc5KD8wYOPbjuTQceH802dw2iG7tpG+SkqFv0c5qsTk4iXVrgx6SbjUtvifeXq9Pq9T1c+E+HdSR51e3vCYZtJlijcoyspdQSrKcqykjIII8qrOK8auLWQvJB1LUgfGQBmlgwPEZY9zJHnfUm481I3oK695Gke3jgW5wiW5hIKNgn5wKsign3NqHsxvmHf8ALdzKxhKt0Ee9kB+LXUbmKcYWTWSTrnJAKDSM5LYBOzsb+OeNZIpEdHGVdCGUj3EVIoM3y9Z3JluZrhcGVIEUFUQ/FCXPhWSQAZk7liTg9hiqmPld/RrVbudEaOGCGIBCAsmqCTTKyyYbx26INJTO+DlhjdVyuLdZFZXUMrAgqRkEHuCKDIXXIcjxOguEUSrIHAjk06m7OB1ssdIVfjC3q7Y7Va8I5Y9HmeVJN5mmaYaTh9cryxYyx0lNbLtsQxyM4I7W9w1syxysWiYhYpmOSD+bDKT+d5K59bYHxYL3OaAK8Ne1X8c4ylrC0r5OMBUXd5HY4SNB5szEAD30ELjfBbBkd7yO2KswYvc6MKdCoNLN6myL2NUVjd8Ftl6VusUwGpiLeF74oGOTqZFcqO+xP0Va8H5ZLsLm/CS3Lbqh8cVqD/Rwg7ZHnJjLH3YFaKOFVGFUAexQB+ygyA5i4OcaBBIfkQ2rSuPbqRIyyf4gKsuHvwyeMyRCyZF9YhIxo9zggFD7mxV/iq295Ys5n6ktrbSOPz5IkZvduRk0HCwg4dcAmBbGULsTEIZMH36c4qX8A23+7W/+Un8Ki8R5RtZiGMQjkQYWaAmGVfcHjwce45HuqOOVJB24lxID+3bn9bQEmgsvgK2/3a3/AMpP4U+Arb/drf8Ayk/hVWeVp28MnE75k+SvQhY/TJFEr/YRXv8AoJbD1GvI2+VHeXQP15kIP1igl3/KlnPG0b20JV8Z0oEOxB9ZcMO3ka4cL5bsISFtobdGiYMeiFD5AIGsjxHue9czyJbN/OtdT+6e6uJF+jTr0/qqBx3gFvaNZzW0EMDpdW0ZMKLHqjncROjaQNS+MHfzUGg2NKUoFKUoFKyvMN5GrOHmuNQ06YhK9qmk6Q0nUjGpkB9Y5bSSAQM72nLmTCra5WD9llYOVwSPC+kM6HGQW3IIPngBbUqBxHjsFuQJZApILdmOFBALtpB0ICR4mwN+9IuOwNMYRIDINQ04PdQCyhsaWYAjIBJGdxQc7r8rt/7q5/bBVkTVbdfldv8A3Vz+2CunH+Ji2tp5z/QxSPj2lVJA+s4H10Ee0gguLj0lHZ2hE1uO+hCJPjtII9YsoUsCRhMe2rcVU8rcKNtZ28Tbssa6z8qRvFK31uzH66tqBXhFe0oKx+ECJJzaLBFLMdZYoSjSYA1OqkZyBuQQfPeoFnzaFdYb2P0WZjhSzaoJj/wZsAE/1G0t7j3rRVyubVJFKyIjqcZV1DKcHIyDsdxQdAa9ql4vFerIJLZ4nUKA1tMNKtgk6klUFkc5x4gy7D1e9deDcfE5ZGhnhljxrimQjGcgFXGUkUkHdWPvxQWFxbrIpV1DKwIZSMgg9wRWLfme4suIRWs8T+hyfFxXb+Il209NHcEjAOpMthjlSc4JbcA1R8x8eiiAh6fpE0wOi1QBmkHbU+fDHED3dth7ztQSuN8ejtUUuGZ5G0RxRjVJK+MhEHmdicnAAGSQKruG8GmmmS5vdAaPPQtkOpINQwXZsDqzYyNXZQSF7kntwPgLiQ3N0ySXLLpGjPTt0O/ShB33OMud2IHYAAX1B4BXtKUClKUClKUClKUCs9zvtbxt8i74e30f65CM/rrQmsxzYOpbuzSaI1ntvLIPTuYiPLOS6gfQaDTCva8Fe0ClKUGM4+yG6AnuBHEpRlMjyw4wu4i8IRmJOeoHDrnGPboeCXaunhkeULt1XTRr3OCDpAfAwCyjBqFzPzEbTo4EQEjgM8r6FA6kalR7XIkLAEjaNj5VYcE4gZ4UkIALavVJZTpYrrQkAlGxqBx2YUFDzfwCeeQmMMQ1vJEuiURBXZlIaYH+diwB4PENmGk6tu1lwicTRqyKEhubq46oceMTibSgXuCDO2c7eAYJztp68xQU0luwvomMrsGiuMIQgVMGDOCFDHPvJrvx3iSRCFXj6npE0cAXYjL5JYg7EKqs31Uuj/rdv/dXP7YKh8XtnkvbDCkxwm5mZseEOIhFGpPtPWkOP6poL4V7SmaBSvGYAZJ29tUl5ztYRHS13AW+QjdV/wBCPLfqoLylZz/TMP8AzFnxCbPYi3MK/pXBjFPTeJy+pa2tuPlXExmf/LhAX/7KDRVU8a5jtLf4uaUa3GBCgaSV8+SxoC5+kCoR5Wnl/Kr+5cfN2+LSP6PBmUj6ZKs+Ecv21qCIII48+sVXxN73b1mPvJNBjLXg/E2Diykls7crhI75hPIDtjpjDNAuPJ2fGfUGKvLEW3DIFknQxvMR1pSZLk68d5p9GdPkGYKozgAVqK8xQcbS9jlQPFIjo3ZkYMp+gjY13qlHKdqs4nij6MmcsYGaJZPdKikLIN/zgT764XHF7tJHaKGG6gDacW8gWeMqBrUhz05CDnsykdsGg0NKreD8eiuQ2jqK0ZAeOWN4nQkEgMrAew7jIPtqyoFKUoFKUoFKUoPiaTSrH2An7BmsxzpHp4XJ7V9HY/Ss8Tk/aM1oeIn4th7cL+kQv76p+f1/2Ze/1YXb9HxfuoNAK9rxTXtApSlBludpXAgAl0K7OjKCxc505dERGaQoglwANmZG/Nq05YdmtYmZw+oFg2vqeEsxRS/57KpVS3mVJqp5iuLg3MKwRSCQLLokSSHDIRH1Q6SDsG6W43zjyzVpyqwNrHs4OZdYkZWfqdV+rqKAKW6mv1dvZtQW9M1keauMXCTOkRdVhtjcOydLcBmBz1AdQAQ+Aac6vXXbP3YcWmaaJ+qSk9zdwdHSgCJCsxRwca9XxIzkn+d7DAoJnHuGCe4t1Mk6YjuTqgleJu8AwShBI37du1U1nwaVr25hTiHEVSCK2beWOQ9SUzFh8ZG2wVE299X0t4GvolAkykVxksjqpyYPVYjS31E114Twlop7yVip9IkjZcZ2SOCOMA5HfUrnb5VBC/0fux24pc/44LVj+qIUPLFw385xS+I9ka20P61h1frrRUoM6vIVmSDLHJcEed3NLcD9GRiv2Crqz4fFCumKOONfkxoqD7FAqRSg8xXtKUClKUClKp7u7ed2hhYqqnEsw/N9scftk9p/Mz7cCgqOcrS4v0a3srhoSh+NlBwp8jDkDUW3ydJGMAHOcDQ8F4RHawRQRDCRKFHtPtY+8nJPvJqRaWiRIqIoVVGAB/5ufedzXag5XNssiMjjKurKw9oYYI29xrPf6N3NvvZXb6R2t7zVcR/QsmetGP8AEwHsrTUoKm/48LaONrhJBqHjaGOSaONgATqKrqCZ2DEfTipfDeLQ3Ca4JY5U+VGwcfQcHY+41KIqtblu2M63HQjEy5+NQaGOQRhyuNY37NkUFnSqG+TiEcjPC9tPGTkQShoXUYGyTLqB8z4k+upXDuOF0kaaCW26Xr9coFxjJZZFYqygeeRjzxQWlK+IZlcBlIZTuCpyCPaCNjX3QRb3cxr8p1+xcsf2VV89rnhl/wD+1uD9kbGrT1pvdGv/AMm/7D9dV/Oq54dfD22tz/0XoLaA5VT7QP2V0rhYtmOM+1EP2qK70ClKUFDzPPbDorPG7lnGjp5DJlkjL6wylFzKgODvqxg1YcFkiMKdFNCAFQmnQUKMVZCPIhlYH3jzqp5ysxKsWEd2DEqqRzEkjB/nInQwjIU5ZsHA2JAxa8EiKwRqYVhIUZiV9YQ+Y1fnHzz5k0H1f8GgnKmWKNymcF1BxnGR9BwNu2w9lI+DwrKZhFGJGzlwviOcZ+s6VyfPSPZU2lBWXX5Xb/3Vz+2CoPIspe06hJJlmu5Mk52a6l0ge4LpqbeuBdwE9hFdE/UYK95btIorWFIHLxBAUckNrVvEGyAAc5z2oLOlKUClKUHhNUyc2QMszKJW6UqQY0FWeRwhVUDYznqKMnA7nOBmrqs/ecuuxndXTW9zb3EYYHAMMcSFHxv4hG247agcHGCEmbmaJbWS5Ky6YteuMKOoGjYoyac4Lahjvg+RINc+Jc3Qw9HaSTrxyyIIlDZWOIyk7kdwMD2k1yPLsjWk0RdBJPI8rMASis8ofAzuQAAufPGcDOKj2XKDRzLIZFIjnLRrpI0QdK4CQj3h7l9/kqo8qC5j4vHJIkaEtrh6wZfVCEqFJOe7ZOP7DeyoXCOOQEpBFG6sDKrRYAMPSOGMu+2piuDk6teRkZIct8vG1Empw+SqR4BGiCLPRiOe5XW+/vqPacsSJK0xmy9xrFzpLIGUA9DolTmMxjwg+YZid8YC6n4pCh0vLEpwWwzqp0gElsE9sKxz7jXkPFoXXUk0TLpZtSupGlThmyDjAOxPlVNecrMTO0Trqkito1MuZGxDNLI6s76j4hJgHcqRnfAqpblOUFIzljNPOZGXW6i2lVGmid33LFkRQfPvgbgBsIOKQyOyJLEzp6yq6sy/SAcipVZ3hPL0sVy0haMR/H4VC5yZpVk1BXz0TschDpcnVgYArRUClKUCvl0DAggEEYIO4IPka+qUGdk5HgUlrV5bNyck2rBYyfa8LAxN+jn31MvryeBIcRekeqsrh0iYbAdQIdmBOTpBBHlntVqzAbmocY6rBvzF3UfKPyz7vZ9tBW8E5ntpH6XUKXDFiYZ0aGQnz0pIAXAA7rkYFd+cBnh96Pba3P8A0Xq0kgU6SVUlTlSQDpOMZHsOCazHNfL0phu5IbydOpFLrhcCeFh0yCFVsNESPkMBnfBoNDwpwYIiOxjjP2oKlVnOVuJyixSS4jRFSCJlaFmm6idJW1BQgcNjbTg79iatOFcet7pdUE0cgHfQ2Sp9jL3Q+4gUE+lKUGI50tws0ZZbUpJqJR7KW5dn+KjDnpsMDBjTO3rKN8jF/wAqEeiRacYw2MRdADxtsI8koB2wd9t981Tc5M4eMHoMr5VB05TIocxxyMzLMgC65I/eDpIBIBF3yuB6LHjv49WQ4OvqN1NWtmbVr1ZyTvneglcT4tHbqGlbAZ0jGASSzsFUAD6c+4AnyrhDzDC83SBfVqdQxRgjPGMyIr4wzLvke4+w4gc0csyXRDRzsjARgKVQqAsySOwypIY6F9x0qO2c+WnA5lmTUY+jFcXNwrBm6jNOJfAy6dKhevJuCc4XYb0Dmu46eX+RaX7fopEf3VYcswaLO1T5FvAv2RqP3VT8zPHbyNPL1JY/RrrXCxDKVzbqUVTt4s439talFAAA2A2xQfVKUoFKUoFKUoFKUoFKUoFeYr2lApSlApSo8t6inGcn5K+I/YKCRmuU9yqDc9+w7k+4Dua4l5H7AIPa2Gb6h2H110gtFXfcsfzmOT/2HuFBzELSbuML5J7fe/8ACpeKUoFcL6PVFIvykcfapFd68YZB99BS8kvq4dYn22tt7v6JK6cW5Vtblg8kQEg9WaMtFMv9mRCHH24qNyAf9mWXut4h+iuMfqrQUFTxFLuNI/RejJoGHW5Zw0gAABEqg6X2OSynOfKrOFmKqWXSxAyuc4ONxnzwfOvulBh+aZWmkKE2wWK4ghUOZUkDSpFJ1dccqHSC6+Dz0ZLDbGq4NaiOGNAYyFGMxLpQ752BZj9ZYkncnelzwO3kYtJbwOxxlniRicbDJIz2qTb2yxqFRVVV2CqAoH0AbCg60pSgx38ocTOioisxeN10qCx3ubMHAHsGTny71sazfNHEGhmtWQqCxMY1AsPjbi0TGBvk6sA9gSCdgauvSH+Zb9JP40EqlRvSm+Zk+1PxV56U3zMn2p+KglUqKbl/mW+tkH76CaT5r7XH7hQSqVG1y/IjH0uf3LXnx3/CH6R/hQSqVG6UvziD6E/i1PRn85X+pUH7jQSa8zUf0Eebyn/GR+zFPg6P5Of7RLftNB9vdoO7oPpYV8fCKeRLf2VZv2Cs5zvxe4togthbxy3Db6ApJROxl0qNwG0jcjv54Iq55e4fLDbos8rSzHxSyMfWdt20jsqjsAMDAFBK9LY+rE/+Ihf2nP6q8xKfONPoy5/XgVKpQRfQM+u7t7icD7FxXeKFVGFAA9gGK+6UClKUClKUChpSgzv8np/2ba+5GX9F2XP6q0VZz+T3/wBPgHyTMv6M8gz+qtHQKUpQKUpQZrmiSUyKkE8glMbGKKPAAfUB152OR0V2Gk98nAY4xGseISG4jYzuTLd3sDQ5XSscImMZVcZUjpRnPn1d+640d3wiCUhpYIZCBgGSNXIHfALA4Ga+04fEJGkEcYkYYaQKA7DbYtjJGw+ygzHM0Elxd2kaRsvSlWUvJgIyxTW0jaCCSTt2IH6q19ZHnC4Zb3hKozL1LiVW0kjUojDlTjuPANvPFa6gUpSgUpVLZ80xSMgCzKJGkRJHjwjtHrLKDnbaNzvjIU0F1SuPpseQOomWJAGoZJHcDfcj2V6LpCSA6ZXuNQyNs7jy2oOtK5R3KMNSupHfIII9vcV4LyPSzdRNKEhm1DCkdwTnb66DtVdxLiZQrHEA8z7qp2Cr2MkhHZB9pOw37S2uk8I1oC/qeIeLbPh38X1VXcvdIx9RXLtNlmkcYdypKnbyUEEADYD6ckJPDOGCIEli8jkGSRhu58voUdgo2A+smdUKHisTZ8YAEjRgsQuplOkhc9/EGX6VNd5byNc6pEXTudTAY3xk5O2+1B2pUQcUiMjx9RNaIsjLn1UbVpY+WPCf/CK6G+jChjJHpbGG1DBycDBzg7kUHelRL3ikcSuWYfFgMwBBZVzguRnIUd8+wGpQoPaUpQKUpQKUpQZz+T3/ANPhPtM5+jNxKcfVnFaOs7yEMWYTzjnvIz9KXcw/Zj7a0VApSlApSlApSlBneO2CS33Diz6TCbmRRt42ESpp39zs23ya0VZnmBM8R4X7mvD/APmI/fWmoFKUoFYi15PnXQMRKUe5YyieZ9ayibwCIpoTPUXJB2wcd629KDC3HJcwWBIktgsMdmARiM64JRJJk9JmYMRsQy7kkg1WS8FkZtAg/J4roPJ0Zdc5NxA4EoKAP1BG+QhkyGY+YU/ptKDFcOtJGteKN0AnpBlMccaONX+pxx5UOisSXUjJVcnsPM8jyhM6KwSCEolqBFExUS9HWcuTF4CNYwCrYK7ntjdUoMEeTLkdMKsGFaBx491Md21wyaujqYYO2kooOfD2q35X5bktHYsyOJFOSclkYSOypGcD4oq/q+TAnfUcaalB+fDl+YylPRopNNvdw67gMqjq3RdWVgjBsoysQME+3Y1Oh5NeMhwsEzrO0jCUlesvQESs7aGw6kFsYI8TeZzWzpQYaPkmVRsts2UtsqSwUmG6lmMHqE9ErIqA+XSXKkbCRHyczO7yJbAOl7iIDWkTXC2yrpygznouzHA3kOAa2NKDA3PKtxGJG0RPmJ1OkmRpHe1EAwGj1RsW05YPpKqSVycrubSHRGik5Kqq59uABmutKBSlKBSlKBXhr2lBm+WD07niEB8p1uF96XKBif8ANSetJWb5htZIZ4r2CNpTGjRTwp68sJbUDHnvJGw1BfzgzjuRUqw5ysp9kuoNXYxu4jkU+xo3w6n3EUF1SvlWzuN/or6oFKUoFeZoaxdlIPTU8T+kel3IlXU+1sIpejlewj/JiD21E43LUFxxHldZbiGbXKChk1YnmGA8enEYDYTcLnGM4qX8Ax/OXX3mf8dWVKCt+AY/nLr7zP8Ajp8Ax/OXX3mf8dWVKCt+AY/nLr7zP+OnwDH85dfeZ/x1ZVyuZGVGKqWIViEBALEDZQTsCe2+29BVWvL+Gl1y3JBfMYFzP4U0INJ8ffWHPn3qR8Ax/OXX3mf8dVHJ8sxnveskysWgY9QrpBMQysYV2AUbbezc5JNamgrfgGP5y6+8z/jp8Ax/OXX3mf8AHVlSgrfgGP5y6+8z/jrhf8v5ikEUtyshRwjG5nwrFTpJ8Z2Bx5Grms7zu2IoclQhuIw5lZlhCaJCesV30EgAbgaimds0E9eApj+cuvvM/wCOvfgGP5y6+8z/AI6j8nuxs4NWrOGGSWbIDsAVLeIxkAFc76Sud6uqCt+AY/nLr7zP+OnwDH85dfeZ/wAdWVKCt+AY/nLr7zP+Oo0nL/xqETXPTCyB19JnyWJTQR4vIB/P84d6umG38KwjmOGGdZ3mdfT3CrJLp6xMKkLLI2AIhu3s8AGD6pDVfAUfzl195n/HT4Bj+cuvvM/4685ai02sQ6qy+H11YupBJICsSSyqPCCdyFGd6s6Ct+AY/nLr7zP+OnwDH85dfeZ/x1ZUoK08Bj+cuvvU/wCOo1ly/jX1JrlsyOVxcz7IT4VPjG4Fc+d7ctZyEPKpQow6bFdWHXZsblfdVJdTOOIuWZS63NusUWZRI0Dxxh3QhwvTUtMzDSwOhskHTgNR8Ax/OXX3mf8AHUa85PtphiVZJB7JJZX/AOZjV3Sgykf8l3DVOVt2U/1J50/5ZBV5ZcEihRUQSaVzjVNK53JPrMxJ3Pman0oFKUoFeYr2lApSlApSlApSlB4BXtKUClVV/wAwxxSNGUnYoiyOY4mkCK5cKW07/wBG+wBO1Tob1HClXUh1DrgjxKRkMPaN+9B3oRUW54nFGup5EA1omcjZ3YKqn2ElhSx4lHMDoYHS0ikdiDHI0bbd8akbfzoJVKjrfLlsnTpbT4/Dk7ernuNwM15dcRjjZFdgGkLBF82KqWIH1A0EmlcLe7VwuDgsobS2zAH2r3Ffcc6sMqykHO4IOcd6DpXmK+RMuQNS5IyBkZI9o91cG4igkZCcFEV2J2VVYlVyTsCSrfYaCVSuZuF28S79txvtnb6t64x8RRn0A5JQSA+TLnBKnzwcZ9mpfbQSqUpQK8017SgUpSgUpSgUpSgUpSgUpSgUpSgUpSgUpSgoby1uVuZZYEgYSwwRgySMuho2nOSqxnUPjV2BHY9u9Z6XkiSLOk9RUSMq+pQ46NqsWgIIixyUJwJAuJGBHylKDy25QkeCMm3tYysNkBFk4laGWOVmkzF4DpV0GQx+MfO3e54dywYpopQIgwmv3kZfWZbiR3jGdOWxlMg7ArtnApSgi3XJrSS3LOIGEqXoTV4tLTrbBDuu2Oi2SO2R3qfxTgTy+hkCJmt2OoyHfDQPGWU6TkhirY2zp7ilKCji5JnBUabYjoqjszkhsWXo5A+L6kZzgakcDTvp1VIsOWrqFldUtyQZgIy4UhZYoV1M8cKhyGiH5udJGSSKUoPjhPJc0UsDMUYR+jMXDgFejbxxMijpayCUb88DDnI7hpnE+DSPdOwRJBqgmCS7JIEimhaMtpYBlZ0kGR39ncKUHA8klsl4rQE+gYVQSqLBcvLKialzpKtpHbO+yjapnBuENDcqMAJGL5/AMJi5uY3iQbAZAjYkDtt7RSlBqKUpQKUpQKUpQKUpQf/Z">
            <a:extLst>
              <a:ext uri="{FF2B5EF4-FFF2-40B4-BE49-F238E27FC236}">
                <a16:creationId xmlns:a16="http://schemas.microsoft.com/office/drawing/2014/main" id="{58C5F7B9-A744-4A06-BF35-DC6F6537B77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540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+mj-lt"/>
            </a:endParaRPr>
          </a:p>
        </p:txBody>
      </p:sp>
      <p:sp>
        <p:nvSpPr>
          <p:cNvPr id="47" name="Text Box 10">
            <a:extLst>
              <a:ext uri="{FF2B5EF4-FFF2-40B4-BE49-F238E27FC236}">
                <a16:creationId xmlns:a16="http://schemas.microsoft.com/office/drawing/2014/main" id="{CEC40A7E-CDFB-4318-98B0-35FA823504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6400" y="312738"/>
            <a:ext cx="838810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algn="ctr" eaLnBrk="1" hangingPunct="1">
              <a:spcAft>
                <a:spcPts val="1200"/>
              </a:spcAft>
            </a:pPr>
            <a:r>
              <a:rPr lang="en-GB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The radiobiology of proton beam therapy</a:t>
            </a:r>
          </a:p>
        </p:txBody>
      </p:sp>
      <p:sp>
        <p:nvSpPr>
          <p:cNvPr id="48" name="Text Box 10">
            <a:extLst>
              <a:ext uri="{FF2B5EF4-FFF2-40B4-BE49-F238E27FC236}">
                <a16:creationId xmlns:a16="http://schemas.microsoft.com/office/drawing/2014/main" id="{D2EC5629-3AE1-4881-98B2-7809DAE87C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496" y="5725705"/>
            <a:ext cx="860425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447675" indent="-28575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sz="1200" dirty="0">
              <a:latin typeface="Calibri" panose="020F0502020204030204" pitchFamily="34" charset="0"/>
            </a:endParaRPr>
          </a:p>
          <a:p>
            <a:pPr lvl="1" algn="just" eaLnBrk="1" hangingPunct="1">
              <a:spcAft>
                <a:spcPts val="1200"/>
              </a:spcAft>
              <a:buFontTx/>
              <a:buChar char="•"/>
            </a:pPr>
            <a:r>
              <a:rPr lang="en-GB" sz="2400" dirty="0">
                <a:latin typeface="+mj-lt"/>
              </a:rPr>
              <a:t>Surprisingly, the radiobiological effects of proton irradiation (in comparison to x-ray irradiation) remain poorly understood.</a:t>
            </a: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0B1E0217-3224-4ED9-AB87-DE7B6BEDD93D}"/>
              </a:ext>
            </a:extLst>
          </p:cNvPr>
          <p:cNvGrpSpPr/>
          <p:nvPr/>
        </p:nvGrpSpPr>
        <p:grpSpPr>
          <a:xfrm>
            <a:off x="61925" y="1346930"/>
            <a:ext cx="5950235" cy="3957249"/>
            <a:chOff x="61925" y="1346930"/>
            <a:chExt cx="5950235" cy="3957249"/>
          </a:xfrm>
        </p:grpSpPr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FF2D5C65-8191-40DE-B042-D5D2ABB0CF1C}"/>
                </a:ext>
              </a:extLst>
            </p:cNvPr>
            <p:cNvSpPr txBox="1"/>
            <p:nvPr/>
          </p:nvSpPr>
          <p:spPr>
            <a:xfrm>
              <a:off x="3938475" y="1591275"/>
              <a:ext cx="20736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385D8A"/>
                  </a:solidFill>
                </a:rPr>
                <a:t>Bragg peak</a:t>
              </a:r>
            </a:p>
          </p:txBody>
        </p: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816F88B-2CE8-4B94-BC1C-DF6CA528059D}"/>
                </a:ext>
              </a:extLst>
            </p:cNvPr>
            <p:cNvCxnSpPr/>
            <p:nvPr/>
          </p:nvCxnSpPr>
          <p:spPr>
            <a:xfrm>
              <a:off x="557468" y="1927825"/>
              <a:ext cx="0" cy="2849157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8F8B9697-2D7D-43B0-9809-CC054D3E7DC1}"/>
                </a:ext>
              </a:extLst>
            </p:cNvPr>
            <p:cNvCxnSpPr/>
            <p:nvPr/>
          </p:nvCxnSpPr>
          <p:spPr>
            <a:xfrm>
              <a:off x="557468" y="4776982"/>
              <a:ext cx="3426088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68269133-63D3-4506-B12E-150085F42814}"/>
                </a:ext>
              </a:extLst>
            </p:cNvPr>
            <p:cNvSpPr txBox="1"/>
            <p:nvPr/>
          </p:nvSpPr>
          <p:spPr>
            <a:xfrm>
              <a:off x="1552685" y="4934847"/>
              <a:ext cx="20736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Depth in tissue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AC9A269D-68D9-4320-A716-4841D8579037}"/>
                </a:ext>
              </a:extLst>
            </p:cNvPr>
            <p:cNvSpPr txBox="1"/>
            <p:nvPr/>
          </p:nvSpPr>
          <p:spPr>
            <a:xfrm rot="16200000">
              <a:off x="-595877" y="3050577"/>
              <a:ext cx="1752600" cy="436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Relative dose</a:t>
              </a:r>
            </a:p>
          </p:txBody>
        </p: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0A913C8A-709E-401B-A77D-707D85E57671}"/>
                </a:ext>
              </a:extLst>
            </p:cNvPr>
            <p:cNvCxnSpPr/>
            <p:nvPr/>
          </p:nvCxnSpPr>
          <p:spPr>
            <a:xfrm>
              <a:off x="557468" y="4776982"/>
              <a:ext cx="0" cy="7620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0BF3FF5B-687A-4323-9708-9FA49D93EDD4}"/>
                </a:ext>
              </a:extLst>
            </p:cNvPr>
            <p:cNvCxnSpPr/>
            <p:nvPr/>
          </p:nvCxnSpPr>
          <p:spPr>
            <a:xfrm>
              <a:off x="3983556" y="4776982"/>
              <a:ext cx="0" cy="7620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2EFDA34B-B656-421D-A6F2-ED922266ABA4}"/>
                </a:ext>
              </a:extLst>
            </p:cNvPr>
            <p:cNvCxnSpPr/>
            <p:nvPr/>
          </p:nvCxnSpPr>
          <p:spPr>
            <a:xfrm>
              <a:off x="2278025" y="4776982"/>
              <a:ext cx="0" cy="7620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0E454A63-F652-4273-83B4-A96611EF97A2}"/>
                </a:ext>
              </a:extLst>
            </p:cNvPr>
            <p:cNvCxnSpPr/>
            <p:nvPr/>
          </p:nvCxnSpPr>
          <p:spPr>
            <a:xfrm>
              <a:off x="3127034" y="4776982"/>
              <a:ext cx="0" cy="7620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9DF19518-6EB0-4389-A331-6D4893635A25}"/>
                </a:ext>
              </a:extLst>
            </p:cNvPr>
            <p:cNvCxnSpPr/>
            <p:nvPr/>
          </p:nvCxnSpPr>
          <p:spPr>
            <a:xfrm>
              <a:off x="1444043" y="4776982"/>
              <a:ext cx="0" cy="7620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972BC616-C0A5-4A39-9E5A-C000DECDD1B7}"/>
                </a:ext>
              </a:extLst>
            </p:cNvPr>
            <p:cNvCxnSpPr/>
            <p:nvPr/>
          </p:nvCxnSpPr>
          <p:spPr>
            <a:xfrm flipH="1">
              <a:off x="467308" y="4778975"/>
              <a:ext cx="9016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9895585B-B07D-4F07-B82D-A7D896D88165}"/>
                </a:ext>
              </a:extLst>
            </p:cNvPr>
            <p:cNvCxnSpPr/>
            <p:nvPr/>
          </p:nvCxnSpPr>
          <p:spPr>
            <a:xfrm flipH="1">
              <a:off x="467308" y="3362925"/>
              <a:ext cx="9016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982574B4-1728-4314-867B-0E61D8F07437}"/>
                </a:ext>
              </a:extLst>
            </p:cNvPr>
            <p:cNvCxnSpPr/>
            <p:nvPr/>
          </p:nvCxnSpPr>
          <p:spPr>
            <a:xfrm flipH="1">
              <a:off x="467308" y="1927825"/>
              <a:ext cx="9016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EA542EC5-94DD-45F2-978E-23ACF83C9F9D}"/>
                </a:ext>
              </a:extLst>
            </p:cNvPr>
            <p:cNvCxnSpPr/>
            <p:nvPr/>
          </p:nvCxnSpPr>
          <p:spPr>
            <a:xfrm flipH="1">
              <a:off x="467308" y="2645375"/>
              <a:ext cx="9016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F51C4802-3FB7-48C7-8155-777E97621A8D}"/>
                </a:ext>
              </a:extLst>
            </p:cNvPr>
            <p:cNvCxnSpPr/>
            <p:nvPr/>
          </p:nvCxnSpPr>
          <p:spPr>
            <a:xfrm flipH="1">
              <a:off x="467308" y="4093175"/>
              <a:ext cx="9016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5" name="Freeform 24">
              <a:extLst>
                <a:ext uri="{FF2B5EF4-FFF2-40B4-BE49-F238E27FC236}">
                  <a16:creationId xmlns:a16="http://schemas.microsoft.com/office/drawing/2014/main" id="{CE2B1ECB-9F58-4FCA-B6F0-6BC35D078C21}"/>
                </a:ext>
              </a:extLst>
            </p:cNvPr>
            <p:cNvSpPr/>
            <p:nvPr/>
          </p:nvSpPr>
          <p:spPr>
            <a:xfrm>
              <a:off x="572495" y="1933807"/>
              <a:ext cx="3411061" cy="2838819"/>
            </a:xfrm>
            <a:custGeom>
              <a:avLst/>
              <a:gdLst>
                <a:gd name="connsiteX0" fmla="*/ 0 w 2901950"/>
                <a:gd name="connsiteY0" fmla="*/ 1867026 h 3111626"/>
                <a:gd name="connsiteX1" fmla="*/ 977900 w 2901950"/>
                <a:gd name="connsiteY1" fmla="*/ 1867026 h 3111626"/>
                <a:gd name="connsiteX2" fmla="*/ 1879600 w 2901950"/>
                <a:gd name="connsiteY2" fmla="*/ 1714626 h 3111626"/>
                <a:gd name="connsiteX3" fmla="*/ 2501900 w 2901950"/>
                <a:gd name="connsiteY3" fmla="*/ 6476 h 3111626"/>
                <a:gd name="connsiteX4" fmla="*/ 2622550 w 2901950"/>
                <a:gd name="connsiteY4" fmla="*/ 2419476 h 3111626"/>
                <a:gd name="connsiteX5" fmla="*/ 2901950 w 2901950"/>
                <a:gd name="connsiteY5" fmla="*/ 3111626 h 3111626"/>
                <a:gd name="connsiteX0" fmla="*/ 0 w 2882900"/>
                <a:gd name="connsiteY0" fmla="*/ 2286028 h 3111626"/>
                <a:gd name="connsiteX1" fmla="*/ 958850 w 2882900"/>
                <a:gd name="connsiteY1" fmla="*/ 1867026 h 3111626"/>
                <a:gd name="connsiteX2" fmla="*/ 1860550 w 2882900"/>
                <a:gd name="connsiteY2" fmla="*/ 1714626 h 3111626"/>
                <a:gd name="connsiteX3" fmla="*/ 2482850 w 2882900"/>
                <a:gd name="connsiteY3" fmla="*/ 6476 h 3111626"/>
                <a:gd name="connsiteX4" fmla="*/ 2603500 w 2882900"/>
                <a:gd name="connsiteY4" fmla="*/ 2419476 h 3111626"/>
                <a:gd name="connsiteX5" fmla="*/ 2882900 w 2882900"/>
                <a:gd name="connsiteY5" fmla="*/ 3111626 h 3111626"/>
                <a:gd name="connsiteX0" fmla="*/ 0 w 2882900"/>
                <a:gd name="connsiteY0" fmla="*/ 2286269 h 3111867"/>
                <a:gd name="connsiteX1" fmla="*/ 996950 w 2882900"/>
                <a:gd name="connsiteY1" fmla="*/ 2216435 h 3111867"/>
                <a:gd name="connsiteX2" fmla="*/ 1860550 w 2882900"/>
                <a:gd name="connsiteY2" fmla="*/ 1714867 h 3111867"/>
                <a:gd name="connsiteX3" fmla="*/ 2482850 w 2882900"/>
                <a:gd name="connsiteY3" fmla="*/ 6717 h 3111867"/>
                <a:gd name="connsiteX4" fmla="*/ 2603500 w 2882900"/>
                <a:gd name="connsiteY4" fmla="*/ 2419717 h 3111867"/>
                <a:gd name="connsiteX5" fmla="*/ 2882900 w 2882900"/>
                <a:gd name="connsiteY5" fmla="*/ 3111867 h 3111867"/>
                <a:gd name="connsiteX0" fmla="*/ 0 w 2882900"/>
                <a:gd name="connsiteY0" fmla="*/ 2309464 h 3135062"/>
                <a:gd name="connsiteX1" fmla="*/ 996950 w 2882900"/>
                <a:gd name="connsiteY1" fmla="*/ 2239630 h 3135062"/>
                <a:gd name="connsiteX2" fmla="*/ 1860550 w 2882900"/>
                <a:gd name="connsiteY2" fmla="*/ 1738062 h 3135062"/>
                <a:gd name="connsiteX3" fmla="*/ 2520950 w 2882900"/>
                <a:gd name="connsiteY3" fmla="*/ 6634 h 3135062"/>
                <a:gd name="connsiteX4" fmla="*/ 2603500 w 2882900"/>
                <a:gd name="connsiteY4" fmla="*/ 2442912 h 3135062"/>
                <a:gd name="connsiteX5" fmla="*/ 2882900 w 2882900"/>
                <a:gd name="connsiteY5" fmla="*/ 3135062 h 3135062"/>
                <a:gd name="connsiteX0" fmla="*/ 0 w 2882900"/>
                <a:gd name="connsiteY0" fmla="*/ 2313228 h 3138826"/>
                <a:gd name="connsiteX1" fmla="*/ 996950 w 2882900"/>
                <a:gd name="connsiteY1" fmla="*/ 2243394 h 3138826"/>
                <a:gd name="connsiteX2" fmla="*/ 2044700 w 2882900"/>
                <a:gd name="connsiteY2" fmla="*/ 1594399 h 3138826"/>
                <a:gd name="connsiteX3" fmla="*/ 2520950 w 2882900"/>
                <a:gd name="connsiteY3" fmla="*/ 10398 h 3138826"/>
                <a:gd name="connsiteX4" fmla="*/ 2603500 w 2882900"/>
                <a:gd name="connsiteY4" fmla="*/ 2446676 h 3138826"/>
                <a:gd name="connsiteX5" fmla="*/ 2882900 w 2882900"/>
                <a:gd name="connsiteY5" fmla="*/ 3138826 h 3138826"/>
                <a:gd name="connsiteX0" fmla="*/ 0 w 2882900"/>
                <a:gd name="connsiteY0" fmla="*/ 2320942 h 3146540"/>
                <a:gd name="connsiteX1" fmla="*/ 996950 w 2882900"/>
                <a:gd name="connsiteY1" fmla="*/ 2251108 h 3146540"/>
                <a:gd name="connsiteX2" fmla="*/ 2044700 w 2882900"/>
                <a:gd name="connsiteY2" fmla="*/ 1602113 h 3146540"/>
                <a:gd name="connsiteX3" fmla="*/ 2393950 w 2882900"/>
                <a:gd name="connsiteY3" fmla="*/ 10352 h 3146540"/>
                <a:gd name="connsiteX4" fmla="*/ 2603500 w 2882900"/>
                <a:gd name="connsiteY4" fmla="*/ 2454390 h 3146540"/>
                <a:gd name="connsiteX5" fmla="*/ 2882900 w 2882900"/>
                <a:gd name="connsiteY5" fmla="*/ 3146540 h 3146540"/>
                <a:gd name="connsiteX0" fmla="*/ 0 w 2882900"/>
                <a:gd name="connsiteY0" fmla="*/ 2320916 h 3146514"/>
                <a:gd name="connsiteX1" fmla="*/ 1111250 w 2882900"/>
                <a:gd name="connsiteY1" fmla="*/ 2227804 h 3146514"/>
                <a:gd name="connsiteX2" fmla="*/ 2044700 w 2882900"/>
                <a:gd name="connsiteY2" fmla="*/ 1602087 h 3146514"/>
                <a:gd name="connsiteX3" fmla="*/ 2393950 w 2882900"/>
                <a:gd name="connsiteY3" fmla="*/ 10326 h 3146514"/>
                <a:gd name="connsiteX4" fmla="*/ 2603500 w 2882900"/>
                <a:gd name="connsiteY4" fmla="*/ 2454364 h 3146514"/>
                <a:gd name="connsiteX5" fmla="*/ 2882900 w 2882900"/>
                <a:gd name="connsiteY5" fmla="*/ 3146514 h 3146514"/>
                <a:gd name="connsiteX0" fmla="*/ 0 w 2882900"/>
                <a:gd name="connsiteY0" fmla="*/ 2344057 h 3169655"/>
                <a:gd name="connsiteX1" fmla="*/ 1111250 w 2882900"/>
                <a:gd name="connsiteY1" fmla="*/ 2250945 h 3169655"/>
                <a:gd name="connsiteX2" fmla="*/ 2044700 w 2882900"/>
                <a:gd name="connsiteY2" fmla="*/ 1625228 h 3169655"/>
                <a:gd name="connsiteX3" fmla="*/ 2495550 w 2882900"/>
                <a:gd name="connsiteY3" fmla="*/ 10190 h 3169655"/>
                <a:gd name="connsiteX4" fmla="*/ 2603500 w 2882900"/>
                <a:gd name="connsiteY4" fmla="*/ 2477505 h 3169655"/>
                <a:gd name="connsiteX5" fmla="*/ 2882900 w 2882900"/>
                <a:gd name="connsiteY5" fmla="*/ 3169655 h 3169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82900" h="3169655">
                  <a:moveTo>
                    <a:pt x="0" y="2344057"/>
                  </a:moveTo>
                  <a:cubicBezTo>
                    <a:pt x="332316" y="2356757"/>
                    <a:pt x="770467" y="2370750"/>
                    <a:pt x="1111250" y="2250945"/>
                  </a:cubicBezTo>
                  <a:cubicBezTo>
                    <a:pt x="1452033" y="2131140"/>
                    <a:pt x="1813983" y="1998687"/>
                    <a:pt x="2044700" y="1625228"/>
                  </a:cubicBezTo>
                  <a:cubicBezTo>
                    <a:pt x="2275417" y="1251769"/>
                    <a:pt x="2402417" y="-131856"/>
                    <a:pt x="2495550" y="10190"/>
                  </a:cubicBezTo>
                  <a:cubicBezTo>
                    <a:pt x="2588683" y="152236"/>
                    <a:pt x="2538942" y="1950928"/>
                    <a:pt x="2603500" y="2477505"/>
                  </a:cubicBezTo>
                  <a:cubicBezTo>
                    <a:pt x="2668058" y="3004082"/>
                    <a:pt x="2776537" y="3082342"/>
                    <a:pt x="2882900" y="3169655"/>
                  </a:cubicBezTo>
                </a:path>
              </a:pathLst>
            </a:custGeom>
            <a:noFill/>
            <a:ln w="222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6" name="Straight Arrow Connector 65">
              <a:extLst>
                <a:ext uri="{FF2B5EF4-FFF2-40B4-BE49-F238E27FC236}">
                  <a16:creationId xmlns:a16="http://schemas.microsoft.com/office/drawing/2014/main" id="{F00901B8-DEF5-498F-B03F-83B94BE5E579}"/>
                </a:ext>
              </a:extLst>
            </p:cNvPr>
            <p:cNvCxnSpPr>
              <a:endCxn id="50" idx="1"/>
            </p:cNvCxnSpPr>
            <p:nvPr/>
          </p:nvCxnSpPr>
          <p:spPr>
            <a:xfrm flipV="1">
              <a:off x="3534985" y="1775941"/>
              <a:ext cx="403490" cy="120134"/>
            </a:xfrm>
            <a:prstGeom prst="straightConnector1">
              <a:avLst/>
            </a:prstGeom>
            <a:ln>
              <a:solidFill>
                <a:srgbClr val="385D8A"/>
              </a:solidFill>
              <a:headEnd type="triangle" w="med" len="med"/>
              <a:tailEnd type="none" w="med" len="med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67" name="Straight Arrow Connector 66">
              <a:extLst>
                <a:ext uri="{FF2B5EF4-FFF2-40B4-BE49-F238E27FC236}">
                  <a16:creationId xmlns:a16="http://schemas.microsoft.com/office/drawing/2014/main" id="{299385A3-60B0-4489-8AB0-CE4352C3CFCB}"/>
                </a:ext>
              </a:extLst>
            </p:cNvPr>
            <p:cNvCxnSpPr/>
            <p:nvPr/>
          </p:nvCxnSpPr>
          <p:spPr>
            <a:xfrm flipV="1">
              <a:off x="3637941" y="2411825"/>
              <a:ext cx="450801" cy="304800"/>
            </a:xfrm>
            <a:prstGeom prst="straightConnector1">
              <a:avLst/>
            </a:prstGeom>
            <a:ln>
              <a:solidFill>
                <a:srgbClr val="385D8A"/>
              </a:solidFill>
              <a:headEnd type="triangle" w="med" len="med"/>
              <a:tailEnd type="none" w="med" len="med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E3BD30D8-FE95-4F9D-A38E-5C39F3C7F8D8}"/>
                </a:ext>
              </a:extLst>
            </p:cNvPr>
            <p:cNvSpPr txBox="1"/>
            <p:nvPr/>
          </p:nvSpPr>
          <p:spPr>
            <a:xfrm>
              <a:off x="4012131" y="2208108"/>
              <a:ext cx="9631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385D8A"/>
                  </a:solidFill>
                </a:rPr>
                <a:t>Distal fall-off</a:t>
              </a:r>
            </a:p>
          </p:txBody>
        </p: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13F7F058-C93D-45ED-B3B1-E6F694E7DF52}"/>
                </a:ext>
              </a:extLst>
            </p:cNvPr>
            <p:cNvCxnSpPr/>
            <p:nvPr/>
          </p:nvCxnSpPr>
          <p:spPr>
            <a:xfrm>
              <a:off x="3081593" y="1591275"/>
              <a:ext cx="0" cy="3185707"/>
            </a:xfrm>
            <a:prstGeom prst="line">
              <a:avLst/>
            </a:prstGeom>
            <a:ln w="9525">
              <a:prstDash val="lg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E1F08428-EE0B-4EE2-91F7-65D415380C39}"/>
                </a:ext>
              </a:extLst>
            </p:cNvPr>
            <p:cNvCxnSpPr/>
            <p:nvPr/>
          </p:nvCxnSpPr>
          <p:spPr>
            <a:xfrm>
              <a:off x="3624518" y="1591275"/>
              <a:ext cx="0" cy="3185707"/>
            </a:xfrm>
            <a:prstGeom prst="line">
              <a:avLst/>
            </a:prstGeom>
            <a:ln w="9525">
              <a:prstDash val="lg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1" name="Straight Arrow Connector 70">
              <a:extLst>
                <a:ext uri="{FF2B5EF4-FFF2-40B4-BE49-F238E27FC236}">
                  <a16:creationId xmlns:a16="http://schemas.microsoft.com/office/drawing/2014/main" id="{2AD2D865-777B-45CB-A898-5E867A70B76B}"/>
                </a:ext>
              </a:extLst>
            </p:cNvPr>
            <p:cNvCxnSpPr/>
            <p:nvPr/>
          </p:nvCxnSpPr>
          <p:spPr>
            <a:xfrm>
              <a:off x="3096605" y="1622550"/>
              <a:ext cx="522627" cy="0"/>
            </a:xfrm>
            <a:prstGeom prst="straightConnector1">
              <a:avLst/>
            </a:prstGeom>
            <a:ln w="9525">
              <a:headEnd type="triangl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23A34078-EBD2-48B8-9995-FF24A6813C9A}"/>
                </a:ext>
              </a:extLst>
            </p:cNvPr>
            <p:cNvSpPr txBox="1"/>
            <p:nvPr/>
          </p:nvSpPr>
          <p:spPr>
            <a:xfrm>
              <a:off x="2972856" y="1346930"/>
              <a:ext cx="96023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Tumour</a:t>
              </a:r>
            </a:p>
          </p:txBody>
        </p:sp>
        <p:sp>
          <p:nvSpPr>
            <p:cNvPr id="73" name="Freeform 29">
              <a:extLst>
                <a:ext uri="{FF2B5EF4-FFF2-40B4-BE49-F238E27FC236}">
                  <a16:creationId xmlns:a16="http://schemas.microsoft.com/office/drawing/2014/main" id="{8CB57A2C-CA2D-428C-89BB-84A8212BEEAE}"/>
                </a:ext>
              </a:extLst>
            </p:cNvPr>
            <p:cNvSpPr/>
            <p:nvPr/>
          </p:nvSpPr>
          <p:spPr>
            <a:xfrm>
              <a:off x="557467" y="1933807"/>
              <a:ext cx="3391477" cy="2843174"/>
            </a:xfrm>
            <a:custGeom>
              <a:avLst/>
              <a:gdLst>
                <a:gd name="connsiteX0" fmla="*/ 0 w 2456330"/>
                <a:gd name="connsiteY0" fmla="*/ 0 h 1876612"/>
                <a:gd name="connsiteX1" fmla="*/ 1494118 w 2456330"/>
                <a:gd name="connsiteY1" fmla="*/ 806823 h 1876612"/>
                <a:gd name="connsiteX2" fmla="*/ 1852706 w 2456330"/>
                <a:gd name="connsiteY2" fmla="*/ 1099670 h 1876612"/>
                <a:gd name="connsiteX3" fmla="*/ 2169459 w 2456330"/>
                <a:gd name="connsiteY3" fmla="*/ 1643529 h 1876612"/>
                <a:gd name="connsiteX4" fmla="*/ 2456330 w 2456330"/>
                <a:gd name="connsiteY4" fmla="*/ 1858682 h 1876612"/>
                <a:gd name="connsiteX5" fmla="*/ 2456330 w 2456330"/>
                <a:gd name="connsiteY5" fmla="*/ 1858682 h 1876612"/>
                <a:gd name="connsiteX6" fmla="*/ 2456330 w 2456330"/>
                <a:gd name="connsiteY6" fmla="*/ 1876612 h 1876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56330" h="1876612">
                  <a:moveTo>
                    <a:pt x="0" y="0"/>
                  </a:moveTo>
                  <a:cubicBezTo>
                    <a:pt x="592667" y="311772"/>
                    <a:pt x="1185334" y="623545"/>
                    <a:pt x="1494118" y="806823"/>
                  </a:cubicBezTo>
                  <a:cubicBezTo>
                    <a:pt x="1802902" y="990101"/>
                    <a:pt x="1740149" y="960219"/>
                    <a:pt x="1852706" y="1099670"/>
                  </a:cubicBezTo>
                  <a:cubicBezTo>
                    <a:pt x="1965263" y="1239121"/>
                    <a:pt x="2068855" y="1517027"/>
                    <a:pt x="2169459" y="1643529"/>
                  </a:cubicBezTo>
                  <a:cubicBezTo>
                    <a:pt x="2270063" y="1770031"/>
                    <a:pt x="2456330" y="1858682"/>
                    <a:pt x="2456330" y="1858682"/>
                  </a:cubicBezTo>
                  <a:lnTo>
                    <a:pt x="2456330" y="1858682"/>
                  </a:lnTo>
                  <a:lnTo>
                    <a:pt x="2456330" y="1876612"/>
                  </a:lnTo>
                </a:path>
              </a:pathLst>
            </a:custGeom>
            <a:ln w="12700">
              <a:prstDash val="dash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4" name="Straight Arrow Connector 73">
              <a:extLst>
                <a:ext uri="{FF2B5EF4-FFF2-40B4-BE49-F238E27FC236}">
                  <a16:creationId xmlns:a16="http://schemas.microsoft.com/office/drawing/2014/main" id="{86B23EF4-CD1C-47A9-AE4F-00BB4106F4E5}"/>
                </a:ext>
              </a:extLst>
            </p:cNvPr>
            <p:cNvCxnSpPr/>
            <p:nvPr/>
          </p:nvCxnSpPr>
          <p:spPr>
            <a:xfrm flipV="1">
              <a:off x="3419872" y="4089896"/>
              <a:ext cx="448208" cy="1316"/>
            </a:xfrm>
            <a:prstGeom prst="straightConnector1">
              <a:avLst/>
            </a:prstGeom>
            <a:ln>
              <a:headEnd type="triangl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8609FC69-77C3-4D11-9D1E-9C0D1F6E498E}"/>
                </a:ext>
              </a:extLst>
            </p:cNvPr>
            <p:cNvSpPr txBox="1"/>
            <p:nvPr/>
          </p:nvSpPr>
          <p:spPr>
            <a:xfrm>
              <a:off x="3812655" y="3862789"/>
              <a:ext cx="87354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accent3"/>
                  </a:solidFill>
                </a:rPr>
                <a:t>Proton energy</a:t>
              </a:r>
            </a:p>
          </p:txBody>
        </p:sp>
        <p:sp>
          <p:nvSpPr>
            <p:cNvPr id="76" name="Freeform 70">
              <a:extLst>
                <a:ext uri="{FF2B5EF4-FFF2-40B4-BE49-F238E27FC236}">
                  <a16:creationId xmlns:a16="http://schemas.microsoft.com/office/drawing/2014/main" id="{9F1E2A81-9B23-499B-AAB9-A9ABD3CB91F6}"/>
                </a:ext>
              </a:extLst>
            </p:cNvPr>
            <p:cNvSpPr/>
            <p:nvPr/>
          </p:nvSpPr>
          <p:spPr>
            <a:xfrm flipV="1">
              <a:off x="557467" y="2273005"/>
              <a:ext cx="3268649" cy="2008228"/>
            </a:xfrm>
            <a:custGeom>
              <a:avLst/>
              <a:gdLst>
                <a:gd name="connsiteX0" fmla="*/ 0 w 2456330"/>
                <a:gd name="connsiteY0" fmla="*/ 0 h 1876612"/>
                <a:gd name="connsiteX1" fmla="*/ 1494118 w 2456330"/>
                <a:gd name="connsiteY1" fmla="*/ 806823 h 1876612"/>
                <a:gd name="connsiteX2" fmla="*/ 1852706 w 2456330"/>
                <a:gd name="connsiteY2" fmla="*/ 1099670 h 1876612"/>
                <a:gd name="connsiteX3" fmla="*/ 2169459 w 2456330"/>
                <a:gd name="connsiteY3" fmla="*/ 1643529 h 1876612"/>
                <a:gd name="connsiteX4" fmla="*/ 2456330 w 2456330"/>
                <a:gd name="connsiteY4" fmla="*/ 1858682 h 1876612"/>
                <a:gd name="connsiteX5" fmla="*/ 2456330 w 2456330"/>
                <a:gd name="connsiteY5" fmla="*/ 1858682 h 1876612"/>
                <a:gd name="connsiteX6" fmla="*/ 2456330 w 2456330"/>
                <a:gd name="connsiteY6" fmla="*/ 1876612 h 1876612"/>
                <a:gd name="connsiteX0" fmla="*/ 0 w 2456330"/>
                <a:gd name="connsiteY0" fmla="*/ 0 h 9911418"/>
                <a:gd name="connsiteX1" fmla="*/ 1494118 w 2456330"/>
                <a:gd name="connsiteY1" fmla="*/ 806823 h 9911418"/>
                <a:gd name="connsiteX2" fmla="*/ 1852706 w 2456330"/>
                <a:gd name="connsiteY2" fmla="*/ 1099670 h 9911418"/>
                <a:gd name="connsiteX3" fmla="*/ 2169459 w 2456330"/>
                <a:gd name="connsiteY3" fmla="*/ 1643529 h 9911418"/>
                <a:gd name="connsiteX4" fmla="*/ 2456330 w 2456330"/>
                <a:gd name="connsiteY4" fmla="*/ 1858682 h 9911418"/>
                <a:gd name="connsiteX5" fmla="*/ 2456330 w 2456330"/>
                <a:gd name="connsiteY5" fmla="*/ 1858682 h 9911418"/>
                <a:gd name="connsiteX6" fmla="*/ 2295748 w 2456330"/>
                <a:gd name="connsiteY6" fmla="*/ 9911418 h 9911418"/>
                <a:gd name="connsiteX0" fmla="*/ 0 w 2456330"/>
                <a:gd name="connsiteY0" fmla="*/ 0 h 9911418"/>
                <a:gd name="connsiteX1" fmla="*/ 1494118 w 2456330"/>
                <a:gd name="connsiteY1" fmla="*/ 806823 h 9911418"/>
                <a:gd name="connsiteX2" fmla="*/ 1852706 w 2456330"/>
                <a:gd name="connsiteY2" fmla="*/ 1099670 h 9911418"/>
                <a:gd name="connsiteX3" fmla="*/ 2169459 w 2456330"/>
                <a:gd name="connsiteY3" fmla="*/ 1643529 h 9911418"/>
                <a:gd name="connsiteX4" fmla="*/ 2456330 w 2456330"/>
                <a:gd name="connsiteY4" fmla="*/ 1858682 h 9911418"/>
                <a:gd name="connsiteX5" fmla="*/ 2177989 w 2456330"/>
                <a:gd name="connsiteY5" fmla="*/ 5429712 h 9911418"/>
                <a:gd name="connsiteX6" fmla="*/ 2295748 w 2456330"/>
                <a:gd name="connsiteY6" fmla="*/ 9911418 h 9911418"/>
                <a:gd name="connsiteX0" fmla="*/ 0 w 2295748"/>
                <a:gd name="connsiteY0" fmla="*/ 0 h 9911418"/>
                <a:gd name="connsiteX1" fmla="*/ 1494118 w 2295748"/>
                <a:gd name="connsiteY1" fmla="*/ 806823 h 9911418"/>
                <a:gd name="connsiteX2" fmla="*/ 1852706 w 2295748"/>
                <a:gd name="connsiteY2" fmla="*/ 1099670 h 9911418"/>
                <a:gd name="connsiteX3" fmla="*/ 2169459 w 2295748"/>
                <a:gd name="connsiteY3" fmla="*/ 1643529 h 9911418"/>
                <a:gd name="connsiteX4" fmla="*/ 2092345 w 2295748"/>
                <a:gd name="connsiteY4" fmla="*/ 2822858 h 9911418"/>
                <a:gd name="connsiteX5" fmla="*/ 2177989 w 2295748"/>
                <a:gd name="connsiteY5" fmla="*/ 5429712 h 9911418"/>
                <a:gd name="connsiteX6" fmla="*/ 2295748 w 2295748"/>
                <a:gd name="connsiteY6" fmla="*/ 9911418 h 9911418"/>
                <a:gd name="connsiteX0" fmla="*/ 0 w 2295748"/>
                <a:gd name="connsiteY0" fmla="*/ 0 h 9911418"/>
                <a:gd name="connsiteX1" fmla="*/ 1494118 w 2295748"/>
                <a:gd name="connsiteY1" fmla="*/ 806823 h 9911418"/>
                <a:gd name="connsiteX2" fmla="*/ 1852706 w 2295748"/>
                <a:gd name="connsiteY2" fmla="*/ 1099670 h 9911418"/>
                <a:gd name="connsiteX3" fmla="*/ 2057052 w 2295748"/>
                <a:gd name="connsiteY3" fmla="*/ 1964922 h 9911418"/>
                <a:gd name="connsiteX4" fmla="*/ 2092345 w 2295748"/>
                <a:gd name="connsiteY4" fmla="*/ 2822858 h 9911418"/>
                <a:gd name="connsiteX5" fmla="*/ 2177989 w 2295748"/>
                <a:gd name="connsiteY5" fmla="*/ 5429712 h 9911418"/>
                <a:gd name="connsiteX6" fmla="*/ 2295748 w 2295748"/>
                <a:gd name="connsiteY6" fmla="*/ 9911418 h 9911418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852706 w 2322511"/>
                <a:gd name="connsiteY2" fmla="*/ 1099670 h 10339939"/>
                <a:gd name="connsiteX3" fmla="*/ 2057052 w 2322511"/>
                <a:gd name="connsiteY3" fmla="*/ 1964922 h 10339939"/>
                <a:gd name="connsiteX4" fmla="*/ 2092345 w 2322511"/>
                <a:gd name="connsiteY4" fmla="*/ 2822858 h 10339939"/>
                <a:gd name="connsiteX5" fmla="*/ 2177989 w 2322511"/>
                <a:gd name="connsiteY5" fmla="*/ 5429712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852706 w 2322511"/>
                <a:gd name="connsiteY2" fmla="*/ 1099670 h 10339939"/>
                <a:gd name="connsiteX3" fmla="*/ 1982114 w 2322511"/>
                <a:gd name="connsiteY3" fmla="*/ 1929214 h 10339939"/>
                <a:gd name="connsiteX4" fmla="*/ 2092345 w 2322511"/>
                <a:gd name="connsiteY4" fmla="*/ 2822858 h 10339939"/>
                <a:gd name="connsiteX5" fmla="*/ 2177989 w 2322511"/>
                <a:gd name="connsiteY5" fmla="*/ 5429712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809884 w 2322511"/>
                <a:gd name="connsiteY2" fmla="*/ 1135381 h 10339939"/>
                <a:gd name="connsiteX3" fmla="*/ 1982114 w 2322511"/>
                <a:gd name="connsiteY3" fmla="*/ 1929214 h 10339939"/>
                <a:gd name="connsiteX4" fmla="*/ 2092345 w 2322511"/>
                <a:gd name="connsiteY4" fmla="*/ 2822858 h 10339939"/>
                <a:gd name="connsiteX5" fmla="*/ 2177989 w 2322511"/>
                <a:gd name="connsiteY5" fmla="*/ 5429712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809884 w 2322511"/>
                <a:gd name="connsiteY2" fmla="*/ 1135381 h 10339939"/>
                <a:gd name="connsiteX3" fmla="*/ 1982114 w 2322511"/>
                <a:gd name="connsiteY3" fmla="*/ 1929214 h 10339939"/>
                <a:gd name="connsiteX4" fmla="*/ 2065582 w 2322511"/>
                <a:gd name="connsiteY4" fmla="*/ 2822858 h 10339939"/>
                <a:gd name="connsiteX5" fmla="*/ 2177989 w 2322511"/>
                <a:gd name="connsiteY5" fmla="*/ 5429712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809884 w 2322511"/>
                <a:gd name="connsiteY2" fmla="*/ 1135381 h 10339939"/>
                <a:gd name="connsiteX3" fmla="*/ 1982114 w 2322511"/>
                <a:gd name="connsiteY3" fmla="*/ 1929214 h 10339939"/>
                <a:gd name="connsiteX4" fmla="*/ 2033466 w 2322511"/>
                <a:gd name="connsiteY4" fmla="*/ 2822858 h 10339939"/>
                <a:gd name="connsiteX5" fmla="*/ 2177989 w 2322511"/>
                <a:gd name="connsiteY5" fmla="*/ 5429712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809884 w 2322511"/>
                <a:gd name="connsiteY2" fmla="*/ 1135381 h 10339939"/>
                <a:gd name="connsiteX3" fmla="*/ 1982114 w 2322511"/>
                <a:gd name="connsiteY3" fmla="*/ 1929214 h 10339939"/>
                <a:gd name="connsiteX4" fmla="*/ 2033466 w 2322511"/>
                <a:gd name="connsiteY4" fmla="*/ 2822858 h 10339939"/>
                <a:gd name="connsiteX5" fmla="*/ 2135168 w 2322511"/>
                <a:gd name="connsiteY5" fmla="*/ 5358295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809884 w 2322511"/>
                <a:gd name="connsiteY2" fmla="*/ 1135381 h 10339939"/>
                <a:gd name="connsiteX3" fmla="*/ 1982114 w 2322511"/>
                <a:gd name="connsiteY3" fmla="*/ 1929214 h 10339939"/>
                <a:gd name="connsiteX4" fmla="*/ 2012056 w 2322511"/>
                <a:gd name="connsiteY4" fmla="*/ 2822858 h 10339939"/>
                <a:gd name="connsiteX5" fmla="*/ 2135168 w 2322511"/>
                <a:gd name="connsiteY5" fmla="*/ 5358295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809884 w 2322511"/>
                <a:gd name="connsiteY2" fmla="*/ 1135381 h 10339939"/>
                <a:gd name="connsiteX3" fmla="*/ 1955350 w 2322511"/>
                <a:gd name="connsiteY3" fmla="*/ 1929214 h 10339939"/>
                <a:gd name="connsiteX4" fmla="*/ 2012056 w 2322511"/>
                <a:gd name="connsiteY4" fmla="*/ 2822858 h 10339939"/>
                <a:gd name="connsiteX5" fmla="*/ 2135168 w 2322511"/>
                <a:gd name="connsiteY5" fmla="*/ 5358295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788473 w 2322511"/>
                <a:gd name="connsiteY2" fmla="*/ 1135381 h 10339939"/>
                <a:gd name="connsiteX3" fmla="*/ 1955350 w 2322511"/>
                <a:gd name="connsiteY3" fmla="*/ 1929214 h 10339939"/>
                <a:gd name="connsiteX4" fmla="*/ 2012056 w 2322511"/>
                <a:gd name="connsiteY4" fmla="*/ 2822858 h 10339939"/>
                <a:gd name="connsiteX5" fmla="*/ 2135168 w 2322511"/>
                <a:gd name="connsiteY5" fmla="*/ 5358295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772416 w 2322511"/>
                <a:gd name="connsiteY2" fmla="*/ 1313929 h 10339939"/>
                <a:gd name="connsiteX3" fmla="*/ 1955350 w 2322511"/>
                <a:gd name="connsiteY3" fmla="*/ 1929214 h 10339939"/>
                <a:gd name="connsiteX4" fmla="*/ 2012056 w 2322511"/>
                <a:gd name="connsiteY4" fmla="*/ 2822858 h 10339939"/>
                <a:gd name="connsiteX5" fmla="*/ 2135168 w 2322511"/>
                <a:gd name="connsiteY5" fmla="*/ 5358295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772416 w 2322511"/>
                <a:gd name="connsiteY2" fmla="*/ 1313929 h 10339939"/>
                <a:gd name="connsiteX3" fmla="*/ 1928586 w 2322511"/>
                <a:gd name="connsiteY3" fmla="*/ 2036346 h 10339939"/>
                <a:gd name="connsiteX4" fmla="*/ 2012056 w 2322511"/>
                <a:gd name="connsiteY4" fmla="*/ 2822858 h 10339939"/>
                <a:gd name="connsiteX5" fmla="*/ 2135168 w 2322511"/>
                <a:gd name="connsiteY5" fmla="*/ 5358295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783121 w 2322511"/>
                <a:gd name="connsiteY2" fmla="*/ 1242513 h 10339939"/>
                <a:gd name="connsiteX3" fmla="*/ 1928586 w 2322511"/>
                <a:gd name="connsiteY3" fmla="*/ 2036346 h 10339939"/>
                <a:gd name="connsiteX4" fmla="*/ 2012056 w 2322511"/>
                <a:gd name="connsiteY4" fmla="*/ 2822858 h 10339939"/>
                <a:gd name="connsiteX5" fmla="*/ 2135168 w 2322511"/>
                <a:gd name="connsiteY5" fmla="*/ 5358295 h 10339939"/>
                <a:gd name="connsiteX6" fmla="*/ 2322511 w 2322511"/>
                <a:gd name="connsiteY6" fmla="*/ 10339939 h 10339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22511" h="10339939">
                  <a:moveTo>
                    <a:pt x="0" y="0"/>
                  </a:moveTo>
                  <a:cubicBezTo>
                    <a:pt x="592667" y="311772"/>
                    <a:pt x="1196931" y="599738"/>
                    <a:pt x="1494118" y="806823"/>
                  </a:cubicBezTo>
                  <a:cubicBezTo>
                    <a:pt x="1791305" y="1013908"/>
                    <a:pt x="1710710" y="1037593"/>
                    <a:pt x="1783121" y="1242513"/>
                  </a:cubicBezTo>
                  <a:cubicBezTo>
                    <a:pt x="1855532" y="1447433"/>
                    <a:pt x="1890430" y="1772955"/>
                    <a:pt x="1928586" y="2036346"/>
                  </a:cubicBezTo>
                  <a:cubicBezTo>
                    <a:pt x="1966742" y="2299737"/>
                    <a:pt x="2012056" y="2822858"/>
                    <a:pt x="2012056" y="2822858"/>
                  </a:cubicBezTo>
                  <a:lnTo>
                    <a:pt x="2135168" y="5358295"/>
                  </a:lnTo>
                  <a:cubicBezTo>
                    <a:pt x="2135168" y="5364272"/>
                    <a:pt x="2322511" y="10333962"/>
                    <a:pt x="2322511" y="10339939"/>
                  </a:cubicBezTo>
                </a:path>
              </a:pathLst>
            </a:custGeom>
            <a:ln w="12700">
              <a:prstDash val="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FF0000"/>
                </a:solidFill>
              </a:endParaRPr>
            </a:p>
          </p:txBody>
        </p:sp>
        <p:cxnSp>
          <p:nvCxnSpPr>
            <p:cNvPr id="77" name="Straight Arrow Connector 76">
              <a:extLst>
                <a:ext uri="{FF2B5EF4-FFF2-40B4-BE49-F238E27FC236}">
                  <a16:creationId xmlns:a16="http://schemas.microsoft.com/office/drawing/2014/main" id="{D5F9F881-0985-4948-A567-2F5FFC2B377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491880" y="3521645"/>
              <a:ext cx="448208" cy="1316"/>
            </a:xfrm>
            <a:prstGeom prst="straightConnector1">
              <a:avLst/>
            </a:prstGeom>
            <a:ln>
              <a:headEnd type="triangle" w="med" len="med"/>
              <a:tailEnd type="none" w="med" len="med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6544CCE5-7D25-41B3-A905-CC33990FC50C}"/>
                </a:ext>
              </a:extLst>
            </p:cNvPr>
            <p:cNvSpPr txBox="1"/>
            <p:nvPr/>
          </p:nvSpPr>
          <p:spPr>
            <a:xfrm>
              <a:off x="3884663" y="3347700"/>
              <a:ext cx="87354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BE4B48"/>
                  </a:solidFill>
                </a:rPr>
                <a:t>LET</a:t>
              </a:r>
            </a:p>
          </p:txBody>
        </p:sp>
      </p:grpSp>
      <p:pic>
        <p:nvPicPr>
          <p:cNvPr id="79" name="Picture 2">
            <a:extLst>
              <a:ext uri="{FF2B5EF4-FFF2-40B4-BE49-F238E27FC236}">
                <a16:creationId xmlns:a16="http://schemas.microsoft.com/office/drawing/2014/main" id="{BFD5A587-01A1-4715-AEA0-A651B259D59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69" b="-1676"/>
          <a:stretch/>
        </p:blipFill>
        <p:spPr bwMode="auto">
          <a:xfrm>
            <a:off x="5239743" y="1223464"/>
            <a:ext cx="3558987" cy="4248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92703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data:image/jpeg;base64,/9j/4AAQSkZJRgABAQAAAQABAAD/2wCEAAkGBhIRERIUEhEQFRUSFRIWFxQSFBYUFxUYFRQVFxUVFhoZGyYeFxkjGhUUIDshIygpLSwsFyAxNzAqNSYrLCkBCQoKBQUFDQUFDSkYEhgpKSkpKSkpKSkpKSkpKSkpKSkpKSkpKSkpKSkpKSkpKSkpKSkpKSkpKSkpKSkpKSkpKf/AABEIAMgA+wMBIgACEQEDEQH/xAAbAAEAAwEBAQEAAAAAAAAAAAAABAUGAwECB//EAEsQAAIBAwIEAgQJBwgJBQAAAAECAwAEERIhBQYTMSJBFDJRYRUjUlNxgZGU0jRCkqGxwdEHM0NicnOCkxYkJVRjsrPh8DV0oqOk/8QAFAEBAAAAAAAAAAAAAAAAAAAAAP/EABQRAQAAAAAAAAAAAAAAAAAAAAD/2gAMAwEAAhEDEQA/AP3GlKUClKUFdcyt6VAoJwY7gkZ2JBhwSPPGT9tWNVl1+V2/91c/tgqzoFKUoBrJfCk6TgySSLG07IpCRSWzoWKImpPjIps4GXOnXld8itaaxaXVubjPouAbp4gyzZxMGZDN6PnAOoE6gNQ9b2mg7pzs/ThdrRgbmOGSFFlViwklgi0uSAEYekRN5jBO4IxX3Hzt4nDW7BUE41gsF1wBg4Z3RY1QsjqG1b4GQucCNwpOFwQxATQuFWFBIXZs9AxOGG5Eah+mxxhQxGd6m3EfDWmkR2h6jdUMjO2M6NUpUE6FfSuWZcMMZJoPLPm55W6aW4MoeQFTIyppjjhcuGeMMc+kRgDQMknfAzXzwzm3/U4pJBI8zRQsVCFQzysiKuvSIxlnUbHbf2V04fw/h0+volXKssjlZZeoGdNAZm1a/EiY3PiCjOdq6W3EOHPbtCkluYI41GgHwCPspXPdc4AIzvgd6D7teZS0/Qkh0yDqatL60wscbqVJUEgiTG4GCp9xr45a5gkupJCY1WPpWsieLLfHxdQhtsbZ8vZ76jSrwwImp48O7sGMkmsttHIZHLa8eoh1nHqg+QqZwF7UP8UgjfEkAQMcmO0laENgHGkYwCd9wM0F9SlKBSoc/GIEDl5Y0EZCsZGCAEqrd2wOzKfrr54dxy3uE1wzRumWGpWBBKnBwfPcUE6qyTmKFZuiRP1DnAFvOQQCqlgwTSVBZfFnG9T/AElPlr9orP8AMPDGnaQo8Y1WV3ACXAw8xi0dvLwHeg0ZavNVYz4He4uBJPHCIi8ZMTypJslrPGdSjwnxyLtvsM/REg5WeNIgFhYCGyE8QlAFxJC0hlDk7OTqU5b1tAU7dg3+qvax3AuAaLgSyLCqKspijEgYQF5dSqo9XZdW42XWVG1az0lPlr9ooOtKh3/GIII2kllRETGpidhkgb495FfFvx63kCGOeKQOwVTG4cEkEgeEnHY0E+lKUClKUCo9+0gjYxdPXjw9TVpz/W0jOPoqRXhGaDGPzJctbxurRho+HpeSakyJWK56YwRoXwPuNxqX2YM2x43O80TFk6U1xcwCPRhk6AmKuXzuSYGyMY8Yx2ObKfle2dY0aPwxIIlAd1BjGn4t8Ea08K+Fsg4rrFwCBZjMqEOSx9ZioZwA7KhOlWYDcgAn6zQRZL1GvokU5aOK41DBGMm3xuRg/VV1VZdfldv/AHVz+2CrOgVE4jxaC3XXPNFEp2DSuqAn2AsdzULmPjZt41EaCSeZxHBFnGuQgnLHyRVBZj5BT5kVJsOHN04vSGSeWPJMpjVfEc5KD8wYOPbjuTQceH802dw2iG7tpG+SkqFv0c5qsTk4iXVrgx6SbjUtvifeXq9Pq9T1c+E+HdSR51e3vCYZtJlijcoyspdQSrKcqykjIII8qrOK8auLWQvJB1LUgfGQBmlgwPEZY9zJHnfUm481I3oK695Gke3jgW5wiW5hIKNgn5wKsign3NqHsxvmHf8ALdzKxhKt0Ee9kB+LXUbmKcYWTWSTrnJAKDSM5LYBOzsb+OeNZIpEdHGVdCGUj3EVIoM3y9Z3JluZrhcGVIEUFUQ/FCXPhWSQAZk7liTg9hiqmPld/RrVbudEaOGCGIBCAsmqCTTKyyYbx26INJTO+DlhjdVyuLdZFZXUMrAgqRkEHuCKDIXXIcjxOguEUSrIHAjk06m7OB1ssdIVfjC3q7Y7Va8I5Y9HmeVJN5mmaYaTh9cryxYyx0lNbLtsQxyM4I7W9w1syxysWiYhYpmOSD+bDKT+d5K59bYHxYL3OaAK8Ne1X8c4ylrC0r5OMBUXd5HY4SNB5szEAD30ELjfBbBkd7yO2KswYvc6MKdCoNLN6myL2NUVjd8Ftl6VusUwGpiLeF74oGOTqZFcqO+xP0Va8H5ZLsLm/CS3Lbqh8cVqD/Rwg7ZHnJjLH3YFaKOFVGFUAexQB+ygyA5i4OcaBBIfkQ2rSuPbqRIyyf4gKsuHvwyeMyRCyZF9YhIxo9zggFD7mxV/iq295Ys5n6ktrbSOPz5IkZvduRk0HCwg4dcAmBbGULsTEIZMH36c4qX8A23+7W/+Un8Ki8R5RtZiGMQjkQYWaAmGVfcHjwce45HuqOOVJB24lxID+3bn9bQEmgsvgK2/3a3/AMpP4U+Arb/drf8Ayk/hVWeVp28MnE75k+SvQhY/TJFEr/YRXv8AoJbD1GvI2+VHeXQP15kIP1igl3/KlnPG0b20JV8Z0oEOxB9ZcMO3ka4cL5bsISFtobdGiYMeiFD5AIGsjxHue9czyJbN/OtdT+6e6uJF+jTr0/qqBx3gFvaNZzW0EMDpdW0ZMKLHqjncROjaQNS+MHfzUGg2NKUoFKUoFKyvMN5GrOHmuNQ06YhK9qmk6Q0nUjGpkB9Y5bSSAQM72nLmTCra5WD9llYOVwSPC+kM6HGQW3IIPngBbUqBxHjsFuQJZApILdmOFBALtpB0ICR4mwN+9IuOwNMYRIDINQ04PdQCyhsaWYAjIBJGdxQc7r8rt/7q5/bBVkTVbdfldv8A3Vz+2CunH+Ji2tp5z/QxSPj2lVJA+s4H10Ee0gguLj0lHZ2hE1uO+hCJPjtII9YsoUsCRhMe2rcVU8rcKNtZ28Tbssa6z8qRvFK31uzH66tqBXhFe0oKx+ECJJzaLBFLMdZYoSjSYA1OqkZyBuQQfPeoFnzaFdYb2P0WZjhSzaoJj/wZsAE/1G0t7j3rRVyubVJFKyIjqcZV1DKcHIyDsdxQdAa9ql4vFerIJLZ4nUKA1tMNKtgk6klUFkc5x4gy7D1e9deDcfE5ZGhnhljxrimQjGcgFXGUkUkHdWPvxQWFxbrIpV1DKwIZSMgg9wRWLfme4suIRWs8T+hyfFxXb+Il209NHcEjAOpMthjlSc4JbcA1R8x8eiiAh6fpE0wOi1QBmkHbU+fDHED3dth7ztQSuN8ejtUUuGZ5G0RxRjVJK+MhEHmdicnAAGSQKruG8GmmmS5vdAaPPQtkOpINQwXZsDqzYyNXZQSF7kntwPgLiQ3N0ySXLLpGjPTt0O/ShB33OMud2IHYAAX1B4BXtKUClKUClKUClKUCs9zvtbxt8i74e30f65CM/rrQmsxzYOpbuzSaI1ntvLIPTuYiPLOS6gfQaDTCva8Fe0ClKUGM4+yG6AnuBHEpRlMjyw4wu4i8IRmJOeoHDrnGPboeCXaunhkeULt1XTRr3OCDpAfAwCyjBqFzPzEbTo4EQEjgM8r6FA6kalR7XIkLAEjaNj5VYcE4gZ4UkIALavVJZTpYrrQkAlGxqBx2YUFDzfwCeeQmMMQ1vJEuiURBXZlIaYH+diwB4PENmGk6tu1lwicTRqyKEhubq46oceMTibSgXuCDO2c7eAYJztp68xQU0luwvomMrsGiuMIQgVMGDOCFDHPvJrvx3iSRCFXj6npE0cAXYjL5JYg7EKqs31Uuj/rdv/dXP7YKh8XtnkvbDCkxwm5mZseEOIhFGpPtPWkOP6poL4V7SmaBSvGYAZJ29tUl5ztYRHS13AW+QjdV/wBCPLfqoLylZz/TMP8AzFnxCbPYi3MK/pXBjFPTeJy+pa2tuPlXExmf/LhAX/7KDRVU8a5jtLf4uaUa3GBCgaSV8+SxoC5+kCoR5Wnl/Kr+5cfN2+LSP6PBmUj6ZKs+Ecv21qCIII48+sVXxN73b1mPvJNBjLXg/E2Diykls7crhI75hPIDtjpjDNAuPJ2fGfUGKvLEW3DIFknQxvMR1pSZLk68d5p9GdPkGYKozgAVqK8xQcbS9jlQPFIjo3ZkYMp+gjY13qlHKdqs4nij6MmcsYGaJZPdKikLIN/zgT764XHF7tJHaKGG6gDacW8gWeMqBrUhz05CDnsykdsGg0NKreD8eiuQ2jqK0ZAeOWN4nQkEgMrAew7jIPtqyoFKUoFKUoFKUoPiaTSrH2An7BmsxzpHp4XJ7V9HY/Ss8Tk/aM1oeIn4th7cL+kQv76p+f1/2Ze/1YXb9HxfuoNAK9rxTXtApSlBludpXAgAl0K7OjKCxc505dERGaQoglwANmZG/Nq05YdmtYmZw+oFg2vqeEsxRS/57KpVS3mVJqp5iuLg3MKwRSCQLLokSSHDIRH1Q6SDsG6W43zjyzVpyqwNrHs4OZdYkZWfqdV+rqKAKW6mv1dvZtQW9M1keauMXCTOkRdVhtjcOydLcBmBz1AdQAQ+Aac6vXXbP3YcWmaaJ+qSk9zdwdHSgCJCsxRwca9XxIzkn+d7DAoJnHuGCe4t1Mk6YjuTqgleJu8AwShBI37du1U1nwaVr25hTiHEVSCK2beWOQ9SUzFh8ZG2wVE299X0t4GvolAkykVxksjqpyYPVYjS31E114Twlop7yVip9IkjZcZ2SOCOMA5HfUrnb5VBC/0fux24pc/44LVj+qIUPLFw385xS+I9ka20P61h1frrRUoM6vIVmSDLHJcEed3NLcD9GRiv2Crqz4fFCumKOONfkxoqD7FAqRSg8xXtKUClKUClKp7u7ed2hhYqqnEsw/N9scftk9p/Mz7cCgqOcrS4v0a3srhoSh+NlBwp8jDkDUW3ydJGMAHOcDQ8F4RHawRQRDCRKFHtPtY+8nJPvJqRaWiRIqIoVVGAB/5ufedzXag5XNssiMjjKurKw9oYYI29xrPf6N3NvvZXb6R2t7zVcR/QsmetGP8AEwHsrTUoKm/48LaONrhJBqHjaGOSaONgATqKrqCZ2DEfTipfDeLQ3Ca4JY5U+VGwcfQcHY+41KIqtblu2M63HQjEy5+NQaGOQRhyuNY37NkUFnSqG+TiEcjPC9tPGTkQShoXUYGyTLqB8z4k+upXDuOF0kaaCW26Xr9coFxjJZZFYqygeeRjzxQWlK+IZlcBlIZTuCpyCPaCNjX3QRb3cxr8p1+xcsf2VV89rnhl/wD+1uD9kbGrT1pvdGv/AMm/7D9dV/Oq54dfD22tz/0XoLaA5VT7QP2V0rhYtmOM+1EP2qK70ClKUFDzPPbDorPG7lnGjp5DJlkjL6wylFzKgODvqxg1YcFkiMKdFNCAFQmnQUKMVZCPIhlYH3jzqp5ysxKsWEd2DEqqRzEkjB/nInQwjIU5ZsHA2JAxa8EiKwRqYVhIUZiV9YQ+Y1fnHzz5k0H1f8GgnKmWKNymcF1BxnGR9BwNu2w9lI+DwrKZhFGJGzlwviOcZ+s6VyfPSPZU2lBWXX5Xb/3Vz+2CoPIspe06hJJlmu5Mk52a6l0ge4LpqbeuBdwE9hFdE/UYK95btIorWFIHLxBAUckNrVvEGyAAc5z2oLOlKUClKUHhNUyc2QMszKJW6UqQY0FWeRwhVUDYznqKMnA7nOBmrqs/ecuuxndXTW9zb3EYYHAMMcSFHxv4hG247agcHGCEmbmaJbWS5Ky6YteuMKOoGjYoyac4Lahjvg+RINc+Jc3Qw9HaSTrxyyIIlDZWOIyk7kdwMD2k1yPLsjWk0RdBJPI8rMASis8ofAzuQAAufPGcDOKj2XKDRzLIZFIjnLRrpI0QdK4CQj3h7l9/kqo8qC5j4vHJIkaEtrh6wZfVCEqFJOe7ZOP7DeyoXCOOQEpBFG6sDKrRYAMPSOGMu+2piuDk6teRkZIct8vG1Empw+SqR4BGiCLPRiOe5XW+/vqPacsSJK0xmy9xrFzpLIGUA9DolTmMxjwg+YZid8YC6n4pCh0vLEpwWwzqp0gElsE9sKxz7jXkPFoXXUk0TLpZtSupGlThmyDjAOxPlVNecrMTO0Trqkito1MuZGxDNLI6s76j4hJgHcqRnfAqpblOUFIzljNPOZGXW6i2lVGmid33LFkRQfPvgbgBsIOKQyOyJLEzp6yq6sy/SAcipVZ3hPL0sVy0haMR/H4VC5yZpVk1BXz0TschDpcnVgYArRUClKUCvl0DAggEEYIO4IPka+qUGdk5HgUlrV5bNyck2rBYyfa8LAxN+jn31MvryeBIcRekeqsrh0iYbAdQIdmBOTpBBHlntVqzAbmocY6rBvzF3UfKPyz7vZ9tBW8E5ntpH6XUKXDFiYZ0aGQnz0pIAXAA7rkYFd+cBnh96Pba3P8A0Xq0kgU6SVUlTlSQDpOMZHsOCazHNfL0phu5IbydOpFLrhcCeFh0yCFVsNESPkMBnfBoNDwpwYIiOxjjP2oKlVnOVuJyixSS4jRFSCJlaFmm6idJW1BQgcNjbTg79iatOFcet7pdUE0cgHfQ2Sp9jL3Q+4gUE+lKUGI50tws0ZZbUpJqJR7KW5dn+KjDnpsMDBjTO3rKN8jF/wAqEeiRacYw2MRdADxtsI8koB2wd9t981Tc5M4eMHoMr5VB05TIocxxyMzLMgC65I/eDpIBIBF3yuB6LHjv49WQ4OvqN1NWtmbVr1ZyTvneglcT4tHbqGlbAZ0jGASSzsFUAD6c+4AnyrhDzDC83SBfVqdQxRgjPGMyIr4wzLvke4+w4gc0csyXRDRzsjARgKVQqAsySOwypIY6F9x0qO2c+WnA5lmTUY+jFcXNwrBm6jNOJfAy6dKhevJuCc4XYb0Dmu46eX+RaX7fopEf3VYcswaLO1T5FvAv2RqP3VT8zPHbyNPL1JY/RrrXCxDKVzbqUVTt4s439talFAAA2A2xQfVKUoFKUoFKUoFKUoFKUoFeYr2lApSlApSo8t6inGcn5K+I/YKCRmuU9yqDc9+w7k+4Dua4l5H7AIPa2Gb6h2H110gtFXfcsfzmOT/2HuFBzELSbuML5J7fe/8ACpeKUoFcL6PVFIvykcfapFd68YZB99BS8kvq4dYn22tt7v6JK6cW5Vtblg8kQEg9WaMtFMv9mRCHH24qNyAf9mWXut4h+iuMfqrQUFTxFLuNI/RejJoGHW5Zw0gAABEqg6X2OSynOfKrOFmKqWXSxAyuc4ONxnzwfOvulBh+aZWmkKE2wWK4ghUOZUkDSpFJ1dccqHSC6+Dz0ZLDbGq4NaiOGNAYyFGMxLpQ752BZj9ZYkncnelzwO3kYtJbwOxxlniRicbDJIz2qTb2yxqFRVVV2CqAoH0AbCg60pSgx38ocTOioisxeN10qCx3ubMHAHsGTny71sazfNHEGhmtWQqCxMY1AsPjbi0TGBvk6sA9gSCdgauvSH+Zb9JP40EqlRvSm+Zk+1PxV56U3zMn2p+KglUqKbl/mW+tkH76CaT5r7XH7hQSqVG1y/IjH0uf3LXnx3/CH6R/hQSqVG6UvziD6E/i1PRn85X+pUH7jQSa8zUf0Eebyn/GR+zFPg6P5Of7RLftNB9vdoO7oPpYV8fCKeRLf2VZv2Cs5zvxe4togthbxy3Db6ApJROxl0qNwG0jcjv54Iq55e4fLDbos8rSzHxSyMfWdt20jsqjsAMDAFBK9LY+rE/+Ihf2nP6q8xKfONPoy5/XgVKpQRfQM+u7t7icD7FxXeKFVGFAA9gGK+6UClKUClKUChpSgzv8np/2ba+5GX9F2XP6q0VZz+T3/wBPgHyTMv6M8gz+qtHQKUpQKUpQZrmiSUyKkE8glMbGKKPAAfUB152OR0V2Gk98nAY4xGseISG4jYzuTLd3sDQ5XSscImMZVcZUjpRnPn1d+640d3wiCUhpYIZCBgGSNXIHfALA4Ga+04fEJGkEcYkYYaQKA7DbYtjJGw+ygzHM0Elxd2kaRsvSlWUvJgIyxTW0jaCCSTt2IH6q19ZHnC4Zb3hKozL1LiVW0kjUojDlTjuPANvPFa6gUpSgUpVLZ80xSMgCzKJGkRJHjwjtHrLKDnbaNzvjIU0F1SuPpseQOomWJAGoZJHcDfcj2V6LpCSA6ZXuNQyNs7jy2oOtK5R3KMNSupHfIII9vcV4LyPSzdRNKEhm1DCkdwTnb66DtVdxLiZQrHEA8z7qp2Cr2MkhHZB9pOw37S2uk8I1oC/qeIeLbPh38X1VXcvdIx9RXLtNlmkcYdypKnbyUEEADYD6ckJPDOGCIEli8jkGSRhu58voUdgo2A+smdUKHisTZ8YAEjRgsQuplOkhc9/EGX6VNd5byNc6pEXTudTAY3xk5O2+1B2pUQcUiMjx9RNaIsjLn1UbVpY+WPCf/CK6G+jChjJHpbGG1DBycDBzg7kUHelRL3ikcSuWYfFgMwBBZVzguRnIUd8+wGpQoPaUpQKUpQKUpQZz+T3/ANPhPtM5+jNxKcfVnFaOs7yEMWYTzjnvIz9KXcw/Zj7a0VApSlApSlApSlBneO2CS33Diz6TCbmRRt42ESpp39zs23ya0VZnmBM8R4X7mvD/APmI/fWmoFKUoFYi15PnXQMRKUe5YyieZ9ayibwCIpoTPUXJB2wcd629KDC3HJcwWBIktgsMdmARiM64JRJJk9JmYMRsQy7kkg1WS8FkZtAg/J4roPJ0Zdc5NxA4EoKAP1BG+QhkyGY+YU/ptKDFcOtJGteKN0AnpBlMccaONX+pxx5UOisSXUjJVcnsPM8jyhM6KwSCEolqBFExUS9HWcuTF4CNYwCrYK7ntjdUoMEeTLkdMKsGFaBx491Md21wyaujqYYO2kooOfD2q35X5bktHYsyOJFOSclkYSOypGcD4oq/q+TAnfUcaalB+fDl+YylPRopNNvdw67gMqjq3RdWVgjBsoysQME+3Y1Oh5NeMhwsEzrO0jCUlesvQESs7aGw6kFsYI8TeZzWzpQYaPkmVRsts2UtsqSwUmG6lmMHqE9ErIqA+XSXKkbCRHyczO7yJbAOl7iIDWkTXC2yrpygznouzHA3kOAa2NKDA3PKtxGJG0RPmJ1OkmRpHe1EAwGj1RsW05YPpKqSVycrubSHRGik5Kqq59uABmutKBSlKBSlKBXhr2lBm+WD07niEB8p1uF96XKBif8ANSetJWb5htZIZ4r2CNpTGjRTwp68sJbUDHnvJGw1BfzgzjuRUqw5ysp9kuoNXYxu4jkU+xo3w6n3EUF1SvlWzuN/or6oFKUoFeZoaxdlIPTU8T+kel3IlXU+1sIpejlewj/JiD21E43LUFxxHldZbiGbXKChk1YnmGA8enEYDYTcLnGM4qX8Ax/OXX3mf8dWVKCt+AY/nLr7zP8Ajp8Ax/OXX3mf8dWVKCt+AY/nLr7zP+OnwDH85dfeZ/x1ZVyuZGVGKqWIViEBALEDZQTsCe2+29BVWvL+Gl1y3JBfMYFzP4U0INJ8ffWHPn3qR8Ax/OXX3mf8dVHJ8sxnveskysWgY9QrpBMQysYV2AUbbezc5JNamgrfgGP5y6+8z/jp8Ax/OXX3mf8AHVlSgrfgGP5y6+8z/jrhf8v5ikEUtyshRwjG5nwrFTpJ8Z2Bx5Grms7zu2IoclQhuIw5lZlhCaJCesV30EgAbgaimds0E9eApj+cuvvM/wCOvfgGP5y6+8z/AI6j8nuxs4NWrOGGSWbIDsAVLeIxkAFc76Sud6uqCt+AY/nLr7zP+OnwDH85dfeZ/wAdWVKCt+AY/nLr7zP+Oo0nL/xqETXPTCyB19JnyWJTQR4vIB/P84d6umG38KwjmOGGdZ3mdfT3CrJLp6xMKkLLI2AIhu3s8AGD6pDVfAUfzl195n/HT4Bj+cuvvM/4685ai02sQ6qy+H11YupBJICsSSyqPCCdyFGd6s6Ct+AY/nLr7zP+OnwDH85dfeZ/x1ZUoK08Bj+cuvvU/wCOo1ly/jX1JrlsyOVxcz7IT4VPjG4Fc+d7ctZyEPKpQow6bFdWHXZsblfdVJdTOOIuWZS63NusUWZRI0Dxxh3QhwvTUtMzDSwOhskHTgNR8Ax/OXX3mf8AHUa85PtphiVZJB7JJZX/AOZjV3Sgykf8l3DVOVt2U/1J50/5ZBV5ZcEihRUQSaVzjVNK53JPrMxJ3Pman0oFKUoFeYr2lApSlApSlApSlB4BXtKUClVV/wAwxxSNGUnYoiyOY4mkCK5cKW07/wBG+wBO1Tob1HClXUh1DrgjxKRkMPaN+9B3oRUW54nFGup5EA1omcjZ3YKqn2ElhSx4lHMDoYHS0ikdiDHI0bbd8akbfzoJVKjrfLlsnTpbT4/Dk7ernuNwM15dcRjjZFdgGkLBF82KqWIH1A0EmlcLe7VwuDgsobS2zAH2r3Ffcc6sMqykHO4IOcd6DpXmK+RMuQNS5IyBkZI9o91cG4igkZCcFEV2J2VVYlVyTsCSrfYaCVSuZuF28S79txvtnb6t64x8RRn0A5JQSA+TLnBKnzwcZ9mpfbQSqUpQK8017SgUpSgUpSgUpSgUpSgUpSgUpSgUpSgUpSgoby1uVuZZYEgYSwwRgySMuho2nOSqxnUPjV2BHY9u9Z6XkiSLOk9RUSMq+pQ46NqsWgIIixyUJwJAuJGBHylKDy25QkeCMm3tYysNkBFk4laGWOVmkzF4DpV0GQx+MfO3e54dywYpopQIgwmv3kZfWZbiR3jGdOWxlMg7ArtnApSgi3XJrSS3LOIGEqXoTV4tLTrbBDuu2Oi2SO2R3qfxTgTy+hkCJmt2OoyHfDQPGWU6TkhirY2zp7ilKCji5JnBUabYjoqjszkhsWXo5A+L6kZzgakcDTvp1VIsOWrqFldUtyQZgIy4UhZYoV1M8cKhyGiH5udJGSSKUoPjhPJc0UsDMUYR+jMXDgFejbxxMijpayCUb88DDnI7hpnE+DSPdOwRJBqgmCS7JIEimhaMtpYBlZ0kGR39ncKUHA8klsl4rQE+gYVQSqLBcvLKialzpKtpHbO+yjapnBuENDcqMAJGL5/AMJi5uY3iQbAZAjYkDtt7RSlBqKUpQKUpQKUpQKUpQf/Z"/>
          <p:cNvSpPr>
            <a:spLocks noChangeAspect="1" noChangeArrowheads="1"/>
          </p:cNvSpPr>
          <p:nvPr/>
        </p:nvSpPr>
        <p:spPr bwMode="auto">
          <a:xfrm>
            <a:off x="10160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+mj-lt"/>
            </a:endParaRPr>
          </a:p>
        </p:txBody>
      </p:sp>
      <p:sp>
        <p:nvSpPr>
          <p:cNvPr id="3" name="AutoShape 4" descr="data:image/jpeg;base64,/9j/4AAQSkZJRgABAQAAAQABAAD/2wCEAAkGBhIRERIUEhEQFRUSFRIWFxQSFBYUFxUYFRQVFxUVFhoZGyYeFxkjGhUUIDshIygpLSwsFyAxNzAqNSYrLCkBCQoKBQUFDQUFDSkYEhgpKSkpKSkpKSkpKSkpKSkpKSkpKSkpKSkpKSkpKSkpKSkpKSkpKSkpKSkpKSkpKSkpKf/AABEIAMgA+wMBIgACEQEDEQH/xAAbAAEAAwEBAQEAAAAAAAAAAAAABAUGAwECB//EAEsQAAIBAwIEAgQJBwgJBQAAAAECAwAEERIhBQYTMSJBFDJRYRUjUlNxgZGU0jRCkqGxwdEHM0NicnOCkxYkJVRjsrPh8DV0oqOk/8QAFAEBAAAAAAAAAAAAAAAAAAAAAP/EABQRAQAAAAAAAAAAAAAAAAAAAAD/2gAMAwEAAhEDEQA/AP3GlKUClKUFdcyt6VAoJwY7gkZ2JBhwSPPGT9tWNVl1+V2/91c/tgqzoFKUoBrJfCk6TgySSLG07IpCRSWzoWKImpPjIps4GXOnXld8itaaxaXVubjPouAbp4gyzZxMGZDN6PnAOoE6gNQ9b2mg7pzs/ThdrRgbmOGSFFlViwklgi0uSAEYekRN5jBO4IxX3Hzt4nDW7BUE41gsF1wBg4Z3RY1QsjqG1b4GQucCNwpOFwQxATQuFWFBIXZs9AxOGG5Eah+mxxhQxGd6m3EfDWmkR2h6jdUMjO2M6NUpUE6FfSuWZcMMZJoPLPm55W6aW4MoeQFTIyppjjhcuGeMMc+kRgDQMknfAzXzwzm3/U4pJBI8zRQsVCFQzysiKuvSIxlnUbHbf2V04fw/h0+volXKssjlZZeoGdNAZm1a/EiY3PiCjOdq6W3EOHPbtCkluYI41GgHwCPspXPdc4AIzvgd6D7teZS0/Qkh0yDqatL60wscbqVJUEgiTG4GCp9xr45a5gkupJCY1WPpWsieLLfHxdQhtsbZ8vZ76jSrwwImp48O7sGMkmsttHIZHLa8eoh1nHqg+QqZwF7UP8UgjfEkAQMcmO0laENgHGkYwCd9wM0F9SlKBSoc/GIEDl5Y0EZCsZGCAEqrd2wOzKfrr54dxy3uE1wzRumWGpWBBKnBwfPcUE6qyTmKFZuiRP1DnAFvOQQCqlgwTSVBZfFnG9T/AElPlr9orP8AMPDGnaQo8Y1WV3ACXAw8xi0dvLwHeg0ZavNVYz4He4uBJPHCIi8ZMTypJslrPGdSjwnxyLtvsM/REg5WeNIgFhYCGyE8QlAFxJC0hlDk7OTqU5b1tAU7dg3+qvax3AuAaLgSyLCqKspijEgYQF5dSqo9XZdW42XWVG1az0lPlr9ooOtKh3/GIII2kllRETGpidhkgb495FfFvx63kCGOeKQOwVTG4cEkEgeEnHY0E+lKUClKUCo9+0gjYxdPXjw9TVpz/W0jOPoqRXhGaDGPzJctbxurRho+HpeSakyJWK56YwRoXwPuNxqX2YM2x43O80TFk6U1xcwCPRhk6AmKuXzuSYGyMY8Yx2ObKfle2dY0aPwxIIlAd1BjGn4t8Ea08K+Fsg4rrFwCBZjMqEOSx9ZioZwA7KhOlWYDcgAn6zQRZL1GvokU5aOK41DBGMm3xuRg/VV1VZdfldv/AHVz+2CrOgVE4jxaC3XXPNFEp2DSuqAn2AsdzULmPjZt41EaCSeZxHBFnGuQgnLHyRVBZj5BT5kVJsOHN04vSGSeWPJMpjVfEc5KD8wYOPbjuTQceH802dw2iG7tpG+SkqFv0c5qsTk4iXVrgx6SbjUtvifeXq9Pq9T1c+E+HdSR51e3vCYZtJlijcoyspdQSrKcqykjIII8qrOK8auLWQvJB1LUgfGQBmlgwPEZY9zJHnfUm481I3oK695Gke3jgW5wiW5hIKNgn5wKsign3NqHsxvmHf8ALdzKxhKt0Ee9kB+LXUbmKcYWTWSTrnJAKDSM5LYBOzsb+OeNZIpEdHGVdCGUj3EVIoM3y9Z3JluZrhcGVIEUFUQ/FCXPhWSQAZk7liTg9hiqmPld/RrVbudEaOGCGIBCAsmqCTTKyyYbx26INJTO+DlhjdVyuLdZFZXUMrAgqRkEHuCKDIXXIcjxOguEUSrIHAjk06m7OB1ssdIVfjC3q7Y7Va8I5Y9HmeVJN5mmaYaTh9cryxYyx0lNbLtsQxyM4I7W9w1syxysWiYhYpmOSD+bDKT+d5K59bYHxYL3OaAK8Ne1X8c4ylrC0r5OMBUXd5HY4SNB5szEAD30ELjfBbBkd7yO2KswYvc6MKdCoNLN6myL2NUVjd8Ftl6VusUwGpiLeF74oGOTqZFcqO+xP0Va8H5ZLsLm/CS3Lbqh8cVqD/Rwg7ZHnJjLH3YFaKOFVGFUAexQB+ygyA5i4OcaBBIfkQ2rSuPbqRIyyf4gKsuHvwyeMyRCyZF9YhIxo9zggFD7mxV/iq295Ys5n6ktrbSOPz5IkZvduRk0HCwg4dcAmBbGULsTEIZMH36c4qX8A23+7W/+Un8Ki8R5RtZiGMQjkQYWaAmGVfcHjwce45HuqOOVJB24lxID+3bn9bQEmgsvgK2/3a3/AMpP4U+Arb/drf8Ayk/hVWeVp28MnE75k+SvQhY/TJFEr/YRXv8AoJbD1GvI2+VHeXQP15kIP1igl3/KlnPG0b20JV8Z0oEOxB9ZcMO3ka4cL5bsISFtobdGiYMeiFD5AIGsjxHue9czyJbN/OtdT+6e6uJF+jTr0/qqBx3gFvaNZzW0EMDpdW0ZMKLHqjncROjaQNS+MHfzUGg2NKUoFKUoFKyvMN5GrOHmuNQ06YhK9qmk6Q0nUjGpkB9Y5bSSAQM72nLmTCra5WD9llYOVwSPC+kM6HGQW3IIPngBbUqBxHjsFuQJZApILdmOFBALtpB0ICR4mwN+9IuOwNMYRIDINQ04PdQCyhsaWYAjIBJGdxQc7r8rt/7q5/bBVkTVbdfldv8A3Vz+2CunH+Ji2tp5z/QxSPj2lVJA+s4H10Ee0gguLj0lHZ2hE1uO+hCJPjtII9YsoUsCRhMe2rcVU8rcKNtZ28Tbssa6z8qRvFK31uzH66tqBXhFe0oKx+ECJJzaLBFLMdZYoSjSYA1OqkZyBuQQfPeoFnzaFdYb2P0WZjhSzaoJj/wZsAE/1G0t7j3rRVyubVJFKyIjqcZV1DKcHIyDsdxQdAa9ql4vFerIJLZ4nUKA1tMNKtgk6klUFkc5x4gy7D1e9deDcfE5ZGhnhljxrimQjGcgFXGUkUkHdWPvxQWFxbrIpV1DKwIZSMgg9wRWLfme4suIRWs8T+hyfFxXb+Il209NHcEjAOpMthjlSc4JbcA1R8x8eiiAh6fpE0wOi1QBmkHbU+fDHED3dth7ztQSuN8ejtUUuGZ5G0RxRjVJK+MhEHmdicnAAGSQKruG8GmmmS5vdAaPPQtkOpINQwXZsDqzYyNXZQSF7kntwPgLiQ3N0ySXLLpGjPTt0O/ShB33OMud2IHYAAX1B4BXtKUClKUClKUClKUCs9zvtbxt8i74e30f65CM/rrQmsxzYOpbuzSaI1ntvLIPTuYiPLOS6gfQaDTCva8Fe0ClKUGM4+yG6AnuBHEpRlMjyw4wu4i8IRmJOeoHDrnGPboeCXaunhkeULt1XTRr3OCDpAfAwCyjBqFzPzEbTo4EQEjgM8r6FA6kalR7XIkLAEjaNj5VYcE4gZ4UkIALavVJZTpYrrQkAlGxqBx2YUFDzfwCeeQmMMQ1vJEuiURBXZlIaYH+diwB4PENmGk6tu1lwicTRqyKEhubq46oceMTibSgXuCDO2c7eAYJztp68xQU0luwvomMrsGiuMIQgVMGDOCFDHPvJrvx3iSRCFXj6npE0cAXYjL5JYg7EKqs31Uuj/rdv/dXP7YKh8XtnkvbDCkxwm5mZseEOIhFGpPtPWkOP6poL4V7SmaBSvGYAZJ29tUl5ztYRHS13AW+QjdV/wBCPLfqoLylZz/TMP8AzFnxCbPYi3MK/pXBjFPTeJy+pa2tuPlXExmf/LhAX/7KDRVU8a5jtLf4uaUa3GBCgaSV8+SxoC5+kCoR5Wnl/Kr+5cfN2+LSP6PBmUj6ZKs+Ecv21qCIII48+sVXxN73b1mPvJNBjLXg/E2Diykls7crhI75hPIDtjpjDNAuPJ2fGfUGKvLEW3DIFknQxvMR1pSZLk68d5p9GdPkGYKozgAVqK8xQcbS9jlQPFIjo3ZkYMp+gjY13qlHKdqs4nij6MmcsYGaJZPdKikLIN/zgT764XHF7tJHaKGG6gDacW8gWeMqBrUhz05CDnsykdsGg0NKreD8eiuQ2jqK0ZAeOWN4nQkEgMrAew7jIPtqyoFKUoFKUoFKUoPiaTSrH2An7BmsxzpHp4XJ7V9HY/Ss8Tk/aM1oeIn4th7cL+kQv76p+f1/2Ze/1YXb9HxfuoNAK9rxTXtApSlBludpXAgAl0K7OjKCxc505dERGaQoglwANmZG/Nq05YdmtYmZw+oFg2vqeEsxRS/57KpVS3mVJqp5iuLg3MKwRSCQLLokSSHDIRH1Q6SDsG6W43zjyzVpyqwNrHs4OZdYkZWfqdV+rqKAKW6mv1dvZtQW9M1keauMXCTOkRdVhtjcOydLcBmBz1AdQAQ+Aac6vXXbP3YcWmaaJ+qSk9zdwdHSgCJCsxRwca9XxIzkn+d7DAoJnHuGCe4t1Mk6YjuTqgleJu8AwShBI37du1U1nwaVr25hTiHEVSCK2beWOQ9SUzFh8ZG2wVE299X0t4GvolAkykVxksjqpyYPVYjS31E114Twlop7yVip9IkjZcZ2SOCOMA5HfUrnb5VBC/0fux24pc/44LVj+qIUPLFw385xS+I9ka20P61h1frrRUoM6vIVmSDLHJcEed3NLcD9GRiv2Crqz4fFCumKOONfkxoqD7FAqRSg8xXtKUClKUClKp7u7ed2hhYqqnEsw/N9scftk9p/Mz7cCgqOcrS4v0a3srhoSh+NlBwp8jDkDUW3ydJGMAHOcDQ8F4RHawRQRDCRKFHtPtY+8nJPvJqRaWiRIqIoVVGAB/5ufedzXag5XNssiMjjKurKw9oYYI29xrPf6N3NvvZXb6R2t7zVcR/QsmetGP8AEwHsrTUoKm/48LaONrhJBqHjaGOSaONgATqKrqCZ2DEfTipfDeLQ3Ca4JY5U+VGwcfQcHY+41KIqtblu2M63HQjEy5+NQaGOQRhyuNY37NkUFnSqG+TiEcjPC9tPGTkQShoXUYGyTLqB8z4k+upXDuOF0kaaCW26Xr9coFxjJZZFYqygeeRjzxQWlK+IZlcBlIZTuCpyCPaCNjX3QRb3cxr8p1+xcsf2VV89rnhl/wD+1uD9kbGrT1pvdGv/AMm/7D9dV/Oq54dfD22tz/0XoLaA5VT7QP2V0rhYtmOM+1EP2qK70ClKUFDzPPbDorPG7lnGjp5DJlkjL6wylFzKgODvqxg1YcFkiMKdFNCAFQmnQUKMVZCPIhlYH3jzqp5ysxKsWEd2DEqqRzEkjB/nInQwjIU5ZsHA2JAxa8EiKwRqYVhIUZiV9YQ+Y1fnHzz5k0H1f8GgnKmWKNymcF1BxnGR9BwNu2w9lI+DwrKZhFGJGzlwviOcZ+s6VyfPSPZU2lBWXX5Xb/3Vz+2CoPIspe06hJJlmu5Mk52a6l0ge4LpqbeuBdwE9hFdE/UYK95btIorWFIHLxBAUckNrVvEGyAAc5z2oLOlKUClKUHhNUyc2QMszKJW6UqQY0FWeRwhVUDYznqKMnA7nOBmrqs/ecuuxndXTW9zb3EYYHAMMcSFHxv4hG247agcHGCEmbmaJbWS5Ky6YteuMKOoGjYoyac4Lahjvg+RINc+Jc3Qw9HaSTrxyyIIlDZWOIyk7kdwMD2k1yPLsjWk0RdBJPI8rMASis8ofAzuQAAufPGcDOKj2XKDRzLIZFIjnLRrpI0QdK4CQj3h7l9/kqo8qC5j4vHJIkaEtrh6wZfVCEqFJOe7ZOP7DeyoXCOOQEpBFG6sDKrRYAMPSOGMu+2piuDk6teRkZIct8vG1Empw+SqR4BGiCLPRiOe5XW+/vqPacsSJK0xmy9xrFzpLIGUA9DolTmMxjwg+YZid8YC6n4pCh0vLEpwWwzqp0gElsE9sKxz7jXkPFoXXUk0TLpZtSupGlThmyDjAOxPlVNecrMTO0Trqkito1MuZGxDNLI6s76j4hJgHcqRnfAqpblOUFIzljNPOZGXW6i2lVGmid33LFkRQfPvgbgBsIOKQyOyJLEzp6yq6sy/SAcipVZ3hPL0sVy0haMR/H4VC5yZpVk1BXz0TschDpcnVgYArRUClKUCvl0DAggEEYIO4IPka+qUGdk5HgUlrV5bNyck2rBYyfa8LAxN+jn31MvryeBIcRekeqsrh0iYbAdQIdmBOTpBBHlntVqzAbmocY6rBvzF3UfKPyz7vZ9tBW8E5ntpH6XUKXDFiYZ0aGQnz0pIAXAA7rkYFd+cBnh96Pba3P8A0Xq0kgU6SVUlTlSQDpOMZHsOCazHNfL0phu5IbydOpFLrhcCeFh0yCFVsNESPkMBnfBoNDwpwYIiOxjjP2oKlVnOVuJyixSS4jRFSCJlaFmm6idJW1BQgcNjbTg79iatOFcet7pdUE0cgHfQ2Sp9jL3Q+4gUE+lKUGI50tws0ZZbUpJqJR7KW5dn+KjDnpsMDBjTO3rKN8jF/wAqEeiRacYw2MRdADxtsI8koB2wd9t981Tc5M4eMHoMr5VB05TIocxxyMzLMgC65I/eDpIBIBF3yuB6LHjv49WQ4OvqN1NWtmbVr1ZyTvneglcT4tHbqGlbAZ0jGASSzsFUAD6c+4AnyrhDzDC83SBfVqdQxRgjPGMyIr4wzLvke4+w4gc0csyXRDRzsjARgKVQqAsySOwypIY6F9x0qO2c+WnA5lmTUY+jFcXNwrBm6jNOJfAy6dKhevJuCc4XYb0Dmu46eX+RaX7fopEf3VYcswaLO1T5FvAv2RqP3VT8zPHbyNPL1JY/RrrXCxDKVzbqUVTt4s439talFAAA2A2xQfVKUoFKUoFKUoFKUoFKUoFeYr2lApSlApSo8t6inGcn5K+I/YKCRmuU9yqDc9+w7k+4Dua4l5H7AIPa2Gb6h2H110gtFXfcsfzmOT/2HuFBzELSbuML5J7fe/8ACpeKUoFcL6PVFIvykcfapFd68YZB99BS8kvq4dYn22tt7v6JK6cW5Vtblg8kQEg9WaMtFMv9mRCHH24qNyAf9mWXut4h+iuMfqrQUFTxFLuNI/RejJoGHW5Zw0gAABEqg6X2OSynOfKrOFmKqWXSxAyuc4ONxnzwfOvulBh+aZWmkKE2wWK4ghUOZUkDSpFJ1dccqHSC6+Dz0ZLDbGq4NaiOGNAYyFGMxLpQ752BZj9ZYkncnelzwO3kYtJbwOxxlniRicbDJIz2qTb2yxqFRVVV2CqAoH0AbCg60pSgx38ocTOioisxeN10qCx3ubMHAHsGTny71sazfNHEGhmtWQqCxMY1AsPjbi0TGBvk6sA9gSCdgauvSH+Zb9JP40EqlRvSm+Zk+1PxV56U3zMn2p+KglUqKbl/mW+tkH76CaT5r7XH7hQSqVG1y/IjH0uf3LXnx3/CH6R/hQSqVG6UvziD6E/i1PRn85X+pUH7jQSa8zUf0Eebyn/GR+zFPg6P5Of7RLftNB9vdoO7oPpYV8fCKeRLf2VZv2Cs5zvxe4togthbxy3Db6ApJROxl0qNwG0jcjv54Iq55e4fLDbos8rSzHxSyMfWdt20jsqjsAMDAFBK9LY+rE/+Ihf2nP6q8xKfONPoy5/XgVKpQRfQM+u7t7icD7FxXeKFVGFAA9gGK+6UClKUClKUChpSgzv8np/2ba+5GX9F2XP6q0VZz+T3/wBPgHyTMv6M8gz+qtHQKUpQKUpQZrmiSUyKkE8glMbGKKPAAfUB152OR0V2Gk98nAY4xGseISG4jYzuTLd3sDQ5XSscImMZVcZUjpRnPn1d+640d3wiCUhpYIZCBgGSNXIHfALA4Ga+04fEJGkEcYkYYaQKA7DbYtjJGw+ygzHM0Elxd2kaRsvSlWUvJgIyxTW0jaCCSTt2IH6q19ZHnC4Zb3hKozL1LiVW0kjUojDlTjuPANvPFa6gUpSgUpVLZ80xSMgCzKJGkRJHjwjtHrLKDnbaNzvjIU0F1SuPpseQOomWJAGoZJHcDfcj2V6LpCSA6ZXuNQyNs7jy2oOtK5R3KMNSupHfIII9vcV4LyPSzdRNKEhm1DCkdwTnb66DtVdxLiZQrHEA8z7qp2Cr2MkhHZB9pOw37S2uk8I1oC/qeIeLbPh38X1VXcvdIx9RXLtNlmkcYdypKnbyUEEADYD6ckJPDOGCIEli8jkGSRhu58voUdgo2A+smdUKHisTZ8YAEjRgsQuplOkhc9/EGX6VNd5byNc6pEXTudTAY3xk5O2+1B2pUQcUiMjx9RNaIsjLn1UbVpY+WPCf/CK6G+jChjJHpbGG1DBycDBzg7kUHelRL3ikcSuWYfFgMwBBZVzguRnIUd8+wGpQoPaUpQKUpQKUpQZz+T3/ANPhPtM5+jNxKcfVnFaOs7yEMWYTzjnvIz9KXcw/Zj7a0VApSlApSlApSlBneO2CS33Diz6TCbmRRt42ESpp39zs23ya0VZnmBM8R4X7mvD/APmI/fWmoFKUoFYi15PnXQMRKUe5YyieZ9ayibwCIpoTPUXJB2wcd629KDC3HJcwWBIktgsMdmARiM64JRJJk9JmYMRsQy7kkg1WS8FkZtAg/J4roPJ0Zdc5NxA4EoKAP1BG+QhkyGY+YU/ptKDFcOtJGteKN0AnpBlMccaONX+pxx5UOisSXUjJVcnsPM8jyhM6KwSCEolqBFExUS9HWcuTF4CNYwCrYK7ntjdUoMEeTLkdMKsGFaBx491Md21wyaujqYYO2kooOfD2q35X5bktHYsyOJFOSclkYSOypGcD4oq/q+TAnfUcaalB+fDl+YylPRopNNvdw67gMqjq3RdWVgjBsoysQME+3Y1Oh5NeMhwsEzrO0jCUlesvQESs7aGw6kFsYI8TeZzWzpQYaPkmVRsts2UtsqSwUmG6lmMHqE9ErIqA+XSXKkbCRHyczO7yJbAOl7iIDWkTXC2yrpygznouzHA3kOAa2NKDA3PKtxGJG0RPmJ1OkmRpHe1EAwGj1RsW05YPpKqSVycrubSHRGik5Kqq59uABmutKBSlKBSlKBXhr2lBm+WD07niEB8p1uF96XKBif8ANSetJWb5htZIZ4r2CNpTGjRTwp68sJbUDHnvJGw1BfzgzjuRUqw5ysp9kuoNXYxu4jkU+xo3w6n3EUF1SvlWzuN/or6oFKUoFeZoaxdlIPTU8T+kel3IlXU+1sIpejlewj/JiD21E43LUFxxHldZbiGbXKChk1YnmGA8enEYDYTcLnGM4qX8Ax/OXX3mf8dWVKCt+AY/nLr7zP8Ajp8Ax/OXX3mf8dWVKCt+AY/nLr7zP+OnwDH85dfeZ/x1ZVyuZGVGKqWIViEBALEDZQTsCe2+29BVWvL+Gl1y3JBfMYFzP4U0INJ8ffWHPn3qR8Ax/OXX3mf8dVHJ8sxnveskysWgY9QrpBMQysYV2AUbbezc5JNamgrfgGP5y6+8z/jp8Ax/OXX3mf8AHVlSgrfgGP5y6+8z/jrhf8v5ikEUtyshRwjG5nwrFTpJ8Z2Bx5Grms7zu2IoclQhuIw5lZlhCaJCesV30EgAbgaimds0E9eApj+cuvvM/wCOvfgGP5y6+8z/AI6j8nuxs4NWrOGGSWbIDsAVLeIxkAFc76Sud6uqCt+AY/nLr7zP+OnwDH85dfeZ/wAdWVKCt+AY/nLr7zP+Oo0nL/xqETXPTCyB19JnyWJTQR4vIB/P84d6umG38KwjmOGGdZ3mdfT3CrJLp6xMKkLLI2AIhu3s8AGD6pDVfAUfzl195n/HT4Bj+cuvvM/4685ai02sQ6qy+H11YupBJICsSSyqPCCdyFGd6s6Ct+AY/nLr7zP+OnwDH85dfeZ/x1ZUoK08Bj+cuvvU/wCOo1ly/jX1JrlsyOVxcz7IT4VPjG4Fc+d7ctZyEPKpQow6bFdWHXZsblfdVJdTOOIuWZS63NusUWZRI0Dxxh3QhwvTUtMzDSwOhskHTgNR8Ax/OXX3mf8AHUa85PtphiVZJB7JJZX/AOZjV3Sgykf8l3DVOVt2U/1J50/5ZBV5ZcEihRUQSaVzjVNK53JPrMxJ3Pman0oFKUoFeYr2lApSlApSlApSlB4BXtKUClVV/wAwxxSNGUnYoiyOY4mkCK5cKW07/wBG+wBO1Tob1HClXUh1DrgjxKRkMPaN+9B3oRUW54nFGup5EA1omcjZ3YKqn2ElhSx4lHMDoYHS0ikdiDHI0bbd8akbfzoJVKjrfLlsnTpbT4/Dk7ernuNwM15dcRjjZFdgGkLBF82KqWIH1A0EmlcLe7VwuDgsobS2zAH2r3Ffcc6sMqykHO4IOcd6DpXmK+RMuQNS5IyBkZI9o91cG4igkZCcFEV2J2VVYlVyTsCSrfYaCVSuZuF28S79txvtnb6t64x8RRn0A5JQSA+TLnBKnzwcZ9mpfbQSqUpQK8017SgUpSgUpSgUpSgUpSgUpSgUpSgUpSgUpSgoby1uVuZZYEgYSwwRgySMuho2nOSqxnUPjV2BHY9u9Z6XkiSLOk9RUSMq+pQ46NqsWgIIixyUJwJAuJGBHylKDy25QkeCMm3tYysNkBFk4laGWOVmkzF4DpV0GQx+MfO3e54dywYpopQIgwmv3kZfWZbiR3jGdOWxlMg7ArtnApSgi3XJrSS3LOIGEqXoTV4tLTrbBDuu2Oi2SO2R3qfxTgTy+hkCJmt2OoyHfDQPGWU6TkhirY2zp7ilKCji5JnBUabYjoqjszkhsWXo5A+L6kZzgakcDTvp1VIsOWrqFldUtyQZgIy4UhZYoV1M8cKhyGiH5udJGSSKUoPjhPJc0UsDMUYR+jMXDgFejbxxMijpayCUb88DDnI7hpnE+DSPdOwRJBqgmCS7JIEimhaMtpYBlZ0kGR39ncKUHA8klsl4rQE+gYVQSqLBcvLKialzpKtpHbO+yjapnBuENDcqMAJGL5/AMJi5uY3iQbAZAjYkDtt7RSlBqKUpQKUpQKUpQKUpQf/Z"/>
          <p:cNvSpPr>
            <a:spLocks noChangeAspect="1" noChangeArrowheads="1"/>
          </p:cNvSpPr>
          <p:nvPr/>
        </p:nvSpPr>
        <p:spPr bwMode="auto">
          <a:xfrm>
            <a:off x="2540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+mj-lt"/>
            </a:endParaRPr>
          </a:p>
        </p:txBody>
      </p:sp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683568" y="-75585"/>
            <a:ext cx="8028384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algn="ctr" eaLnBrk="1" hangingPunct="1">
              <a:spcAft>
                <a:spcPts val="1200"/>
              </a:spcAft>
            </a:pPr>
            <a:r>
              <a:rPr lang="en-GB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Proton beam and radiobiology facilities at the Clatterbridge Cancer Centre (CCC)</a:t>
            </a:r>
          </a:p>
        </p:txBody>
      </p:sp>
      <p:pic>
        <p:nvPicPr>
          <p:cNvPr id="2050" name="Picture 2" descr="E:\Photos\CCC\DSC0013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075279"/>
            <a:ext cx="4104456" cy="3078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1100892"/>
            <a:ext cx="2786408" cy="4953614"/>
          </a:xfrm>
          <a:prstGeom prst="rect">
            <a:avLst/>
          </a:prstGeom>
        </p:spPr>
      </p:pic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31354" y="5270260"/>
            <a:ext cx="186085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eaLnBrk="1" hangingPunct="1"/>
            <a:r>
              <a:rPr lang="en-GB" sz="2000" b="1" i="1" dirty="0">
                <a:solidFill>
                  <a:srgbClr val="002060"/>
                </a:solidFill>
                <a:latin typeface="Calibri" panose="020F0502020204030204" pitchFamily="34" charset="0"/>
              </a:rPr>
              <a:t>Collaboration with Andrzej Kacperek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A56A737-3E0E-4B56-AA08-DF4D0E7AD05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02" r="17432"/>
          <a:stretch>
            <a:fillRect/>
          </a:stretch>
        </p:blipFill>
        <p:spPr bwMode="auto">
          <a:xfrm>
            <a:off x="1763688" y="4221088"/>
            <a:ext cx="4233867" cy="2491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53909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0"/>
          <p:cNvSpPr txBox="1">
            <a:spLocks noChangeArrowheads="1"/>
          </p:cNvSpPr>
          <p:nvPr/>
        </p:nvSpPr>
        <p:spPr bwMode="auto">
          <a:xfrm>
            <a:off x="124499" y="328664"/>
            <a:ext cx="8991581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algn="ctr" eaLnBrk="1" hangingPunct="1">
              <a:spcAft>
                <a:spcPts val="1200"/>
              </a:spcAft>
            </a:pPr>
            <a:r>
              <a:rPr lang="en-GB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Low energy protons cause a decrease in cell survival compared to high energy protons</a:t>
            </a: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1835696" y="1411367"/>
            <a:ext cx="160319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algn="ctr" eaLnBrk="1" hangingPunct="1">
              <a:spcAft>
                <a:spcPts val="1200"/>
              </a:spcAft>
            </a:pPr>
            <a:r>
              <a:rPr lang="en-GB" sz="20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HeLa</a:t>
            </a: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6300192" y="1411367"/>
            <a:ext cx="160319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algn="ctr" eaLnBrk="1" hangingPunct="1">
              <a:spcAft>
                <a:spcPts val="1200"/>
              </a:spcAft>
            </a:pPr>
            <a:r>
              <a:rPr lang="en-GB" sz="20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UMSCC6</a:t>
            </a:r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709063" y="5065439"/>
            <a:ext cx="360596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algn="ctr" eaLnBrk="1" hangingPunct="1">
              <a:spcAft>
                <a:spcPts val="1200"/>
              </a:spcAft>
            </a:pPr>
            <a:r>
              <a:rPr lang="en-GB" sz="1400" dirty="0">
                <a:latin typeface="+mj-lt"/>
              </a:rPr>
              <a:t>SF2, p&lt;0.02</a:t>
            </a:r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5148064" y="5065439"/>
            <a:ext cx="360596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algn="ctr" eaLnBrk="1" hangingPunct="1">
              <a:spcAft>
                <a:spcPts val="1200"/>
              </a:spcAft>
            </a:pPr>
            <a:r>
              <a:rPr lang="en-GB" sz="1400" dirty="0">
                <a:latin typeface="+mj-lt"/>
              </a:rPr>
              <a:t>SF2, p&lt;0.01</a:t>
            </a:r>
          </a:p>
        </p:txBody>
      </p:sp>
      <p:graphicFrame>
        <p:nvGraphicFramePr>
          <p:cNvPr id="14" name="Chart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60433552"/>
              </p:ext>
            </p:extLst>
          </p:nvPr>
        </p:nvGraphicFramePr>
        <p:xfrm>
          <a:off x="4541838" y="1822427"/>
          <a:ext cx="4368577" cy="32430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5" name="Chart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34354743"/>
              </p:ext>
            </p:extLst>
          </p:nvPr>
        </p:nvGraphicFramePr>
        <p:xfrm>
          <a:off x="124499" y="1915423"/>
          <a:ext cx="4417339" cy="3024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6" name="Text Box 10"/>
          <p:cNvSpPr txBox="1">
            <a:spLocks noChangeArrowheads="1"/>
          </p:cNvSpPr>
          <p:nvPr/>
        </p:nvSpPr>
        <p:spPr bwMode="auto">
          <a:xfrm>
            <a:off x="77788" y="6413266"/>
            <a:ext cx="89281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eaLnBrk="1" hangingPunct="1"/>
            <a:r>
              <a:rPr lang="en-GB" b="1" i="1" dirty="0">
                <a:solidFill>
                  <a:srgbClr val="002060"/>
                </a:solidFill>
                <a:latin typeface="+mn-lt"/>
              </a:rPr>
              <a:t>Carter et al., </a:t>
            </a:r>
            <a:r>
              <a:rPr lang="en-GB" b="1" dirty="0">
                <a:solidFill>
                  <a:srgbClr val="002060"/>
                </a:solidFill>
                <a:latin typeface="+mn-lt"/>
              </a:rPr>
              <a:t>(2018) </a:t>
            </a:r>
            <a:r>
              <a:rPr lang="en-GB" b="1" i="1" dirty="0" err="1">
                <a:solidFill>
                  <a:srgbClr val="002060"/>
                </a:solidFill>
                <a:latin typeface="+mn-lt"/>
              </a:rPr>
              <a:t>Int</a:t>
            </a:r>
            <a:r>
              <a:rPr lang="en-GB" b="1" i="1" dirty="0">
                <a:solidFill>
                  <a:srgbClr val="002060"/>
                </a:solidFill>
                <a:latin typeface="+mn-lt"/>
              </a:rPr>
              <a:t> J Rad </a:t>
            </a:r>
            <a:r>
              <a:rPr lang="en-GB" b="1" i="1" dirty="0" err="1">
                <a:solidFill>
                  <a:srgbClr val="002060"/>
                </a:solidFill>
                <a:latin typeface="+mn-lt"/>
              </a:rPr>
              <a:t>Oncol</a:t>
            </a:r>
            <a:r>
              <a:rPr lang="en-GB" b="1" i="1" dirty="0">
                <a:solidFill>
                  <a:srgbClr val="002060"/>
                </a:solidFill>
                <a:latin typeface="+mn-lt"/>
              </a:rPr>
              <a:t> </a:t>
            </a:r>
            <a:r>
              <a:rPr lang="en-GB" b="1" i="1" dirty="0" err="1">
                <a:solidFill>
                  <a:srgbClr val="002060"/>
                </a:solidFill>
                <a:latin typeface="+mn-lt"/>
              </a:rPr>
              <a:t>Biol</a:t>
            </a:r>
            <a:r>
              <a:rPr lang="en-GB" b="1" i="1" dirty="0">
                <a:solidFill>
                  <a:srgbClr val="002060"/>
                </a:solidFill>
                <a:latin typeface="+mn-lt"/>
              </a:rPr>
              <a:t> Phys</a:t>
            </a:r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2793823" y="5476582"/>
            <a:ext cx="417646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eaLnBrk="1" hangingPunct="1"/>
            <a:r>
              <a:rPr lang="en-GB" b="1" dirty="0">
                <a:solidFill>
                  <a:srgbClr val="002060"/>
                </a:solidFill>
                <a:latin typeface="+mn-lt"/>
              </a:rPr>
              <a:t>58 MeV (1 </a:t>
            </a:r>
            <a:r>
              <a:rPr lang="en-GB" b="1" dirty="0" err="1">
                <a:solidFill>
                  <a:srgbClr val="002060"/>
                </a:solidFill>
                <a:latin typeface="+mn-lt"/>
              </a:rPr>
              <a:t>keV</a:t>
            </a:r>
            <a:r>
              <a:rPr lang="en-GB" b="1" dirty="0">
                <a:solidFill>
                  <a:srgbClr val="002060"/>
                </a:solidFill>
                <a:latin typeface="+mn-lt"/>
              </a:rPr>
              <a:t>/</a:t>
            </a:r>
            <a:r>
              <a:rPr lang="el-GR" b="1" dirty="0">
                <a:solidFill>
                  <a:srgbClr val="002060"/>
                </a:solidFill>
                <a:latin typeface="+mn-lt"/>
              </a:rPr>
              <a:t>μ</a:t>
            </a:r>
            <a:r>
              <a:rPr lang="en-GB" b="1" dirty="0">
                <a:solidFill>
                  <a:srgbClr val="002060"/>
                </a:solidFill>
                <a:latin typeface="+mn-lt"/>
              </a:rPr>
              <a:t>m); 11 MeV (12 </a:t>
            </a:r>
            <a:r>
              <a:rPr lang="en-GB" b="1" dirty="0" err="1">
                <a:solidFill>
                  <a:srgbClr val="002060"/>
                </a:solidFill>
                <a:latin typeface="+mn-lt"/>
              </a:rPr>
              <a:t>keV</a:t>
            </a:r>
            <a:r>
              <a:rPr lang="en-GB" b="1" dirty="0">
                <a:solidFill>
                  <a:srgbClr val="002060"/>
                </a:solidFill>
                <a:latin typeface="+mn-lt"/>
              </a:rPr>
              <a:t>/</a:t>
            </a:r>
            <a:r>
              <a:rPr lang="el-GR" b="1" dirty="0">
                <a:solidFill>
                  <a:srgbClr val="002060"/>
                </a:solidFill>
                <a:latin typeface="+mn-lt"/>
              </a:rPr>
              <a:t>μ</a:t>
            </a:r>
            <a:r>
              <a:rPr lang="en-GB" b="1" dirty="0">
                <a:solidFill>
                  <a:srgbClr val="002060"/>
                </a:solidFill>
                <a:latin typeface="+mn-lt"/>
              </a:rPr>
              <a:t>m)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97221A1E-A6B1-48BD-B502-809E011CE788}"/>
              </a:ext>
            </a:extLst>
          </p:cNvPr>
          <p:cNvGrpSpPr/>
          <p:nvPr/>
        </p:nvGrpSpPr>
        <p:grpSpPr>
          <a:xfrm>
            <a:off x="2378020" y="1346930"/>
            <a:ext cx="4913392" cy="3957249"/>
            <a:chOff x="2378020" y="1346930"/>
            <a:chExt cx="4913392" cy="3957249"/>
          </a:xfrm>
        </p:grpSpPr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83D5F86C-A6EC-4C4C-A244-7178A1068997}"/>
                </a:ext>
              </a:extLst>
            </p:cNvPr>
            <p:cNvCxnSpPr/>
            <p:nvPr/>
          </p:nvCxnSpPr>
          <p:spPr>
            <a:xfrm>
              <a:off x="2873563" y="1927825"/>
              <a:ext cx="0" cy="2849157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84564AAC-038A-4C05-BA34-E995274C6A80}"/>
                </a:ext>
              </a:extLst>
            </p:cNvPr>
            <p:cNvCxnSpPr/>
            <p:nvPr/>
          </p:nvCxnSpPr>
          <p:spPr>
            <a:xfrm>
              <a:off x="2873563" y="4776982"/>
              <a:ext cx="3426088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6B7A7331-1777-4451-9684-E3F893CC30CA}"/>
                </a:ext>
              </a:extLst>
            </p:cNvPr>
            <p:cNvSpPr txBox="1"/>
            <p:nvPr/>
          </p:nvSpPr>
          <p:spPr>
            <a:xfrm>
              <a:off x="3842394" y="4934847"/>
              <a:ext cx="20736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Depth in tissue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817FA533-292B-45F7-B764-0BB789472264}"/>
                </a:ext>
              </a:extLst>
            </p:cNvPr>
            <p:cNvSpPr txBox="1"/>
            <p:nvPr/>
          </p:nvSpPr>
          <p:spPr>
            <a:xfrm rot="16200000">
              <a:off x="1720218" y="3050577"/>
              <a:ext cx="1752600" cy="436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Relative dose</a:t>
              </a: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E64D6FA9-D2FB-4956-9563-CC50256DCCEB}"/>
                </a:ext>
              </a:extLst>
            </p:cNvPr>
            <p:cNvCxnSpPr/>
            <p:nvPr/>
          </p:nvCxnSpPr>
          <p:spPr>
            <a:xfrm>
              <a:off x="2873563" y="4776982"/>
              <a:ext cx="0" cy="7620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C47E9768-104E-4939-810B-C096326E8BD0}"/>
                </a:ext>
              </a:extLst>
            </p:cNvPr>
            <p:cNvCxnSpPr/>
            <p:nvPr/>
          </p:nvCxnSpPr>
          <p:spPr>
            <a:xfrm>
              <a:off x="6299651" y="4776982"/>
              <a:ext cx="0" cy="7620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2A1849B-2AE3-407B-9C09-98E9B0D5F681}"/>
                </a:ext>
              </a:extLst>
            </p:cNvPr>
            <p:cNvCxnSpPr/>
            <p:nvPr/>
          </p:nvCxnSpPr>
          <p:spPr>
            <a:xfrm>
              <a:off x="4594120" y="4776982"/>
              <a:ext cx="0" cy="7620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AA0B953F-CDF4-48B2-A127-FE55D2EB2684}"/>
                </a:ext>
              </a:extLst>
            </p:cNvPr>
            <p:cNvCxnSpPr/>
            <p:nvPr/>
          </p:nvCxnSpPr>
          <p:spPr>
            <a:xfrm>
              <a:off x="5443129" y="4776982"/>
              <a:ext cx="0" cy="7620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4C0B2E24-E63E-46C6-AC9E-50165CD41C8A}"/>
                </a:ext>
              </a:extLst>
            </p:cNvPr>
            <p:cNvCxnSpPr/>
            <p:nvPr/>
          </p:nvCxnSpPr>
          <p:spPr>
            <a:xfrm>
              <a:off x="3760138" y="4776982"/>
              <a:ext cx="0" cy="7620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3FEBD0A-91AF-4901-89AB-11FFC6EA81D0}"/>
                </a:ext>
              </a:extLst>
            </p:cNvPr>
            <p:cNvCxnSpPr/>
            <p:nvPr/>
          </p:nvCxnSpPr>
          <p:spPr>
            <a:xfrm flipH="1">
              <a:off x="2783403" y="4778975"/>
              <a:ext cx="9016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2BA37F1B-7122-4E03-A84D-AA702178C0E0}"/>
                </a:ext>
              </a:extLst>
            </p:cNvPr>
            <p:cNvCxnSpPr/>
            <p:nvPr/>
          </p:nvCxnSpPr>
          <p:spPr>
            <a:xfrm flipH="1">
              <a:off x="2783403" y="3362925"/>
              <a:ext cx="9016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E1F5E6C1-FEC9-42E9-B272-93636EBA2C6D}"/>
                </a:ext>
              </a:extLst>
            </p:cNvPr>
            <p:cNvCxnSpPr/>
            <p:nvPr/>
          </p:nvCxnSpPr>
          <p:spPr>
            <a:xfrm flipH="1">
              <a:off x="2783403" y="1927825"/>
              <a:ext cx="9016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0825C145-365F-44B4-98E5-26EC5308F84A}"/>
                </a:ext>
              </a:extLst>
            </p:cNvPr>
            <p:cNvCxnSpPr/>
            <p:nvPr/>
          </p:nvCxnSpPr>
          <p:spPr>
            <a:xfrm flipH="1">
              <a:off x="2783403" y="2645375"/>
              <a:ext cx="9016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69B5F5B4-9CBE-476C-85D5-9CE0CD827F23}"/>
                </a:ext>
              </a:extLst>
            </p:cNvPr>
            <p:cNvCxnSpPr/>
            <p:nvPr/>
          </p:nvCxnSpPr>
          <p:spPr>
            <a:xfrm flipH="1">
              <a:off x="2783403" y="4093175"/>
              <a:ext cx="9016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2" name="Freeform 24">
              <a:extLst>
                <a:ext uri="{FF2B5EF4-FFF2-40B4-BE49-F238E27FC236}">
                  <a16:creationId xmlns:a16="http://schemas.microsoft.com/office/drawing/2014/main" id="{140900DA-34A1-44E8-B08E-286DFF74D62A}"/>
                </a:ext>
              </a:extLst>
            </p:cNvPr>
            <p:cNvSpPr/>
            <p:nvPr/>
          </p:nvSpPr>
          <p:spPr>
            <a:xfrm>
              <a:off x="2888590" y="1933807"/>
              <a:ext cx="3411061" cy="2838819"/>
            </a:xfrm>
            <a:custGeom>
              <a:avLst/>
              <a:gdLst>
                <a:gd name="connsiteX0" fmla="*/ 0 w 2901950"/>
                <a:gd name="connsiteY0" fmla="*/ 1867026 h 3111626"/>
                <a:gd name="connsiteX1" fmla="*/ 977900 w 2901950"/>
                <a:gd name="connsiteY1" fmla="*/ 1867026 h 3111626"/>
                <a:gd name="connsiteX2" fmla="*/ 1879600 w 2901950"/>
                <a:gd name="connsiteY2" fmla="*/ 1714626 h 3111626"/>
                <a:gd name="connsiteX3" fmla="*/ 2501900 w 2901950"/>
                <a:gd name="connsiteY3" fmla="*/ 6476 h 3111626"/>
                <a:gd name="connsiteX4" fmla="*/ 2622550 w 2901950"/>
                <a:gd name="connsiteY4" fmla="*/ 2419476 h 3111626"/>
                <a:gd name="connsiteX5" fmla="*/ 2901950 w 2901950"/>
                <a:gd name="connsiteY5" fmla="*/ 3111626 h 3111626"/>
                <a:gd name="connsiteX0" fmla="*/ 0 w 2882900"/>
                <a:gd name="connsiteY0" fmla="*/ 2286028 h 3111626"/>
                <a:gd name="connsiteX1" fmla="*/ 958850 w 2882900"/>
                <a:gd name="connsiteY1" fmla="*/ 1867026 h 3111626"/>
                <a:gd name="connsiteX2" fmla="*/ 1860550 w 2882900"/>
                <a:gd name="connsiteY2" fmla="*/ 1714626 h 3111626"/>
                <a:gd name="connsiteX3" fmla="*/ 2482850 w 2882900"/>
                <a:gd name="connsiteY3" fmla="*/ 6476 h 3111626"/>
                <a:gd name="connsiteX4" fmla="*/ 2603500 w 2882900"/>
                <a:gd name="connsiteY4" fmla="*/ 2419476 h 3111626"/>
                <a:gd name="connsiteX5" fmla="*/ 2882900 w 2882900"/>
                <a:gd name="connsiteY5" fmla="*/ 3111626 h 3111626"/>
                <a:gd name="connsiteX0" fmla="*/ 0 w 2882900"/>
                <a:gd name="connsiteY0" fmla="*/ 2286269 h 3111867"/>
                <a:gd name="connsiteX1" fmla="*/ 996950 w 2882900"/>
                <a:gd name="connsiteY1" fmla="*/ 2216435 h 3111867"/>
                <a:gd name="connsiteX2" fmla="*/ 1860550 w 2882900"/>
                <a:gd name="connsiteY2" fmla="*/ 1714867 h 3111867"/>
                <a:gd name="connsiteX3" fmla="*/ 2482850 w 2882900"/>
                <a:gd name="connsiteY3" fmla="*/ 6717 h 3111867"/>
                <a:gd name="connsiteX4" fmla="*/ 2603500 w 2882900"/>
                <a:gd name="connsiteY4" fmla="*/ 2419717 h 3111867"/>
                <a:gd name="connsiteX5" fmla="*/ 2882900 w 2882900"/>
                <a:gd name="connsiteY5" fmla="*/ 3111867 h 3111867"/>
                <a:gd name="connsiteX0" fmla="*/ 0 w 2882900"/>
                <a:gd name="connsiteY0" fmla="*/ 2309464 h 3135062"/>
                <a:gd name="connsiteX1" fmla="*/ 996950 w 2882900"/>
                <a:gd name="connsiteY1" fmla="*/ 2239630 h 3135062"/>
                <a:gd name="connsiteX2" fmla="*/ 1860550 w 2882900"/>
                <a:gd name="connsiteY2" fmla="*/ 1738062 h 3135062"/>
                <a:gd name="connsiteX3" fmla="*/ 2520950 w 2882900"/>
                <a:gd name="connsiteY3" fmla="*/ 6634 h 3135062"/>
                <a:gd name="connsiteX4" fmla="*/ 2603500 w 2882900"/>
                <a:gd name="connsiteY4" fmla="*/ 2442912 h 3135062"/>
                <a:gd name="connsiteX5" fmla="*/ 2882900 w 2882900"/>
                <a:gd name="connsiteY5" fmla="*/ 3135062 h 3135062"/>
                <a:gd name="connsiteX0" fmla="*/ 0 w 2882900"/>
                <a:gd name="connsiteY0" fmla="*/ 2313228 h 3138826"/>
                <a:gd name="connsiteX1" fmla="*/ 996950 w 2882900"/>
                <a:gd name="connsiteY1" fmla="*/ 2243394 h 3138826"/>
                <a:gd name="connsiteX2" fmla="*/ 2044700 w 2882900"/>
                <a:gd name="connsiteY2" fmla="*/ 1594399 h 3138826"/>
                <a:gd name="connsiteX3" fmla="*/ 2520950 w 2882900"/>
                <a:gd name="connsiteY3" fmla="*/ 10398 h 3138826"/>
                <a:gd name="connsiteX4" fmla="*/ 2603500 w 2882900"/>
                <a:gd name="connsiteY4" fmla="*/ 2446676 h 3138826"/>
                <a:gd name="connsiteX5" fmla="*/ 2882900 w 2882900"/>
                <a:gd name="connsiteY5" fmla="*/ 3138826 h 3138826"/>
                <a:gd name="connsiteX0" fmla="*/ 0 w 2882900"/>
                <a:gd name="connsiteY0" fmla="*/ 2320942 h 3146540"/>
                <a:gd name="connsiteX1" fmla="*/ 996950 w 2882900"/>
                <a:gd name="connsiteY1" fmla="*/ 2251108 h 3146540"/>
                <a:gd name="connsiteX2" fmla="*/ 2044700 w 2882900"/>
                <a:gd name="connsiteY2" fmla="*/ 1602113 h 3146540"/>
                <a:gd name="connsiteX3" fmla="*/ 2393950 w 2882900"/>
                <a:gd name="connsiteY3" fmla="*/ 10352 h 3146540"/>
                <a:gd name="connsiteX4" fmla="*/ 2603500 w 2882900"/>
                <a:gd name="connsiteY4" fmla="*/ 2454390 h 3146540"/>
                <a:gd name="connsiteX5" fmla="*/ 2882900 w 2882900"/>
                <a:gd name="connsiteY5" fmla="*/ 3146540 h 3146540"/>
                <a:gd name="connsiteX0" fmla="*/ 0 w 2882900"/>
                <a:gd name="connsiteY0" fmla="*/ 2320916 h 3146514"/>
                <a:gd name="connsiteX1" fmla="*/ 1111250 w 2882900"/>
                <a:gd name="connsiteY1" fmla="*/ 2227804 h 3146514"/>
                <a:gd name="connsiteX2" fmla="*/ 2044700 w 2882900"/>
                <a:gd name="connsiteY2" fmla="*/ 1602087 h 3146514"/>
                <a:gd name="connsiteX3" fmla="*/ 2393950 w 2882900"/>
                <a:gd name="connsiteY3" fmla="*/ 10326 h 3146514"/>
                <a:gd name="connsiteX4" fmla="*/ 2603500 w 2882900"/>
                <a:gd name="connsiteY4" fmla="*/ 2454364 h 3146514"/>
                <a:gd name="connsiteX5" fmla="*/ 2882900 w 2882900"/>
                <a:gd name="connsiteY5" fmla="*/ 3146514 h 3146514"/>
                <a:gd name="connsiteX0" fmla="*/ 0 w 2882900"/>
                <a:gd name="connsiteY0" fmla="*/ 2344057 h 3169655"/>
                <a:gd name="connsiteX1" fmla="*/ 1111250 w 2882900"/>
                <a:gd name="connsiteY1" fmla="*/ 2250945 h 3169655"/>
                <a:gd name="connsiteX2" fmla="*/ 2044700 w 2882900"/>
                <a:gd name="connsiteY2" fmla="*/ 1625228 h 3169655"/>
                <a:gd name="connsiteX3" fmla="*/ 2495550 w 2882900"/>
                <a:gd name="connsiteY3" fmla="*/ 10190 h 3169655"/>
                <a:gd name="connsiteX4" fmla="*/ 2603500 w 2882900"/>
                <a:gd name="connsiteY4" fmla="*/ 2477505 h 3169655"/>
                <a:gd name="connsiteX5" fmla="*/ 2882900 w 2882900"/>
                <a:gd name="connsiteY5" fmla="*/ 3169655 h 3169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82900" h="3169655">
                  <a:moveTo>
                    <a:pt x="0" y="2344057"/>
                  </a:moveTo>
                  <a:cubicBezTo>
                    <a:pt x="332316" y="2356757"/>
                    <a:pt x="770467" y="2370750"/>
                    <a:pt x="1111250" y="2250945"/>
                  </a:cubicBezTo>
                  <a:cubicBezTo>
                    <a:pt x="1452033" y="2131140"/>
                    <a:pt x="1813983" y="1998687"/>
                    <a:pt x="2044700" y="1625228"/>
                  </a:cubicBezTo>
                  <a:cubicBezTo>
                    <a:pt x="2275417" y="1251769"/>
                    <a:pt x="2402417" y="-131856"/>
                    <a:pt x="2495550" y="10190"/>
                  </a:cubicBezTo>
                  <a:cubicBezTo>
                    <a:pt x="2588683" y="152236"/>
                    <a:pt x="2538942" y="1950928"/>
                    <a:pt x="2603500" y="2477505"/>
                  </a:cubicBezTo>
                  <a:cubicBezTo>
                    <a:pt x="2668058" y="3004082"/>
                    <a:pt x="2776537" y="3082342"/>
                    <a:pt x="2882900" y="3169655"/>
                  </a:cubicBezTo>
                </a:path>
              </a:pathLst>
            </a:custGeom>
            <a:noFill/>
            <a:ln w="222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43DE1F77-9AE5-489E-A154-F26181E3F1A9}"/>
                </a:ext>
              </a:extLst>
            </p:cNvPr>
            <p:cNvCxnSpPr/>
            <p:nvPr/>
          </p:nvCxnSpPr>
          <p:spPr>
            <a:xfrm flipV="1">
              <a:off x="5851080" y="1775941"/>
              <a:ext cx="403490" cy="120134"/>
            </a:xfrm>
            <a:prstGeom prst="straightConnector1">
              <a:avLst/>
            </a:prstGeom>
            <a:ln>
              <a:solidFill>
                <a:srgbClr val="385D8A"/>
              </a:solidFill>
              <a:headEnd type="triangle" w="med" len="med"/>
              <a:tailEnd type="none" w="med" len="med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2E32A54D-4F01-46AB-8C52-C4FD7F341CB4}"/>
                </a:ext>
              </a:extLst>
            </p:cNvPr>
            <p:cNvCxnSpPr/>
            <p:nvPr/>
          </p:nvCxnSpPr>
          <p:spPr>
            <a:xfrm flipV="1">
              <a:off x="5954036" y="2411825"/>
              <a:ext cx="450801" cy="304800"/>
            </a:xfrm>
            <a:prstGeom prst="straightConnector1">
              <a:avLst/>
            </a:prstGeom>
            <a:ln>
              <a:solidFill>
                <a:srgbClr val="385D8A"/>
              </a:solidFill>
              <a:headEnd type="triangle" w="med" len="med"/>
              <a:tailEnd type="none" w="med" len="med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390759B1-A28D-496F-98BB-245E47180EF5}"/>
                </a:ext>
              </a:extLst>
            </p:cNvPr>
            <p:cNvSpPr txBox="1"/>
            <p:nvPr/>
          </p:nvSpPr>
          <p:spPr>
            <a:xfrm>
              <a:off x="6328226" y="2208108"/>
              <a:ext cx="9631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385D8A"/>
                  </a:solidFill>
                </a:rPr>
                <a:t>Distal fall-off</a:t>
              </a:r>
            </a:p>
          </p:txBody>
        </p: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3C0307FE-9E7B-4DF5-9F14-3761A3E7A6A8}"/>
                </a:ext>
              </a:extLst>
            </p:cNvPr>
            <p:cNvCxnSpPr/>
            <p:nvPr/>
          </p:nvCxnSpPr>
          <p:spPr>
            <a:xfrm>
              <a:off x="5397688" y="1591275"/>
              <a:ext cx="0" cy="3185707"/>
            </a:xfrm>
            <a:prstGeom prst="line">
              <a:avLst/>
            </a:prstGeom>
            <a:ln w="9525">
              <a:prstDash val="lg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89BC8BF0-47BC-4046-855E-0171E1A790D8}"/>
                </a:ext>
              </a:extLst>
            </p:cNvPr>
            <p:cNvCxnSpPr/>
            <p:nvPr/>
          </p:nvCxnSpPr>
          <p:spPr>
            <a:xfrm>
              <a:off x="5940613" y="1591275"/>
              <a:ext cx="0" cy="3185707"/>
            </a:xfrm>
            <a:prstGeom prst="line">
              <a:avLst/>
            </a:prstGeom>
            <a:ln w="9525">
              <a:prstDash val="lg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262E6BE7-95C2-4C42-8288-5DB65CB5A66B}"/>
                </a:ext>
              </a:extLst>
            </p:cNvPr>
            <p:cNvCxnSpPr/>
            <p:nvPr/>
          </p:nvCxnSpPr>
          <p:spPr>
            <a:xfrm>
              <a:off x="5412700" y="1622550"/>
              <a:ext cx="522627" cy="0"/>
            </a:xfrm>
            <a:prstGeom prst="straightConnector1">
              <a:avLst/>
            </a:prstGeom>
            <a:ln w="9525">
              <a:headEnd type="triangl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B659CA98-F4D2-4E35-9170-127E0285F21F}"/>
                </a:ext>
              </a:extLst>
            </p:cNvPr>
            <p:cNvSpPr txBox="1"/>
            <p:nvPr/>
          </p:nvSpPr>
          <p:spPr>
            <a:xfrm>
              <a:off x="5288951" y="1346930"/>
              <a:ext cx="96023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Tumour</a:t>
              </a:r>
            </a:p>
          </p:txBody>
        </p:sp>
        <p:sp>
          <p:nvSpPr>
            <p:cNvPr id="40" name="Freeform 29">
              <a:extLst>
                <a:ext uri="{FF2B5EF4-FFF2-40B4-BE49-F238E27FC236}">
                  <a16:creationId xmlns:a16="http://schemas.microsoft.com/office/drawing/2014/main" id="{317186D8-D246-4B30-9380-5D2FAFB122FF}"/>
                </a:ext>
              </a:extLst>
            </p:cNvPr>
            <p:cNvSpPr/>
            <p:nvPr/>
          </p:nvSpPr>
          <p:spPr>
            <a:xfrm>
              <a:off x="2873562" y="1962201"/>
              <a:ext cx="3391477" cy="2814780"/>
            </a:xfrm>
            <a:custGeom>
              <a:avLst/>
              <a:gdLst>
                <a:gd name="connsiteX0" fmla="*/ 0 w 2456330"/>
                <a:gd name="connsiteY0" fmla="*/ 0 h 1876612"/>
                <a:gd name="connsiteX1" fmla="*/ 1494118 w 2456330"/>
                <a:gd name="connsiteY1" fmla="*/ 806823 h 1876612"/>
                <a:gd name="connsiteX2" fmla="*/ 1852706 w 2456330"/>
                <a:gd name="connsiteY2" fmla="*/ 1099670 h 1876612"/>
                <a:gd name="connsiteX3" fmla="*/ 2169459 w 2456330"/>
                <a:gd name="connsiteY3" fmla="*/ 1643529 h 1876612"/>
                <a:gd name="connsiteX4" fmla="*/ 2456330 w 2456330"/>
                <a:gd name="connsiteY4" fmla="*/ 1858682 h 1876612"/>
                <a:gd name="connsiteX5" fmla="*/ 2456330 w 2456330"/>
                <a:gd name="connsiteY5" fmla="*/ 1858682 h 1876612"/>
                <a:gd name="connsiteX6" fmla="*/ 2456330 w 2456330"/>
                <a:gd name="connsiteY6" fmla="*/ 1876612 h 1876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56330" h="1876612">
                  <a:moveTo>
                    <a:pt x="0" y="0"/>
                  </a:moveTo>
                  <a:cubicBezTo>
                    <a:pt x="592667" y="311772"/>
                    <a:pt x="1185334" y="623545"/>
                    <a:pt x="1494118" y="806823"/>
                  </a:cubicBezTo>
                  <a:cubicBezTo>
                    <a:pt x="1802902" y="990101"/>
                    <a:pt x="1740149" y="960219"/>
                    <a:pt x="1852706" y="1099670"/>
                  </a:cubicBezTo>
                  <a:cubicBezTo>
                    <a:pt x="1965263" y="1239121"/>
                    <a:pt x="2068855" y="1517027"/>
                    <a:pt x="2169459" y="1643529"/>
                  </a:cubicBezTo>
                  <a:cubicBezTo>
                    <a:pt x="2270063" y="1770031"/>
                    <a:pt x="2456330" y="1858682"/>
                    <a:pt x="2456330" y="1858682"/>
                  </a:cubicBezTo>
                  <a:lnTo>
                    <a:pt x="2456330" y="1858682"/>
                  </a:lnTo>
                  <a:lnTo>
                    <a:pt x="2456330" y="1876612"/>
                  </a:lnTo>
                </a:path>
              </a:pathLst>
            </a:custGeom>
            <a:ln w="12700">
              <a:prstDash val="dash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6D612DCC-78A6-48C5-BCCF-A97FA1A26915}"/>
                </a:ext>
              </a:extLst>
            </p:cNvPr>
            <p:cNvCxnSpPr/>
            <p:nvPr/>
          </p:nvCxnSpPr>
          <p:spPr>
            <a:xfrm flipV="1">
              <a:off x="5735967" y="4089896"/>
              <a:ext cx="448208" cy="1316"/>
            </a:xfrm>
            <a:prstGeom prst="straightConnector1">
              <a:avLst/>
            </a:prstGeom>
            <a:ln>
              <a:headEnd type="triangl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2662E14E-2071-4E27-A456-037BD2F441DF}"/>
                </a:ext>
              </a:extLst>
            </p:cNvPr>
            <p:cNvSpPr txBox="1"/>
            <p:nvPr/>
          </p:nvSpPr>
          <p:spPr>
            <a:xfrm>
              <a:off x="6128750" y="3862789"/>
              <a:ext cx="87354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accent3"/>
                  </a:solidFill>
                </a:rPr>
                <a:t>Proton energy</a:t>
              </a:r>
            </a:p>
          </p:txBody>
        </p:sp>
        <p:sp>
          <p:nvSpPr>
            <p:cNvPr id="43" name="Freeform 70">
              <a:extLst>
                <a:ext uri="{FF2B5EF4-FFF2-40B4-BE49-F238E27FC236}">
                  <a16:creationId xmlns:a16="http://schemas.microsoft.com/office/drawing/2014/main" id="{CA33F22F-59EE-4BA1-908F-D788ED751A46}"/>
                </a:ext>
              </a:extLst>
            </p:cNvPr>
            <p:cNvSpPr/>
            <p:nvPr/>
          </p:nvSpPr>
          <p:spPr>
            <a:xfrm flipV="1">
              <a:off x="2873562" y="2273005"/>
              <a:ext cx="3268649" cy="2008228"/>
            </a:xfrm>
            <a:custGeom>
              <a:avLst/>
              <a:gdLst>
                <a:gd name="connsiteX0" fmla="*/ 0 w 2456330"/>
                <a:gd name="connsiteY0" fmla="*/ 0 h 1876612"/>
                <a:gd name="connsiteX1" fmla="*/ 1494118 w 2456330"/>
                <a:gd name="connsiteY1" fmla="*/ 806823 h 1876612"/>
                <a:gd name="connsiteX2" fmla="*/ 1852706 w 2456330"/>
                <a:gd name="connsiteY2" fmla="*/ 1099670 h 1876612"/>
                <a:gd name="connsiteX3" fmla="*/ 2169459 w 2456330"/>
                <a:gd name="connsiteY3" fmla="*/ 1643529 h 1876612"/>
                <a:gd name="connsiteX4" fmla="*/ 2456330 w 2456330"/>
                <a:gd name="connsiteY4" fmla="*/ 1858682 h 1876612"/>
                <a:gd name="connsiteX5" fmla="*/ 2456330 w 2456330"/>
                <a:gd name="connsiteY5" fmla="*/ 1858682 h 1876612"/>
                <a:gd name="connsiteX6" fmla="*/ 2456330 w 2456330"/>
                <a:gd name="connsiteY6" fmla="*/ 1876612 h 1876612"/>
                <a:gd name="connsiteX0" fmla="*/ 0 w 2456330"/>
                <a:gd name="connsiteY0" fmla="*/ 0 h 9911418"/>
                <a:gd name="connsiteX1" fmla="*/ 1494118 w 2456330"/>
                <a:gd name="connsiteY1" fmla="*/ 806823 h 9911418"/>
                <a:gd name="connsiteX2" fmla="*/ 1852706 w 2456330"/>
                <a:gd name="connsiteY2" fmla="*/ 1099670 h 9911418"/>
                <a:gd name="connsiteX3" fmla="*/ 2169459 w 2456330"/>
                <a:gd name="connsiteY3" fmla="*/ 1643529 h 9911418"/>
                <a:gd name="connsiteX4" fmla="*/ 2456330 w 2456330"/>
                <a:gd name="connsiteY4" fmla="*/ 1858682 h 9911418"/>
                <a:gd name="connsiteX5" fmla="*/ 2456330 w 2456330"/>
                <a:gd name="connsiteY5" fmla="*/ 1858682 h 9911418"/>
                <a:gd name="connsiteX6" fmla="*/ 2295748 w 2456330"/>
                <a:gd name="connsiteY6" fmla="*/ 9911418 h 9911418"/>
                <a:gd name="connsiteX0" fmla="*/ 0 w 2456330"/>
                <a:gd name="connsiteY0" fmla="*/ 0 h 9911418"/>
                <a:gd name="connsiteX1" fmla="*/ 1494118 w 2456330"/>
                <a:gd name="connsiteY1" fmla="*/ 806823 h 9911418"/>
                <a:gd name="connsiteX2" fmla="*/ 1852706 w 2456330"/>
                <a:gd name="connsiteY2" fmla="*/ 1099670 h 9911418"/>
                <a:gd name="connsiteX3" fmla="*/ 2169459 w 2456330"/>
                <a:gd name="connsiteY3" fmla="*/ 1643529 h 9911418"/>
                <a:gd name="connsiteX4" fmla="*/ 2456330 w 2456330"/>
                <a:gd name="connsiteY4" fmla="*/ 1858682 h 9911418"/>
                <a:gd name="connsiteX5" fmla="*/ 2177989 w 2456330"/>
                <a:gd name="connsiteY5" fmla="*/ 5429712 h 9911418"/>
                <a:gd name="connsiteX6" fmla="*/ 2295748 w 2456330"/>
                <a:gd name="connsiteY6" fmla="*/ 9911418 h 9911418"/>
                <a:gd name="connsiteX0" fmla="*/ 0 w 2295748"/>
                <a:gd name="connsiteY0" fmla="*/ 0 h 9911418"/>
                <a:gd name="connsiteX1" fmla="*/ 1494118 w 2295748"/>
                <a:gd name="connsiteY1" fmla="*/ 806823 h 9911418"/>
                <a:gd name="connsiteX2" fmla="*/ 1852706 w 2295748"/>
                <a:gd name="connsiteY2" fmla="*/ 1099670 h 9911418"/>
                <a:gd name="connsiteX3" fmla="*/ 2169459 w 2295748"/>
                <a:gd name="connsiteY3" fmla="*/ 1643529 h 9911418"/>
                <a:gd name="connsiteX4" fmla="*/ 2092345 w 2295748"/>
                <a:gd name="connsiteY4" fmla="*/ 2822858 h 9911418"/>
                <a:gd name="connsiteX5" fmla="*/ 2177989 w 2295748"/>
                <a:gd name="connsiteY5" fmla="*/ 5429712 h 9911418"/>
                <a:gd name="connsiteX6" fmla="*/ 2295748 w 2295748"/>
                <a:gd name="connsiteY6" fmla="*/ 9911418 h 9911418"/>
                <a:gd name="connsiteX0" fmla="*/ 0 w 2295748"/>
                <a:gd name="connsiteY0" fmla="*/ 0 h 9911418"/>
                <a:gd name="connsiteX1" fmla="*/ 1494118 w 2295748"/>
                <a:gd name="connsiteY1" fmla="*/ 806823 h 9911418"/>
                <a:gd name="connsiteX2" fmla="*/ 1852706 w 2295748"/>
                <a:gd name="connsiteY2" fmla="*/ 1099670 h 9911418"/>
                <a:gd name="connsiteX3" fmla="*/ 2057052 w 2295748"/>
                <a:gd name="connsiteY3" fmla="*/ 1964922 h 9911418"/>
                <a:gd name="connsiteX4" fmla="*/ 2092345 w 2295748"/>
                <a:gd name="connsiteY4" fmla="*/ 2822858 h 9911418"/>
                <a:gd name="connsiteX5" fmla="*/ 2177989 w 2295748"/>
                <a:gd name="connsiteY5" fmla="*/ 5429712 h 9911418"/>
                <a:gd name="connsiteX6" fmla="*/ 2295748 w 2295748"/>
                <a:gd name="connsiteY6" fmla="*/ 9911418 h 9911418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852706 w 2322511"/>
                <a:gd name="connsiteY2" fmla="*/ 1099670 h 10339939"/>
                <a:gd name="connsiteX3" fmla="*/ 2057052 w 2322511"/>
                <a:gd name="connsiteY3" fmla="*/ 1964922 h 10339939"/>
                <a:gd name="connsiteX4" fmla="*/ 2092345 w 2322511"/>
                <a:gd name="connsiteY4" fmla="*/ 2822858 h 10339939"/>
                <a:gd name="connsiteX5" fmla="*/ 2177989 w 2322511"/>
                <a:gd name="connsiteY5" fmla="*/ 5429712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852706 w 2322511"/>
                <a:gd name="connsiteY2" fmla="*/ 1099670 h 10339939"/>
                <a:gd name="connsiteX3" fmla="*/ 1982114 w 2322511"/>
                <a:gd name="connsiteY3" fmla="*/ 1929214 h 10339939"/>
                <a:gd name="connsiteX4" fmla="*/ 2092345 w 2322511"/>
                <a:gd name="connsiteY4" fmla="*/ 2822858 h 10339939"/>
                <a:gd name="connsiteX5" fmla="*/ 2177989 w 2322511"/>
                <a:gd name="connsiteY5" fmla="*/ 5429712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809884 w 2322511"/>
                <a:gd name="connsiteY2" fmla="*/ 1135381 h 10339939"/>
                <a:gd name="connsiteX3" fmla="*/ 1982114 w 2322511"/>
                <a:gd name="connsiteY3" fmla="*/ 1929214 h 10339939"/>
                <a:gd name="connsiteX4" fmla="*/ 2092345 w 2322511"/>
                <a:gd name="connsiteY4" fmla="*/ 2822858 h 10339939"/>
                <a:gd name="connsiteX5" fmla="*/ 2177989 w 2322511"/>
                <a:gd name="connsiteY5" fmla="*/ 5429712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809884 w 2322511"/>
                <a:gd name="connsiteY2" fmla="*/ 1135381 h 10339939"/>
                <a:gd name="connsiteX3" fmla="*/ 1982114 w 2322511"/>
                <a:gd name="connsiteY3" fmla="*/ 1929214 h 10339939"/>
                <a:gd name="connsiteX4" fmla="*/ 2065582 w 2322511"/>
                <a:gd name="connsiteY4" fmla="*/ 2822858 h 10339939"/>
                <a:gd name="connsiteX5" fmla="*/ 2177989 w 2322511"/>
                <a:gd name="connsiteY5" fmla="*/ 5429712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809884 w 2322511"/>
                <a:gd name="connsiteY2" fmla="*/ 1135381 h 10339939"/>
                <a:gd name="connsiteX3" fmla="*/ 1982114 w 2322511"/>
                <a:gd name="connsiteY3" fmla="*/ 1929214 h 10339939"/>
                <a:gd name="connsiteX4" fmla="*/ 2033466 w 2322511"/>
                <a:gd name="connsiteY4" fmla="*/ 2822858 h 10339939"/>
                <a:gd name="connsiteX5" fmla="*/ 2177989 w 2322511"/>
                <a:gd name="connsiteY5" fmla="*/ 5429712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809884 w 2322511"/>
                <a:gd name="connsiteY2" fmla="*/ 1135381 h 10339939"/>
                <a:gd name="connsiteX3" fmla="*/ 1982114 w 2322511"/>
                <a:gd name="connsiteY3" fmla="*/ 1929214 h 10339939"/>
                <a:gd name="connsiteX4" fmla="*/ 2033466 w 2322511"/>
                <a:gd name="connsiteY4" fmla="*/ 2822858 h 10339939"/>
                <a:gd name="connsiteX5" fmla="*/ 2135168 w 2322511"/>
                <a:gd name="connsiteY5" fmla="*/ 5358295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809884 w 2322511"/>
                <a:gd name="connsiteY2" fmla="*/ 1135381 h 10339939"/>
                <a:gd name="connsiteX3" fmla="*/ 1982114 w 2322511"/>
                <a:gd name="connsiteY3" fmla="*/ 1929214 h 10339939"/>
                <a:gd name="connsiteX4" fmla="*/ 2012056 w 2322511"/>
                <a:gd name="connsiteY4" fmla="*/ 2822858 h 10339939"/>
                <a:gd name="connsiteX5" fmla="*/ 2135168 w 2322511"/>
                <a:gd name="connsiteY5" fmla="*/ 5358295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809884 w 2322511"/>
                <a:gd name="connsiteY2" fmla="*/ 1135381 h 10339939"/>
                <a:gd name="connsiteX3" fmla="*/ 1955350 w 2322511"/>
                <a:gd name="connsiteY3" fmla="*/ 1929214 h 10339939"/>
                <a:gd name="connsiteX4" fmla="*/ 2012056 w 2322511"/>
                <a:gd name="connsiteY4" fmla="*/ 2822858 h 10339939"/>
                <a:gd name="connsiteX5" fmla="*/ 2135168 w 2322511"/>
                <a:gd name="connsiteY5" fmla="*/ 5358295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788473 w 2322511"/>
                <a:gd name="connsiteY2" fmla="*/ 1135381 h 10339939"/>
                <a:gd name="connsiteX3" fmla="*/ 1955350 w 2322511"/>
                <a:gd name="connsiteY3" fmla="*/ 1929214 h 10339939"/>
                <a:gd name="connsiteX4" fmla="*/ 2012056 w 2322511"/>
                <a:gd name="connsiteY4" fmla="*/ 2822858 h 10339939"/>
                <a:gd name="connsiteX5" fmla="*/ 2135168 w 2322511"/>
                <a:gd name="connsiteY5" fmla="*/ 5358295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772416 w 2322511"/>
                <a:gd name="connsiteY2" fmla="*/ 1313929 h 10339939"/>
                <a:gd name="connsiteX3" fmla="*/ 1955350 w 2322511"/>
                <a:gd name="connsiteY3" fmla="*/ 1929214 h 10339939"/>
                <a:gd name="connsiteX4" fmla="*/ 2012056 w 2322511"/>
                <a:gd name="connsiteY4" fmla="*/ 2822858 h 10339939"/>
                <a:gd name="connsiteX5" fmla="*/ 2135168 w 2322511"/>
                <a:gd name="connsiteY5" fmla="*/ 5358295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772416 w 2322511"/>
                <a:gd name="connsiteY2" fmla="*/ 1313929 h 10339939"/>
                <a:gd name="connsiteX3" fmla="*/ 1928586 w 2322511"/>
                <a:gd name="connsiteY3" fmla="*/ 2036346 h 10339939"/>
                <a:gd name="connsiteX4" fmla="*/ 2012056 w 2322511"/>
                <a:gd name="connsiteY4" fmla="*/ 2822858 h 10339939"/>
                <a:gd name="connsiteX5" fmla="*/ 2135168 w 2322511"/>
                <a:gd name="connsiteY5" fmla="*/ 5358295 h 10339939"/>
                <a:gd name="connsiteX6" fmla="*/ 2322511 w 2322511"/>
                <a:gd name="connsiteY6" fmla="*/ 10339939 h 10339939"/>
                <a:gd name="connsiteX0" fmla="*/ 0 w 2322511"/>
                <a:gd name="connsiteY0" fmla="*/ 0 h 10339939"/>
                <a:gd name="connsiteX1" fmla="*/ 1494118 w 2322511"/>
                <a:gd name="connsiteY1" fmla="*/ 806823 h 10339939"/>
                <a:gd name="connsiteX2" fmla="*/ 1783121 w 2322511"/>
                <a:gd name="connsiteY2" fmla="*/ 1242513 h 10339939"/>
                <a:gd name="connsiteX3" fmla="*/ 1928586 w 2322511"/>
                <a:gd name="connsiteY3" fmla="*/ 2036346 h 10339939"/>
                <a:gd name="connsiteX4" fmla="*/ 2012056 w 2322511"/>
                <a:gd name="connsiteY4" fmla="*/ 2822858 h 10339939"/>
                <a:gd name="connsiteX5" fmla="*/ 2135168 w 2322511"/>
                <a:gd name="connsiteY5" fmla="*/ 5358295 h 10339939"/>
                <a:gd name="connsiteX6" fmla="*/ 2322511 w 2322511"/>
                <a:gd name="connsiteY6" fmla="*/ 10339939 h 10339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22511" h="10339939">
                  <a:moveTo>
                    <a:pt x="0" y="0"/>
                  </a:moveTo>
                  <a:cubicBezTo>
                    <a:pt x="592667" y="311772"/>
                    <a:pt x="1196931" y="599738"/>
                    <a:pt x="1494118" y="806823"/>
                  </a:cubicBezTo>
                  <a:cubicBezTo>
                    <a:pt x="1791305" y="1013908"/>
                    <a:pt x="1710710" y="1037593"/>
                    <a:pt x="1783121" y="1242513"/>
                  </a:cubicBezTo>
                  <a:cubicBezTo>
                    <a:pt x="1855532" y="1447433"/>
                    <a:pt x="1890430" y="1772955"/>
                    <a:pt x="1928586" y="2036346"/>
                  </a:cubicBezTo>
                  <a:cubicBezTo>
                    <a:pt x="1966742" y="2299737"/>
                    <a:pt x="2012056" y="2822858"/>
                    <a:pt x="2012056" y="2822858"/>
                  </a:cubicBezTo>
                  <a:lnTo>
                    <a:pt x="2135168" y="5358295"/>
                  </a:lnTo>
                  <a:cubicBezTo>
                    <a:pt x="2135168" y="5364272"/>
                    <a:pt x="2322511" y="10333962"/>
                    <a:pt x="2322511" y="10339939"/>
                  </a:cubicBezTo>
                </a:path>
              </a:pathLst>
            </a:custGeom>
            <a:ln w="12700">
              <a:prstDash val="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FF0000"/>
                </a:solidFill>
              </a:endParaRPr>
            </a:p>
          </p:txBody>
        </p:sp>
        <p:cxnSp>
          <p:nvCxnSpPr>
            <p:cNvPr id="44" name="Straight Arrow Connector 43">
              <a:extLst>
                <a:ext uri="{FF2B5EF4-FFF2-40B4-BE49-F238E27FC236}">
                  <a16:creationId xmlns:a16="http://schemas.microsoft.com/office/drawing/2014/main" id="{3A84FDF6-0BDF-40AA-BFCC-04857942ACD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807975" y="3521645"/>
              <a:ext cx="448208" cy="1316"/>
            </a:xfrm>
            <a:prstGeom prst="straightConnector1">
              <a:avLst/>
            </a:prstGeom>
            <a:ln>
              <a:headEnd type="triangle" w="med" len="med"/>
              <a:tailEnd type="none" w="med" len="med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AE169AC7-41BB-4DF9-B4C0-5EBFD237CAD6}"/>
                </a:ext>
              </a:extLst>
            </p:cNvPr>
            <p:cNvSpPr txBox="1"/>
            <p:nvPr/>
          </p:nvSpPr>
          <p:spPr>
            <a:xfrm>
              <a:off x="6200758" y="3347700"/>
              <a:ext cx="87354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BE4B48"/>
                  </a:solidFill>
                </a:rPr>
                <a:t>LET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64795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2" grpId="0"/>
      <p:bldP spid="13" grpId="0"/>
      <p:bldGraphic spid="14" grpId="0">
        <p:bldAsOne/>
      </p:bldGraphic>
      <p:bldGraphic spid="15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0"/>
          <p:cNvSpPr txBox="1">
            <a:spLocks noChangeArrowheads="1"/>
          </p:cNvSpPr>
          <p:nvPr/>
        </p:nvSpPr>
        <p:spPr bwMode="auto">
          <a:xfrm>
            <a:off x="124499" y="287070"/>
            <a:ext cx="8991581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algn="ctr" eaLnBrk="1" hangingPunct="1">
              <a:spcAft>
                <a:spcPts val="1200"/>
              </a:spcAft>
            </a:pPr>
            <a:r>
              <a:rPr lang="en-GB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The repair of DNA single strand breaks/alkali labile sites is slower in cells following low energy protons</a:t>
            </a:r>
          </a:p>
        </p:txBody>
      </p:sp>
      <p:sp>
        <p:nvSpPr>
          <p:cNvPr id="6" name="Text Box 30"/>
          <p:cNvSpPr txBox="1">
            <a:spLocks noChangeArrowheads="1"/>
          </p:cNvSpPr>
          <p:nvPr/>
        </p:nvSpPr>
        <p:spPr bwMode="auto">
          <a:xfrm>
            <a:off x="6242720" y="1987228"/>
            <a:ext cx="161073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itchFamily="34" charset="0"/>
              </a:rPr>
              <a:t>Neutral (DSB)</a:t>
            </a:r>
          </a:p>
        </p:txBody>
      </p:sp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3921671" y="1542191"/>
            <a:ext cx="160319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algn="ctr" eaLnBrk="1" hangingPunct="1">
              <a:spcAft>
                <a:spcPts val="1200"/>
              </a:spcAft>
            </a:pPr>
            <a:r>
              <a:rPr lang="en-GB" sz="20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HeLa</a:t>
            </a:r>
          </a:p>
        </p:txBody>
      </p:sp>
      <p:graphicFrame>
        <p:nvGraphicFramePr>
          <p:cNvPr id="21" name="Chart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1673334"/>
              </p:ext>
            </p:extLst>
          </p:nvPr>
        </p:nvGraphicFramePr>
        <p:xfrm>
          <a:off x="251520" y="2412722"/>
          <a:ext cx="4445285" cy="27904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3" name="Chart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0197940"/>
              </p:ext>
            </p:extLst>
          </p:nvPr>
        </p:nvGraphicFramePr>
        <p:xfrm>
          <a:off x="4779042" y="2360052"/>
          <a:ext cx="4185446" cy="2880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7" name="Group 6">
            <a:extLst>
              <a:ext uri="{FF2B5EF4-FFF2-40B4-BE49-F238E27FC236}">
                <a16:creationId xmlns:a16="http://schemas.microsoft.com/office/drawing/2014/main" id="{18D84A5C-C703-42D2-90CA-0C14BFA1084C}"/>
              </a:ext>
            </a:extLst>
          </p:cNvPr>
          <p:cNvGrpSpPr/>
          <p:nvPr/>
        </p:nvGrpSpPr>
        <p:grpSpPr>
          <a:xfrm>
            <a:off x="1259632" y="1987228"/>
            <a:ext cx="3605969" cy="3766594"/>
            <a:chOff x="1259632" y="1987228"/>
            <a:chExt cx="3605969" cy="3766594"/>
          </a:xfrm>
        </p:grpSpPr>
        <p:sp>
          <p:nvSpPr>
            <p:cNvPr id="5" name="Text Box 30"/>
            <p:cNvSpPr txBox="1">
              <a:spLocks noChangeArrowheads="1"/>
            </p:cNvSpPr>
            <p:nvPr/>
          </p:nvSpPr>
          <p:spPr bwMode="auto">
            <a:xfrm>
              <a:off x="2051720" y="1987228"/>
              <a:ext cx="1610739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en-US" b="1" i="1" dirty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cs typeface="Arial" pitchFamily="34" charset="0"/>
                </a:rPr>
                <a:t>Alkaline (SSB)</a:t>
              </a:r>
            </a:p>
          </p:txBody>
        </p:sp>
        <p:sp>
          <p:nvSpPr>
            <p:cNvPr id="9" name="Text Box 10"/>
            <p:cNvSpPr txBox="1">
              <a:spLocks noChangeArrowheads="1"/>
            </p:cNvSpPr>
            <p:nvPr/>
          </p:nvSpPr>
          <p:spPr bwMode="auto">
            <a:xfrm>
              <a:off x="1259632" y="5446045"/>
              <a:ext cx="3605969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1pPr>
              <a:lvl2pPr eaLnBrk="0" hangingPunct="0"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lvl="1" algn="ctr" eaLnBrk="1" hangingPunct="1">
                <a:spcAft>
                  <a:spcPts val="1200"/>
                </a:spcAft>
              </a:pPr>
              <a:r>
                <a:rPr lang="en-GB" sz="1400" dirty="0">
                  <a:latin typeface="+mn-lt"/>
                </a:rPr>
                <a:t>*p&lt;0.005, **p&lt;0.002, ***p&lt;0.001</a:t>
              </a:r>
            </a:p>
          </p:txBody>
        </p:sp>
        <p:cxnSp>
          <p:nvCxnSpPr>
            <p:cNvPr id="26" name="Straight Connector 25"/>
            <p:cNvCxnSpPr/>
            <p:nvPr/>
          </p:nvCxnSpPr>
          <p:spPr>
            <a:xfrm flipV="1">
              <a:off x="3142228" y="2985197"/>
              <a:ext cx="0" cy="238418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flipV="1">
              <a:off x="2997171" y="2986523"/>
              <a:ext cx="0" cy="1114702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flipH="1">
              <a:off x="3003518" y="2985197"/>
              <a:ext cx="133564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3" name="TextBox 32"/>
            <p:cNvSpPr txBox="1"/>
            <p:nvPr/>
          </p:nvSpPr>
          <p:spPr>
            <a:xfrm>
              <a:off x="2829070" y="2792100"/>
              <a:ext cx="48543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>
                  <a:cs typeface="Arial" panose="020B0604020202020204" pitchFamily="34" charset="0"/>
                </a:rPr>
                <a:t>***</a:t>
              </a:r>
            </a:p>
          </p:txBody>
        </p:sp>
        <p:cxnSp>
          <p:nvCxnSpPr>
            <p:cNvPr id="38" name="Straight Connector 37"/>
            <p:cNvCxnSpPr/>
            <p:nvPr/>
          </p:nvCxnSpPr>
          <p:spPr>
            <a:xfrm flipV="1">
              <a:off x="3758916" y="3385382"/>
              <a:ext cx="0" cy="238418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flipV="1">
              <a:off x="3613859" y="3386709"/>
              <a:ext cx="0" cy="827621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flipH="1">
              <a:off x="3620206" y="3385382"/>
              <a:ext cx="133564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1" name="TextBox 40"/>
            <p:cNvSpPr txBox="1"/>
            <p:nvPr/>
          </p:nvSpPr>
          <p:spPr>
            <a:xfrm>
              <a:off x="3445758" y="3192285"/>
              <a:ext cx="48543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>
                  <a:cs typeface="Arial" panose="020B0604020202020204" pitchFamily="34" charset="0"/>
                </a:rPr>
                <a:t>*</a:t>
              </a:r>
            </a:p>
          </p:txBody>
        </p:sp>
        <p:cxnSp>
          <p:nvCxnSpPr>
            <p:cNvPr id="42" name="Straight Connector 41"/>
            <p:cNvCxnSpPr/>
            <p:nvPr/>
          </p:nvCxnSpPr>
          <p:spPr>
            <a:xfrm flipV="1">
              <a:off x="4375604" y="3640563"/>
              <a:ext cx="0" cy="238418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flipV="1">
              <a:off x="4230547" y="3641891"/>
              <a:ext cx="0" cy="689397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flipH="1">
              <a:off x="4236894" y="3640563"/>
              <a:ext cx="133564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5" name="TextBox 44"/>
            <p:cNvSpPr txBox="1"/>
            <p:nvPr/>
          </p:nvSpPr>
          <p:spPr>
            <a:xfrm>
              <a:off x="4062446" y="3447466"/>
              <a:ext cx="48543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>
                  <a:cs typeface="Arial" panose="020B0604020202020204" pitchFamily="34" charset="0"/>
                </a:rPr>
                <a:t>**</a:t>
              </a:r>
            </a:p>
          </p:txBody>
        </p:sp>
      </p:grpSp>
      <p:sp>
        <p:nvSpPr>
          <p:cNvPr id="24" name="Text Box 10"/>
          <p:cNvSpPr txBox="1">
            <a:spLocks noChangeArrowheads="1"/>
          </p:cNvSpPr>
          <p:nvPr/>
        </p:nvSpPr>
        <p:spPr bwMode="auto">
          <a:xfrm>
            <a:off x="77788" y="6413266"/>
            <a:ext cx="89281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eaLnBrk="1" hangingPunct="1"/>
            <a:r>
              <a:rPr lang="en-GB" b="1" i="1" dirty="0">
                <a:solidFill>
                  <a:srgbClr val="002060"/>
                </a:solidFill>
                <a:latin typeface="+mn-lt"/>
              </a:rPr>
              <a:t>Carter et al., </a:t>
            </a:r>
            <a:r>
              <a:rPr lang="en-GB" b="1" dirty="0">
                <a:solidFill>
                  <a:srgbClr val="002060"/>
                </a:solidFill>
                <a:latin typeface="+mn-lt"/>
              </a:rPr>
              <a:t>(2018) </a:t>
            </a:r>
            <a:r>
              <a:rPr lang="en-GB" b="1" i="1" dirty="0" err="1">
                <a:solidFill>
                  <a:srgbClr val="002060"/>
                </a:solidFill>
                <a:latin typeface="+mn-lt"/>
              </a:rPr>
              <a:t>Int</a:t>
            </a:r>
            <a:r>
              <a:rPr lang="en-GB" b="1" i="1" dirty="0">
                <a:solidFill>
                  <a:srgbClr val="002060"/>
                </a:solidFill>
                <a:latin typeface="+mn-lt"/>
              </a:rPr>
              <a:t> J Rad </a:t>
            </a:r>
            <a:r>
              <a:rPr lang="en-GB" b="1" i="1" dirty="0" err="1">
                <a:solidFill>
                  <a:srgbClr val="002060"/>
                </a:solidFill>
                <a:latin typeface="+mn-lt"/>
              </a:rPr>
              <a:t>Oncol</a:t>
            </a:r>
            <a:r>
              <a:rPr lang="en-GB" b="1" i="1" dirty="0">
                <a:solidFill>
                  <a:srgbClr val="002060"/>
                </a:solidFill>
                <a:latin typeface="+mn-lt"/>
              </a:rPr>
              <a:t> </a:t>
            </a:r>
            <a:r>
              <a:rPr lang="en-GB" b="1" i="1" dirty="0" err="1">
                <a:solidFill>
                  <a:srgbClr val="002060"/>
                </a:solidFill>
                <a:latin typeface="+mn-lt"/>
              </a:rPr>
              <a:t>Biol</a:t>
            </a:r>
            <a:r>
              <a:rPr lang="en-GB" b="1" i="1" dirty="0">
                <a:solidFill>
                  <a:srgbClr val="002060"/>
                </a:solidFill>
                <a:latin typeface="+mn-lt"/>
              </a:rPr>
              <a:t> Phys</a:t>
            </a:r>
          </a:p>
        </p:txBody>
      </p:sp>
    </p:spTree>
    <p:extLst>
      <p:ext uri="{BB962C8B-B14F-4D97-AF65-F5344CB8AC3E}">
        <p14:creationId xmlns:p14="http://schemas.microsoft.com/office/powerpoint/2010/main" val="25446914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 Box 10"/>
          <p:cNvSpPr txBox="1">
            <a:spLocks noChangeArrowheads="1"/>
          </p:cNvSpPr>
          <p:nvPr/>
        </p:nvSpPr>
        <p:spPr bwMode="auto">
          <a:xfrm>
            <a:off x="620685" y="287070"/>
            <a:ext cx="771243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algn="ctr" eaLnBrk="1" hangingPunct="1">
              <a:spcAft>
                <a:spcPts val="1200"/>
              </a:spcAft>
            </a:pPr>
            <a:r>
              <a:rPr lang="en-GB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Low energy protons induce the formation of CDD</a:t>
            </a:r>
          </a:p>
        </p:txBody>
      </p:sp>
      <p:graphicFrame>
        <p:nvGraphicFramePr>
          <p:cNvPr id="26" name="Chart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5146459"/>
              </p:ext>
            </p:extLst>
          </p:nvPr>
        </p:nvGraphicFramePr>
        <p:xfrm>
          <a:off x="179380" y="1633410"/>
          <a:ext cx="4619964" cy="32135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94" name="Group 93"/>
          <p:cNvGrpSpPr/>
          <p:nvPr/>
        </p:nvGrpSpPr>
        <p:grpSpPr>
          <a:xfrm>
            <a:off x="1003438" y="1638781"/>
            <a:ext cx="3778250" cy="3682172"/>
            <a:chOff x="1003438" y="1638781"/>
            <a:chExt cx="3778250" cy="3682172"/>
          </a:xfrm>
        </p:grpSpPr>
        <p:sp>
          <p:nvSpPr>
            <p:cNvPr id="25" name="Text Box 10"/>
            <p:cNvSpPr txBox="1">
              <a:spLocks noChangeArrowheads="1"/>
            </p:cNvSpPr>
            <p:nvPr/>
          </p:nvSpPr>
          <p:spPr bwMode="auto">
            <a:xfrm>
              <a:off x="1003438" y="5013176"/>
              <a:ext cx="3605969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1pPr>
              <a:lvl2pPr eaLnBrk="0" hangingPunct="0"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55600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lvl="1" algn="ctr" eaLnBrk="1" hangingPunct="1">
                <a:spcAft>
                  <a:spcPts val="1200"/>
                </a:spcAft>
              </a:pPr>
              <a:r>
                <a:rPr lang="en-GB" sz="1400" dirty="0">
                  <a:latin typeface="+mj-lt"/>
                </a:rPr>
                <a:t>*p&lt;0.02, **p&lt;0.01, ***p&lt;0.005, ****p&lt;0.001</a:t>
              </a:r>
            </a:p>
          </p:txBody>
        </p:sp>
        <p:cxnSp>
          <p:nvCxnSpPr>
            <p:cNvPr id="27" name="Straight Connector 26"/>
            <p:cNvCxnSpPr/>
            <p:nvPr/>
          </p:nvCxnSpPr>
          <p:spPr>
            <a:xfrm flipV="1">
              <a:off x="2225159" y="1831878"/>
              <a:ext cx="0" cy="238418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flipV="1">
              <a:off x="2080102" y="1833203"/>
              <a:ext cx="0" cy="722925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flipH="1">
              <a:off x="2086449" y="1831878"/>
              <a:ext cx="133564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1861852" y="1638781"/>
              <a:ext cx="56808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>
                  <a:latin typeface="+mj-lt"/>
                  <a:cs typeface="Arial" panose="020B0604020202020204" pitchFamily="34" charset="0"/>
                </a:rPr>
                <a:t>****</a:t>
              </a:r>
            </a:p>
          </p:txBody>
        </p:sp>
        <p:cxnSp>
          <p:nvCxnSpPr>
            <p:cNvPr id="31" name="Straight Connector 30"/>
            <p:cNvCxnSpPr/>
            <p:nvPr/>
          </p:nvCxnSpPr>
          <p:spPr>
            <a:xfrm flipV="1">
              <a:off x="3018115" y="2688137"/>
              <a:ext cx="0" cy="175292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flipV="1">
              <a:off x="2873058" y="2689461"/>
              <a:ext cx="0" cy="634601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flipH="1">
              <a:off x="2879405" y="2688137"/>
              <a:ext cx="133564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4" name="TextBox 33"/>
            <p:cNvSpPr txBox="1"/>
            <p:nvPr/>
          </p:nvSpPr>
          <p:spPr>
            <a:xfrm>
              <a:off x="2704957" y="2495040"/>
              <a:ext cx="48543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>
                  <a:latin typeface="+mj-lt"/>
                  <a:cs typeface="Arial" panose="020B0604020202020204" pitchFamily="34" charset="0"/>
                </a:rPr>
                <a:t>*</a:t>
              </a:r>
            </a:p>
          </p:txBody>
        </p:sp>
        <p:cxnSp>
          <p:nvCxnSpPr>
            <p:cNvPr id="35" name="Straight Connector 34"/>
            <p:cNvCxnSpPr/>
            <p:nvPr/>
          </p:nvCxnSpPr>
          <p:spPr>
            <a:xfrm flipV="1">
              <a:off x="3817319" y="3073672"/>
              <a:ext cx="0" cy="175292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flipV="1">
              <a:off x="3672262" y="3074997"/>
              <a:ext cx="0" cy="77731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flipH="1">
              <a:off x="3678609" y="3073672"/>
              <a:ext cx="133564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8" name="TextBox 37"/>
            <p:cNvSpPr txBox="1"/>
            <p:nvPr/>
          </p:nvSpPr>
          <p:spPr>
            <a:xfrm>
              <a:off x="3504161" y="2880575"/>
              <a:ext cx="48543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>
                  <a:latin typeface="+mj-lt"/>
                  <a:cs typeface="Arial" panose="020B0604020202020204" pitchFamily="34" charset="0"/>
                </a:rPr>
                <a:t>***</a:t>
              </a:r>
            </a:p>
          </p:txBody>
        </p:sp>
        <p:cxnSp>
          <p:nvCxnSpPr>
            <p:cNvPr id="39" name="Straight Connector 38"/>
            <p:cNvCxnSpPr/>
            <p:nvPr/>
          </p:nvCxnSpPr>
          <p:spPr>
            <a:xfrm flipV="1">
              <a:off x="4609407" y="3184483"/>
              <a:ext cx="0" cy="175292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flipV="1">
              <a:off x="4464350" y="3185807"/>
              <a:ext cx="0" cy="634601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flipH="1">
              <a:off x="4470697" y="3184483"/>
              <a:ext cx="133564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2" name="TextBox 41"/>
            <p:cNvSpPr txBox="1"/>
            <p:nvPr/>
          </p:nvSpPr>
          <p:spPr>
            <a:xfrm>
              <a:off x="4296249" y="2991386"/>
              <a:ext cx="48543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>
                  <a:latin typeface="+mj-lt"/>
                  <a:cs typeface="Arial" panose="020B0604020202020204" pitchFamily="34" charset="0"/>
                </a:rPr>
                <a:t>**</a:t>
              </a:r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5092180" y="1241177"/>
            <a:ext cx="3817217" cy="2403847"/>
            <a:chOff x="5092180" y="1241177"/>
            <a:chExt cx="3817217" cy="2403847"/>
          </a:xfrm>
        </p:grpSpPr>
        <p:pic>
          <p:nvPicPr>
            <p:cNvPr id="47" name="Picture 1" descr="DNA"/>
            <p:cNvPicPr>
              <a:picLocks noChangeAspect="1" noChangeArrowheads="1"/>
            </p:cNvPicPr>
            <p:nvPr/>
          </p:nvPicPr>
          <p:blipFill>
            <a:blip r:embed="rId3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3185" y="1796000"/>
              <a:ext cx="1654175" cy="425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8" name="Rectangle 47"/>
            <p:cNvSpPr/>
            <p:nvPr/>
          </p:nvSpPr>
          <p:spPr>
            <a:xfrm flipH="1">
              <a:off x="7253633" y="1796000"/>
              <a:ext cx="46038" cy="4318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>
                <a:latin typeface="+mj-lt"/>
              </a:endParaRPr>
            </a:p>
          </p:txBody>
        </p:sp>
        <p:sp>
          <p:nvSpPr>
            <p:cNvPr id="51" name="AutoShape 15"/>
            <p:cNvSpPr>
              <a:spLocks noChangeArrowheads="1"/>
            </p:cNvSpPr>
            <p:nvPr/>
          </p:nvSpPr>
          <p:spPr bwMode="auto">
            <a:xfrm rot="16200000">
              <a:off x="6096348" y="1484055"/>
              <a:ext cx="193675" cy="273050"/>
            </a:xfrm>
            <a:prstGeom prst="irregularSeal1">
              <a:avLst/>
            </a:prstGeom>
            <a:solidFill>
              <a:srgbClr val="FF0000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vert="eaVert"/>
            <a:lstStyle/>
            <a:p>
              <a:endParaRPr lang="en-US" sz="1400">
                <a:latin typeface="+mj-lt"/>
                <a:cs typeface="Arial" charset="0"/>
              </a:endParaRPr>
            </a:p>
          </p:txBody>
        </p:sp>
        <p:sp>
          <p:nvSpPr>
            <p:cNvPr id="57" name="Text Box 79"/>
            <p:cNvSpPr txBox="1">
              <a:spLocks noChangeArrowheads="1"/>
            </p:cNvSpPr>
            <p:nvPr/>
          </p:nvSpPr>
          <p:spPr bwMode="auto">
            <a:xfrm>
              <a:off x="6140102" y="1468181"/>
              <a:ext cx="2124075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6075" indent="-346075"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en-GB" sz="1400" dirty="0">
                  <a:solidFill>
                    <a:srgbClr val="000000"/>
                  </a:solidFill>
                  <a:latin typeface="+mj-lt"/>
                  <a:ea typeface="Times New Roman" pitchFamily="18" charset="0"/>
                  <a:cs typeface="Arial" charset="0"/>
                </a:rPr>
                <a:t>-Base damage/SSB/DSBs</a:t>
              </a:r>
              <a:endParaRPr lang="en-GB" sz="1400" dirty="0">
                <a:latin typeface="+mj-lt"/>
                <a:ea typeface="Times New Roman" pitchFamily="18" charset="0"/>
                <a:cs typeface="Arial" charset="0"/>
              </a:endParaRPr>
            </a:p>
          </p:txBody>
        </p:sp>
        <p:cxnSp>
          <p:nvCxnSpPr>
            <p:cNvPr id="59" name="Straight Arrow Connector 58"/>
            <p:cNvCxnSpPr/>
            <p:nvPr/>
          </p:nvCxnSpPr>
          <p:spPr>
            <a:xfrm>
              <a:off x="7086171" y="2255626"/>
              <a:ext cx="0" cy="656813"/>
            </a:xfrm>
            <a:prstGeom prst="straightConnector1">
              <a:avLst/>
            </a:prstGeom>
            <a:ln w="12700">
              <a:headEnd type="non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0" name="AutoShape 15"/>
            <p:cNvSpPr>
              <a:spLocks noChangeArrowheads="1"/>
            </p:cNvSpPr>
            <p:nvPr/>
          </p:nvSpPr>
          <p:spPr bwMode="auto">
            <a:xfrm rot="16200000">
              <a:off x="6642169" y="1732500"/>
              <a:ext cx="192088" cy="273050"/>
            </a:xfrm>
            <a:prstGeom prst="irregularSeal1">
              <a:avLst/>
            </a:prstGeom>
            <a:solidFill>
              <a:srgbClr val="FF0000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vert="eaVert"/>
            <a:lstStyle/>
            <a:p>
              <a:pPr>
                <a:defRPr/>
              </a:pPr>
              <a:endParaRPr lang="en-US" sz="1050">
                <a:latin typeface="+mj-lt"/>
                <a:cs typeface="Arial" panose="020B0604020202020204" pitchFamily="34" charset="0"/>
              </a:endParaRPr>
            </a:p>
          </p:txBody>
        </p:sp>
        <p:sp>
          <p:nvSpPr>
            <p:cNvPr id="61" name="AutoShape 15"/>
            <p:cNvSpPr>
              <a:spLocks noChangeArrowheads="1"/>
            </p:cNvSpPr>
            <p:nvPr/>
          </p:nvSpPr>
          <p:spPr bwMode="auto">
            <a:xfrm rot="16200000">
              <a:off x="6446906" y="1797588"/>
              <a:ext cx="192087" cy="273050"/>
            </a:xfrm>
            <a:prstGeom prst="irregularSeal1">
              <a:avLst/>
            </a:prstGeom>
            <a:solidFill>
              <a:srgbClr val="FF0000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vert="eaVert"/>
            <a:lstStyle/>
            <a:p>
              <a:pPr>
                <a:defRPr/>
              </a:pPr>
              <a:endParaRPr lang="en-US" sz="1050">
                <a:latin typeface="+mj-lt"/>
                <a:cs typeface="Arial" panose="020B0604020202020204" pitchFamily="34" charset="0"/>
              </a:endParaRPr>
            </a:p>
          </p:txBody>
        </p:sp>
        <p:sp>
          <p:nvSpPr>
            <p:cNvPr id="62" name="Text Box 79"/>
            <p:cNvSpPr txBox="1">
              <a:spLocks noChangeArrowheads="1"/>
            </p:cNvSpPr>
            <p:nvPr/>
          </p:nvSpPr>
          <p:spPr bwMode="auto">
            <a:xfrm>
              <a:off x="6785322" y="2431632"/>
              <a:ext cx="2124075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6075" indent="-346075"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en-GB" sz="1400" dirty="0">
                  <a:solidFill>
                    <a:srgbClr val="000000"/>
                  </a:solidFill>
                  <a:latin typeface="+mj-lt"/>
                  <a:ea typeface="Times New Roman" pitchFamily="18" charset="0"/>
                  <a:cs typeface="Arial" charset="0"/>
                </a:rPr>
                <a:t>Electrophoresis</a:t>
              </a:r>
              <a:endParaRPr lang="en-GB" sz="1400" dirty="0">
                <a:latin typeface="+mj-lt"/>
                <a:ea typeface="Times New Roman" pitchFamily="18" charset="0"/>
                <a:cs typeface="Arial" charset="0"/>
              </a:endParaRPr>
            </a:p>
          </p:txBody>
        </p:sp>
        <p:pic>
          <p:nvPicPr>
            <p:cNvPr id="63" name="Picture 1" descr="DNA"/>
            <p:cNvPicPr>
              <a:picLocks noChangeAspect="1" noChangeArrowheads="1"/>
            </p:cNvPicPr>
            <p:nvPr/>
          </p:nvPicPr>
          <p:blipFill rotWithShape="1">
            <a:blip r:embed="rId3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5893"/>
            <a:stretch/>
          </p:blipFill>
          <p:spPr bwMode="auto">
            <a:xfrm>
              <a:off x="6048846" y="2993188"/>
              <a:ext cx="1060448" cy="425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5" name="AutoShape 15"/>
            <p:cNvSpPr>
              <a:spLocks noChangeArrowheads="1"/>
            </p:cNvSpPr>
            <p:nvPr/>
          </p:nvSpPr>
          <p:spPr bwMode="auto">
            <a:xfrm rot="16200000">
              <a:off x="6642168" y="2929688"/>
              <a:ext cx="192088" cy="273050"/>
            </a:xfrm>
            <a:prstGeom prst="irregularSeal1">
              <a:avLst/>
            </a:prstGeom>
            <a:solidFill>
              <a:srgbClr val="FF0000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vert="eaVert"/>
            <a:lstStyle/>
            <a:p>
              <a:pPr>
                <a:defRPr/>
              </a:pPr>
              <a:endParaRPr lang="en-US" sz="1050">
                <a:latin typeface="+mj-lt"/>
                <a:cs typeface="Arial" panose="020B0604020202020204" pitchFamily="34" charset="0"/>
              </a:endParaRPr>
            </a:p>
          </p:txBody>
        </p:sp>
        <p:sp>
          <p:nvSpPr>
            <p:cNvPr id="66" name="AutoShape 15"/>
            <p:cNvSpPr>
              <a:spLocks noChangeArrowheads="1"/>
            </p:cNvSpPr>
            <p:nvPr/>
          </p:nvSpPr>
          <p:spPr bwMode="auto">
            <a:xfrm rot="16200000">
              <a:off x="6446905" y="2994776"/>
              <a:ext cx="192087" cy="273050"/>
            </a:xfrm>
            <a:prstGeom prst="irregularSeal1">
              <a:avLst/>
            </a:prstGeom>
            <a:solidFill>
              <a:srgbClr val="FF0000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vert="eaVert"/>
            <a:lstStyle/>
            <a:p>
              <a:pPr>
                <a:defRPr/>
              </a:pPr>
              <a:endParaRPr lang="en-US" sz="1050">
                <a:latin typeface="+mj-lt"/>
                <a:cs typeface="Arial" panose="020B0604020202020204" pitchFamily="34" charset="0"/>
              </a:endParaRPr>
            </a:p>
          </p:txBody>
        </p:sp>
        <p:sp>
          <p:nvSpPr>
            <p:cNvPr id="83" name="Text Box 30"/>
            <p:cNvSpPr txBox="1">
              <a:spLocks noChangeArrowheads="1"/>
            </p:cNvSpPr>
            <p:nvPr/>
          </p:nvSpPr>
          <p:spPr bwMode="auto">
            <a:xfrm>
              <a:off x="5092180" y="2388932"/>
              <a:ext cx="1610739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en-US" sz="1600" b="1" i="1" dirty="0">
                  <a:latin typeface="+mj-lt"/>
                  <a:cs typeface="Arial" pitchFamily="34" charset="0"/>
                </a:rPr>
                <a:t>Neutral (DSB)</a:t>
              </a:r>
            </a:p>
          </p:txBody>
        </p:sp>
        <p:pic>
          <p:nvPicPr>
            <p:cNvPr id="86" name="Picture 1" descr="DNA"/>
            <p:cNvPicPr>
              <a:picLocks noChangeAspect="1" noChangeArrowheads="1"/>
            </p:cNvPicPr>
            <p:nvPr/>
          </p:nvPicPr>
          <p:blipFill rotWithShape="1">
            <a:blip r:embed="rId3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9048"/>
            <a:stretch/>
          </p:blipFill>
          <p:spPr bwMode="auto">
            <a:xfrm>
              <a:off x="7591362" y="3043034"/>
              <a:ext cx="511996" cy="425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5"/>
            <p:cNvSpPr/>
            <p:nvPr/>
          </p:nvSpPr>
          <p:spPr>
            <a:xfrm>
              <a:off x="5220072" y="1241177"/>
              <a:ext cx="3689325" cy="240384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92" name="Group 91"/>
          <p:cNvGrpSpPr/>
          <p:nvPr/>
        </p:nvGrpSpPr>
        <p:grpSpPr>
          <a:xfrm>
            <a:off x="5220072" y="3738717"/>
            <a:ext cx="3780259" cy="2973899"/>
            <a:chOff x="5220072" y="3738717"/>
            <a:chExt cx="3780259" cy="2973899"/>
          </a:xfrm>
        </p:grpSpPr>
        <p:pic>
          <p:nvPicPr>
            <p:cNvPr id="67" name="Picture 1" descr="DNA"/>
            <p:cNvPicPr>
              <a:picLocks noChangeAspect="1" noChangeArrowheads="1"/>
            </p:cNvPicPr>
            <p:nvPr/>
          </p:nvPicPr>
          <p:blipFill>
            <a:blip r:embed="rId3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3185" y="3823583"/>
              <a:ext cx="1654175" cy="425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8" name="Rectangle 67"/>
            <p:cNvSpPr/>
            <p:nvPr/>
          </p:nvSpPr>
          <p:spPr>
            <a:xfrm flipH="1">
              <a:off x="7253633" y="3823583"/>
              <a:ext cx="46038" cy="4318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>
                <a:latin typeface="+mj-lt"/>
              </a:endParaRPr>
            </a:p>
          </p:txBody>
        </p:sp>
        <p:cxnSp>
          <p:nvCxnSpPr>
            <p:cNvPr id="69" name="Straight Arrow Connector 68"/>
            <p:cNvCxnSpPr/>
            <p:nvPr/>
          </p:nvCxnSpPr>
          <p:spPr>
            <a:xfrm>
              <a:off x="7086171" y="4283209"/>
              <a:ext cx="0" cy="656813"/>
            </a:xfrm>
            <a:prstGeom prst="straightConnector1">
              <a:avLst/>
            </a:prstGeom>
            <a:ln w="12700">
              <a:headEnd type="non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70" name="AutoShape 15"/>
            <p:cNvSpPr>
              <a:spLocks noChangeArrowheads="1"/>
            </p:cNvSpPr>
            <p:nvPr/>
          </p:nvSpPr>
          <p:spPr bwMode="auto">
            <a:xfrm rot="16200000">
              <a:off x="6642169" y="3760083"/>
              <a:ext cx="192088" cy="273050"/>
            </a:xfrm>
            <a:prstGeom prst="irregularSeal1">
              <a:avLst/>
            </a:prstGeom>
            <a:solidFill>
              <a:srgbClr val="FF0000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vert="eaVert"/>
            <a:lstStyle/>
            <a:p>
              <a:pPr>
                <a:defRPr/>
              </a:pPr>
              <a:endParaRPr lang="en-US" sz="1050">
                <a:latin typeface="+mj-lt"/>
                <a:cs typeface="Arial" panose="020B0604020202020204" pitchFamily="34" charset="0"/>
              </a:endParaRPr>
            </a:p>
          </p:txBody>
        </p:sp>
        <p:sp>
          <p:nvSpPr>
            <p:cNvPr id="71" name="AutoShape 15"/>
            <p:cNvSpPr>
              <a:spLocks noChangeArrowheads="1"/>
            </p:cNvSpPr>
            <p:nvPr/>
          </p:nvSpPr>
          <p:spPr bwMode="auto">
            <a:xfrm rot="16200000">
              <a:off x="6446906" y="3825171"/>
              <a:ext cx="192087" cy="273050"/>
            </a:xfrm>
            <a:prstGeom prst="irregularSeal1">
              <a:avLst/>
            </a:prstGeom>
            <a:solidFill>
              <a:srgbClr val="FF0000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vert="eaVert"/>
            <a:lstStyle/>
            <a:p>
              <a:pPr>
                <a:defRPr/>
              </a:pPr>
              <a:endParaRPr lang="en-US" sz="1050">
                <a:latin typeface="+mj-lt"/>
                <a:cs typeface="Arial" panose="020B0604020202020204" pitchFamily="34" charset="0"/>
              </a:endParaRPr>
            </a:p>
          </p:txBody>
        </p:sp>
        <p:sp>
          <p:nvSpPr>
            <p:cNvPr id="72" name="Text Box 79"/>
            <p:cNvSpPr txBox="1">
              <a:spLocks noChangeArrowheads="1"/>
            </p:cNvSpPr>
            <p:nvPr/>
          </p:nvSpPr>
          <p:spPr bwMode="auto">
            <a:xfrm>
              <a:off x="6876256" y="4459215"/>
              <a:ext cx="2124075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6075" indent="-346075"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en-GB" sz="1400" dirty="0">
                  <a:solidFill>
                    <a:srgbClr val="000000"/>
                  </a:solidFill>
                  <a:latin typeface="+mj-lt"/>
                  <a:ea typeface="Times New Roman" pitchFamily="18" charset="0"/>
                  <a:cs typeface="Arial" charset="0"/>
                </a:rPr>
                <a:t>DNA repair enzymes</a:t>
              </a:r>
              <a:endParaRPr lang="en-GB" sz="1400" dirty="0">
                <a:latin typeface="+mj-lt"/>
                <a:ea typeface="Times New Roman" pitchFamily="18" charset="0"/>
                <a:cs typeface="Arial" charset="0"/>
              </a:endParaRPr>
            </a:p>
          </p:txBody>
        </p:sp>
        <p:pic>
          <p:nvPicPr>
            <p:cNvPr id="73" name="Picture 1" descr="DNA"/>
            <p:cNvPicPr>
              <a:picLocks noChangeAspect="1" noChangeArrowheads="1"/>
            </p:cNvPicPr>
            <p:nvPr/>
          </p:nvPicPr>
          <p:blipFill>
            <a:blip r:embed="rId3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3184" y="5020771"/>
              <a:ext cx="1654175" cy="425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4" name="Rectangle 73"/>
            <p:cNvSpPr/>
            <p:nvPr/>
          </p:nvSpPr>
          <p:spPr>
            <a:xfrm flipH="1">
              <a:off x="7253632" y="5020771"/>
              <a:ext cx="46038" cy="4318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>
                <a:latin typeface="+mj-lt"/>
              </a:endParaRPr>
            </a:p>
          </p:txBody>
        </p:sp>
        <p:cxnSp>
          <p:nvCxnSpPr>
            <p:cNvPr id="77" name="Straight Arrow Connector 76"/>
            <p:cNvCxnSpPr/>
            <p:nvPr/>
          </p:nvCxnSpPr>
          <p:spPr>
            <a:xfrm>
              <a:off x="7086171" y="5467953"/>
              <a:ext cx="0" cy="656813"/>
            </a:xfrm>
            <a:prstGeom prst="straightConnector1">
              <a:avLst/>
            </a:prstGeom>
            <a:ln w="12700">
              <a:headEnd type="non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78" name="Text Box 79"/>
            <p:cNvSpPr txBox="1">
              <a:spLocks noChangeArrowheads="1"/>
            </p:cNvSpPr>
            <p:nvPr/>
          </p:nvSpPr>
          <p:spPr bwMode="auto">
            <a:xfrm>
              <a:off x="6785322" y="5643959"/>
              <a:ext cx="2124075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6075" indent="-346075"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en-GB" sz="1400" dirty="0">
                  <a:solidFill>
                    <a:srgbClr val="000000"/>
                  </a:solidFill>
                  <a:latin typeface="+mj-lt"/>
                  <a:ea typeface="Times New Roman" pitchFamily="18" charset="0"/>
                  <a:cs typeface="Arial" charset="0"/>
                </a:rPr>
                <a:t>Electrophoresis</a:t>
              </a:r>
              <a:endParaRPr lang="en-GB" sz="1400" dirty="0">
                <a:latin typeface="+mj-lt"/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80" name="Rectangle 79"/>
            <p:cNvSpPr/>
            <p:nvPr/>
          </p:nvSpPr>
          <p:spPr>
            <a:xfrm flipH="1">
              <a:off x="7253632" y="6205515"/>
              <a:ext cx="46038" cy="4318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>
                <a:latin typeface="+mj-lt"/>
              </a:endParaRPr>
            </a:p>
          </p:txBody>
        </p:sp>
        <p:sp>
          <p:nvSpPr>
            <p:cNvPr id="84" name="Text Box 30"/>
            <p:cNvSpPr txBox="1">
              <a:spLocks noChangeArrowheads="1"/>
            </p:cNvSpPr>
            <p:nvPr/>
          </p:nvSpPr>
          <p:spPr bwMode="auto">
            <a:xfrm>
              <a:off x="5232329" y="4359026"/>
              <a:ext cx="1610739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en-US" sz="1600" b="1" i="1" dirty="0">
                  <a:latin typeface="+mj-lt"/>
                  <a:cs typeface="Arial" pitchFamily="34" charset="0"/>
                </a:rPr>
                <a:t>Modified neutral (CDD+DSB)</a:t>
              </a:r>
            </a:p>
          </p:txBody>
        </p:sp>
        <p:sp>
          <p:nvSpPr>
            <p:cNvPr id="87" name="Rectangle 86"/>
            <p:cNvSpPr/>
            <p:nvPr/>
          </p:nvSpPr>
          <p:spPr>
            <a:xfrm flipH="1">
              <a:off x="6679473" y="5020771"/>
              <a:ext cx="114727" cy="4318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>
                <a:latin typeface="+mj-lt"/>
              </a:endParaRPr>
            </a:p>
          </p:txBody>
        </p:sp>
        <p:pic>
          <p:nvPicPr>
            <p:cNvPr id="88" name="Picture 1" descr="DNA"/>
            <p:cNvPicPr>
              <a:picLocks noChangeAspect="1" noChangeArrowheads="1"/>
            </p:cNvPicPr>
            <p:nvPr/>
          </p:nvPicPr>
          <p:blipFill rotWithShape="1">
            <a:blip r:embed="rId3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123" r="35893"/>
            <a:stretch/>
          </p:blipFill>
          <p:spPr bwMode="auto">
            <a:xfrm>
              <a:off x="6932398" y="6237320"/>
              <a:ext cx="429819" cy="425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9" name="Picture 1" descr="DNA"/>
            <p:cNvPicPr>
              <a:picLocks noChangeAspect="1" noChangeArrowheads="1"/>
            </p:cNvPicPr>
            <p:nvPr/>
          </p:nvPicPr>
          <p:blipFill rotWithShape="1">
            <a:blip r:embed="rId3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9048"/>
            <a:stretch/>
          </p:blipFill>
          <p:spPr bwMode="auto">
            <a:xfrm>
              <a:off x="7752181" y="6287166"/>
              <a:ext cx="511996" cy="425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0" name="Picture 1" descr="DNA"/>
            <p:cNvPicPr>
              <a:picLocks noChangeAspect="1" noChangeArrowheads="1"/>
            </p:cNvPicPr>
            <p:nvPr/>
          </p:nvPicPr>
          <p:blipFill rotWithShape="1">
            <a:blip r:embed="rId3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8243"/>
            <a:stretch/>
          </p:blipFill>
          <p:spPr bwMode="auto">
            <a:xfrm>
              <a:off x="6253517" y="6237320"/>
              <a:ext cx="359905" cy="425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1" name="Rectangle 90"/>
            <p:cNvSpPr/>
            <p:nvPr/>
          </p:nvSpPr>
          <p:spPr>
            <a:xfrm>
              <a:off x="5220072" y="3738717"/>
              <a:ext cx="3689325" cy="297389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55" name="TextBox 54"/>
          <p:cNvSpPr txBox="1"/>
          <p:nvPr/>
        </p:nvSpPr>
        <p:spPr>
          <a:xfrm>
            <a:off x="5972087" y="838724"/>
            <a:ext cx="24601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Holt and </a:t>
            </a:r>
            <a:r>
              <a:rPr lang="en-GB" sz="1600" b="1" dirty="0" err="1"/>
              <a:t>Georgakilas</a:t>
            </a:r>
            <a:r>
              <a:rPr lang="en-GB" sz="1600" b="1" dirty="0"/>
              <a:t>, 2007</a:t>
            </a:r>
            <a:endParaRPr lang="en-GB" sz="1600" dirty="0"/>
          </a:p>
        </p:txBody>
      </p:sp>
      <p:sp>
        <p:nvSpPr>
          <p:cNvPr id="56" name="Text Box 10"/>
          <p:cNvSpPr txBox="1">
            <a:spLocks noChangeArrowheads="1"/>
          </p:cNvSpPr>
          <p:nvPr/>
        </p:nvSpPr>
        <p:spPr bwMode="auto">
          <a:xfrm>
            <a:off x="77788" y="6413266"/>
            <a:ext cx="89281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eaLnBrk="1" hangingPunct="1"/>
            <a:r>
              <a:rPr lang="en-GB" b="1" i="1" dirty="0">
                <a:solidFill>
                  <a:srgbClr val="002060"/>
                </a:solidFill>
                <a:latin typeface="+mn-lt"/>
              </a:rPr>
              <a:t>Carter et al., </a:t>
            </a:r>
            <a:r>
              <a:rPr lang="en-GB" b="1" dirty="0">
                <a:solidFill>
                  <a:srgbClr val="002060"/>
                </a:solidFill>
                <a:latin typeface="+mn-lt"/>
              </a:rPr>
              <a:t>(2018) </a:t>
            </a:r>
            <a:r>
              <a:rPr lang="en-GB" b="1" i="1" dirty="0" err="1">
                <a:solidFill>
                  <a:srgbClr val="002060"/>
                </a:solidFill>
                <a:latin typeface="+mn-lt"/>
              </a:rPr>
              <a:t>Int</a:t>
            </a:r>
            <a:r>
              <a:rPr lang="en-GB" b="1" i="1" dirty="0">
                <a:solidFill>
                  <a:srgbClr val="002060"/>
                </a:solidFill>
                <a:latin typeface="+mn-lt"/>
              </a:rPr>
              <a:t> J Rad </a:t>
            </a:r>
            <a:r>
              <a:rPr lang="en-GB" b="1" i="1" dirty="0" err="1">
                <a:solidFill>
                  <a:srgbClr val="002060"/>
                </a:solidFill>
                <a:latin typeface="+mn-lt"/>
              </a:rPr>
              <a:t>Oncol</a:t>
            </a:r>
            <a:r>
              <a:rPr lang="en-GB" b="1" i="1" dirty="0">
                <a:solidFill>
                  <a:srgbClr val="002060"/>
                </a:solidFill>
                <a:latin typeface="+mn-lt"/>
              </a:rPr>
              <a:t> </a:t>
            </a:r>
            <a:r>
              <a:rPr lang="en-GB" b="1" i="1" dirty="0" err="1">
                <a:solidFill>
                  <a:srgbClr val="002060"/>
                </a:solidFill>
                <a:latin typeface="+mn-lt"/>
              </a:rPr>
              <a:t>Biol</a:t>
            </a:r>
            <a:r>
              <a:rPr lang="en-GB" b="1" i="1" dirty="0">
                <a:solidFill>
                  <a:srgbClr val="002060"/>
                </a:solidFill>
                <a:latin typeface="+mn-lt"/>
              </a:rPr>
              <a:t> Phys</a:t>
            </a:r>
          </a:p>
        </p:txBody>
      </p:sp>
    </p:spTree>
    <p:extLst>
      <p:ext uri="{BB962C8B-B14F-4D97-AF65-F5344CB8AC3E}">
        <p14:creationId xmlns:p14="http://schemas.microsoft.com/office/powerpoint/2010/main" val="1313413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6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52"/>
          <p:cNvSpPr txBox="1">
            <a:spLocks noChangeArrowheads="1"/>
          </p:cNvSpPr>
          <p:nvPr/>
        </p:nvSpPr>
        <p:spPr bwMode="auto">
          <a:xfrm>
            <a:off x="107504" y="140439"/>
            <a:ext cx="9001000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en-GB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Identification of DUBs involved in the response to complex DNA damage induced by IR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grpSp>
        <p:nvGrpSpPr>
          <p:cNvPr id="30723" name="Group 5"/>
          <p:cNvGrpSpPr>
            <a:grpSpLocks/>
          </p:cNvGrpSpPr>
          <p:nvPr/>
        </p:nvGrpSpPr>
        <p:grpSpPr bwMode="auto">
          <a:xfrm>
            <a:off x="4098032" y="1895376"/>
            <a:ext cx="1527175" cy="619125"/>
            <a:chOff x="2184" y="247"/>
            <a:chExt cx="1125" cy="483"/>
          </a:xfrm>
        </p:grpSpPr>
        <p:sp>
          <p:nvSpPr>
            <p:cNvPr id="30774" name="Oval 6"/>
            <p:cNvSpPr>
              <a:spLocks noChangeArrowheads="1"/>
            </p:cNvSpPr>
            <p:nvPr/>
          </p:nvSpPr>
          <p:spPr bwMode="auto">
            <a:xfrm>
              <a:off x="2185" y="247"/>
              <a:ext cx="1124" cy="384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30775" name="Oval 7"/>
            <p:cNvSpPr>
              <a:spLocks noChangeArrowheads="1"/>
            </p:cNvSpPr>
            <p:nvPr/>
          </p:nvSpPr>
          <p:spPr bwMode="auto">
            <a:xfrm>
              <a:off x="2184" y="346"/>
              <a:ext cx="1124" cy="384"/>
            </a:xfrm>
            <a:prstGeom prst="ellipse">
              <a:avLst/>
            </a:prstGeom>
            <a:solidFill>
              <a:schemeClr val="bg1">
                <a:alpha val="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30776" name="Line 8"/>
            <p:cNvSpPr>
              <a:spLocks noChangeShapeType="1"/>
            </p:cNvSpPr>
            <p:nvPr/>
          </p:nvSpPr>
          <p:spPr bwMode="auto">
            <a:xfrm>
              <a:off x="2185" y="430"/>
              <a:ext cx="0" cy="10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30777" name="Line 9"/>
            <p:cNvSpPr>
              <a:spLocks noChangeShapeType="1"/>
            </p:cNvSpPr>
            <p:nvPr/>
          </p:nvSpPr>
          <p:spPr bwMode="auto">
            <a:xfrm>
              <a:off x="3309" y="429"/>
              <a:ext cx="0" cy="10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>
                <a:latin typeface="+mj-lt"/>
              </a:endParaRPr>
            </a:p>
          </p:txBody>
        </p:sp>
      </p:grpSp>
      <p:sp>
        <p:nvSpPr>
          <p:cNvPr id="30724" name="Text Box 18"/>
          <p:cNvSpPr txBox="1">
            <a:spLocks noChangeArrowheads="1"/>
          </p:cNvSpPr>
          <p:nvPr/>
        </p:nvSpPr>
        <p:spPr bwMode="auto">
          <a:xfrm>
            <a:off x="3263007" y="1300063"/>
            <a:ext cx="2800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dirty="0">
                <a:latin typeface="+mj-lt"/>
              </a:rPr>
              <a:t>HeLa cells as a monolayer</a:t>
            </a:r>
            <a:endParaRPr lang="en-US" dirty="0">
              <a:latin typeface="+mj-lt"/>
            </a:endParaRPr>
          </a:p>
        </p:txBody>
      </p:sp>
      <p:sp>
        <p:nvSpPr>
          <p:cNvPr id="30725" name="Line 41"/>
          <p:cNvSpPr>
            <a:spLocks noChangeShapeType="1"/>
          </p:cNvSpPr>
          <p:nvPr/>
        </p:nvSpPr>
        <p:spPr bwMode="auto">
          <a:xfrm>
            <a:off x="4177407" y="1647726"/>
            <a:ext cx="492125" cy="5222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30726" name="Line 41"/>
          <p:cNvSpPr>
            <a:spLocks noChangeShapeType="1"/>
          </p:cNvSpPr>
          <p:nvPr/>
        </p:nvSpPr>
        <p:spPr bwMode="auto">
          <a:xfrm flipH="1">
            <a:off x="4865166" y="2605336"/>
            <a:ext cx="0" cy="5222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30727" name="Text Box 18"/>
          <p:cNvSpPr txBox="1">
            <a:spLocks noChangeArrowheads="1"/>
          </p:cNvSpPr>
          <p:nvPr/>
        </p:nvSpPr>
        <p:spPr bwMode="auto">
          <a:xfrm>
            <a:off x="1904604" y="2541836"/>
            <a:ext cx="278804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 dirty="0">
                <a:latin typeface="+mj-lt"/>
              </a:rPr>
              <a:t>Transfect cells with DUB plasmids/siRNA</a:t>
            </a:r>
            <a:endParaRPr lang="en-US" dirty="0">
              <a:latin typeface="+mj-lt"/>
            </a:endParaRPr>
          </a:p>
        </p:txBody>
      </p:sp>
      <p:grpSp>
        <p:nvGrpSpPr>
          <p:cNvPr id="30728" name="Group 5"/>
          <p:cNvGrpSpPr>
            <a:grpSpLocks/>
          </p:cNvGrpSpPr>
          <p:nvPr/>
        </p:nvGrpSpPr>
        <p:grpSpPr bwMode="auto">
          <a:xfrm>
            <a:off x="4101579" y="3241923"/>
            <a:ext cx="1527175" cy="619125"/>
            <a:chOff x="2184" y="247"/>
            <a:chExt cx="1125" cy="483"/>
          </a:xfrm>
        </p:grpSpPr>
        <p:sp>
          <p:nvSpPr>
            <p:cNvPr id="30770" name="Oval 6"/>
            <p:cNvSpPr>
              <a:spLocks noChangeArrowheads="1"/>
            </p:cNvSpPr>
            <p:nvPr/>
          </p:nvSpPr>
          <p:spPr bwMode="auto">
            <a:xfrm>
              <a:off x="2185" y="247"/>
              <a:ext cx="1124" cy="384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30771" name="Oval 7"/>
            <p:cNvSpPr>
              <a:spLocks noChangeArrowheads="1"/>
            </p:cNvSpPr>
            <p:nvPr/>
          </p:nvSpPr>
          <p:spPr bwMode="auto">
            <a:xfrm>
              <a:off x="2184" y="346"/>
              <a:ext cx="1124" cy="384"/>
            </a:xfrm>
            <a:prstGeom prst="ellipse">
              <a:avLst/>
            </a:prstGeom>
            <a:solidFill>
              <a:schemeClr val="bg1">
                <a:alpha val="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30772" name="Line 8"/>
            <p:cNvSpPr>
              <a:spLocks noChangeShapeType="1"/>
            </p:cNvSpPr>
            <p:nvPr/>
          </p:nvSpPr>
          <p:spPr bwMode="auto">
            <a:xfrm>
              <a:off x="2185" y="430"/>
              <a:ext cx="0" cy="10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30773" name="Line 9"/>
            <p:cNvSpPr>
              <a:spLocks noChangeShapeType="1"/>
            </p:cNvSpPr>
            <p:nvPr/>
          </p:nvSpPr>
          <p:spPr bwMode="auto">
            <a:xfrm>
              <a:off x="3309" y="429"/>
              <a:ext cx="0" cy="10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>
                <a:latin typeface="+mj-lt"/>
              </a:endParaRPr>
            </a:p>
          </p:txBody>
        </p:sp>
      </p:grpSp>
      <p:grpSp>
        <p:nvGrpSpPr>
          <p:cNvPr id="30730" name="Group 5"/>
          <p:cNvGrpSpPr>
            <a:grpSpLocks/>
          </p:cNvGrpSpPr>
          <p:nvPr/>
        </p:nvGrpSpPr>
        <p:grpSpPr bwMode="auto">
          <a:xfrm>
            <a:off x="4096445" y="4725144"/>
            <a:ext cx="1527175" cy="619125"/>
            <a:chOff x="2184" y="247"/>
            <a:chExt cx="1125" cy="483"/>
          </a:xfrm>
        </p:grpSpPr>
        <p:sp>
          <p:nvSpPr>
            <p:cNvPr id="30766" name="Oval 6"/>
            <p:cNvSpPr>
              <a:spLocks noChangeArrowheads="1"/>
            </p:cNvSpPr>
            <p:nvPr/>
          </p:nvSpPr>
          <p:spPr bwMode="auto">
            <a:xfrm>
              <a:off x="2185" y="247"/>
              <a:ext cx="1124" cy="384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30767" name="Oval 7"/>
            <p:cNvSpPr>
              <a:spLocks noChangeArrowheads="1"/>
            </p:cNvSpPr>
            <p:nvPr/>
          </p:nvSpPr>
          <p:spPr bwMode="auto">
            <a:xfrm>
              <a:off x="2184" y="346"/>
              <a:ext cx="1124" cy="384"/>
            </a:xfrm>
            <a:prstGeom prst="ellipse">
              <a:avLst/>
            </a:prstGeom>
            <a:solidFill>
              <a:schemeClr val="bg1">
                <a:alpha val="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30768" name="Line 8"/>
            <p:cNvSpPr>
              <a:spLocks noChangeShapeType="1"/>
            </p:cNvSpPr>
            <p:nvPr/>
          </p:nvSpPr>
          <p:spPr bwMode="auto">
            <a:xfrm>
              <a:off x="2185" y="430"/>
              <a:ext cx="0" cy="10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30769" name="Line 9"/>
            <p:cNvSpPr>
              <a:spLocks noChangeShapeType="1"/>
            </p:cNvSpPr>
            <p:nvPr/>
          </p:nvSpPr>
          <p:spPr bwMode="auto">
            <a:xfrm>
              <a:off x="3309" y="429"/>
              <a:ext cx="0" cy="10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>
                <a:latin typeface="+mj-lt"/>
              </a:endParaRPr>
            </a:p>
          </p:txBody>
        </p:sp>
      </p:grpSp>
      <p:sp>
        <p:nvSpPr>
          <p:cNvPr id="30733" name="Text Box 18"/>
          <p:cNvSpPr txBox="1">
            <a:spLocks noChangeArrowheads="1"/>
          </p:cNvSpPr>
          <p:nvPr/>
        </p:nvSpPr>
        <p:spPr bwMode="auto">
          <a:xfrm>
            <a:off x="867469" y="5419678"/>
            <a:ext cx="35560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 dirty="0">
                <a:latin typeface="+mj-lt"/>
              </a:rPr>
              <a:t>Allow colonies to grow for ~7 days, fix, stain and count</a:t>
            </a:r>
            <a:endParaRPr lang="en-US" dirty="0">
              <a:latin typeface="+mj-lt"/>
            </a:endParaRPr>
          </a:p>
        </p:txBody>
      </p:sp>
      <p:sp>
        <p:nvSpPr>
          <p:cNvPr id="2" name="Oval 1"/>
          <p:cNvSpPr/>
          <p:nvPr/>
        </p:nvSpPr>
        <p:spPr>
          <a:xfrm>
            <a:off x="4399657" y="4971208"/>
            <a:ext cx="45719" cy="4571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+mj-lt"/>
            </a:endParaRPr>
          </a:p>
        </p:txBody>
      </p:sp>
      <p:grpSp>
        <p:nvGrpSpPr>
          <p:cNvPr id="30747" name="Group 5"/>
          <p:cNvGrpSpPr>
            <a:grpSpLocks/>
          </p:cNvGrpSpPr>
          <p:nvPr/>
        </p:nvGrpSpPr>
        <p:grpSpPr bwMode="auto">
          <a:xfrm>
            <a:off x="4096445" y="6021388"/>
            <a:ext cx="1527175" cy="619125"/>
            <a:chOff x="2184" y="247"/>
            <a:chExt cx="1125" cy="483"/>
          </a:xfrm>
        </p:grpSpPr>
        <p:sp>
          <p:nvSpPr>
            <p:cNvPr id="30754" name="Oval 6"/>
            <p:cNvSpPr>
              <a:spLocks noChangeArrowheads="1"/>
            </p:cNvSpPr>
            <p:nvPr/>
          </p:nvSpPr>
          <p:spPr bwMode="auto">
            <a:xfrm>
              <a:off x="2185" y="247"/>
              <a:ext cx="1124" cy="384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30755" name="Oval 7"/>
            <p:cNvSpPr>
              <a:spLocks noChangeArrowheads="1"/>
            </p:cNvSpPr>
            <p:nvPr/>
          </p:nvSpPr>
          <p:spPr bwMode="auto">
            <a:xfrm>
              <a:off x="2184" y="346"/>
              <a:ext cx="1124" cy="384"/>
            </a:xfrm>
            <a:prstGeom prst="ellipse">
              <a:avLst/>
            </a:prstGeom>
            <a:solidFill>
              <a:schemeClr val="bg1">
                <a:alpha val="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30756" name="Line 8"/>
            <p:cNvSpPr>
              <a:spLocks noChangeShapeType="1"/>
            </p:cNvSpPr>
            <p:nvPr/>
          </p:nvSpPr>
          <p:spPr bwMode="auto">
            <a:xfrm>
              <a:off x="2185" y="430"/>
              <a:ext cx="0" cy="10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30757" name="Line 9"/>
            <p:cNvSpPr>
              <a:spLocks noChangeShapeType="1"/>
            </p:cNvSpPr>
            <p:nvPr/>
          </p:nvSpPr>
          <p:spPr bwMode="auto">
            <a:xfrm>
              <a:off x="3309" y="429"/>
              <a:ext cx="0" cy="10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>
                <a:latin typeface="+mj-lt"/>
              </a:endParaRPr>
            </a:p>
          </p:txBody>
        </p:sp>
      </p:grpSp>
      <p:sp>
        <p:nvSpPr>
          <p:cNvPr id="57" name="Oval 56"/>
          <p:cNvSpPr/>
          <p:nvPr/>
        </p:nvSpPr>
        <p:spPr>
          <a:xfrm>
            <a:off x="4399657" y="6267450"/>
            <a:ext cx="104775" cy="58738"/>
          </a:xfrm>
          <a:prstGeom prst="ellipse">
            <a:avLst/>
          </a:prstGeom>
          <a:solidFill>
            <a:srgbClr val="0070C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+mj-lt"/>
            </a:endParaRPr>
          </a:p>
        </p:txBody>
      </p:sp>
      <p:sp>
        <p:nvSpPr>
          <p:cNvPr id="58" name="Oval 57"/>
          <p:cNvSpPr/>
          <p:nvPr/>
        </p:nvSpPr>
        <p:spPr>
          <a:xfrm>
            <a:off x="4552057" y="6419850"/>
            <a:ext cx="104775" cy="58738"/>
          </a:xfrm>
          <a:prstGeom prst="ellipse">
            <a:avLst/>
          </a:prstGeom>
          <a:solidFill>
            <a:srgbClr val="0070C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+mj-lt"/>
            </a:endParaRPr>
          </a:p>
        </p:txBody>
      </p:sp>
      <p:sp>
        <p:nvSpPr>
          <p:cNvPr id="59" name="Oval 58"/>
          <p:cNvSpPr/>
          <p:nvPr/>
        </p:nvSpPr>
        <p:spPr>
          <a:xfrm>
            <a:off x="4656832" y="6196013"/>
            <a:ext cx="104775" cy="58737"/>
          </a:xfrm>
          <a:prstGeom prst="ellipse">
            <a:avLst/>
          </a:prstGeom>
          <a:solidFill>
            <a:srgbClr val="0070C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+mj-lt"/>
            </a:endParaRPr>
          </a:p>
        </p:txBody>
      </p:sp>
      <p:sp>
        <p:nvSpPr>
          <p:cNvPr id="60" name="Oval 59"/>
          <p:cNvSpPr/>
          <p:nvPr/>
        </p:nvSpPr>
        <p:spPr>
          <a:xfrm>
            <a:off x="4809232" y="6329363"/>
            <a:ext cx="104775" cy="58737"/>
          </a:xfrm>
          <a:prstGeom prst="ellipse">
            <a:avLst/>
          </a:prstGeom>
          <a:solidFill>
            <a:srgbClr val="0070C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+mj-lt"/>
            </a:endParaRPr>
          </a:p>
        </p:txBody>
      </p:sp>
      <p:sp>
        <p:nvSpPr>
          <p:cNvPr id="61" name="Oval 60"/>
          <p:cNvSpPr/>
          <p:nvPr/>
        </p:nvSpPr>
        <p:spPr>
          <a:xfrm>
            <a:off x="5101332" y="6197600"/>
            <a:ext cx="104775" cy="58738"/>
          </a:xfrm>
          <a:prstGeom prst="ellipse">
            <a:avLst/>
          </a:prstGeom>
          <a:solidFill>
            <a:srgbClr val="0070C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+mj-lt"/>
            </a:endParaRPr>
          </a:p>
        </p:txBody>
      </p:sp>
      <p:sp>
        <p:nvSpPr>
          <p:cNvPr id="62" name="Oval 61"/>
          <p:cNvSpPr/>
          <p:nvPr/>
        </p:nvSpPr>
        <p:spPr>
          <a:xfrm>
            <a:off x="5153720" y="6380163"/>
            <a:ext cx="104775" cy="58737"/>
          </a:xfrm>
          <a:prstGeom prst="ellipse">
            <a:avLst/>
          </a:prstGeom>
          <a:solidFill>
            <a:srgbClr val="0070C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+mj-lt"/>
            </a:endParaRPr>
          </a:p>
        </p:txBody>
      </p:sp>
      <p:sp>
        <p:nvSpPr>
          <p:cNvPr id="66" name="Line 41"/>
          <p:cNvSpPr>
            <a:spLocks noChangeShapeType="1"/>
          </p:cNvSpPr>
          <p:nvPr/>
        </p:nvSpPr>
        <p:spPr bwMode="auto">
          <a:xfrm flipH="1">
            <a:off x="4865166" y="4034641"/>
            <a:ext cx="0" cy="5222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67" name="Text Box 18"/>
          <p:cNvSpPr txBox="1">
            <a:spLocks noChangeArrowheads="1"/>
          </p:cNvSpPr>
          <p:nvPr/>
        </p:nvSpPr>
        <p:spPr bwMode="auto">
          <a:xfrm>
            <a:off x="1331640" y="3861048"/>
            <a:ext cx="3412752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 dirty="0">
                <a:latin typeface="+mj-lt"/>
              </a:rPr>
              <a:t>Irradiate (x-rays, </a:t>
            </a:r>
            <a:r>
              <a:rPr lang="el-GR" dirty="0">
                <a:latin typeface="+mj-lt"/>
              </a:rPr>
              <a:t>α</a:t>
            </a:r>
            <a:r>
              <a:rPr lang="en-GB" dirty="0">
                <a:latin typeface="+mj-lt"/>
              </a:rPr>
              <a:t>-particles or protons), </a:t>
            </a:r>
            <a:r>
              <a:rPr lang="en-GB" dirty="0" err="1">
                <a:latin typeface="+mj-lt"/>
              </a:rPr>
              <a:t>trypsinise</a:t>
            </a:r>
            <a:r>
              <a:rPr lang="en-GB" dirty="0">
                <a:latin typeface="+mj-lt"/>
              </a:rPr>
              <a:t>, count and seed into individual cells</a:t>
            </a:r>
            <a:endParaRPr lang="en-US" dirty="0">
              <a:latin typeface="+mj-lt"/>
            </a:endParaRPr>
          </a:p>
        </p:txBody>
      </p:sp>
      <p:sp>
        <p:nvSpPr>
          <p:cNvPr id="68" name="Line 41"/>
          <p:cNvSpPr>
            <a:spLocks noChangeShapeType="1"/>
          </p:cNvSpPr>
          <p:nvPr/>
        </p:nvSpPr>
        <p:spPr bwMode="auto">
          <a:xfrm flipH="1">
            <a:off x="4865166" y="5481701"/>
            <a:ext cx="0" cy="5222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70" name="Oval 69"/>
          <p:cNvSpPr/>
          <p:nvPr/>
        </p:nvSpPr>
        <p:spPr>
          <a:xfrm>
            <a:off x="4552057" y="5123608"/>
            <a:ext cx="45719" cy="4571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+mj-lt"/>
            </a:endParaRPr>
          </a:p>
        </p:txBody>
      </p:sp>
      <p:sp>
        <p:nvSpPr>
          <p:cNvPr id="71" name="Oval 70"/>
          <p:cNvSpPr/>
          <p:nvPr/>
        </p:nvSpPr>
        <p:spPr>
          <a:xfrm>
            <a:off x="4704457" y="4941168"/>
            <a:ext cx="45719" cy="4571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+mj-lt"/>
            </a:endParaRPr>
          </a:p>
        </p:txBody>
      </p:sp>
      <p:sp>
        <p:nvSpPr>
          <p:cNvPr id="72" name="Oval 71"/>
          <p:cNvSpPr/>
          <p:nvPr/>
        </p:nvSpPr>
        <p:spPr>
          <a:xfrm>
            <a:off x="4860032" y="5111473"/>
            <a:ext cx="45719" cy="4571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+mj-lt"/>
            </a:endParaRPr>
          </a:p>
        </p:txBody>
      </p:sp>
      <p:sp>
        <p:nvSpPr>
          <p:cNvPr id="73" name="Oval 72"/>
          <p:cNvSpPr/>
          <p:nvPr/>
        </p:nvSpPr>
        <p:spPr>
          <a:xfrm>
            <a:off x="4886321" y="4941168"/>
            <a:ext cx="45719" cy="4571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+mj-lt"/>
            </a:endParaRPr>
          </a:p>
        </p:txBody>
      </p:sp>
      <p:sp>
        <p:nvSpPr>
          <p:cNvPr id="74" name="Oval 73"/>
          <p:cNvSpPr/>
          <p:nvPr/>
        </p:nvSpPr>
        <p:spPr>
          <a:xfrm>
            <a:off x="5102345" y="5085184"/>
            <a:ext cx="45719" cy="4571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+mj-lt"/>
            </a:endParaRPr>
          </a:p>
        </p:txBody>
      </p:sp>
      <p:sp>
        <p:nvSpPr>
          <p:cNvPr id="75" name="Oval 74"/>
          <p:cNvSpPr/>
          <p:nvPr/>
        </p:nvSpPr>
        <p:spPr>
          <a:xfrm>
            <a:off x="4704457" y="5085184"/>
            <a:ext cx="45719" cy="4571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+mj-lt"/>
            </a:endParaRPr>
          </a:p>
        </p:txBody>
      </p:sp>
      <p:sp>
        <p:nvSpPr>
          <p:cNvPr id="76" name="Oval 75"/>
          <p:cNvSpPr/>
          <p:nvPr/>
        </p:nvSpPr>
        <p:spPr>
          <a:xfrm>
            <a:off x="4572000" y="4941168"/>
            <a:ext cx="45719" cy="4571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+mj-lt"/>
            </a:endParaRPr>
          </a:p>
        </p:txBody>
      </p:sp>
      <p:sp>
        <p:nvSpPr>
          <p:cNvPr id="77" name="Oval 76"/>
          <p:cNvSpPr/>
          <p:nvPr/>
        </p:nvSpPr>
        <p:spPr>
          <a:xfrm>
            <a:off x="4310602" y="5039465"/>
            <a:ext cx="45719" cy="4571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+mj-lt"/>
            </a:endParaRPr>
          </a:p>
        </p:txBody>
      </p:sp>
      <p:sp>
        <p:nvSpPr>
          <p:cNvPr id="78" name="Oval 77"/>
          <p:cNvSpPr/>
          <p:nvPr/>
        </p:nvSpPr>
        <p:spPr>
          <a:xfrm>
            <a:off x="4499992" y="5030932"/>
            <a:ext cx="45719" cy="4571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+mj-lt"/>
            </a:endParaRPr>
          </a:p>
        </p:txBody>
      </p:sp>
      <p:sp>
        <p:nvSpPr>
          <p:cNvPr id="79" name="Oval 78"/>
          <p:cNvSpPr/>
          <p:nvPr/>
        </p:nvSpPr>
        <p:spPr>
          <a:xfrm>
            <a:off x="4788024" y="5013176"/>
            <a:ext cx="45719" cy="4571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+mj-lt"/>
            </a:endParaRPr>
          </a:p>
        </p:txBody>
      </p:sp>
      <p:sp>
        <p:nvSpPr>
          <p:cNvPr id="80" name="Oval 79"/>
          <p:cNvSpPr/>
          <p:nvPr/>
        </p:nvSpPr>
        <p:spPr>
          <a:xfrm>
            <a:off x="5004048" y="5013176"/>
            <a:ext cx="45719" cy="4571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+mj-lt"/>
            </a:endParaRPr>
          </a:p>
        </p:txBody>
      </p:sp>
      <p:sp>
        <p:nvSpPr>
          <p:cNvPr id="81" name="Oval 80"/>
          <p:cNvSpPr/>
          <p:nvPr/>
        </p:nvSpPr>
        <p:spPr>
          <a:xfrm>
            <a:off x="5102345" y="4941168"/>
            <a:ext cx="45719" cy="4571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+mj-lt"/>
            </a:endParaRPr>
          </a:p>
        </p:txBody>
      </p:sp>
      <p:sp>
        <p:nvSpPr>
          <p:cNvPr id="82" name="Oval 81"/>
          <p:cNvSpPr/>
          <p:nvPr/>
        </p:nvSpPr>
        <p:spPr>
          <a:xfrm>
            <a:off x="5246361" y="5013176"/>
            <a:ext cx="45719" cy="4571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+mj-lt"/>
            </a:endParaRPr>
          </a:p>
        </p:txBody>
      </p:sp>
      <p:sp>
        <p:nvSpPr>
          <p:cNvPr id="83" name="Oval 82"/>
          <p:cNvSpPr/>
          <p:nvPr/>
        </p:nvSpPr>
        <p:spPr>
          <a:xfrm>
            <a:off x="5390377" y="5003953"/>
            <a:ext cx="45719" cy="4571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+mj-lt"/>
            </a:endParaRPr>
          </a:p>
        </p:txBody>
      </p:sp>
      <p:sp>
        <p:nvSpPr>
          <p:cNvPr id="52" name="Text Box 10"/>
          <p:cNvSpPr txBox="1">
            <a:spLocks noChangeArrowheads="1"/>
          </p:cNvSpPr>
          <p:nvPr/>
        </p:nvSpPr>
        <p:spPr bwMode="auto">
          <a:xfrm>
            <a:off x="5919514" y="6040458"/>
            <a:ext cx="313774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eaLnBrk="1" hangingPunct="1"/>
            <a:r>
              <a:rPr lang="en-GB" sz="2000" b="1" i="1" dirty="0">
                <a:solidFill>
                  <a:srgbClr val="002060"/>
                </a:solidFill>
                <a:latin typeface="Calibri" panose="020F0502020204030204" pitchFamily="34" charset="0"/>
              </a:rPr>
              <a:t>In collaboration with Mike Clague and Sylvie Urbe</a:t>
            </a:r>
          </a:p>
        </p:txBody>
      </p:sp>
      <p:pic>
        <p:nvPicPr>
          <p:cNvPr id="53" name="Picture 5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07" r="40712" b="3745"/>
          <a:stretch/>
        </p:blipFill>
        <p:spPr>
          <a:xfrm rot="5400000">
            <a:off x="6346927" y="3156694"/>
            <a:ext cx="2136754" cy="3136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30382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2"/>
          <p:cNvSpPr txBox="1">
            <a:spLocks noChangeArrowheads="1"/>
          </p:cNvSpPr>
          <p:nvPr/>
        </p:nvSpPr>
        <p:spPr bwMode="auto">
          <a:xfrm>
            <a:off x="107504" y="-24482"/>
            <a:ext cx="9001000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en-GB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Modulation of proton-induced cellular sensitivity following DUB siRNA knockdown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79912" y="1259468"/>
            <a:ext cx="18610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58 MeV protons</a:t>
            </a:r>
          </a:p>
        </p:txBody>
      </p:sp>
      <p:graphicFrame>
        <p:nvGraphicFramePr>
          <p:cNvPr id="7" name="Chart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6511896"/>
              </p:ext>
            </p:extLst>
          </p:nvPr>
        </p:nvGraphicFramePr>
        <p:xfrm>
          <a:off x="-55294" y="1050643"/>
          <a:ext cx="9163798" cy="27383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4463374"/>
              </p:ext>
            </p:extLst>
          </p:nvPr>
        </p:nvGraphicFramePr>
        <p:xfrm>
          <a:off x="-1" y="3861048"/>
          <a:ext cx="9107169" cy="27363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779912" y="3946658"/>
            <a:ext cx="18610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11 MeV protons</a:t>
            </a:r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8467930" y="5229200"/>
            <a:ext cx="0" cy="720080"/>
          </a:xfrm>
          <a:prstGeom prst="straightConnector1">
            <a:avLst/>
          </a:prstGeom>
          <a:ln w="190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8556640" y="5229200"/>
            <a:ext cx="0" cy="720080"/>
          </a:xfrm>
          <a:prstGeom prst="straightConnector1">
            <a:avLst/>
          </a:prstGeom>
          <a:ln w="19050"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2375904" y="2161266"/>
            <a:ext cx="0" cy="720080"/>
          </a:xfrm>
          <a:prstGeom prst="straightConnector1">
            <a:avLst/>
          </a:prstGeom>
          <a:ln w="190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2021840" y="2090728"/>
            <a:ext cx="0" cy="720080"/>
          </a:xfrm>
          <a:prstGeom prst="straightConnector1">
            <a:avLst/>
          </a:prstGeom>
          <a:ln w="19050"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7380312" y="1191994"/>
            <a:ext cx="160319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algn="ctr" eaLnBrk="1" hangingPunct="1">
              <a:spcAft>
                <a:spcPts val="1200"/>
              </a:spcAft>
            </a:pPr>
            <a:r>
              <a:rPr lang="en-GB" sz="20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HeLa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523071" y="3047816"/>
            <a:ext cx="8436574" cy="0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559941" y="5846208"/>
            <a:ext cx="8384956" cy="0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Text Box 10">
            <a:extLst>
              <a:ext uri="{FF2B5EF4-FFF2-40B4-BE49-F238E27FC236}">
                <a16:creationId xmlns:a16="http://schemas.microsoft.com/office/drawing/2014/main" id="{35E3361C-FD33-48AD-BB94-3E2C27B061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788" y="6413266"/>
            <a:ext cx="89281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eaLnBrk="1" hangingPunct="1"/>
            <a:r>
              <a:rPr lang="en-GB" b="1" i="1" dirty="0">
                <a:solidFill>
                  <a:srgbClr val="002060"/>
                </a:solidFill>
                <a:latin typeface="+mn-lt"/>
              </a:rPr>
              <a:t>Carter et al., </a:t>
            </a:r>
            <a:r>
              <a:rPr lang="en-GB" b="1" dirty="0">
                <a:solidFill>
                  <a:srgbClr val="002060"/>
                </a:solidFill>
                <a:latin typeface="+mn-lt"/>
              </a:rPr>
              <a:t>(2019) </a:t>
            </a:r>
            <a:r>
              <a:rPr lang="en-GB" b="1" i="1" dirty="0">
                <a:solidFill>
                  <a:srgbClr val="002060"/>
                </a:solidFill>
                <a:latin typeface="+mn-lt"/>
              </a:rPr>
              <a:t>Int J Rad Oncol </a:t>
            </a:r>
            <a:r>
              <a:rPr lang="en-GB" b="1" i="1" dirty="0" err="1">
                <a:solidFill>
                  <a:srgbClr val="002060"/>
                </a:solidFill>
                <a:latin typeface="+mn-lt"/>
              </a:rPr>
              <a:t>Biol</a:t>
            </a:r>
            <a:r>
              <a:rPr lang="en-GB" b="1" i="1" dirty="0">
                <a:solidFill>
                  <a:srgbClr val="002060"/>
                </a:solidFill>
                <a:latin typeface="+mn-lt"/>
              </a:rPr>
              <a:t> Phys</a:t>
            </a:r>
          </a:p>
        </p:txBody>
      </p:sp>
    </p:spTree>
    <p:extLst>
      <p:ext uri="{BB962C8B-B14F-4D97-AF65-F5344CB8AC3E}">
        <p14:creationId xmlns:p14="http://schemas.microsoft.com/office/powerpoint/2010/main" val="390071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1087</Words>
  <Application>Microsoft Office PowerPoint</Application>
  <PresentationFormat>On-screen Show (4:3)</PresentationFormat>
  <Paragraphs>260</Paragraphs>
  <Slides>17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Calibri</vt:lpstr>
      <vt:lpstr>Courier New</vt:lpstr>
      <vt:lpstr>Wingdings</vt:lpstr>
      <vt:lpstr>Office Theme</vt:lpstr>
      <vt:lpstr>PHOTO-PAINT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The University of Liverpool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PARSONS, Jason</dc:creator>
  <cp:lastModifiedBy>Parsons, Jason</cp:lastModifiedBy>
  <cp:revision>307</cp:revision>
  <dcterms:created xsi:type="dcterms:W3CDTF">2014-03-03T12:49:12Z</dcterms:created>
  <dcterms:modified xsi:type="dcterms:W3CDTF">2019-08-07T11:15:33Z</dcterms:modified>
</cp:coreProperties>
</file>