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380" r:id="rId4"/>
    <p:sldId id="374" r:id="rId5"/>
    <p:sldId id="375" r:id="rId6"/>
    <p:sldId id="381" r:id="rId7"/>
    <p:sldId id="373" r:id="rId8"/>
    <p:sldId id="263" r:id="rId9"/>
    <p:sldId id="275" r:id="rId10"/>
    <p:sldId id="276" r:id="rId11"/>
    <p:sldId id="1460" r:id="rId12"/>
    <p:sldId id="1462" r:id="rId13"/>
    <p:sldId id="1463" r:id="rId14"/>
    <p:sldId id="279" r:id="rId15"/>
    <p:sldId id="281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0000" autoAdjust="0"/>
    <p:restoredTop sz="50000" autoAdjust="0"/>
  </p:normalViewPr>
  <p:slideViewPr>
    <p:cSldViewPr snapToGrid="0" snapToObjects="1">
      <p:cViewPr varScale="1">
        <p:scale>
          <a:sx n="211" d="100"/>
          <a:sy n="211" d="100"/>
        </p:scale>
        <p:origin x="2040" y="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6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11 December,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image" Target="../media/image18.jpeg"/><Relationship Id="rId7" Type="http://schemas.openxmlformats.org/officeDocument/2006/relationships/image" Target="../media/image22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jpeg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3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875F-677C-BC40-893B-8EE964900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967" y="3854516"/>
            <a:ext cx="2706866" cy="12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FDCD-9E7A-9A48-A428-A8EBBF0AB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Image processing and automation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0476F-8678-B946-BA20-B6B42E41B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 talk today, but:</a:t>
            </a:r>
          </a:p>
          <a:p>
            <a:r>
              <a:rPr lang="en-US" dirty="0"/>
              <a:t>Concept:</a:t>
            </a:r>
          </a:p>
          <a:p>
            <a:pPr lvl="1"/>
            <a:r>
              <a:rPr lang="en-US" dirty="0"/>
              <a:t>Local processing of cone-beam CT to:</a:t>
            </a:r>
          </a:p>
          <a:p>
            <a:pPr lvl="2"/>
            <a:r>
              <a:rPr lang="en-US" dirty="0"/>
              <a:t>Augment present ‘boney match’ with ‘soft-tissue match’</a:t>
            </a:r>
          </a:p>
          <a:p>
            <a:pPr lvl="2"/>
            <a:r>
              <a:rPr lang="en-US" dirty="0"/>
              <a:t>Automatically relocate patient couch:</a:t>
            </a:r>
          </a:p>
          <a:p>
            <a:pPr lvl="3"/>
            <a:r>
              <a:rPr lang="en-US" dirty="0"/>
              <a:t>This will need to be prediction of required movement in first instance</a:t>
            </a:r>
          </a:p>
          <a:p>
            <a:r>
              <a:rPr lang="en-US" dirty="0"/>
              <a:t>Genesis of idea/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Gujral</a:t>
            </a:r>
            <a:r>
              <a:rPr lang="en-US" dirty="0"/>
              <a:t>/Williams and </a:t>
            </a:r>
            <a:r>
              <a:rPr lang="en-US" dirty="0" err="1"/>
              <a:t>Mclauchlan</a:t>
            </a:r>
            <a:r>
              <a:rPr lang="en-US" dirty="0"/>
              <a:t> – all of CXH</a:t>
            </a:r>
          </a:p>
          <a:p>
            <a:r>
              <a:rPr lang="en-US" dirty="0"/>
              <a:t>Working towards:</a:t>
            </a:r>
          </a:p>
          <a:p>
            <a:pPr lvl="1"/>
            <a:r>
              <a:rPr lang="en-US" dirty="0"/>
              <a:t>EPSRC Healthcare Technologies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336C0-0BFA-4748-A3FD-C5D80DAAC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34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EDB790-ED37-1448-8A97-00F24EC49CA3}"/>
              </a:ext>
            </a:extLst>
          </p:cNvPr>
          <p:cNvGrpSpPr/>
          <p:nvPr/>
        </p:nvGrpSpPr>
        <p:grpSpPr>
          <a:xfrm>
            <a:off x="-59410" y="4383045"/>
            <a:ext cx="9254873" cy="385537"/>
            <a:chOff x="-59410" y="2834944"/>
            <a:chExt cx="9254873" cy="3855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2DFD86-7CF1-8A49-A317-71BA18F1F4D6}"/>
                </a:ext>
              </a:extLst>
            </p:cNvPr>
            <p:cNvGrpSpPr/>
            <p:nvPr/>
          </p:nvGrpSpPr>
          <p:grpSpPr>
            <a:xfrm>
              <a:off x="165100" y="2834944"/>
              <a:ext cx="8912225" cy="146880"/>
              <a:chOff x="165100" y="3240000"/>
              <a:chExt cx="8912225" cy="14688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D982A36-ACB8-7E4F-A844-60D5D75A9379}"/>
                  </a:ext>
                </a:extLst>
              </p:cNvPr>
              <p:cNvCxnSpPr/>
              <p:nvPr/>
            </p:nvCxnSpPr>
            <p:spPr>
              <a:xfrm>
                <a:off x="165100" y="3240000"/>
                <a:ext cx="891222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E4CDCBB-7C28-1F49-8620-41943E4DAF91}"/>
                  </a:ext>
                </a:extLst>
              </p:cNvPr>
              <p:cNvGrpSpPr/>
              <p:nvPr/>
            </p:nvGrpSpPr>
            <p:grpSpPr>
              <a:xfrm>
                <a:off x="207352" y="3248640"/>
                <a:ext cx="8717417" cy="138240"/>
                <a:chOff x="252941" y="3212976"/>
                <a:chExt cx="5742856" cy="13824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F339C9-0113-DD4A-B5EA-AEBA73BB4CAC}"/>
                    </a:ext>
                  </a:extLst>
                </p:cNvPr>
                <p:cNvCxnSpPr/>
                <p:nvPr/>
              </p:nvCxnSpPr>
              <p:spPr>
                <a:xfrm>
                  <a:off x="25294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A2FCB575-3559-4B4D-B722-7E432B138533}"/>
                    </a:ext>
                  </a:extLst>
                </p:cNvPr>
                <p:cNvCxnSpPr/>
                <p:nvPr/>
              </p:nvCxnSpPr>
              <p:spPr>
                <a:xfrm>
                  <a:off x="97127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464666B-D570-F14A-8A67-4241AF02CAEF}"/>
                    </a:ext>
                  </a:extLst>
                </p:cNvPr>
                <p:cNvCxnSpPr/>
                <p:nvPr/>
              </p:nvCxnSpPr>
              <p:spPr>
                <a:xfrm>
                  <a:off x="168961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C777694-0750-FF44-BB10-B40171F8974C}"/>
                    </a:ext>
                  </a:extLst>
                </p:cNvPr>
                <p:cNvCxnSpPr/>
                <p:nvPr/>
              </p:nvCxnSpPr>
              <p:spPr>
                <a:xfrm>
                  <a:off x="2406578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3B331A8-06DD-2E40-9D2D-D27CAA464731}"/>
                    </a:ext>
                  </a:extLst>
                </p:cNvPr>
                <p:cNvCxnSpPr/>
                <p:nvPr/>
              </p:nvCxnSpPr>
              <p:spPr>
                <a:xfrm>
                  <a:off x="312436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476D4B9-E2F9-4143-A6A9-0B34AFEE8E3A}"/>
                    </a:ext>
                  </a:extLst>
                </p:cNvPr>
                <p:cNvCxnSpPr/>
                <p:nvPr/>
              </p:nvCxnSpPr>
              <p:spPr>
                <a:xfrm>
                  <a:off x="3842704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1D7DABB-5211-4342-AB13-DBF97631D117}"/>
                    </a:ext>
                  </a:extLst>
                </p:cNvPr>
                <p:cNvCxnSpPr/>
                <p:nvPr/>
              </p:nvCxnSpPr>
              <p:spPr>
                <a:xfrm>
                  <a:off x="456103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13D0365-DD21-B947-873D-EBBFF2CFC12E}"/>
                    </a:ext>
                  </a:extLst>
                </p:cNvPr>
                <p:cNvCxnSpPr/>
                <p:nvPr/>
              </p:nvCxnSpPr>
              <p:spPr>
                <a:xfrm>
                  <a:off x="527800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A0999997-2564-184A-86C8-F4DA080A32AC}"/>
                    </a:ext>
                  </a:extLst>
                </p:cNvPr>
                <p:cNvCxnSpPr/>
                <p:nvPr/>
              </p:nvCxnSpPr>
              <p:spPr>
                <a:xfrm>
                  <a:off x="5995797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A52CF85-75E0-7B4C-A995-73D66E8EC8FE}"/>
                </a:ext>
              </a:extLst>
            </p:cNvPr>
            <p:cNvSpPr txBox="1"/>
            <p:nvPr/>
          </p:nvSpPr>
          <p:spPr>
            <a:xfrm>
              <a:off x="7552761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/>
                </a:rPr>
                <a:t>204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D17563-79C8-5741-B85B-703B3D5065B0}"/>
                </a:ext>
              </a:extLst>
            </p:cNvPr>
            <p:cNvSpPr txBox="1"/>
            <p:nvPr/>
          </p:nvSpPr>
          <p:spPr>
            <a:xfrm>
              <a:off x="8645312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BA355E-49BF-5E46-AFB7-60265BA038F3}"/>
                </a:ext>
              </a:extLst>
            </p:cNvPr>
            <p:cNvSpPr txBox="1"/>
            <p:nvPr/>
          </p:nvSpPr>
          <p:spPr>
            <a:xfrm>
              <a:off x="-59410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1970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2BFAF9-B492-1C45-8C77-C53C20E77D5B}"/>
                </a:ext>
              </a:extLst>
            </p:cNvPr>
            <p:cNvSpPr txBox="1"/>
            <p:nvPr/>
          </p:nvSpPr>
          <p:spPr>
            <a:xfrm>
              <a:off x="1023431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1980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6036C4C-B988-964E-9018-9702FC1F6570}"/>
                </a:ext>
              </a:extLst>
            </p:cNvPr>
            <p:cNvSpPr txBox="1"/>
            <p:nvPr/>
          </p:nvSpPr>
          <p:spPr>
            <a:xfrm>
              <a:off x="2118494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1990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F3559A-0C04-DE4D-B03E-3C7E2690E095}"/>
                </a:ext>
              </a:extLst>
            </p:cNvPr>
            <p:cNvSpPr txBox="1"/>
            <p:nvPr/>
          </p:nvSpPr>
          <p:spPr>
            <a:xfrm>
              <a:off x="3208896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E1070D-E905-F749-A526-233E78A0CBD8}"/>
                </a:ext>
              </a:extLst>
            </p:cNvPr>
            <p:cNvSpPr txBox="1"/>
            <p:nvPr/>
          </p:nvSpPr>
          <p:spPr>
            <a:xfrm>
              <a:off x="4288509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A34296-F9F2-264D-8B24-C9AA98C04D77}"/>
                </a:ext>
              </a:extLst>
            </p:cNvPr>
            <p:cNvSpPr txBox="1"/>
            <p:nvPr/>
          </p:nvSpPr>
          <p:spPr>
            <a:xfrm>
              <a:off x="5387625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B7B5DE-716A-7D4F-9FB0-45A199714D22}"/>
                </a:ext>
              </a:extLst>
            </p:cNvPr>
            <p:cNvSpPr txBox="1"/>
            <p:nvPr/>
          </p:nvSpPr>
          <p:spPr>
            <a:xfrm>
              <a:off x="6477202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2030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881" y="1033642"/>
            <a:ext cx="1223416" cy="1152926"/>
          </a:xfrm>
          <a:prstGeom prst="rect">
            <a:avLst/>
          </a:prstGeom>
        </p:spPr>
      </p:pic>
      <p:pic>
        <p:nvPicPr>
          <p:cNvPr id="59" name="Picture 5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5292F8C-FDDE-414A-AE14-40E4C8036B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9" y="25027"/>
            <a:ext cx="842036" cy="11477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0" name="Picture 2" descr="Image result for robert wilson fermilab">
            <a:extLst>
              <a:ext uri="{FF2B5EF4-FFF2-40B4-BE49-F238E27FC236}">
                <a16:creationId xmlns:a16="http://schemas.microsoft.com/office/drawing/2014/main" id="{4F518B58-E089-0B41-ACE1-FE7871A9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" y="29771"/>
            <a:ext cx="789410" cy="11301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F6D70EC-7682-E343-8518-73FD47DB7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3" y="2233827"/>
            <a:ext cx="817769" cy="11116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2D34A91-82AE-B142-97EA-12FB8D86F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9" y="1160512"/>
            <a:ext cx="1633624" cy="10795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7BD4218-E27B-8F48-9380-5506337C7708}"/>
              </a:ext>
            </a:extLst>
          </p:cNvPr>
          <p:cNvSpPr txBox="1"/>
          <p:nvPr/>
        </p:nvSpPr>
        <p:spPr>
          <a:xfrm>
            <a:off x="835992" y="2240741"/>
            <a:ext cx="817769" cy="111166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US" dirty="0"/>
              <a:t>1946</a:t>
            </a:r>
          </a:p>
          <a:p>
            <a:pPr algn="ctr"/>
            <a:r>
              <a:rPr lang="en-US" dirty="0"/>
              <a:t>↓</a:t>
            </a:r>
          </a:p>
          <a:p>
            <a:pPr algn="ctr"/>
            <a:r>
              <a:rPr lang="en-US" dirty="0"/>
              <a:t>1960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82160F9-2046-0740-99B6-D41D6E6F15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222" y="3560133"/>
            <a:ext cx="1171326" cy="78403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21B3B66-0A50-D042-8955-56E5EAC00CC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49" t="11163" b="36744"/>
          <a:stretch/>
        </p:blipFill>
        <p:spPr>
          <a:xfrm>
            <a:off x="4194079" y="3093400"/>
            <a:ext cx="817769" cy="96907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2702449" y="450624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3031449" y="12871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4209785" y="2254017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stCxn id="67" idx="3"/>
          </p:cNvCxnSpPr>
          <p:nvPr/>
        </p:nvCxnSpPr>
        <p:spPr>
          <a:xfrm flipV="1">
            <a:off x="5656463" y="1848535"/>
            <a:ext cx="2086418" cy="72864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stCxn id="66" idx="3"/>
            <a:endCxn id="56" idx="1"/>
          </p:cNvCxnSpPr>
          <p:nvPr/>
        </p:nvCxnSpPr>
        <p:spPr>
          <a:xfrm flipV="1">
            <a:off x="5656463" y="1610105"/>
            <a:ext cx="2086418" cy="17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5656463" y="635290"/>
            <a:ext cx="2084240" cy="75745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74CD7C8E-B092-1546-9CBD-F162EA5CA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23" y="2288094"/>
            <a:ext cx="3966091" cy="188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2449" y="1853522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9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F8C3F1-C35F-0146-BEAE-60E070365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791" y="2220465"/>
            <a:ext cx="745525" cy="70257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756F8F5-C387-AA47-B801-3AAA4E1A467A}"/>
              </a:ext>
            </a:extLst>
          </p:cNvPr>
          <p:cNvCxnSpPr>
            <a:endCxn id="5" idx="1"/>
          </p:cNvCxnSpPr>
          <p:nvPr/>
        </p:nvCxnSpPr>
        <p:spPr>
          <a:xfrm>
            <a:off x="66612" y="2571750"/>
            <a:ext cx="828417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993B9B-0D8C-C644-9601-930D94168ECD}"/>
              </a:ext>
            </a:extLst>
          </p:cNvPr>
          <p:cNvGrpSpPr/>
          <p:nvPr/>
        </p:nvGrpSpPr>
        <p:grpSpPr>
          <a:xfrm>
            <a:off x="66612" y="623730"/>
            <a:ext cx="8284179" cy="1816689"/>
            <a:chOff x="66612" y="623730"/>
            <a:chExt cx="8284179" cy="181668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91A0253-E6CE-FE40-B156-8A0D9433CC66}"/>
                </a:ext>
              </a:extLst>
            </p:cNvPr>
            <p:cNvCxnSpPr/>
            <p:nvPr/>
          </p:nvCxnSpPr>
          <p:spPr>
            <a:xfrm>
              <a:off x="66612" y="623730"/>
              <a:ext cx="121718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A0658E3-763A-8043-89FB-1FA9426E31C3}"/>
                </a:ext>
              </a:extLst>
            </p:cNvPr>
            <p:cNvCxnSpPr>
              <a:cxnSpLocks/>
            </p:cNvCxnSpPr>
            <p:nvPr/>
          </p:nvCxnSpPr>
          <p:spPr>
            <a:xfrm>
              <a:off x="1295905" y="623730"/>
              <a:ext cx="7054886" cy="18166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CDDE91-408E-BE43-8EE9-4A5041092414}"/>
              </a:ext>
            </a:extLst>
          </p:cNvPr>
          <p:cNvGrpSpPr/>
          <p:nvPr/>
        </p:nvGrpSpPr>
        <p:grpSpPr>
          <a:xfrm flipV="1">
            <a:off x="59796" y="2694505"/>
            <a:ext cx="8284179" cy="1816689"/>
            <a:chOff x="66612" y="623730"/>
            <a:chExt cx="8284179" cy="181668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5E3ED1F-81D5-9E43-851F-B1CA3333A90C}"/>
                </a:ext>
              </a:extLst>
            </p:cNvPr>
            <p:cNvCxnSpPr/>
            <p:nvPr/>
          </p:nvCxnSpPr>
          <p:spPr>
            <a:xfrm>
              <a:off x="66612" y="623730"/>
              <a:ext cx="121718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6CFE590-419C-554D-840D-F9128CC6525D}"/>
                </a:ext>
              </a:extLst>
            </p:cNvPr>
            <p:cNvCxnSpPr>
              <a:cxnSpLocks/>
            </p:cNvCxnSpPr>
            <p:nvPr/>
          </p:nvCxnSpPr>
          <p:spPr>
            <a:xfrm>
              <a:off x="1295905" y="623730"/>
              <a:ext cx="7054886" cy="18166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756C7D-C373-2245-96EC-238D59B20EC7}"/>
              </a:ext>
            </a:extLst>
          </p:cNvPr>
          <p:cNvSpPr txBox="1"/>
          <p:nvPr/>
        </p:nvSpPr>
        <p:spPr>
          <a:xfrm>
            <a:off x="0" y="72251"/>
            <a:ext cx="17940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Automated personalized, 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adaptive, photon, electron, 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proton, and ion-beam therapy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28324A-A923-5847-8DEA-D4B15BD3FB02}"/>
              </a:ext>
            </a:extLst>
          </p:cNvPr>
          <p:cNvSpPr txBox="1"/>
          <p:nvPr/>
        </p:nvSpPr>
        <p:spPr>
          <a:xfrm>
            <a:off x="0" y="3817940"/>
            <a:ext cx="1729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Elucidation of mechanisms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that determine the impact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ion particle beams 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on tissue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824137-1103-9F4A-951F-EB7CFE273F1C}"/>
              </a:ext>
            </a:extLst>
          </p:cNvPr>
          <p:cNvSpPr txBox="1"/>
          <p:nvPr/>
        </p:nvSpPr>
        <p:spPr>
          <a:xfrm>
            <a:off x="0" y="2361124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solidFill>
                  <a:schemeClr val="bg1"/>
                </a:solidFill>
              </a:rPr>
              <a:t>LhARA</a:t>
            </a:r>
            <a:endParaRPr lang="en-US" sz="1000" b="1">
              <a:solidFill>
                <a:schemeClr val="bg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0B330B-7B9C-B748-81A5-8222FBC4AEB6}"/>
              </a:ext>
            </a:extLst>
          </p:cNvPr>
          <p:cNvCxnSpPr/>
          <p:nvPr/>
        </p:nvCxnSpPr>
        <p:spPr>
          <a:xfrm>
            <a:off x="169073" y="4765055"/>
            <a:ext cx="8912225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673224-7F14-E441-8918-08906BAA8DB7}"/>
              </a:ext>
            </a:extLst>
          </p:cNvPr>
          <p:cNvCxnSpPr/>
          <p:nvPr/>
        </p:nvCxnSpPr>
        <p:spPr>
          <a:xfrm>
            <a:off x="211325" y="4773695"/>
            <a:ext cx="0" cy="13824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2B19-7D23-4B47-969A-424E24D4F49C}"/>
              </a:ext>
            </a:extLst>
          </p:cNvPr>
          <p:cNvCxnSpPr/>
          <p:nvPr/>
        </p:nvCxnSpPr>
        <p:spPr>
          <a:xfrm>
            <a:off x="4570034" y="4773695"/>
            <a:ext cx="0" cy="13824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9633A7E-797B-5A40-921F-A3679197A77E}"/>
              </a:ext>
            </a:extLst>
          </p:cNvPr>
          <p:cNvCxnSpPr/>
          <p:nvPr/>
        </p:nvCxnSpPr>
        <p:spPr>
          <a:xfrm>
            <a:off x="6750839" y="4773695"/>
            <a:ext cx="0" cy="13824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754B0B0-4406-744C-AC58-39E454345CA6}"/>
              </a:ext>
            </a:extLst>
          </p:cNvPr>
          <p:cNvCxnSpPr/>
          <p:nvPr/>
        </p:nvCxnSpPr>
        <p:spPr>
          <a:xfrm>
            <a:off x="8928742" y="4773695"/>
            <a:ext cx="0" cy="13824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122EF70-F72C-6145-A4F0-A872717D161F}"/>
              </a:ext>
            </a:extLst>
          </p:cNvPr>
          <p:cNvSpPr txBox="1"/>
          <p:nvPr/>
        </p:nvSpPr>
        <p:spPr>
          <a:xfrm>
            <a:off x="-55437" y="4842815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>
                <a:solidFill>
                  <a:srgbClr val="FF0000"/>
                </a:solidFill>
                <a:latin typeface="Calibri"/>
              </a:rPr>
              <a:t>20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0CDFF7-EA4D-794A-907F-BB65A7FD4803}"/>
              </a:ext>
            </a:extLst>
          </p:cNvPr>
          <p:cNvSpPr txBox="1"/>
          <p:nvPr/>
        </p:nvSpPr>
        <p:spPr>
          <a:xfrm>
            <a:off x="4290009" y="484281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>
                <a:solidFill>
                  <a:srgbClr val="FF0000"/>
                </a:solidFill>
                <a:latin typeface="Calibri"/>
              </a:rPr>
              <a:t>20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6B6056-DBAD-EC44-84D1-68DE1A557CBC}"/>
              </a:ext>
            </a:extLst>
          </p:cNvPr>
          <p:cNvSpPr txBox="1"/>
          <p:nvPr/>
        </p:nvSpPr>
        <p:spPr>
          <a:xfrm>
            <a:off x="6472861" y="48357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>
                <a:solidFill>
                  <a:srgbClr val="FF0000"/>
                </a:solidFill>
                <a:latin typeface="Calibri"/>
              </a:rPr>
              <a:t>20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963D4DD-ADF3-6F41-A1A4-CD84D48DE40F}"/>
              </a:ext>
            </a:extLst>
          </p:cNvPr>
          <p:cNvSpPr txBox="1"/>
          <p:nvPr/>
        </p:nvSpPr>
        <p:spPr>
          <a:xfrm>
            <a:off x="8653255" y="4834542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>
                <a:solidFill>
                  <a:srgbClr val="FF0000"/>
                </a:solidFill>
                <a:latin typeface="Calibri"/>
              </a:rPr>
              <a:t>204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3EDA30-CBF6-794D-9BDB-C8FF97AE467B}"/>
              </a:ext>
            </a:extLst>
          </p:cNvPr>
          <p:cNvSpPr txBox="1"/>
          <p:nvPr/>
        </p:nvSpPr>
        <p:spPr>
          <a:xfrm>
            <a:off x="668386" y="769870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</a:rPr>
              <a:t>Image processing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B0C216-7502-EB45-8FCB-F8D97E3A8BAA}"/>
              </a:ext>
            </a:extLst>
          </p:cNvPr>
          <p:cNvSpPr txBox="1"/>
          <p:nvPr/>
        </p:nvSpPr>
        <p:spPr>
          <a:xfrm>
            <a:off x="873819" y="977975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solidFill>
                  <a:srgbClr val="FFC000"/>
                </a:solidFill>
              </a:rPr>
              <a:t>Rapid acquisition of CT images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F232AB-DA78-1842-B9A6-D9E077CDB853}"/>
              </a:ext>
            </a:extLst>
          </p:cNvPr>
          <p:cNvSpPr txBox="1"/>
          <p:nvPr/>
        </p:nvSpPr>
        <p:spPr>
          <a:xfrm>
            <a:off x="1090013" y="1193419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solidFill>
                  <a:srgbClr val="FFC000"/>
                </a:solidFill>
              </a:rPr>
              <a:t>Dosimetry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7EBDB7-DAD8-0649-BBB4-75813657CE91}"/>
              </a:ext>
            </a:extLst>
          </p:cNvPr>
          <p:cNvSpPr txBox="1"/>
          <p:nvPr/>
        </p:nvSpPr>
        <p:spPr>
          <a:xfrm>
            <a:off x="1271524" y="1436747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</a:rPr>
              <a:t>Combined strategies for pre-therapy imaging/planning:</a:t>
            </a:r>
          </a:p>
          <a:p>
            <a:r>
              <a:rPr lang="en-US" sz="800" b="1" dirty="0">
                <a:solidFill>
                  <a:srgbClr val="FFC000"/>
                </a:solidFill>
              </a:rPr>
              <a:t>    U/sound, PET, MRI, photo-acoustic, …</a:t>
            </a:r>
          </a:p>
          <a:p>
            <a:r>
              <a:rPr lang="en-US" sz="800" b="1" dirty="0">
                <a:solidFill>
                  <a:srgbClr val="FFC000"/>
                </a:solidFill>
              </a:rPr>
              <a:t>         Generation of 3D information from 2D projections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32D7FA8-BF16-5D49-A99E-DA922FA64DC2}"/>
              </a:ext>
            </a:extLst>
          </p:cNvPr>
          <p:cNvSpPr txBox="1"/>
          <p:nvPr/>
        </p:nvSpPr>
        <p:spPr>
          <a:xfrm>
            <a:off x="1820100" y="1907264"/>
            <a:ext cx="10262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</a:rPr>
              <a:t>Treatment planning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5423249-E8E6-874D-8486-3677E612E432}"/>
              </a:ext>
            </a:extLst>
          </p:cNvPr>
          <p:cNvSpPr txBox="1"/>
          <p:nvPr/>
        </p:nvSpPr>
        <p:spPr>
          <a:xfrm>
            <a:off x="967059" y="2355633"/>
            <a:ext cx="22589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FF00"/>
                </a:solidFill>
              </a:rPr>
              <a:t>Pre-CDR will determine timescales and R&amp;D plan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40DA80-71C1-9842-9B9A-3036FCAA535F}"/>
              </a:ext>
            </a:extLst>
          </p:cNvPr>
          <p:cNvSpPr txBox="1"/>
          <p:nvPr/>
        </p:nvSpPr>
        <p:spPr>
          <a:xfrm>
            <a:off x="1409794" y="3554678"/>
            <a:ext cx="24080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40FF"/>
                </a:solidFill>
              </a:rPr>
              <a:t>Important to generate discussion leading to strategy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6C2EF0-5E01-EA49-81AA-3C7E3296B700}"/>
              </a:ext>
            </a:extLst>
          </p:cNvPr>
          <p:cNvSpPr txBox="1"/>
          <p:nvPr/>
        </p:nvSpPr>
        <p:spPr>
          <a:xfrm>
            <a:off x="675202" y="2704812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</a:rPr>
              <a:t>Radiobiology and modelling (photon, electron, proton, ion)</a:t>
            </a:r>
          </a:p>
          <a:p>
            <a:r>
              <a:rPr lang="en-US" sz="800" b="1" dirty="0">
                <a:solidFill>
                  <a:srgbClr val="FFC000"/>
                </a:solidFill>
              </a:rPr>
              <a:t>    Study as function of time &amp; space structure, ion species, energy …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0C961D7-AF04-704D-BD54-A6969E2F7884}"/>
              </a:ext>
            </a:extLst>
          </p:cNvPr>
          <p:cNvSpPr txBox="1"/>
          <p:nvPr/>
        </p:nvSpPr>
        <p:spPr>
          <a:xfrm>
            <a:off x="873819" y="3045196"/>
            <a:ext cx="2488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u="sng" dirty="0">
                <a:solidFill>
                  <a:srgbClr val="FFC000"/>
                </a:solidFill>
              </a:rPr>
              <a:t>Imperial strengths:</a:t>
            </a:r>
          </a:p>
          <a:p>
            <a:r>
              <a:rPr lang="en-US" sz="800" b="1" dirty="0">
                <a:solidFill>
                  <a:srgbClr val="FFC000"/>
                </a:solidFill>
              </a:rPr>
              <a:t>    DESI, Raman spectroscopy</a:t>
            </a:r>
          </a:p>
          <a:p>
            <a:r>
              <a:rPr lang="en-US" sz="800" b="1" dirty="0">
                <a:solidFill>
                  <a:srgbClr val="FFC000"/>
                </a:solidFill>
              </a:rPr>
              <a:t>        Exploit to study toxicity, difference FLASH/routine</a:t>
            </a:r>
          </a:p>
        </p:txBody>
      </p:sp>
    </p:spTree>
    <p:extLst>
      <p:ext uri="{BB962C8B-B14F-4D97-AF65-F5344CB8AC3E}">
        <p14:creationId xmlns:p14="http://schemas.microsoft.com/office/powerpoint/2010/main" val="57134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5DA4E-A4AC-0748-9F7C-99241E97C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Seminars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69903-05F9-C245-8CE4-AB8EE0BB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BD702FBB-C94F-8245-A9C6-B57D7B1E2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12" y="725699"/>
            <a:ext cx="6941976" cy="38221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53797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B1D39-9921-6746-83ED-0B200F9B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681E5-4B7A-434F-82D5-D43A8E908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December 2019</a:t>
            </a:r>
          </a:p>
          <a:p>
            <a:endParaRPr lang="en-US" dirty="0"/>
          </a:p>
          <a:p>
            <a:r>
              <a:rPr lang="en-US" dirty="0"/>
              <a:t>24</a:t>
            </a:r>
            <a:r>
              <a:rPr lang="en-US" baseline="30000" dirty="0"/>
              <a:t>th</a:t>
            </a:r>
            <a:r>
              <a:rPr lang="en-US" dirty="0"/>
              <a:t> June 2020</a:t>
            </a:r>
          </a:p>
          <a:p>
            <a:endParaRPr lang="en-US" dirty="0"/>
          </a:p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December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97F88-1261-7243-B4B0-B1C8A789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46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58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244DCA3-705A-7746-B7A8-56F5B42C3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641" y="999398"/>
            <a:ext cx="6680718" cy="31447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7612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2399" y="1624083"/>
            <a:ext cx="5375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8574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4D17-C1A6-FC48-82A0-F73B13B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complex, multi-facetted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10A4-AD71-574D-9DE6-34366087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6148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33F62-5B8A-C141-92DA-FCCE6107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8" y="627074"/>
            <a:ext cx="3599555" cy="445880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C94268-E757-4C4D-93E9-EF0E0F57E025}"/>
              </a:ext>
            </a:extLst>
          </p:cNvPr>
          <p:cNvCxnSpPr/>
          <p:nvPr/>
        </p:nvCxnSpPr>
        <p:spPr>
          <a:xfrm>
            <a:off x="256938" y="702803"/>
            <a:ext cx="0" cy="43830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37761A-5A33-4C46-A578-E3988FF486D0}"/>
              </a:ext>
            </a:extLst>
          </p:cNvPr>
          <p:cNvSpPr txBox="1"/>
          <p:nvPr/>
        </p:nvSpPr>
        <p:spPr>
          <a:xfrm rot="16200000">
            <a:off x="-135202" y="475397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Time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0ABEB6-F846-AB4C-801C-C3899E262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4011515" y="627074"/>
            <a:ext cx="2011434" cy="240111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F4CBE-5D10-7846-AEB8-81984659F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57" y="778647"/>
            <a:ext cx="3013881" cy="20778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A3DCF9-0828-9249-B16B-2DD2E9832C33}"/>
              </a:ext>
            </a:extLst>
          </p:cNvPr>
          <p:cNvSpPr txBox="1"/>
          <p:nvPr/>
        </p:nvSpPr>
        <p:spPr>
          <a:xfrm>
            <a:off x="4688186" y="3814316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0D932E47-1BC1-914A-A44D-C4D782D9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133" y="2091090"/>
            <a:ext cx="185285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i="1" dirty="0">
                <a:latin typeface="+mj-lt"/>
              </a:rPr>
              <a:t>Carter et al, and Parsons </a:t>
            </a:r>
            <a:br>
              <a:rPr lang="en-GB" sz="800" b="1" i="1" dirty="0">
                <a:latin typeface="+mj-lt"/>
              </a:rPr>
            </a:br>
            <a:r>
              <a:rPr lang="en-GB" sz="800" b="1" i="1" dirty="0">
                <a:latin typeface="+mj-lt"/>
              </a:rPr>
              <a:t>(2018) IJROBP &amp; (2019) IJROBP</a:t>
            </a:r>
          </a:p>
        </p:txBody>
      </p:sp>
    </p:spTree>
    <p:extLst>
      <p:ext uri="{BB962C8B-B14F-4D97-AF65-F5344CB8AC3E}">
        <p14:creationId xmlns:p14="http://schemas.microsoft.com/office/powerpoint/2010/main" val="318739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1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F50A"/>
                </a:solidFill>
              </a:rPr>
              <a:t>LhARA</a:t>
            </a:r>
            <a:r>
              <a:rPr lang="en-US" sz="2400" b="1" dirty="0">
                <a:solidFill>
                  <a:srgbClr val="FFF50A"/>
                </a:solidFill>
              </a:rPr>
              <a:t> 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that 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230060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9" y="4538075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and phase rotation: FFA &amp;/or SC RF</a:t>
            </a:r>
          </a:p>
          <a:p>
            <a:pPr lvl="1"/>
            <a:r>
              <a:rPr lang="en-US" dirty="0"/>
              <a:t>Results in </a:t>
            </a:r>
            <a:r>
              <a:rPr lang="en-US"/>
              <a:t>compact facility</a:t>
            </a:r>
            <a:endParaRPr lang="en-US" dirty="0"/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(127 MeV </a:t>
            </a:r>
            <a:r>
              <a:rPr lang="en-US" i="1" dirty="0"/>
              <a:t>p</a:t>
            </a:r>
            <a:r>
              <a:rPr lang="en-US" dirty="0"/>
              <a:t>; ~35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4AEB7B-36E3-0941-B7E6-8DBABD919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485" y="663114"/>
            <a:ext cx="4035507" cy="264095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8887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 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364570"/>
            <a:ext cx="7292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The International Biophysics Collaboration [spokespeople: Patera,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1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445C6-DA56-AC41-BA14-7425FAA21EE4}"/>
              </a:ext>
            </a:extLst>
          </p:cNvPr>
          <p:cNvCxnSpPr>
            <a:cxnSpLocks/>
          </p:cNvCxnSpPr>
          <p:nvPr/>
        </p:nvCxnSpPr>
        <p:spPr>
          <a:xfrm>
            <a:off x="0" y="475635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6D53C28-B571-A346-8FA6-014126EA6353}"/>
              </a:ext>
            </a:extLst>
          </p:cNvPr>
          <p:cNvSpPr/>
          <p:nvPr/>
        </p:nvSpPr>
        <p:spPr>
          <a:xfrm>
            <a:off x="0" y="4764101"/>
            <a:ext cx="9144000" cy="379399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E995A-C3E8-9245-9C8C-68B1D5AD1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Workpackages</a:t>
            </a:r>
            <a:r>
              <a:rPr lang="en-US" dirty="0"/>
              <a:t>, deliverables, and 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41F8C-47C5-CF47-9224-21B8E135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40000" lnSpcReduction="20000"/>
          </a:bodyPr>
          <a:lstStyle/>
          <a:p>
            <a:pPr marL="182563" indent="-182563">
              <a:buFont typeface="+mj-lt"/>
              <a:buAutoNum type="arabicPeriod"/>
            </a:pPr>
            <a:r>
              <a:rPr lang="en-US" dirty="0"/>
              <a:t>Preparation of initial CDR for 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marL="358775" lvl="1" indent="-130175"/>
            <a:r>
              <a:rPr lang="en-US" dirty="0"/>
              <a:t>Deliverable: initial CDR for </a:t>
            </a:r>
            <a:r>
              <a:rPr lang="en-US" dirty="0" err="1"/>
              <a:t>LhARA</a:t>
            </a:r>
            <a:r>
              <a:rPr lang="en-US" dirty="0"/>
              <a:t>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1.75 PDRAs for 6 months</a:t>
            </a:r>
          </a:p>
          <a:p>
            <a:pPr marL="627063" lvl="3" indent="-161925"/>
            <a:r>
              <a:rPr lang="en-US" dirty="0"/>
              <a:t>In place; can efficiently become core of effort to deliver initial CDR</a:t>
            </a:r>
          </a:p>
          <a:p>
            <a:pPr marL="450850" lvl="2" indent="-138113"/>
            <a:r>
              <a:rPr lang="en-US" dirty="0"/>
              <a:t>Leverage support from participating institutes and project partners</a:t>
            </a:r>
          </a:p>
          <a:p>
            <a:pPr marL="450850" lvl="2" indent="-138113"/>
            <a:r>
              <a:rPr lang="en-US" dirty="0"/>
              <a:t>Exploit strong synergy and close collaboration with ISIS Upgrade team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Imperial (Physics): £62.70k, Liverpool (Biology): £38.12k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 err="1"/>
              <a:t>LhARA</a:t>
            </a:r>
            <a:r>
              <a:rPr lang="en-US" dirty="0"/>
              <a:t> and radiobiology test facility:</a:t>
            </a:r>
          </a:p>
          <a:p>
            <a:pPr marL="358775" lvl="1" indent="-130175"/>
            <a:r>
              <a:rPr lang="en-US" dirty="0"/>
              <a:t>Deliverable: proton-FLASH dosimetry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0.25 PDRA for 6 months</a:t>
            </a:r>
            <a:endParaRPr lang="en-US" dirty="0"/>
          </a:p>
          <a:p>
            <a:pPr marL="627063" lvl="3" indent="-161925"/>
            <a:r>
              <a:rPr lang="en-US" dirty="0"/>
              <a:t>In place; existing collaboration with </a:t>
            </a:r>
            <a:r>
              <a:rPr lang="en-US" dirty="0" err="1"/>
              <a:t>Clatterbridge</a:t>
            </a:r>
            <a:r>
              <a:rPr lang="en-US" dirty="0"/>
              <a:t> Cancer Centre (CCC)</a:t>
            </a:r>
          </a:p>
          <a:p>
            <a:pPr marL="450850" lvl="2" indent="-138113"/>
            <a:r>
              <a:rPr lang="en-US" dirty="0"/>
              <a:t>Leverage support from CCC, participating institutes, and project partners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£17.24k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/>
              <a:t>UK and the International Biophysics Collaboration (IBC):</a:t>
            </a:r>
          </a:p>
          <a:p>
            <a:pPr marL="358775" lvl="1" indent="-130175"/>
            <a:r>
              <a:rPr lang="en-US" dirty="0"/>
              <a:t>Deliverables: Forge UK identity and define UK role in IBC [milestone September 2021]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UK and European travel for effective networking activity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£6.30k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Travel: £15k</a:t>
            </a:r>
          </a:p>
          <a:p>
            <a:pPr marL="0" indent="0">
              <a:buNone/>
            </a:pPr>
            <a:r>
              <a:rPr lang="en-US" dirty="0"/>
              <a:t>						</a:t>
            </a:r>
            <a:endParaRPr lang="en-US" sz="2500" dirty="0"/>
          </a:p>
          <a:p>
            <a:pPr marL="0" indent="0" algn="ctr">
              <a:buNone/>
            </a:pPr>
            <a:r>
              <a:rPr lang="en-US" dirty="0">
                <a:solidFill>
                  <a:srgbClr val="FFC000"/>
                </a:solidFill>
              </a:rPr>
              <a:t>Total cost to STFC: £139.35k		In-kind income from project partners: £170.00k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959C-60A1-D044-9867-DD951B0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1B3EA1-9748-0747-975F-6B171F4A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278" y="563097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ED8635-3925-F045-A8F5-404CE30C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5" y="1442198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9255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68D42-1D91-814A-8B9A-512D2FD0F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Scintillating-</a:t>
            </a:r>
            <a:r>
              <a:rPr lang="en-US" dirty="0" err="1"/>
              <a:t>fibre</a:t>
            </a:r>
            <a:r>
              <a:rPr lang="en-US" dirty="0"/>
              <a:t> 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B64FD-00E2-6E46-BBA5-02321B902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925766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SciWire</a:t>
            </a:r>
            <a:r>
              <a:rPr lang="en-US" dirty="0"/>
              <a:t> (AK):</a:t>
            </a:r>
          </a:p>
          <a:p>
            <a:pPr lvl="1"/>
            <a:r>
              <a:rPr lang="en-US" dirty="0"/>
              <a:t>Flux measurement for low-energy ion beams</a:t>
            </a:r>
          </a:p>
          <a:p>
            <a:r>
              <a:rPr lang="en-US" dirty="0" err="1"/>
              <a:t>SmartPhantom</a:t>
            </a:r>
            <a:r>
              <a:rPr lang="en-US" dirty="0"/>
              <a:t> (HTL):</a:t>
            </a:r>
          </a:p>
          <a:p>
            <a:pPr lvl="1"/>
            <a:r>
              <a:rPr lang="en-US" dirty="0"/>
              <a:t>Instrumentation for radiobiological studies</a:t>
            </a:r>
          </a:p>
          <a:p>
            <a:pPr lvl="1"/>
            <a:r>
              <a:rPr lang="en-US" dirty="0"/>
              <a:t>Collaboration with MUW, TUW, </a:t>
            </a:r>
            <a:r>
              <a:rPr lang="en-US" dirty="0" err="1"/>
              <a:t>MedAustron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0B811-D93E-D149-B285-796B21F6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8DBDF-3E38-2B48-B145-DF94E70AA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" y="2411611"/>
            <a:ext cx="2907370" cy="266906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BD9F03-680F-FE47-9D44-80532D109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46" y="2411611"/>
            <a:ext cx="2783122" cy="26690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5B1B97-D793-E546-A5C3-D3066A626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756" y="2411610"/>
            <a:ext cx="3053788" cy="266905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2244321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449</TotalTime>
  <Words>865</Words>
  <Application>Microsoft Macintosh PowerPoint</Application>
  <PresentationFormat>On-screen Show (16:9)</PresentationFormat>
  <Paragraphs>172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KL-standard-black</vt:lpstr>
      <vt:lpstr>Welcome and introduction</vt:lpstr>
      <vt:lpstr>PowerPoint Presentation</vt:lpstr>
      <vt:lpstr>A complex, multi-facetted problem</vt:lpstr>
      <vt:lpstr>Radiobiology in new regimens</vt:lpstr>
      <vt:lpstr>Radiobiology in new regimens</vt:lpstr>
      <vt:lpstr>Laser-hybrid Accelerator for Radiobiological Applications</vt:lpstr>
      <vt:lpstr>Present multidisciplinary collaboration</vt:lpstr>
      <vt:lpstr>Workpackages, deliverables, and cost</vt:lpstr>
      <vt:lpstr>Scintillating-fibre instrumentation</vt:lpstr>
      <vt:lpstr>Image processing and automation</vt:lpstr>
      <vt:lpstr>PowerPoint Presentation</vt:lpstr>
      <vt:lpstr>PowerPoint Presentation</vt:lpstr>
      <vt:lpstr>PowerPoint Presentation</vt:lpstr>
      <vt:lpstr>Seminars</vt:lpstr>
      <vt:lpstr>Next meetings</vt:lpstr>
      <vt:lpstr>This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Microsoft Office User</dc:creator>
  <cp:lastModifiedBy>Long, Kenneth R</cp:lastModifiedBy>
  <cp:revision>37</cp:revision>
  <dcterms:created xsi:type="dcterms:W3CDTF">2017-11-28T07:44:23Z</dcterms:created>
  <dcterms:modified xsi:type="dcterms:W3CDTF">2019-12-11T12:56:47Z</dcterms:modified>
</cp:coreProperties>
</file>