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85" r:id="rId3"/>
    <p:sldId id="286" r:id="rId4"/>
    <p:sldId id="288" r:id="rId5"/>
    <p:sldId id="289" r:id="rId6"/>
    <p:sldId id="290" r:id="rId7"/>
    <p:sldId id="287" r:id="rId8"/>
  </p:sldIdLst>
  <p:sldSz cx="9906000" cy="6858000" type="A4"/>
  <p:notesSz cx="6858000" cy="9144000"/>
  <p:defaultTextStyle>
    <a:defPPr>
      <a:defRPr lang="en-GB"/>
    </a:defPPr>
    <a:lvl1pPr algn="l" rtl="0" fontAlgn="base">
      <a:spcBef>
        <a:spcPct val="0"/>
      </a:spcBef>
      <a:spcAft>
        <a:spcPct val="0"/>
      </a:spcAft>
      <a:defRPr sz="1200" kern="1200">
        <a:solidFill>
          <a:schemeClr val="tx1"/>
        </a:solidFill>
        <a:latin typeface="Arial" pitchFamily="34" charset="0"/>
        <a:ea typeface="+mn-ea"/>
        <a:cs typeface="+mn-cs"/>
      </a:defRPr>
    </a:lvl1pPr>
    <a:lvl2pPr marL="457200" algn="l" rtl="0" fontAlgn="base">
      <a:spcBef>
        <a:spcPct val="0"/>
      </a:spcBef>
      <a:spcAft>
        <a:spcPct val="0"/>
      </a:spcAft>
      <a:defRPr sz="1200" kern="1200">
        <a:solidFill>
          <a:schemeClr val="tx1"/>
        </a:solidFill>
        <a:latin typeface="Arial" pitchFamily="34" charset="0"/>
        <a:ea typeface="+mn-ea"/>
        <a:cs typeface="+mn-cs"/>
      </a:defRPr>
    </a:lvl2pPr>
    <a:lvl3pPr marL="914400" algn="l" rtl="0" fontAlgn="base">
      <a:spcBef>
        <a:spcPct val="0"/>
      </a:spcBef>
      <a:spcAft>
        <a:spcPct val="0"/>
      </a:spcAft>
      <a:defRPr sz="1200" kern="1200">
        <a:solidFill>
          <a:schemeClr val="tx1"/>
        </a:solidFill>
        <a:latin typeface="Arial" pitchFamily="34" charset="0"/>
        <a:ea typeface="+mn-ea"/>
        <a:cs typeface="+mn-cs"/>
      </a:defRPr>
    </a:lvl3pPr>
    <a:lvl4pPr marL="1371600" algn="l" rtl="0" fontAlgn="base">
      <a:spcBef>
        <a:spcPct val="0"/>
      </a:spcBef>
      <a:spcAft>
        <a:spcPct val="0"/>
      </a:spcAft>
      <a:defRPr sz="1200" kern="1200">
        <a:solidFill>
          <a:schemeClr val="tx1"/>
        </a:solidFill>
        <a:latin typeface="Arial" pitchFamily="34" charset="0"/>
        <a:ea typeface="+mn-ea"/>
        <a:cs typeface="+mn-cs"/>
      </a:defRPr>
    </a:lvl4pPr>
    <a:lvl5pPr marL="1828800" algn="l" rtl="0" fontAlgn="base">
      <a:spcBef>
        <a:spcPct val="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Arial" pitchFamily="34" charset="0"/>
        <a:ea typeface="+mn-ea"/>
        <a:cs typeface="+mn-cs"/>
      </a:defRPr>
    </a:lvl6pPr>
    <a:lvl7pPr marL="2743200" algn="l" defTabSz="914400" rtl="0" eaLnBrk="1" latinLnBrk="0" hangingPunct="1">
      <a:defRPr sz="1200" kern="1200">
        <a:solidFill>
          <a:schemeClr val="tx1"/>
        </a:solidFill>
        <a:latin typeface="Arial" pitchFamily="34" charset="0"/>
        <a:ea typeface="+mn-ea"/>
        <a:cs typeface="+mn-cs"/>
      </a:defRPr>
    </a:lvl7pPr>
    <a:lvl8pPr marL="3200400" algn="l" defTabSz="914400" rtl="0" eaLnBrk="1" latinLnBrk="0" hangingPunct="1">
      <a:defRPr sz="1200" kern="1200">
        <a:solidFill>
          <a:schemeClr val="tx1"/>
        </a:solidFill>
        <a:latin typeface="Arial" pitchFamily="34" charset="0"/>
        <a:ea typeface="+mn-ea"/>
        <a:cs typeface="+mn-cs"/>
      </a:defRPr>
    </a:lvl8pPr>
    <a:lvl9pPr marL="3657600" algn="l" defTabSz="914400" rtl="0" eaLnBrk="1" latinLnBrk="0" hangingPunct="1">
      <a:defRPr sz="12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66"/>
    <a:srgbClr val="FF7F3F"/>
    <a:srgbClr val="FF6600"/>
    <a:srgbClr val="990099"/>
    <a:srgbClr val="3366FF"/>
    <a:srgbClr val="339966"/>
    <a:srgbClr val="339933"/>
    <a:srgbClr val="409298"/>
    <a:srgbClr val="5EB5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3" autoAdjust="0"/>
    <p:restoredTop sz="94652" autoAdjust="0"/>
  </p:normalViewPr>
  <p:slideViewPr>
    <p:cSldViewPr snapToGrid="0">
      <p:cViewPr varScale="1">
        <p:scale>
          <a:sx n="60" d="100"/>
          <a:sy n="60" d="100"/>
        </p:scale>
        <p:origin x="84" y="786"/>
      </p:cViewPr>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0273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Title Slide">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29127" y="2193636"/>
            <a:ext cx="9047747" cy="3319964"/>
          </a:xfrm>
          <a:prstGeom prst="rect">
            <a:avLst/>
          </a:prstGeom>
        </p:spPr>
        <p:txBody>
          <a:bodyPr anchor="t" anchorCtr="0"/>
          <a:lstStyle>
            <a:lvl1pPr marL="0" indent="0" algn="ctr">
              <a:buNone/>
              <a:defRPr sz="720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396508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166688" y="682388"/>
            <a:ext cx="9621889" cy="5850638"/>
          </a:xfrm>
          <a:prstGeom prst="rect">
            <a:avLst/>
          </a:prstGeom>
          <a:ln w="28575">
            <a:noFill/>
            <a:miter lim="800000"/>
          </a:ln>
        </p:spPr>
        <p:txBody>
          <a:bodyPr>
            <a:normAutofit/>
          </a:bodyPr>
          <a:lstStyle>
            <a:lvl1pPr marL="342900" indent="-342900">
              <a:buClr>
                <a:srgbClr val="FF7F3F"/>
              </a:buClr>
              <a:buFont typeface="Arial" panose="020B0604020202020204" pitchFamily="34" charset="0"/>
              <a:buChar char="•"/>
              <a:defRPr/>
            </a:lvl1pPr>
            <a:lvl2pPr>
              <a:buClr>
                <a:srgbClr val="FF7F3F"/>
              </a:buClr>
              <a:defRPr/>
            </a:lvl2pPr>
            <a:lvl3pPr>
              <a:buClr>
                <a:srgbClr val="FF7F3F"/>
              </a:buClr>
              <a:defRPr/>
            </a:lvl3pPr>
            <a:lvl4pPr>
              <a:buClr>
                <a:srgbClr val="FF7F3F"/>
              </a:buClr>
              <a:defRPr/>
            </a:lvl4pPr>
            <a:lvl5pPr>
              <a:buClr>
                <a:srgbClr val="FF7F3F"/>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54670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954122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amma/>
                <a:shade val="46275"/>
                <a:invGamma/>
              </a:schemeClr>
            </a:gs>
            <a:gs pos="50000">
              <a:schemeClr val="accent2"/>
            </a:gs>
            <a:gs pos="100000">
              <a:schemeClr val="accent2">
                <a:gamma/>
                <a:shade val="46275"/>
                <a:invGamma/>
              </a:schemeClr>
            </a:gs>
          </a:gsLst>
          <a:lin ang="5400000" scaled="1"/>
        </a:gradFill>
        <a:effectLst/>
      </p:bgPr>
    </p:bg>
    <p:spTree>
      <p:nvGrpSpPr>
        <p:cNvPr id="1" name=""/>
        <p:cNvGrpSpPr/>
        <p:nvPr/>
      </p:nvGrpSpPr>
      <p:grpSpPr>
        <a:xfrm>
          <a:off x="0" y="0"/>
          <a:ext cx="0" cy="0"/>
          <a:chOff x="0" y="0"/>
          <a:chExt cx="0" cy="0"/>
        </a:xfrm>
      </p:grpSpPr>
      <p:sp>
        <p:nvSpPr>
          <p:cNvPr id="14344" name="Text Box 8"/>
          <p:cNvSpPr txBox="1">
            <a:spLocks noChangeArrowheads="1"/>
          </p:cNvSpPr>
          <p:nvPr userDrawn="1"/>
        </p:nvSpPr>
        <p:spPr bwMode="auto">
          <a:xfrm>
            <a:off x="8308314" y="6557719"/>
            <a:ext cx="1325959"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nchor="ctr"/>
          <a:lstStyle/>
          <a:p>
            <a:pPr>
              <a:spcBef>
                <a:spcPct val="50000"/>
              </a:spcBef>
            </a:pPr>
            <a:r>
              <a:rPr lang="en-GB" sz="1400" b="1" dirty="0">
                <a:solidFill>
                  <a:srgbClr val="3366FF"/>
                </a:solidFill>
                <a:latin typeface="+mj-lt"/>
              </a:rPr>
              <a:t>Page</a:t>
            </a:r>
            <a:r>
              <a:rPr lang="en-GB" sz="1800" b="1" dirty="0">
                <a:solidFill>
                  <a:srgbClr val="3366FF"/>
                </a:solidFill>
                <a:latin typeface="+mj-lt"/>
              </a:rPr>
              <a:t> </a:t>
            </a:r>
            <a:fld id="{6A8C8EF0-AE2C-43AB-BE17-B921CDDA06A1}" type="slidenum">
              <a:rPr lang="en-GB" sz="1400" b="1">
                <a:solidFill>
                  <a:srgbClr val="3366FF"/>
                </a:solidFill>
                <a:latin typeface="+mj-lt"/>
              </a:rPr>
              <a:pPr>
                <a:spcBef>
                  <a:spcPct val="50000"/>
                </a:spcBef>
              </a:pPr>
              <a:t>‹#›</a:t>
            </a:fld>
            <a:endParaRPr lang="en-GB" sz="1400" b="1" dirty="0">
              <a:solidFill>
                <a:srgbClr val="3366FF"/>
              </a:solidFill>
              <a:latin typeface="+mj-lt"/>
            </a:endParaRPr>
          </a:p>
        </p:txBody>
      </p:sp>
      <p:sp>
        <p:nvSpPr>
          <p:cNvPr id="3" name="Title Placeholder 2"/>
          <p:cNvSpPr>
            <a:spLocks noGrp="1"/>
          </p:cNvSpPr>
          <p:nvPr>
            <p:ph type="title"/>
          </p:nvPr>
        </p:nvSpPr>
        <p:spPr>
          <a:xfrm>
            <a:off x="166688" y="0"/>
            <a:ext cx="8915400" cy="54832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2" name="TextBox 1"/>
          <p:cNvSpPr txBox="1"/>
          <p:nvPr userDrawn="1"/>
        </p:nvSpPr>
        <p:spPr>
          <a:xfrm>
            <a:off x="2358190" y="6557159"/>
            <a:ext cx="5534526" cy="307777"/>
          </a:xfrm>
          <a:prstGeom prst="rect">
            <a:avLst/>
          </a:prstGeom>
          <a:noFill/>
        </p:spPr>
        <p:txBody>
          <a:bodyPr wrap="square" rtlCol="0">
            <a:spAutoFit/>
          </a:bodyPr>
          <a:lstStyle/>
          <a:p>
            <a:pPr algn="ctr"/>
            <a:r>
              <a:rPr kumimoji="0" lang="en-GB" sz="1400" b="0" i="0" u="none" strike="noStrike" kern="1200" cap="none" spc="0" normalizeH="0" baseline="0" noProof="0" dirty="0">
                <a:ln>
                  <a:noFill/>
                </a:ln>
                <a:solidFill>
                  <a:srgbClr val="3366FF"/>
                </a:solidFill>
                <a:effectLst/>
                <a:uLnTx/>
                <a:uFillTx/>
                <a:latin typeface="+mj-lt"/>
                <a:ea typeface="+mn-ea"/>
                <a:cs typeface="+mn-cs"/>
              </a:rPr>
              <a:t>5</a:t>
            </a:r>
            <a:r>
              <a:rPr kumimoji="0" lang="en-GB" sz="1400" b="0" i="0" u="none" strike="noStrike" kern="1200" cap="none" spc="0" normalizeH="0" baseline="30000" noProof="0" dirty="0">
                <a:ln>
                  <a:noFill/>
                </a:ln>
                <a:solidFill>
                  <a:srgbClr val="3366FF"/>
                </a:solidFill>
                <a:effectLst/>
                <a:uLnTx/>
                <a:uFillTx/>
                <a:latin typeface="+mj-lt"/>
                <a:ea typeface="+mn-ea"/>
                <a:cs typeface="+mn-cs"/>
              </a:rPr>
              <a:t>th</a:t>
            </a:r>
            <a:r>
              <a:rPr kumimoji="0" lang="en-GB" sz="1400" b="0" i="0" u="none" strike="noStrike" kern="1200" cap="none" spc="0" normalizeH="0" baseline="0" noProof="0" dirty="0">
                <a:ln>
                  <a:noFill/>
                </a:ln>
                <a:solidFill>
                  <a:srgbClr val="3366FF"/>
                </a:solidFill>
                <a:effectLst/>
                <a:uLnTx/>
                <a:uFillTx/>
                <a:latin typeface="+mj-lt"/>
                <a:ea typeface="+mn-ea"/>
                <a:cs typeface="+mn-cs"/>
              </a:rPr>
              <a:t> Plenary Meeting of the CCAP 11</a:t>
            </a:r>
            <a:r>
              <a:rPr kumimoji="0" lang="en-GB" sz="1400" b="0" i="0" u="none" strike="noStrike" kern="1200" cap="none" spc="0" normalizeH="0" baseline="30000" noProof="0" dirty="0">
                <a:ln>
                  <a:noFill/>
                </a:ln>
                <a:solidFill>
                  <a:srgbClr val="3366FF"/>
                </a:solidFill>
                <a:effectLst/>
                <a:uLnTx/>
                <a:uFillTx/>
                <a:latin typeface="+mj-lt"/>
                <a:ea typeface="+mn-ea"/>
                <a:cs typeface="+mn-cs"/>
              </a:rPr>
              <a:t>th</a:t>
            </a:r>
            <a:r>
              <a:rPr kumimoji="0" lang="en-GB" sz="1400" b="0" i="0" u="none" strike="noStrike" kern="1200" cap="none" spc="0" normalizeH="0" baseline="0" noProof="0" dirty="0">
                <a:ln>
                  <a:noFill/>
                </a:ln>
                <a:solidFill>
                  <a:srgbClr val="3366FF"/>
                </a:solidFill>
                <a:effectLst/>
                <a:uLnTx/>
                <a:uFillTx/>
                <a:latin typeface="+mj-lt"/>
                <a:ea typeface="+mn-ea"/>
                <a:cs typeface="+mn-cs"/>
              </a:rPr>
              <a:t> December 2019</a:t>
            </a:r>
            <a:endParaRPr lang="en-GB" sz="1400" dirty="0">
              <a:solidFill>
                <a:srgbClr val="3366FF"/>
              </a:solidFill>
              <a:latin typeface="+mj-lt"/>
            </a:endParaRPr>
          </a:p>
        </p:txBody>
      </p:sp>
      <p:sp>
        <p:nvSpPr>
          <p:cNvPr id="8" name="TextBox 7"/>
          <p:cNvSpPr txBox="1"/>
          <p:nvPr userDrawn="1"/>
        </p:nvSpPr>
        <p:spPr>
          <a:xfrm>
            <a:off x="512498" y="6559717"/>
            <a:ext cx="1179339" cy="307777"/>
          </a:xfrm>
          <a:prstGeom prst="rect">
            <a:avLst/>
          </a:prstGeom>
          <a:noFill/>
        </p:spPr>
        <p:txBody>
          <a:bodyPr wrap="square" rtlCol="0">
            <a:spAutoFit/>
          </a:bodyPr>
          <a:lstStyle/>
          <a:p>
            <a:r>
              <a:rPr kumimoji="0" lang="en-GB" sz="1400" b="0" i="0" u="none" strike="noStrike" kern="1200" cap="none" spc="0" normalizeH="0" baseline="0" noProof="0" dirty="0">
                <a:ln>
                  <a:noFill/>
                </a:ln>
                <a:solidFill>
                  <a:srgbClr val="3366FF"/>
                </a:solidFill>
                <a:effectLst/>
                <a:uLnTx/>
                <a:uFillTx/>
                <a:latin typeface="+mj-lt"/>
                <a:ea typeface="+mn-ea"/>
                <a:cs typeface="+mn-cs"/>
              </a:rPr>
              <a:t>Ajit Kurup</a:t>
            </a:r>
            <a:endParaRPr lang="en-GB" sz="1400" dirty="0">
              <a:solidFill>
                <a:srgbClr val="3366FF"/>
              </a:solidFill>
              <a:latin typeface="+mj-lt"/>
            </a:endParaRPr>
          </a:p>
        </p:txBody>
      </p:sp>
      <p:cxnSp>
        <p:nvCxnSpPr>
          <p:cNvPr id="7" name="Straight Connector 6"/>
          <p:cNvCxnSpPr/>
          <p:nvPr userDrawn="1"/>
        </p:nvCxnSpPr>
        <p:spPr bwMode="auto">
          <a:xfrm>
            <a:off x="56460" y="606054"/>
            <a:ext cx="9797226" cy="0"/>
          </a:xfrm>
          <a:prstGeom prst="line">
            <a:avLst/>
          </a:prstGeom>
          <a:noFill/>
          <a:ln w="57150" cap="rnd" cmpd="sng" algn="ctr">
            <a:gradFill flip="none" rotWithShape="1">
              <a:gsLst>
                <a:gs pos="0">
                  <a:srgbClr val="FF6600"/>
                </a:gs>
                <a:gs pos="87000">
                  <a:srgbClr val="FF7F3F"/>
                </a:gs>
                <a:gs pos="100000">
                  <a:srgbClr val="FFFF99">
                    <a:alpha val="84706"/>
                  </a:srgbClr>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650" r:id="rId1"/>
    <p:sldLayoutId id="2147483662" r:id="rId2"/>
    <p:sldLayoutId id="2147483651" r:id="rId3"/>
    <p:sldLayoutId id="2147483661" r:id="rId4"/>
  </p:sldLayoutIdLst>
  <p:hf sldNum="0" hdr="0"/>
  <p:txStyles>
    <p:titleStyle>
      <a:lvl1pPr algn="l" rtl="0" eaLnBrk="1" fontAlgn="base" hangingPunct="1">
        <a:spcBef>
          <a:spcPct val="0"/>
        </a:spcBef>
        <a:spcAft>
          <a:spcPct val="0"/>
        </a:spcAft>
        <a:defRPr sz="3600">
          <a:solidFill>
            <a:schemeClr val="accent1"/>
          </a:solidFill>
          <a:latin typeface="+mj-lt"/>
          <a:ea typeface="+mj-ea"/>
          <a:cs typeface="+mj-cs"/>
        </a:defRPr>
      </a:lvl1pPr>
      <a:lvl2pPr algn="ctr" rtl="0" eaLnBrk="1" fontAlgn="base" hangingPunct="1">
        <a:spcBef>
          <a:spcPct val="0"/>
        </a:spcBef>
        <a:spcAft>
          <a:spcPct val="0"/>
        </a:spcAft>
        <a:defRPr sz="3600">
          <a:solidFill>
            <a:srgbClr val="5EB5BC"/>
          </a:solidFill>
          <a:latin typeface="Arial Black" pitchFamily="34" charset="0"/>
        </a:defRPr>
      </a:lvl2pPr>
      <a:lvl3pPr algn="ctr" rtl="0" eaLnBrk="1" fontAlgn="base" hangingPunct="1">
        <a:spcBef>
          <a:spcPct val="0"/>
        </a:spcBef>
        <a:spcAft>
          <a:spcPct val="0"/>
        </a:spcAft>
        <a:defRPr sz="3600">
          <a:solidFill>
            <a:srgbClr val="5EB5BC"/>
          </a:solidFill>
          <a:latin typeface="Arial Black" pitchFamily="34" charset="0"/>
        </a:defRPr>
      </a:lvl3pPr>
      <a:lvl4pPr algn="ctr" rtl="0" eaLnBrk="1" fontAlgn="base" hangingPunct="1">
        <a:spcBef>
          <a:spcPct val="0"/>
        </a:spcBef>
        <a:spcAft>
          <a:spcPct val="0"/>
        </a:spcAft>
        <a:defRPr sz="3600">
          <a:solidFill>
            <a:srgbClr val="5EB5BC"/>
          </a:solidFill>
          <a:latin typeface="Arial Black" pitchFamily="34" charset="0"/>
        </a:defRPr>
      </a:lvl4pPr>
      <a:lvl5pPr algn="ctr" rtl="0" eaLnBrk="1" fontAlgn="base" hangingPunct="1">
        <a:spcBef>
          <a:spcPct val="0"/>
        </a:spcBef>
        <a:spcAft>
          <a:spcPct val="0"/>
        </a:spcAft>
        <a:defRPr sz="3600">
          <a:solidFill>
            <a:srgbClr val="5EB5BC"/>
          </a:solidFill>
          <a:latin typeface="Arial Black" pitchFamily="34" charset="0"/>
        </a:defRPr>
      </a:lvl5pPr>
      <a:lvl6pPr marL="457200" algn="ctr" rtl="0" eaLnBrk="1" fontAlgn="base" hangingPunct="1">
        <a:spcBef>
          <a:spcPct val="0"/>
        </a:spcBef>
        <a:spcAft>
          <a:spcPct val="0"/>
        </a:spcAft>
        <a:defRPr sz="3600">
          <a:solidFill>
            <a:srgbClr val="5EB5BC"/>
          </a:solidFill>
          <a:latin typeface="Arial Black" pitchFamily="34" charset="0"/>
        </a:defRPr>
      </a:lvl6pPr>
      <a:lvl7pPr marL="914400" algn="ctr" rtl="0" eaLnBrk="1" fontAlgn="base" hangingPunct="1">
        <a:spcBef>
          <a:spcPct val="0"/>
        </a:spcBef>
        <a:spcAft>
          <a:spcPct val="0"/>
        </a:spcAft>
        <a:defRPr sz="3600">
          <a:solidFill>
            <a:srgbClr val="5EB5BC"/>
          </a:solidFill>
          <a:latin typeface="Arial Black" pitchFamily="34" charset="0"/>
        </a:defRPr>
      </a:lvl7pPr>
      <a:lvl8pPr marL="1371600" algn="ctr" rtl="0" eaLnBrk="1" fontAlgn="base" hangingPunct="1">
        <a:spcBef>
          <a:spcPct val="0"/>
        </a:spcBef>
        <a:spcAft>
          <a:spcPct val="0"/>
        </a:spcAft>
        <a:defRPr sz="3600">
          <a:solidFill>
            <a:srgbClr val="5EB5BC"/>
          </a:solidFill>
          <a:latin typeface="Arial Black" pitchFamily="34" charset="0"/>
        </a:defRPr>
      </a:lvl8pPr>
      <a:lvl9pPr marL="1828800" algn="ctr" rtl="0" eaLnBrk="1" fontAlgn="base" hangingPunct="1">
        <a:spcBef>
          <a:spcPct val="0"/>
        </a:spcBef>
        <a:spcAft>
          <a:spcPct val="0"/>
        </a:spcAft>
        <a:defRPr sz="3600">
          <a:solidFill>
            <a:srgbClr val="5EB5BC"/>
          </a:solidFill>
          <a:latin typeface="Arial Black" pitchFamily="34" charset="0"/>
        </a:defRPr>
      </a:lvl9pPr>
    </p:titleStyle>
    <p:bodyStyle>
      <a:lvl1pPr marL="342900" indent="-342900" algn="l" rtl="0" eaLnBrk="1" fontAlgn="base" hangingPunct="1">
        <a:spcBef>
          <a:spcPct val="20000"/>
        </a:spcBef>
        <a:spcAft>
          <a:spcPct val="0"/>
        </a:spcAft>
        <a:buChar char="•"/>
        <a:defRPr sz="2600">
          <a:solidFill>
            <a:schemeClr val="accent1"/>
          </a:solidFill>
          <a:latin typeface="+mn-lt"/>
          <a:ea typeface="+mn-ea"/>
          <a:cs typeface="+mn-cs"/>
        </a:defRPr>
      </a:lvl1pPr>
      <a:lvl2pPr marL="742950" indent="-285750" algn="l" rtl="0" eaLnBrk="1" fontAlgn="base" hangingPunct="1">
        <a:spcBef>
          <a:spcPct val="20000"/>
        </a:spcBef>
        <a:spcAft>
          <a:spcPct val="0"/>
        </a:spcAft>
        <a:buChar char="–"/>
        <a:defRPr sz="2400">
          <a:solidFill>
            <a:schemeClr val="accent1"/>
          </a:solidFill>
          <a:latin typeface="+mn-lt"/>
        </a:defRPr>
      </a:lvl2pPr>
      <a:lvl3pPr marL="1143000" indent="-228600" algn="l" rtl="0" eaLnBrk="1" fontAlgn="base" hangingPunct="1">
        <a:spcBef>
          <a:spcPct val="20000"/>
        </a:spcBef>
        <a:spcAft>
          <a:spcPct val="0"/>
        </a:spcAft>
        <a:buChar char="•"/>
        <a:defRPr sz="2200">
          <a:solidFill>
            <a:schemeClr val="accent1"/>
          </a:solidFill>
          <a:latin typeface="+mn-lt"/>
        </a:defRPr>
      </a:lvl3pPr>
      <a:lvl4pPr marL="1600200" indent="-228600" algn="l" rtl="0" eaLnBrk="1" fontAlgn="base" hangingPunct="1">
        <a:spcBef>
          <a:spcPct val="20000"/>
        </a:spcBef>
        <a:spcAft>
          <a:spcPct val="0"/>
        </a:spcAft>
        <a:buChar char="–"/>
        <a:defRPr sz="2000">
          <a:solidFill>
            <a:schemeClr val="accent1"/>
          </a:solidFill>
          <a:latin typeface="+mn-lt"/>
        </a:defRPr>
      </a:lvl4pPr>
      <a:lvl5pPr marL="2057400" indent="-228600" algn="l" rtl="0" eaLnBrk="1" fontAlgn="base" hangingPunct="1">
        <a:spcBef>
          <a:spcPct val="20000"/>
        </a:spcBef>
        <a:spcAft>
          <a:spcPct val="0"/>
        </a:spcAft>
        <a:buChar char="»"/>
        <a:defRPr>
          <a:solidFill>
            <a:schemeClr val="accent1"/>
          </a:solidFill>
          <a:latin typeface="+mn-lt"/>
        </a:defRPr>
      </a:lvl5pPr>
      <a:lvl6pPr marL="2514600" indent="-228600" algn="l" rtl="0" eaLnBrk="1" fontAlgn="base" hangingPunct="1">
        <a:spcBef>
          <a:spcPct val="20000"/>
        </a:spcBef>
        <a:spcAft>
          <a:spcPct val="0"/>
        </a:spcAft>
        <a:buChar char="»"/>
        <a:defRPr>
          <a:solidFill>
            <a:schemeClr val="accent1"/>
          </a:solidFill>
          <a:latin typeface="+mn-lt"/>
        </a:defRPr>
      </a:lvl6pPr>
      <a:lvl7pPr marL="2971800" indent="-228600" algn="l" rtl="0" eaLnBrk="1" fontAlgn="base" hangingPunct="1">
        <a:spcBef>
          <a:spcPct val="20000"/>
        </a:spcBef>
        <a:spcAft>
          <a:spcPct val="0"/>
        </a:spcAft>
        <a:buChar char="»"/>
        <a:defRPr>
          <a:solidFill>
            <a:schemeClr val="accent1"/>
          </a:solidFill>
          <a:latin typeface="+mn-lt"/>
        </a:defRPr>
      </a:lvl7pPr>
      <a:lvl8pPr marL="3429000" indent="-228600" algn="l" rtl="0" eaLnBrk="1" fontAlgn="base" hangingPunct="1">
        <a:spcBef>
          <a:spcPct val="20000"/>
        </a:spcBef>
        <a:spcAft>
          <a:spcPct val="0"/>
        </a:spcAft>
        <a:buChar char="»"/>
        <a:defRPr>
          <a:solidFill>
            <a:schemeClr val="accent1"/>
          </a:solidFill>
          <a:latin typeface="+mn-lt"/>
        </a:defRPr>
      </a:lvl8pPr>
      <a:lvl9pPr marL="3886200" indent="-228600" algn="l" rtl="0" eaLnBrk="1" fontAlgn="base" hangingPunct="1">
        <a:spcBef>
          <a:spcPct val="20000"/>
        </a:spcBef>
        <a:spcAft>
          <a:spcPct val="0"/>
        </a:spcAft>
        <a:buChar char="»"/>
        <a:defRPr>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ccap.hep.ph.ic.ac.uk/trac/browser/ccap-sim"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4" name="Text Box 6"/>
          <p:cNvSpPr txBox="1">
            <a:spLocks noChangeArrowheads="1"/>
          </p:cNvSpPr>
          <p:nvPr/>
        </p:nvSpPr>
        <p:spPr bwMode="auto">
          <a:xfrm>
            <a:off x="277455" y="1644247"/>
            <a:ext cx="9352807" cy="584775"/>
          </a:xfrm>
          <a:prstGeom prst="rect">
            <a:avLst/>
          </a:prstGeom>
          <a:noFill/>
          <a:ln w="825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b" anchorCtr="0">
            <a:spAutoFit/>
          </a:bodyPr>
          <a:lstStyle/>
          <a:p>
            <a:pPr>
              <a:spcBef>
                <a:spcPct val="50000"/>
              </a:spcBef>
            </a:pPr>
            <a:r>
              <a:rPr lang="en-GB" sz="3200" dirty="0">
                <a:solidFill>
                  <a:schemeClr val="accent1"/>
                </a:solidFill>
                <a:uFill>
                  <a:solidFill>
                    <a:srgbClr val="990099"/>
                  </a:solidFill>
                </a:uFill>
                <a:latin typeface="Arial Black" pitchFamily="34" charset="0"/>
              </a:rPr>
              <a:t>End-to-end Simulation WP report</a:t>
            </a:r>
          </a:p>
        </p:txBody>
      </p:sp>
      <p:sp>
        <p:nvSpPr>
          <p:cNvPr id="2057" name="Text Box 9"/>
          <p:cNvSpPr txBox="1">
            <a:spLocks noChangeArrowheads="1"/>
          </p:cNvSpPr>
          <p:nvPr/>
        </p:nvSpPr>
        <p:spPr bwMode="auto">
          <a:xfrm>
            <a:off x="277454" y="2839291"/>
            <a:ext cx="7310462" cy="34163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0">
                <a:solidFill>
                  <a:srgbClr val="99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sz="2000" dirty="0">
              <a:solidFill>
                <a:schemeClr val="accent1"/>
              </a:solidFill>
              <a:latin typeface="Arial Black" pitchFamily="34" charset="0"/>
            </a:endParaRPr>
          </a:p>
          <a:p>
            <a:r>
              <a:rPr lang="en-GB" sz="2800" dirty="0">
                <a:solidFill>
                  <a:schemeClr val="accent1"/>
                </a:solidFill>
                <a:latin typeface="Arial Black" pitchFamily="34" charset="0"/>
              </a:rPr>
              <a:t>5th Plenary Meeting of the CCAP</a:t>
            </a:r>
          </a:p>
          <a:p>
            <a:endParaRPr lang="en-GB" sz="2800" dirty="0">
              <a:solidFill>
                <a:schemeClr val="accent1"/>
              </a:solidFill>
              <a:latin typeface="Arial Black" pitchFamily="34" charset="0"/>
            </a:endParaRPr>
          </a:p>
          <a:p>
            <a:endParaRPr lang="en-GB" sz="2800" dirty="0">
              <a:solidFill>
                <a:schemeClr val="accent1"/>
              </a:solidFill>
              <a:latin typeface="Arial Black" pitchFamily="34" charset="0"/>
            </a:endParaRPr>
          </a:p>
          <a:p>
            <a:endParaRPr lang="en-GB" sz="2800" dirty="0">
              <a:solidFill>
                <a:schemeClr val="accent1"/>
              </a:solidFill>
              <a:latin typeface="Arial Black" pitchFamily="34" charset="0"/>
            </a:endParaRPr>
          </a:p>
          <a:p>
            <a:endParaRPr lang="en-GB" sz="2800" dirty="0">
              <a:solidFill>
                <a:schemeClr val="accent1"/>
              </a:solidFill>
              <a:latin typeface="Arial Black" pitchFamily="34" charset="0"/>
            </a:endParaRPr>
          </a:p>
          <a:p>
            <a:endParaRPr lang="en-GB" sz="2800" dirty="0">
              <a:solidFill>
                <a:schemeClr val="accent1"/>
              </a:solidFill>
              <a:latin typeface="Arial Black" pitchFamily="34" charset="0"/>
            </a:endParaRPr>
          </a:p>
          <a:p>
            <a:endParaRPr lang="en-GB" sz="2800" dirty="0">
              <a:solidFill>
                <a:schemeClr val="accent1"/>
              </a:solidFill>
              <a:latin typeface="Arial Black" pitchFamily="34" charset="0"/>
            </a:endParaRPr>
          </a:p>
        </p:txBody>
      </p:sp>
      <p:cxnSp>
        <p:nvCxnSpPr>
          <p:cNvPr id="3" name="Straight Connector 2"/>
          <p:cNvCxnSpPr/>
          <p:nvPr/>
        </p:nvCxnSpPr>
        <p:spPr bwMode="auto">
          <a:xfrm>
            <a:off x="152400" y="2408900"/>
            <a:ext cx="9631680" cy="0"/>
          </a:xfrm>
          <a:prstGeom prst="line">
            <a:avLst/>
          </a:prstGeom>
          <a:noFill/>
          <a:ln w="127000" cap="rnd" cmpd="sng" algn="ctr">
            <a:gradFill flip="none" rotWithShape="1">
              <a:gsLst>
                <a:gs pos="0">
                  <a:srgbClr val="FF6600"/>
                </a:gs>
                <a:gs pos="87000">
                  <a:srgbClr val="FF7F3F"/>
                </a:gs>
                <a:gs pos="100000">
                  <a:srgbClr val="FFFF99"/>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277455" y="5488699"/>
            <a:ext cx="4953000" cy="1015663"/>
          </a:xfrm>
          <a:prstGeom prst="rect">
            <a:avLst/>
          </a:prstGeom>
        </p:spPr>
        <p:txBody>
          <a:bodyPr>
            <a:spAutoFit/>
          </a:bodyPr>
          <a:lstStyle/>
          <a:p>
            <a:pPr lvl="0"/>
            <a:r>
              <a:rPr lang="en-GB" sz="2000" dirty="0">
                <a:solidFill>
                  <a:srgbClr val="BBE0E3"/>
                </a:solidFill>
                <a:latin typeface="Arial Black" pitchFamily="34" charset="0"/>
              </a:rPr>
              <a:t>Ajit Kurup</a:t>
            </a:r>
          </a:p>
          <a:p>
            <a:pPr lvl="0"/>
            <a:endParaRPr lang="en-GB" sz="2000" dirty="0">
              <a:solidFill>
                <a:srgbClr val="BBE0E3"/>
              </a:solidFill>
              <a:latin typeface="Arial Black" pitchFamily="34" charset="0"/>
            </a:endParaRPr>
          </a:p>
          <a:p>
            <a:pPr lvl="0"/>
            <a:r>
              <a:rPr lang="en-GB" sz="2000" dirty="0">
                <a:solidFill>
                  <a:srgbClr val="BBE0E3"/>
                </a:solidFill>
                <a:latin typeface="Arial Black" pitchFamily="34" charset="0"/>
              </a:rPr>
              <a:t>11</a:t>
            </a:r>
            <a:r>
              <a:rPr lang="en-GB" sz="2000" baseline="30000" dirty="0">
                <a:solidFill>
                  <a:srgbClr val="BBE0E3"/>
                </a:solidFill>
                <a:latin typeface="Arial Black" pitchFamily="34" charset="0"/>
              </a:rPr>
              <a:t>th</a:t>
            </a:r>
            <a:r>
              <a:rPr lang="en-GB" sz="2000" dirty="0">
                <a:solidFill>
                  <a:srgbClr val="BBE0E3"/>
                </a:solidFill>
                <a:latin typeface="Arial Black" pitchFamily="34" charset="0"/>
              </a:rPr>
              <a:t> December 2019</a:t>
            </a:r>
          </a:p>
        </p:txBody>
      </p:sp>
      <p:pic>
        <p:nvPicPr>
          <p:cNvPr id="9" name="Picture 55" descr="IMP_ML_2CS_PS">
            <a:extLst>
              <a:ext uri="{FF2B5EF4-FFF2-40B4-BE49-F238E27FC236}">
                <a16:creationId xmlns:a16="http://schemas.microsoft.com/office/drawing/2014/main" id="{E19D4EB6-473F-4A21-8FE9-49F006C1B75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29502" y="5829647"/>
            <a:ext cx="2199043" cy="6502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picture containing drawing&#10;&#10;Description automatically generated">
            <a:extLst>
              <a:ext uri="{FF2B5EF4-FFF2-40B4-BE49-F238E27FC236}">
                <a16:creationId xmlns:a16="http://schemas.microsoft.com/office/drawing/2014/main" id="{59DF090B-6E6E-4D91-9B94-A721CD17F3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7148" y="5250497"/>
            <a:ext cx="2935867" cy="139803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0AE133-2247-468F-9E76-35621D51185A}"/>
              </a:ext>
            </a:extLst>
          </p:cNvPr>
          <p:cNvSpPr>
            <a:spLocks noGrp="1"/>
          </p:cNvSpPr>
          <p:nvPr>
            <p:ph type="body" sz="quarter" idx="12"/>
          </p:nvPr>
        </p:nvSpPr>
        <p:spPr/>
        <p:txBody>
          <a:bodyPr/>
          <a:lstStyle/>
          <a:p>
            <a:r>
              <a:rPr lang="en-GB" dirty="0"/>
              <a:t>End-to-end simulation.</a:t>
            </a:r>
          </a:p>
          <a:p>
            <a:pPr lvl="1"/>
            <a:r>
              <a:rPr lang="en-GB" dirty="0"/>
              <a:t>What is meant by end-to-end and the various simulation stages.</a:t>
            </a:r>
          </a:p>
          <a:p>
            <a:endParaRPr lang="en-GB" dirty="0"/>
          </a:p>
          <a:p>
            <a:r>
              <a:rPr lang="en-GB" dirty="0"/>
              <a:t>Current status. </a:t>
            </a:r>
          </a:p>
          <a:p>
            <a:pPr lvl="1"/>
            <a:r>
              <a:rPr lang="en-GB" dirty="0"/>
              <a:t>CCAP-v4.0</a:t>
            </a:r>
          </a:p>
          <a:p>
            <a:pPr lvl="1"/>
            <a:endParaRPr lang="en-GB" dirty="0"/>
          </a:p>
          <a:p>
            <a:r>
              <a:rPr lang="en-GB" dirty="0"/>
              <a:t>Schedule.</a:t>
            </a:r>
          </a:p>
        </p:txBody>
      </p:sp>
      <p:sp>
        <p:nvSpPr>
          <p:cNvPr id="3" name="Title 2">
            <a:extLst>
              <a:ext uri="{FF2B5EF4-FFF2-40B4-BE49-F238E27FC236}">
                <a16:creationId xmlns:a16="http://schemas.microsoft.com/office/drawing/2014/main" id="{FBE287FD-82DD-456A-ACC5-280B4B38EBAE}"/>
              </a:ext>
            </a:extLst>
          </p:cNvPr>
          <p:cNvSpPr>
            <a:spLocks noGrp="1"/>
          </p:cNvSpPr>
          <p:nvPr>
            <p:ph type="title"/>
          </p:nvPr>
        </p:nvSpPr>
        <p:spPr/>
        <p:txBody>
          <a:bodyPr>
            <a:normAutofit fontScale="90000"/>
          </a:bodyPr>
          <a:lstStyle/>
          <a:p>
            <a:r>
              <a:rPr lang="en-GB" dirty="0"/>
              <a:t>Introduction</a:t>
            </a:r>
          </a:p>
        </p:txBody>
      </p:sp>
    </p:spTree>
    <p:extLst>
      <p:ext uri="{BB962C8B-B14F-4D97-AF65-F5344CB8AC3E}">
        <p14:creationId xmlns:p14="http://schemas.microsoft.com/office/powerpoint/2010/main" val="1995636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0AE133-2247-468F-9E76-35621D51185A}"/>
              </a:ext>
            </a:extLst>
          </p:cNvPr>
          <p:cNvSpPr>
            <a:spLocks noGrp="1"/>
          </p:cNvSpPr>
          <p:nvPr>
            <p:ph type="body" sz="quarter" idx="12"/>
          </p:nvPr>
        </p:nvSpPr>
        <p:spPr/>
        <p:txBody>
          <a:bodyPr>
            <a:normAutofit fontScale="70000" lnSpcReduction="20000"/>
          </a:bodyPr>
          <a:lstStyle/>
          <a:p>
            <a:r>
              <a:rPr lang="en-US" sz="2800" dirty="0"/>
              <a:t>The particle tracking simulation of the </a:t>
            </a:r>
            <a:r>
              <a:rPr lang="en-US" sz="2800" dirty="0" err="1"/>
              <a:t>LhARA</a:t>
            </a:r>
            <a:r>
              <a:rPr lang="en-US" sz="2800" dirty="0"/>
              <a:t> facility will be broken down into different parts:</a:t>
            </a:r>
          </a:p>
          <a:p>
            <a:pPr lvl="1" fontAlgn="ctr"/>
            <a:r>
              <a:rPr lang="en-US" sz="2600" dirty="0"/>
              <a:t>Definition of the input beam generated by the laser target interaction.</a:t>
            </a:r>
          </a:p>
          <a:p>
            <a:pPr lvl="2" fontAlgn="ctr"/>
            <a:r>
              <a:rPr lang="en-US" dirty="0"/>
              <a:t>With the option to collimate part of this beam due to the differential pumping plate.</a:t>
            </a:r>
          </a:p>
          <a:p>
            <a:pPr lvl="1" fontAlgn="ctr"/>
            <a:endParaRPr lang="en-US" sz="2600" dirty="0"/>
          </a:p>
          <a:p>
            <a:pPr lvl="1" fontAlgn="ctr"/>
            <a:r>
              <a:rPr lang="en-US" sz="2600" dirty="0"/>
              <a:t>Stage 1 tracking using GPT: from the target for a drift of 5cm without space charge and then with space charge through to just before the vacuum window.</a:t>
            </a:r>
          </a:p>
          <a:p>
            <a:pPr lvl="1" fontAlgn="ctr"/>
            <a:r>
              <a:rPr lang="en-US" sz="2600" dirty="0"/>
              <a:t>Stage 1 tracking using BDSIM: 5cm from the target through the end station.</a:t>
            </a:r>
          </a:p>
          <a:p>
            <a:pPr lvl="1" fontAlgn="ctr"/>
            <a:endParaRPr lang="en-US" sz="2600" dirty="0"/>
          </a:p>
          <a:p>
            <a:pPr lvl="1" fontAlgn="ctr"/>
            <a:r>
              <a:rPr lang="en-US" sz="2600" dirty="0"/>
              <a:t>Stage 2 tracking  using BDSIM: from the end of the last Gabor lens through a switching dipole that bends the beam away from the 90 deg vertical bend and into the injection transfer line of the FFA up to just before the septum.</a:t>
            </a:r>
          </a:p>
          <a:p>
            <a:pPr lvl="1" fontAlgn="ctr"/>
            <a:r>
              <a:rPr lang="en-US" sz="2600" dirty="0"/>
              <a:t>Stage 2 tracking using </a:t>
            </a:r>
            <a:r>
              <a:rPr lang="en-US" sz="2600" dirty="0" err="1"/>
              <a:t>Zygoubi</a:t>
            </a:r>
            <a:r>
              <a:rPr lang="en-US" sz="2600" dirty="0"/>
              <a:t>: tracking from the beginning of the injection septum and through the FFA.</a:t>
            </a:r>
          </a:p>
          <a:p>
            <a:pPr lvl="2" fontAlgn="ctr"/>
            <a:r>
              <a:rPr lang="en-US" dirty="0"/>
              <a:t>Beam parameters will be extracted after the extraction septum.</a:t>
            </a:r>
            <a:endParaRPr lang="en-US" sz="2400" dirty="0"/>
          </a:p>
          <a:p>
            <a:pPr lvl="1" fontAlgn="ctr"/>
            <a:r>
              <a:rPr lang="en-US" sz="2600" dirty="0"/>
              <a:t>Stage 2 tracking using BDSIM: tracking from after the extraction septum, through the extraction line and switching magnet to the vertical bend and through the in vitro end station.</a:t>
            </a:r>
          </a:p>
          <a:p>
            <a:pPr lvl="1" fontAlgn="ctr"/>
            <a:r>
              <a:rPr lang="en-US" sz="2600" dirty="0"/>
              <a:t>Stage 2 tracking using BDSIM: tracking from after the extraction septum, through the extraction line and switching magnet to the transfer line for the in vivo end station (including the option for sweeper magnets for spot scanning) and through the in vivo end station.</a:t>
            </a:r>
          </a:p>
        </p:txBody>
      </p:sp>
      <p:sp>
        <p:nvSpPr>
          <p:cNvPr id="3" name="Title 2">
            <a:extLst>
              <a:ext uri="{FF2B5EF4-FFF2-40B4-BE49-F238E27FC236}">
                <a16:creationId xmlns:a16="http://schemas.microsoft.com/office/drawing/2014/main" id="{FBE287FD-82DD-456A-ACC5-280B4B38EBAE}"/>
              </a:ext>
            </a:extLst>
          </p:cNvPr>
          <p:cNvSpPr>
            <a:spLocks noGrp="1"/>
          </p:cNvSpPr>
          <p:nvPr>
            <p:ph type="title"/>
          </p:nvPr>
        </p:nvSpPr>
        <p:spPr/>
        <p:txBody>
          <a:bodyPr>
            <a:normAutofit fontScale="90000"/>
          </a:bodyPr>
          <a:lstStyle/>
          <a:p>
            <a:r>
              <a:rPr lang="en-GB" dirty="0"/>
              <a:t>End-to-end simulation</a:t>
            </a:r>
          </a:p>
        </p:txBody>
      </p:sp>
    </p:spTree>
    <p:extLst>
      <p:ext uri="{BB962C8B-B14F-4D97-AF65-F5344CB8AC3E}">
        <p14:creationId xmlns:p14="http://schemas.microsoft.com/office/powerpoint/2010/main" val="1808739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85C1DF2-FC0B-4CB2-945A-63831D82C639}"/>
              </a:ext>
            </a:extLst>
          </p:cNvPr>
          <p:cNvSpPr>
            <a:spLocks noGrp="1"/>
          </p:cNvSpPr>
          <p:nvPr>
            <p:ph type="body" sz="quarter" idx="12"/>
          </p:nvPr>
        </p:nvSpPr>
        <p:spPr/>
        <p:txBody>
          <a:bodyPr/>
          <a:lstStyle/>
          <a:p>
            <a:r>
              <a:rPr lang="en-GB" dirty="0"/>
              <a:t>Repository for the code </a:t>
            </a:r>
            <a:r>
              <a:rPr lang="en-GB" dirty="0">
                <a:hlinkClick r:id="rId2"/>
              </a:rPr>
              <a:t>https://ccap.hep.ph.ic.ac.uk/trac/browser/ccap-sim</a:t>
            </a:r>
            <a:r>
              <a:rPr lang="en-GB" dirty="0"/>
              <a:t>  </a:t>
            </a:r>
          </a:p>
          <a:p>
            <a:r>
              <a:rPr lang="en-GB" dirty="0"/>
              <a:t>CCAP-v4.0</a:t>
            </a:r>
          </a:p>
          <a:p>
            <a:endParaRPr lang="en-GB" dirty="0"/>
          </a:p>
          <a:p>
            <a:endParaRPr lang="en-GB" dirty="0"/>
          </a:p>
          <a:p>
            <a:endParaRPr lang="en-GB" dirty="0"/>
          </a:p>
          <a:p>
            <a:endParaRPr lang="en-GB" dirty="0"/>
          </a:p>
          <a:p>
            <a:endParaRPr lang="en-GB" dirty="0"/>
          </a:p>
          <a:p>
            <a:endParaRPr lang="en-GB" dirty="0"/>
          </a:p>
          <a:p>
            <a:r>
              <a:rPr lang="en-GB" dirty="0"/>
              <a:t>CCAP-v4.1</a:t>
            </a:r>
          </a:p>
          <a:p>
            <a:pPr lvl="1"/>
            <a:r>
              <a:rPr lang="en-GB" dirty="0"/>
              <a:t>Alternative vertical bend using dipoles and quadrupoles design by summer student Theo </a:t>
            </a:r>
            <a:r>
              <a:rPr lang="en-GB" dirty="0" err="1"/>
              <a:t>Keseman</a:t>
            </a:r>
            <a:r>
              <a:rPr lang="en-GB" dirty="0"/>
              <a:t>.</a:t>
            </a:r>
          </a:p>
        </p:txBody>
      </p:sp>
      <p:sp>
        <p:nvSpPr>
          <p:cNvPr id="3" name="Title 2">
            <a:extLst>
              <a:ext uri="{FF2B5EF4-FFF2-40B4-BE49-F238E27FC236}">
                <a16:creationId xmlns:a16="http://schemas.microsoft.com/office/drawing/2014/main" id="{FE8C4676-3B9D-40CE-80E8-EE941F80BEAB}"/>
              </a:ext>
            </a:extLst>
          </p:cNvPr>
          <p:cNvSpPr>
            <a:spLocks noGrp="1"/>
          </p:cNvSpPr>
          <p:nvPr>
            <p:ph type="title"/>
          </p:nvPr>
        </p:nvSpPr>
        <p:spPr/>
        <p:txBody>
          <a:bodyPr>
            <a:normAutofit fontScale="90000"/>
          </a:bodyPr>
          <a:lstStyle/>
          <a:p>
            <a:r>
              <a:rPr lang="en-GB" dirty="0"/>
              <a:t>Current status</a:t>
            </a:r>
          </a:p>
        </p:txBody>
      </p:sp>
      <p:pic>
        <p:nvPicPr>
          <p:cNvPr id="4" name="Picture 3">
            <a:extLst>
              <a:ext uri="{FF2B5EF4-FFF2-40B4-BE49-F238E27FC236}">
                <a16:creationId xmlns:a16="http://schemas.microsoft.com/office/drawing/2014/main" id="{6E48C9C4-8D38-4F28-A92E-694782033F02}"/>
              </a:ext>
            </a:extLst>
          </p:cNvPr>
          <p:cNvPicPr>
            <a:picLocks noChangeAspect="1"/>
          </p:cNvPicPr>
          <p:nvPr/>
        </p:nvPicPr>
        <p:blipFill rotWithShape="1">
          <a:blip r:embed="rId3"/>
          <a:srcRect l="2084"/>
          <a:stretch/>
        </p:blipFill>
        <p:spPr>
          <a:xfrm>
            <a:off x="862720" y="2077973"/>
            <a:ext cx="8180559" cy="2350409"/>
          </a:xfrm>
          <a:prstGeom prst="rect">
            <a:avLst/>
          </a:prstGeom>
        </p:spPr>
      </p:pic>
    </p:spTree>
    <p:extLst>
      <p:ext uri="{BB962C8B-B14F-4D97-AF65-F5344CB8AC3E}">
        <p14:creationId xmlns:p14="http://schemas.microsoft.com/office/powerpoint/2010/main" val="4146558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6B775E-9A06-4A5D-AFF0-BE8E35699071}"/>
              </a:ext>
            </a:extLst>
          </p:cNvPr>
          <p:cNvSpPr>
            <a:spLocks noGrp="1"/>
          </p:cNvSpPr>
          <p:nvPr>
            <p:ph type="body" sz="quarter" idx="12"/>
          </p:nvPr>
        </p:nvSpPr>
        <p:spPr/>
        <p:txBody>
          <a:bodyPr/>
          <a:lstStyle/>
          <a:p>
            <a:r>
              <a:rPr lang="en-GB" dirty="0"/>
              <a:t>Input beam</a:t>
            </a:r>
          </a:p>
          <a:p>
            <a:pPr lvl="1"/>
            <a:r>
              <a:rPr lang="en-GB" dirty="0"/>
              <a:t>2D data from Ollie.</a:t>
            </a:r>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r>
              <a:rPr lang="en-GB" dirty="0"/>
              <a:t>HT Lau looking at transforming this into a 3D distribution.</a:t>
            </a:r>
          </a:p>
          <a:p>
            <a:pPr lvl="1"/>
            <a:r>
              <a:rPr lang="en-GB" dirty="0"/>
              <a:t>Ideally would like to use 3D particle coordinates from </a:t>
            </a:r>
            <a:r>
              <a:rPr lang="en-GB" dirty="0" err="1"/>
              <a:t>Smilei</a:t>
            </a:r>
            <a:r>
              <a:rPr lang="en-GB" dirty="0"/>
              <a:t>.</a:t>
            </a:r>
          </a:p>
          <a:p>
            <a:pPr lvl="2"/>
            <a:r>
              <a:rPr lang="en-GB" dirty="0"/>
              <a:t>Being worked on by Oliver </a:t>
            </a:r>
            <a:r>
              <a:rPr lang="en-GB" dirty="0" err="1"/>
              <a:t>Ettlinger</a:t>
            </a:r>
            <a:r>
              <a:rPr lang="en-GB" dirty="0"/>
              <a:t> and George Hicks.</a:t>
            </a:r>
          </a:p>
          <a:p>
            <a:endParaRPr lang="en-GB" dirty="0"/>
          </a:p>
        </p:txBody>
      </p:sp>
      <p:sp>
        <p:nvSpPr>
          <p:cNvPr id="3" name="Title 2">
            <a:extLst>
              <a:ext uri="{FF2B5EF4-FFF2-40B4-BE49-F238E27FC236}">
                <a16:creationId xmlns:a16="http://schemas.microsoft.com/office/drawing/2014/main" id="{76CD9986-028B-4EAC-A7AD-0222CE6376D6}"/>
              </a:ext>
            </a:extLst>
          </p:cNvPr>
          <p:cNvSpPr>
            <a:spLocks noGrp="1"/>
          </p:cNvSpPr>
          <p:nvPr>
            <p:ph type="title"/>
          </p:nvPr>
        </p:nvSpPr>
        <p:spPr/>
        <p:txBody>
          <a:bodyPr>
            <a:normAutofit fontScale="90000"/>
          </a:bodyPr>
          <a:lstStyle/>
          <a:p>
            <a:r>
              <a:rPr lang="en-GB" dirty="0"/>
              <a:t>Current status</a:t>
            </a:r>
          </a:p>
        </p:txBody>
      </p:sp>
      <p:grpSp>
        <p:nvGrpSpPr>
          <p:cNvPr id="4" name="Group 3">
            <a:extLst>
              <a:ext uri="{FF2B5EF4-FFF2-40B4-BE49-F238E27FC236}">
                <a16:creationId xmlns:a16="http://schemas.microsoft.com/office/drawing/2014/main" id="{B53E9122-32F2-4847-B3FB-F939C9769A16}"/>
              </a:ext>
            </a:extLst>
          </p:cNvPr>
          <p:cNvGrpSpPr/>
          <p:nvPr/>
        </p:nvGrpSpPr>
        <p:grpSpPr>
          <a:xfrm>
            <a:off x="4219074" y="846933"/>
            <a:ext cx="5074517" cy="4238414"/>
            <a:chOff x="5066608" y="687774"/>
            <a:chExt cx="4669203" cy="3876764"/>
          </a:xfrm>
        </p:grpSpPr>
        <p:sp>
          <p:nvSpPr>
            <p:cNvPr id="5" name="Rectangle 4">
              <a:extLst>
                <a:ext uri="{FF2B5EF4-FFF2-40B4-BE49-F238E27FC236}">
                  <a16:creationId xmlns:a16="http://schemas.microsoft.com/office/drawing/2014/main" id="{8D86AF9C-8BA2-4E61-B725-0297B1C257B2}"/>
                </a:ext>
              </a:extLst>
            </p:cNvPr>
            <p:cNvSpPr/>
            <p:nvPr/>
          </p:nvSpPr>
          <p:spPr bwMode="auto">
            <a:xfrm>
              <a:off x="5066608" y="687774"/>
              <a:ext cx="4669203" cy="387676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pic>
          <p:nvPicPr>
            <p:cNvPr id="6" name="Picture 5">
              <a:extLst>
                <a:ext uri="{FF2B5EF4-FFF2-40B4-BE49-F238E27FC236}">
                  <a16:creationId xmlns:a16="http://schemas.microsoft.com/office/drawing/2014/main" id="{387939D0-835D-4DB7-9DB2-0625704C1DC8}"/>
                </a:ext>
              </a:extLst>
            </p:cNvPr>
            <p:cNvPicPr>
              <a:picLocks noChangeAspect="1"/>
            </p:cNvPicPr>
            <p:nvPr/>
          </p:nvPicPr>
          <p:blipFill rotWithShape="1">
            <a:blip r:embed="rId2"/>
            <a:srcRect l="666"/>
            <a:stretch/>
          </p:blipFill>
          <p:spPr>
            <a:xfrm>
              <a:off x="5091545" y="726577"/>
              <a:ext cx="4601972" cy="3546838"/>
            </a:xfrm>
            <a:prstGeom prst="rect">
              <a:avLst/>
            </a:prstGeom>
          </p:spPr>
        </p:pic>
        <p:sp>
          <p:nvSpPr>
            <p:cNvPr id="7" name="TextBox 6">
              <a:extLst>
                <a:ext uri="{FF2B5EF4-FFF2-40B4-BE49-F238E27FC236}">
                  <a16:creationId xmlns:a16="http://schemas.microsoft.com/office/drawing/2014/main" id="{6C5A2470-5CC7-4A32-9CE6-44CBA221955A}"/>
                </a:ext>
              </a:extLst>
            </p:cNvPr>
            <p:cNvSpPr txBox="1"/>
            <p:nvPr/>
          </p:nvSpPr>
          <p:spPr>
            <a:xfrm>
              <a:off x="5388410" y="4232009"/>
              <a:ext cx="4027064" cy="307777"/>
            </a:xfrm>
            <a:prstGeom prst="rect">
              <a:avLst/>
            </a:prstGeom>
            <a:noFill/>
          </p:spPr>
          <p:txBody>
            <a:bodyPr wrap="none" rtlCol="0">
              <a:spAutoFit/>
            </a:bodyPr>
            <a:lstStyle/>
            <a:p>
              <a:r>
                <a:rPr lang="en-GB" sz="1400" dirty="0"/>
                <a:t>Laser driven ion beam simulation using EPOCH.</a:t>
              </a:r>
            </a:p>
          </p:txBody>
        </p:sp>
        <p:sp>
          <p:nvSpPr>
            <p:cNvPr id="8" name="TextBox 7">
              <a:extLst>
                <a:ext uri="{FF2B5EF4-FFF2-40B4-BE49-F238E27FC236}">
                  <a16:creationId xmlns:a16="http://schemas.microsoft.com/office/drawing/2014/main" id="{05CAD11E-A646-4EE7-AF1D-40B674F34299}"/>
                </a:ext>
              </a:extLst>
            </p:cNvPr>
            <p:cNvSpPr txBox="1"/>
            <p:nvPr/>
          </p:nvSpPr>
          <p:spPr>
            <a:xfrm>
              <a:off x="5388410" y="692079"/>
              <a:ext cx="4033476" cy="276999"/>
            </a:xfrm>
            <a:prstGeom prst="rect">
              <a:avLst/>
            </a:prstGeom>
            <a:solidFill>
              <a:schemeClr val="bg1"/>
            </a:solidFill>
          </p:spPr>
          <p:txBody>
            <a:bodyPr wrap="none" rtlCol="0">
              <a:spAutoFit/>
            </a:bodyPr>
            <a:lstStyle/>
            <a:p>
              <a:r>
                <a:rPr lang="en-GB" b="1" dirty="0"/>
                <a:t>Energy vs angle with respect to laser beam direction</a:t>
              </a:r>
            </a:p>
          </p:txBody>
        </p:sp>
      </p:grpSp>
    </p:spTree>
    <p:extLst>
      <p:ext uri="{BB962C8B-B14F-4D97-AF65-F5344CB8AC3E}">
        <p14:creationId xmlns:p14="http://schemas.microsoft.com/office/powerpoint/2010/main" val="1372962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 Placeholder 1">
                <a:extLst>
                  <a:ext uri="{FF2B5EF4-FFF2-40B4-BE49-F238E27FC236}">
                    <a16:creationId xmlns:a16="http://schemas.microsoft.com/office/drawing/2014/main" id="{186B775E-9A06-4A5D-AFF0-BE8E35699071}"/>
                  </a:ext>
                </a:extLst>
              </p:cNvPr>
              <p:cNvSpPr>
                <a:spLocks noGrp="1"/>
              </p:cNvSpPr>
              <p:nvPr>
                <p:ph type="body" sz="quarter" idx="12"/>
              </p:nvPr>
            </p:nvSpPr>
            <p:spPr/>
            <p:txBody>
              <a:bodyPr/>
              <a:lstStyle/>
              <a:p>
                <a:r>
                  <a:rPr lang="en-GB" dirty="0"/>
                  <a:t>Stage 1 simulation</a:t>
                </a:r>
              </a:p>
              <a:p>
                <a:pPr lvl="1"/>
                <a:r>
                  <a:rPr lang="en-GB" dirty="0"/>
                  <a:t>Will Shields has been working on Stage 1 simulations in particular comparing BDSIM with GPT.</a:t>
                </a:r>
              </a:p>
              <a:p>
                <a:pPr lvl="2"/>
                <a:r>
                  <a:rPr lang="en-GB" dirty="0"/>
                  <a:t>Space charge is an issue when bunch intensity </a:t>
                </a:r>
                <a14:m>
                  <m:oMath xmlns:m="http://schemas.openxmlformats.org/officeDocument/2006/math">
                    <m:r>
                      <a:rPr lang="en-GB" b="0" i="1" smtClean="0">
                        <a:latin typeface="Cambria Math" panose="02040503050406030204" pitchFamily="18" charset="0"/>
                      </a:rPr>
                      <m:t>&gt;1×</m:t>
                    </m:r>
                    <m:sSup>
                      <m:sSupPr>
                        <m:ctrlPr>
                          <a:rPr lang="en-GB" b="0" i="1" smtClean="0">
                            <a:latin typeface="Cambria Math" panose="02040503050406030204" pitchFamily="18" charset="0"/>
                          </a:rPr>
                        </m:ctrlPr>
                      </m:sSupPr>
                      <m:e>
                        <m:r>
                          <a:rPr lang="en-GB" b="0" i="1" smtClean="0">
                            <a:latin typeface="Cambria Math" panose="02040503050406030204" pitchFamily="18" charset="0"/>
                          </a:rPr>
                          <m:t>10</m:t>
                        </m:r>
                      </m:e>
                      <m:sup>
                        <m:r>
                          <a:rPr lang="en-GB" b="0" i="1" smtClean="0">
                            <a:latin typeface="Cambria Math" panose="02040503050406030204" pitchFamily="18" charset="0"/>
                          </a:rPr>
                          <m:t>8</m:t>
                        </m:r>
                      </m:sup>
                    </m:sSup>
                  </m:oMath>
                </a14:m>
                <a:r>
                  <a:rPr lang="en-GB" dirty="0"/>
                  <a:t>.</a:t>
                </a:r>
              </a:p>
              <a:p>
                <a:pPr lvl="1"/>
                <a:r>
                  <a:rPr lang="en-GB" dirty="0"/>
                  <a:t>I am looking into the CCAP-v4.1 improvements to the vertical bend using GPT.</a:t>
                </a:r>
              </a:p>
              <a:p>
                <a:pPr lvl="1"/>
                <a:endParaRPr lang="en-GB" dirty="0"/>
              </a:p>
              <a:p>
                <a:r>
                  <a:rPr lang="en-GB" dirty="0"/>
                  <a:t>Stage 2 simulation</a:t>
                </a:r>
              </a:p>
              <a:p>
                <a:pPr lvl="1"/>
                <a:r>
                  <a:rPr lang="en-GB" dirty="0"/>
                  <a:t>Need to work out details of the injection and extraction lines, transfer to the high momentum in vitro end station and transfer to the in vivo end station.</a:t>
                </a:r>
              </a:p>
              <a:p>
                <a:pPr lvl="1"/>
                <a:r>
                  <a:rPr lang="en-GB" dirty="0" err="1"/>
                  <a:t>Jaroslaw</a:t>
                </a:r>
                <a:r>
                  <a:rPr lang="en-GB" dirty="0"/>
                  <a:t> is working on the FFA simulation using </a:t>
                </a:r>
                <a:r>
                  <a:rPr lang="en-GB" dirty="0" err="1"/>
                  <a:t>Zygoubi</a:t>
                </a:r>
                <a:r>
                  <a:rPr lang="en-GB" dirty="0"/>
                  <a:t>.</a:t>
                </a:r>
              </a:p>
            </p:txBody>
          </p:sp>
        </mc:Choice>
        <mc:Fallback>
          <p:sp>
            <p:nvSpPr>
              <p:cNvPr id="2" name="Text Placeholder 1">
                <a:extLst>
                  <a:ext uri="{FF2B5EF4-FFF2-40B4-BE49-F238E27FC236}">
                    <a16:creationId xmlns:a16="http://schemas.microsoft.com/office/drawing/2014/main" id="{186B775E-9A06-4A5D-AFF0-BE8E35699071}"/>
                  </a:ext>
                </a:extLst>
              </p:cNvPr>
              <p:cNvSpPr>
                <a:spLocks noGrp="1" noRot="1" noChangeAspect="1" noMove="1" noResize="1" noEditPoints="1" noAdjustHandles="1" noChangeArrowheads="1" noChangeShapeType="1" noTextEdit="1"/>
              </p:cNvSpPr>
              <p:nvPr>
                <p:ph type="body" sz="quarter" idx="12"/>
              </p:nvPr>
            </p:nvSpPr>
            <p:spPr>
              <a:blipFill>
                <a:blip r:embed="rId2"/>
                <a:stretch>
                  <a:fillRect l="-950" t="-938"/>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76CD9986-028B-4EAC-A7AD-0222CE6376D6}"/>
              </a:ext>
            </a:extLst>
          </p:cNvPr>
          <p:cNvSpPr>
            <a:spLocks noGrp="1"/>
          </p:cNvSpPr>
          <p:nvPr>
            <p:ph type="title"/>
          </p:nvPr>
        </p:nvSpPr>
        <p:spPr/>
        <p:txBody>
          <a:bodyPr>
            <a:normAutofit fontScale="90000"/>
          </a:bodyPr>
          <a:lstStyle/>
          <a:p>
            <a:r>
              <a:rPr lang="en-GB" dirty="0"/>
              <a:t>Current status</a:t>
            </a:r>
          </a:p>
        </p:txBody>
      </p:sp>
    </p:spTree>
    <p:extLst>
      <p:ext uri="{BB962C8B-B14F-4D97-AF65-F5344CB8AC3E}">
        <p14:creationId xmlns:p14="http://schemas.microsoft.com/office/powerpoint/2010/main" val="1024080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B6D3AB-EE3A-4EEE-AFF6-CE4C71B0CFDE}"/>
              </a:ext>
            </a:extLst>
          </p:cNvPr>
          <p:cNvSpPr>
            <a:spLocks noGrp="1"/>
          </p:cNvSpPr>
          <p:nvPr>
            <p:ph type="body" sz="quarter" idx="12"/>
          </p:nvPr>
        </p:nvSpPr>
        <p:spPr/>
        <p:txBody>
          <a:bodyPr/>
          <a:lstStyle/>
          <a:p>
            <a:r>
              <a:rPr lang="en-GB" b="1" dirty="0"/>
              <a:t>31 Dec 2019</a:t>
            </a:r>
            <a:r>
              <a:rPr lang="en-GB" dirty="0"/>
              <a:t>: First end-to-end simulation!</a:t>
            </a:r>
          </a:p>
          <a:p>
            <a:pPr lvl="1"/>
            <a:endParaRPr lang="en-GB" dirty="0"/>
          </a:p>
          <a:p>
            <a:r>
              <a:rPr lang="en-GB" b="1" dirty="0"/>
              <a:t>31 Jan 2020</a:t>
            </a:r>
            <a:r>
              <a:rPr lang="en-GB" dirty="0"/>
              <a:t>: Design of the facility will be frozen. </a:t>
            </a:r>
          </a:p>
          <a:p>
            <a:endParaRPr lang="en-GB" dirty="0"/>
          </a:p>
          <a:p>
            <a:r>
              <a:rPr lang="en-GB" dirty="0"/>
              <a:t>Other details to be discussed.</a:t>
            </a:r>
          </a:p>
          <a:p>
            <a:pPr lvl="1"/>
            <a:r>
              <a:rPr lang="en-GB" dirty="0"/>
              <a:t>Abort lines.</a:t>
            </a:r>
          </a:p>
          <a:p>
            <a:pPr lvl="1"/>
            <a:r>
              <a:rPr lang="en-GB" dirty="0" err="1"/>
              <a:t>Rebunching</a:t>
            </a:r>
            <a:r>
              <a:rPr lang="en-GB" dirty="0"/>
              <a:t> after the FFA.</a:t>
            </a:r>
          </a:p>
          <a:p>
            <a:pPr lvl="1"/>
            <a:r>
              <a:rPr lang="en-GB" dirty="0"/>
              <a:t>Sweeper magnets for spot-scanning.</a:t>
            </a:r>
          </a:p>
        </p:txBody>
      </p:sp>
      <p:sp>
        <p:nvSpPr>
          <p:cNvPr id="3" name="Title 2">
            <a:extLst>
              <a:ext uri="{FF2B5EF4-FFF2-40B4-BE49-F238E27FC236}">
                <a16:creationId xmlns:a16="http://schemas.microsoft.com/office/drawing/2014/main" id="{68A8B54C-A172-4594-9699-8E492611200D}"/>
              </a:ext>
            </a:extLst>
          </p:cNvPr>
          <p:cNvSpPr>
            <a:spLocks noGrp="1"/>
          </p:cNvSpPr>
          <p:nvPr>
            <p:ph type="title"/>
          </p:nvPr>
        </p:nvSpPr>
        <p:spPr/>
        <p:txBody>
          <a:bodyPr>
            <a:normAutofit fontScale="90000"/>
          </a:bodyPr>
          <a:lstStyle/>
          <a:p>
            <a:r>
              <a:rPr lang="en-GB" dirty="0"/>
              <a:t>Schedule and plans</a:t>
            </a:r>
          </a:p>
        </p:txBody>
      </p:sp>
    </p:spTree>
    <p:extLst>
      <p:ext uri="{BB962C8B-B14F-4D97-AF65-F5344CB8AC3E}">
        <p14:creationId xmlns:p14="http://schemas.microsoft.com/office/powerpoint/2010/main" val="3667908477"/>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alkTemplate.potx" id="{87EC5DEA-25D2-4F81-A38E-2C58A0C46034}" vid="{E5F671DF-A821-4F32-AF54-29F1C5AE8F13}"/>
    </a:ext>
  </a:extLst>
</a:theme>
</file>

<file path=docProps/app.xml><?xml version="1.0" encoding="utf-8"?>
<Properties xmlns="http://schemas.openxmlformats.org/officeDocument/2006/extended-properties" xmlns:vt="http://schemas.openxmlformats.org/officeDocument/2006/docPropsVTypes">
  <Template>TalkTemplate</Template>
  <TotalTime>1094</TotalTime>
  <Words>514</Words>
  <Application>Microsoft Office PowerPoint</Application>
  <PresentationFormat>A4 Paper (210x297 mm)</PresentationFormat>
  <Paragraphs>76</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Arial Black</vt:lpstr>
      <vt:lpstr>Cambria Math</vt:lpstr>
      <vt:lpstr>Custom Design</vt:lpstr>
      <vt:lpstr>PowerPoint Presentation</vt:lpstr>
      <vt:lpstr>Introduction</vt:lpstr>
      <vt:lpstr>End-to-end simulation</vt:lpstr>
      <vt:lpstr>Current status</vt:lpstr>
      <vt:lpstr>Current status</vt:lpstr>
      <vt:lpstr>Current status</vt:lpstr>
      <vt:lpstr>Schedule and plans</vt:lpstr>
    </vt:vector>
  </TitlesOfParts>
  <Company>ak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Kurup, Ajit</dc:creator>
  <cp:lastModifiedBy>Kurup, Ajit</cp:lastModifiedBy>
  <cp:revision>10</cp:revision>
  <dcterms:created xsi:type="dcterms:W3CDTF">2019-12-10T18:44:56Z</dcterms:created>
  <dcterms:modified xsi:type="dcterms:W3CDTF">2019-12-11T13:00:51Z</dcterms:modified>
</cp:coreProperties>
</file>