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85" r:id="rId3"/>
    <p:sldId id="286" r:id="rId4"/>
    <p:sldId id="280" r:id="rId5"/>
    <p:sldId id="293" r:id="rId6"/>
    <p:sldId id="292" r:id="rId7"/>
    <p:sldId id="281" r:id="rId8"/>
    <p:sldId id="277" r:id="rId9"/>
    <p:sldId id="282" r:id="rId10"/>
    <p:sldId id="288" r:id="rId11"/>
    <p:sldId id="289" r:id="rId12"/>
    <p:sldId id="290" r:id="rId13"/>
    <p:sldId id="291" r:id="rId14"/>
    <p:sldId id="294" r:id="rId15"/>
    <p:sldId id="295" r:id="rId16"/>
  </p:sldIdLst>
  <p:sldSz cx="9906000" cy="6858000" type="A4"/>
  <p:notesSz cx="6858000" cy="9144000"/>
  <p:defaultTextStyle>
    <a:defPPr>
      <a:defRPr lang="en-GB"/>
    </a:defPPr>
    <a:lvl1pPr algn="l" rtl="0" fontAlgn="base">
      <a:spcBef>
        <a:spcPct val="0"/>
      </a:spcBef>
      <a:spcAft>
        <a:spcPct val="0"/>
      </a:spcAft>
      <a:defRPr sz="1200" kern="1200">
        <a:solidFill>
          <a:schemeClr val="tx1"/>
        </a:solidFill>
        <a:latin typeface="Arial" pitchFamily="34" charset="0"/>
        <a:ea typeface="+mn-ea"/>
        <a:cs typeface="+mn-cs"/>
      </a:defRPr>
    </a:lvl1pPr>
    <a:lvl2pPr marL="457200" algn="l" rtl="0" fontAlgn="base">
      <a:spcBef>
        <a:spcPct val="0"/>
      </a:spcBef>
      <a:spcAft>
        <a:spcPct val="0"/>
      </a:spcAft>
      <a:defRPr sz="1200" kern="1200">
        <a:solidFill>
          <a:schemeClr val="tx1"/>
        </a:solidFill>
        <a:latin typeface="Arial" pitchFamily="34" charset="0"/>
        <a:ea typeface="+mn-ea"/>
        <a:cs typeface="+mn-cs"/>
      </a:defRPr>
    </a:lvl2pPr>
    <a:lvl3pPr marL="914400" algn="l" rtl="0" fontAlgn="base">
      <a:spcBef>
        <a:spcPct val="0"/>
      </a:spcBef>
      <a:spcAft>
        <a:spcPct val="0"/>
      </a:spcAft>
      <a:defRPr sz="1200" kern="1200">
        <a:solidFill>
          <a:schemeClr val="tx1"/>
        </a:solidFill>
        <a:latin typeface="Arial" pitchFamily="34" charset="0"/>
        <a:ea typeface="+mn-ea"/>
        <a:cs typeface="+mn-cs"/>
      </a:defRPr>
    </a:lvl3pPr>
    <a:lvl4pPr marL="1371600" algn="l" rtl="0" fontAlgn="base">
      <a:spcBef>
        <a:spcPct val="0"/>
      </a:spcBef>
      <a:spcAft>
        <a:spcPct val="0"/>
      </a:spcAft>
      <a:defRPr sz="1200" kern="1200">
        <a:solidFill>
          <a:schemeClr val="tx1"/>
        </a:solidFill>
        <a:latin typeface="Arial" pitchFamily="34" charset="0"/>
        <a:ea typeface="+mn-ea"/>
        <a:cs typeface="+mn-cs"/>
      </a:defRPr>
    </a:lvl4pPr>
    <a:lvl5pPr marL="1828800" algn="l" rtl="0" fontAlgn="base">
      <a:spcBef>
        <a:spcPct val="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Arial" pitchFamily="34" charset="0"/>
        <a:ea typeface="+mn-ea"/>
        <a:cs typeface="+mn-cs"/>
      </a:defRPr>
    </a:lvl6pPr>
    <a:lvl7pPr marL="2743200" algn="l" defTabSz="914400" rtl="0" eaLnBrk="1" latinLnBrk="0" hangingPunct="1">
      <a:defRPr sz="1200" kern="1200">
        <a:solidFill>
          <a:schemeClr val="tx1"/>
        </a:solidFill>
        <a:latin typeface="Arial" pitchFamily="34" charset="0"/>
        <a:ea typeface="+mn-ea"/>
        <a:cs typeface="+mn-cs"/>
      </a:defRPr>
    </a:lvl7pPr>
    <a:lvl8pPr marL="3200400" algn="l" defTabSz="914400" rtl="0" eaLnBrk="1" latinLnBrk="0" hangingPunct="1">
      <a:defRPr sz="1200" kern="1200">
        <a:solidFill>
          <a:schemeClr val="tx1"/>
        </a:solidFill>
        <a:latin typeface="Arial" pitchFamily="34" charset="0"/>
        <a:ea typeface="+mn-ea"/>
        <a:cs typeface="+mn-cs"/>
      </a:defRPr>
    </a:lvl8pPr>
    <a:lvl9pPr marL="3657600" algn="l" defTabSz="914400" rtl="0" eaLnBrk="1" latinLnBrk="0" hangingPunct="1">
      <a:defRPr sz="12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66"/>
    <a:srgbClr val="FF7F3F"/>
    <a:srgbClr val="FF6600"/>
    <a:srgbClr val="990099"/>
    <a:srgbClr val="3366FF"/>
    <a:srgbClr val="339966"/>
    <a:srgbClr val="339933"/>
    <a:srgbClr val="409298"/>
    <a:srgbClr val="5EB5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3" autoAdjust="0"/>
    <p:restoredTop sz="94652" autoAdjust="0"/>
  </p:normalViewPr>
  <p:slideViewPr>
    <p:cSldViewPr snapToGrid="0">
      <p:cViewPr varScale="1">
        <p:scale>
          <a:sx n="60" d="100"/>
          <a:sy n="60" d="100"/>
        </p:scale>
        <p:origin x="84" y="786"/>
      </p:cViewPr>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0273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Title Slide">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29127" y="2193636"/>
            <a:ext cx="9047747" cy="3319964"/>
          </a:xfrm>
          <a:prstGeom prst="rect">
            <a:avLst/>
          </a:prstGeom>
        </p:spPr>
        <p:txBody>
          <a:bodyPr anchor="t" anchorCtr="0"/>
          <a:lstStyle>
            <a:lvl1pPr marL="0" indent="0" algn="ctr">
              <a:buNone/>
              <a:defRPr sz="720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396508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166688" y="682388"/>
            <a:ext cx="9621889" cy="5850638"/>
          </a:xfrm>
          <a:prstGeom prst="rect">
            <a:avLst/>
          </a:prstGeom>
          <a:ln w="28575">
            <a:noFill/>
            <a:miter lim="800000"/>
          </a:ln>
        </p:spPr>
        <p:txBody>
          <a:bodyPr>
            <a:normAutofit/>
          </a:bodyPr>
          <a:lstStyle>
            <a:lvl1pPr marL="342900" indent="-342900">
              <a:buClr>
                <a:srgbClr val="FF7F3F"/>
              </a:buClr>
              <a:buFont typeface="Arial" panose="020B0604020202020204" pitchFamily="34" charset="0"/>
              <a:buChar char="•"/>
              <a:defRPr/>
            </a:lvl1pPr>
            <a:lvl2pPr>
              <a:buClr>
                <a:srgbClr val="FF7F3F"/>
              </a:buClr>
              <a:defRPr/>
            </a:lvl2pPr>
            <a:lvl3pPr>
              <a:buClr>
                <a:srgbClr val="FF7F3F"/>
              </a:buClr>
              <a:defRPr/>
            </a:lvl3pPr>
            <a:lvl4pPr>
              <a:buClr>
                <a:srgbClr val="FF7F3F"/>
              </a:buClr>
              <a:defRPr/>
            </a:lvl4pPr>
            <a:lvl5pPr>
              <a:buClr>
                <a:srgbClr val="FF7F3F"/>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54670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954122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amma/>
                <a:shade val="46275"/>
                <a:invGamma/>
              </a:schemeClr>
            </a:gs>
            <a:gs pos="50000">
              <a:schemeClr val="accent2"/>
            </a:gs>
            <a:gs pos="100000">
              <a:schemeClr val="accent2">
                <a:gamma/>
                <a:shade val="46275"/>
                <a:invGamma/>
              </a:schemeClr>
            </a:gs>
          </a:gsLst>
          <a:lin ang="5400000" scaled="1"/>
        </a:gradFill>
        <a:effectLst/>
      </p:bgPr>
    </p:bg>
    <p:spTree>
      <p:nvGrpSpPr>
        <p:cNvPr id="1" name=""/>
        <p:cNvGrpSpPr/>
        <p:nvPr/>
      </p:nvGrpSpPr>
      <p:grpSpPr>
        <a:xfrm>
          <a:off x="0" y="0"/>
          <a:ext cx="0" cy="0"/>
          <a:chOff x="0" y="0"/>
          <a:chExt cx="0" cy="0"/>
        </a:xfrm>
      </p:grpSpPr>
      <p:sp>
        <p:nvSpPr>
          <p:cNvPr id="14344" name="Text Box 8"/>
          <p:cNvSpPr txBox="1">
            <a:spLocks noChangeArrowheads="1"/>
          </p:cNvSpPr>
          <p:nvPr userDrawn="1"/>
        </p:nvSpPr>
        <p:spPr bwMode="auto">
          <a:xfrm>
            <a:off x="8308314" y="6557719"/>
            <a:ext cx="1325959"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nchor="ctr"/>
          <a:lstStyle/>
          <a:p>
            <a:pPr>
              <a:spcBef>
                <a:spcPct val="50000"/>
              </a:spcBef>
            </a:pPr>
            <a:r>
              <a:rPr lang="en-GB" sz="1400" b="1" dirty="0">
                <a:solidFill>
                  <a:srgbClr val="3366FF"/>
                </a:solidFill>
                <a:latin typeface="+mj-lt"/>
              </a:rPr>
              <a:t>Page</a:t>
            </a:r>
            <a:r>
              <a:rPr lang="en-GB" sz="1800" b="1" dirty="0">
                <a:solidFill>
                  <a:srgbClr val="3366FF"/>
                </a:solidFill>
                <a:latin typeface="+mj-lt"/>
              </a:rPr>
              <a:t> </a:t>
            </a:r>
            <a:fld id="{6A8C8EF0-AE2C-43AB-BE17-B921CDDA06A1}" type="slidenum">
              <a:rPr lang="en-GB" sz="1400" b="1">
                <a:solidFill>
                  <a:srgbClr val="3366FF"/>
                </a:solidFill>
                <a:latin typeface="+mj-lt"/>
              </a:rPr>
              <a:pPr>
                <a:spcBef>
                  <a:spcPct val="50000"/>
                </a:spcBef>
              </a:pPr>
              <a:t>‹#›</a:t>
            </a:fld>
            <a:endParaRPr lang="en-GB" sz="1400" b="1" dirty="0">
              <a:solidFill>
                <a:srgbClr val="3366FF"/>
              </a:solidFill>
              <a:latin typeface="+mj-lt"/>
            </a:endParaRPr>
          </a:p>
        </p:txBody>
      </p:sp>
      <p:sp>
        <p:nvSpPr>
          <p:cNvPr id="3" name="Title Placeholder 2"/>
          <p:cNvSpPr>
            <a:spLocks noGrp="1"/>
          </p:cNvSpPr>
          <p:nvPr>
            <p:ph type="title"/>
          </p:nvPr>
        </p:nvSpPr>
        <p:spPr>
          <a:xfrm>
            <a:off x="166688" y="0"/>
            <a:ext cx="8915400" cy="54832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2" name="TextBox 1"/>
          <p:cNvSpPr txBox="1"/>
          <p:nvPr userDrawn="1"/>
        </p:nvSpPr>
        <p:spPr>
          <a:xfrm>
            <a:off x="2358190" y="6557159"/>
            <a:ext cx="5534526" cy="307777"/>
          </a:xfrm>
          <a:prstGeom prst="rect">
            <a:avLst/>
          </a:prstGeom>
          <a:noFill/>
        </p:spPr>
        <p:txBody>
          <a:bodyPr wrap="square" rtlCol="0">
            <a:spAutoFit/>
          </a:bodyPr>
          <a:lstStyle/>
          <a:p>
            <a:pPr algn="ctr"/>
            <a:r>
              <a:rPr kumimoji="0" lang="en-GB" sz="1400" b="0" i="0" u="none" strike="noStrike" kern="1200" cap="none" spc="0" normalizeH="0" baseline="0" noProof="0" dirty="0">
                <a:ln>
                  <a:noFill/>
                </a:ln>
                <a:solidFill>
                  <a:srgbClr val="3366FF"/>
                </a:solidFill>
                <a:effectLst/>
                <a:uLnTx/>
                <a:uFillTx/>
                <a:latin typeface="+mj-lt"/>
                <a:ea typeface="+mn-ea"/>
                <a:cs typeface="+mn-cs"/>
              </a:rPr>
              <a:t>5</a:t>
            </a:r>
            <a:r>
              <a:rPr kumimoji="0" lang="en-GB" sz="1400" b="0" i="0" u="none" strike="noStrike" kern="1200" cap="none" spc="0" normalizeH="0" baseline="30000" noProof="0" dirty="0">
                <a:ln>
                  <a:noFill/>
                </a:ln>
                <a:solidFill>
                  <a:srgbClr val="3366FF"/>
                </a:solidFill>
                <a:effectLst/>
                <a:uLnTx/>
                <a:uFillTx/>
                <a:latin typeface="+mj-lt"/>
                <a:ea typeface="+mn-ea"/>
                <a:cs typeface="+mn-cs"/>
              </a:rPr>
              <a:t>th</a:t>
            </a:r>
            <a:r>
              <a:rPr kumimoji="0" lang="en-GB" sz="1400" b="0" i="0" u="none" strike="noStrike" kern="1200" cap="none" spc="0" normalizeH="0" baseline="0" noProof="0" dirty="0">
                <a:ln>
                  <a:noFill/>
                </a:ln>
                <a:solidFill>
                  <a:srgbClr val="3366FF"/>
                </a:solidFill>
                <a:effectLst/>
                <a:uLnTx/>
                <a:uFillTx/>
                <a:latin typeface="+mj-lt"/>
                <a:ea typeface="+mn-ea"/>
                <a:cs typeface="+mn-cs"/>
              </a:rPr>
              <a:t> Plenary Meeting of the CCAP 11</a:t>
            </a:r>
            <a:r>
              <a:rPr kumimoji="0" lang="en-GB" sz="1400" b="0" i="0" u="none" strike="noStrike" kern="1200" cap="none" spc="0" normalizeH="0" baseline="30000" noProof="0" dirty="0">
                <a:ln>
                  <a:noFill/>
                </a:ln>
                <a:solidFill>
                  <a:srgbClr val="3366FF"/>
                </a:solidFill>
                <a:effectLst/>
                <a:uLnTx/>
                <a:uFillTx/>
                <a:latin typeface="+mj-lt"/>
                <a:ea typeface="+mn-ea"/>
                <a:cs typeface="+mn-cs"/>
              </a:rPr>
              <a:t>th</a:t>
            </a:r>
            <a:r>
              <a:rPr kumimoji="0" lang="en-GB" sz="1400" b="0" i="0" u="none" strike="noStrike" kern="1200" cap="none" spc="0" normalizeH="0" baseline="0" noProof="0" dirty="0">
                <a:ln>
                  <a:noFill/>
                </a:ln>
                <a:solidFill>
                  <a:srgbClr val="3366FF"/>
                </a:solidFill>
                <a:effectLst/>
                <a:uLnTx/>
                <a:uFillTx/>
                <a:latin typeface="+mj-lt"/>
                <a:ea typeface="+mn-ea"/>
                <a:cs typeface="+mn-cs"/>
              </a:rPr>
              <a:t> December 2019</a:t>
            </a:r>
            <a:endParaRPr lang="en-GB" sz="1400" dirty="0">
              <a:solidFill>
                <a:srgbClr val="3366FF"/>
              </a:solidFill>
              <a:latin typeface="+mj-lt"/>
            </a:endParaRPr>
          </a:p>
        </p:txBody>
      </p:sp>
      <p:sp>
        <p:nvSpPr>
          <p:cNvPr id="8" name="TextBox 7"/>
          <p:cNvSpPr txBox="1"/>
          <p:nvPr userDrawn="1"/>
        </p:nvSpPr>
        <p:spPr>
          <a:xfrm>
            <a:off x="512498" y="6559717"/>
            <a:ext cx="1179339" cy="307777"/>
          </a:xfrm>
          <a:prstGeom prst="rect">
            <a:avLst/>
          </a:prstGeom>
          <a:noFill/>
        </p:spPr>
        <p:txBody>
          <a:bodyPr wrap="square" rtlCol="0">
            <a:spAutoFit/>
          </a:bodyPr>
          <a:lstStyle/>
          <a:p>
            <a:r>
              <a:rPr kumimoji="0" lang="en-GB" sz="1400" b="0" i="0" u="none" strike="noStrike" kern="1200" cap="none" spc="0" normalizeH="0" baseline="0" noProof="0" dirty="0">
                <a:ln>
                  <a:noFill/>
                </a:ln>
                <a:solidFill>
                  <a:srgbClr val="3366FF"/>
                </a:solidFill>
                <a:effectLst/>
                <a:uLnTx/>
                <a:uFillTx/>
                <a:latin typeface="+mj-lt"/>
                <a:ea typeface="+mn-ea"/>
                <a:cs typeface="+mn-cs"/>
              </a:rPr>
              <a:t>Ajit Kurup</a:t>
            </a:r>
            <a:endParaRPr lang="en-GB" sz="1400" dirty="0">
              <a:solidFill>
                <a:srgbClr val="3366FF"/>
              </a:solidFill>
              <a:latin typeface="+mj-lt"/>
            </a:endParaRPr>
          </a:p>
        </p:txBody>
      </p:sp>
      <p:cxnSp>
        <p:nvCxnSpPr>
          <p:cNvPr id="7" name="Straight Connector 6"/>
          <p:cNvCxnSpPr/>
          <p:nvPr userDrawn="1"/>
        </p:nvCxnSpPr>
        <p:spPr bwMode="auto">
          <a:xfrm>
            <a:off x="56460" y="606054"/>
            <a:ext cx="9797226" cy="0"/>
          </a:xfrm>
          <a:prstGeom prst="line">
            <a:avLst/>
          </a:prstGeom>
          <a:noFill/>
          <a:ln w="57150" cap="rnd" cmpd="sng" algn="ctr">
            <a:gradFill flip="none" rotWithShape="1">
              <a:gsLst>
                <a:gs pos="0">
                  <a:srgbClr val="FF6600"/>
                </a:gs>
                <a:gs pos="87000">
                  <a:srgbClr val="FF7F3F"/>
                </a:gs>
                <a:gs pos="100000">
                  <a:srgbClr val="FFFF99">
                    <a:alpha val="84706"/>
                  </a:srgbClr>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650" r:id="rId1"/>
    <p:sldLayoutId id="2147483662" r:id="rId2"/>
    <p:sldLayoutId id="2147483651" r:id="rId3"/>
    <p:sldLayoutId id="2147483661" r:id="rId4"/>
  </p:sldLayoutIdLst>
  <p:hf sldNum="0" hdr="0"/>
  <p:txStyles>
    <p:titleStyle>
      <a:lvl1pPr algn="l" rtl="0" eaLnBrk="1" fontAlgn="base" hangingPunct="1">
        <a:spcBef>
          <a:spcPct val="0"/>
        </a:spcBef>
        <a:spcAft>
          <a:spcPct val="0"/>
        </a:spcAft>
        <a:defRPr sz="3600">
          <a:solidFill>
            <a:schemeClr val="accent1"/>
          </a:solidFill>
          <a:latin typeface="+mj-lt"/>
          <a:ea typeface="+mj-ea"/>
          <a:cs typeface="+mj-cs"/>
        </a:defRPr>
      </a:lvl1pPr>
      <a:lvl2pPr algn="ctr" rtl="0" eaLnBrk="1" fontAlgn="base" hangingPunct="1">
        <a:spcBef>
          <a:spcPct val="0"/>
        </a:spcBef>
        <a:spcAft>
          <a:spcPct val="0"/>
        </a:spcAft>
        <a:defRPr sz="3600">
          <a:solidFill>
            <a:srgbClr val="5EB5BC"/>
          </a:solidFill>
          <a:latin typeface="Arial Black" pitchFamily="34" charset="0"/>
        </a:defRPr>
      </a:lvl2pPr>
      <a:lvl3pPr algn="ctr" rtl="0" eaLnBrk="1" fontAlgn="base" hangingPunct="1">
        <a:spcBef>
          <a:spcPct val="0"/>
        </a:spcBef>
        <a:spcAft>
          <a:spcPct val="0"/>
        </a:spcAft>
        <a:defRPr sz="3600">
          <a:solidFill>
            <a:srgbClr val="5EB5BC"/>
          </a:solidFill>
          <a:latin typeface="Arial Black" pitchFamily="34" charset="0"/>
        </a:defRPr>
      </a:lvl3pPr>
      <a:lvl4pPr algn="ctr" rtl="0" eaLnBrk="1" fontAlgn="base" hangingPunct="1">
        <a:spcBef>
          <a:spcPct val="0"/>
        </a:spcBef>
        <a:spcAft>
          <a:spcPct val="0"/>
        </a:spcAft>
        <a:defRPr sz="3600">
          <a:solidFill>
            <a:srgbClr val="5EB5BC"/>
          </a:solidFill>
          <a:latin typeface="Arial Black" pitchFamily="34" charset="0"/>
        </a:defRPr>
      </a:lvl4pPr>
      <a:lvl5pPr algn="ctr" rtl="0" eaLnBrk="1" fontAlgn="base" hangingPunct="1">
        <a:spcBef>
          <a:spcPct val="0"/>
        </a:spcBef>
        <a:spcAft>
          <a:spcPct val="0"/>
        </a:spcAft>
        <a:defRPr sz="3600">
          <a:solidFill>
            <a:srgbClr val="5EB5BC"/>
          </a:solidFill>
          <a:latin typeface="Arial Black" pitchFamily="34" charset="0"/>
        </a:defRPr>
      </a:lvl5pPr>
      <a:lvl6pPr marL="457200" algn="ctr" rtl="0" eaLnBrk="1" fontAlgn="base" hangingPunct="1">
        <a:spcBef>
          <a:spcPct val="0"/>
        </a:spcBef>
        <a:spcAft>
          <a:spcPct val="0"/>
        </a:spcAft>
        <a:defRPr sz="3600">
          <a:solidFill>
            <a:srgbClr val="5EB5BC"/>
          </a:solidFill>
          <a:latin typeface="Arial Black" pitchFamily="34" charset="0"/>
        </a:defRPr>
      </a:lvl6pPr>
      <a:lvl7pPr marL="914400" algn="ctr" rtl="0" eaLnBrk="1" fontAlgn="base" hangingPunct="1">
        <a:spcBef>
          <a:spcPct val="0"/>
        </a:spcBef>
        <a:spcAft>
          <a:spcPct val="0"/>
        </a:spcAft>
        <a:defRPr sz="3600">
          <a:solidFill>
            <a:srgbClr val="5EB5BC"/>
          </a:solidFill>
          <a:latin typeface="Arial Black" pitchFamily="34" charset="0"/>
        </a:defRPr>
      </a:lvl7pPr>
      <a:lvl8pPr marL="1371600" algn="ctr" rtl="0" eaLnBrk="1" fontAlgn="base" hangingPunct="1">
        <a:spcBef>
          <a:spcPct val="0"/>
        </a:spcBef>
        <a:spcAft>
          <a:spcPct val="0"/>
        </a:spcAft>
        <a:defRPr sz="3600">
          <a:solidFill>
            <a:srgbClr val="5EB5BC"/>
          </a:solidFill>
          <a:latin typeface="Arial Black" pitchFamily="34" charset="0"/>
        </a:defRPr>
      </a:lvl8pPr>
      <a:lvl9pPr marL="1828800" algn="ctr" rtl="0" eaLnBrk="1" fontAlgn="base" hangingPunct="1">
        <a:spcBef>
          <a:spcPct val="0"/>
        </a:spcBef>
        <a:spcAft>
          <a:spcPct val="0"/>
        </a:spcAft>
        <a:defRPr sz="3600">
          <a:solidFill>
            <a:srgbClr val="5EB5BC"/>
          </a:solidFill>
          <a:latin typeface="Arial Black" pitchFamily="34" charset="0"/>
        </a:defRPr>
      </a:lvl9pPr>
    </p:titleStyle>
    <p:bodyStyle>
      <a:lvl1pPr marL="342900" indent="-342900" algn="l" rtl="0" eaLnBrk="1" fontAlgn="base" hangingPunct="1">
        <a:spcBef>
          <a:spcPct val="20000"/>
        </a:spcBef>
        <a:spcAft>
          <a:spcPct val="0"/>
        </a:spcAft>
        <a:buChar char="•"/>
        <a:defRPr sz="2600">
          <a:solidFill>
            <a:schemeClr val="accent1"/>
          </a:solidFill>
          <a:latin typeface="+mn-lt"/>
          <a:ea typeface="+mn-ea"/>
          <a:cs typeface="+mn-cs"/>
        </a:defRPr>
      </a:lvl1pPr>
      <a:lvl2pPr marL="742950" indent="-285750" algn="l" rtl="0" eaLnBrk="1" fontAlgn="base" hangingPunct="1">
        <a:spcBef>
          <a:spcPct val="20000"/>
        </a:spcBef>
        <a:spcAft>
          <a:spcPct val="0"/>
        </a:spcAft>
        <a:buChar char="–"/>
        <a:defRPr sz="2400">
          <a:solidFill>
            <a:schemeClr val="accent1"/>
          </a:solidFill>
          <a:latin typeface="+mn-lt"/>
        </a:defRPr>
      </a:lvl2pPr>
      <a:lvl3pPr marL="1143000" indent="-228600" algn="l" rtl="0" eaLnBrk="1" fontAlgn="base" hangingPunct="1">
        <a:spcBef>
          <a:spcPct val="20000"/>
        </a:spcBef>
        <a:spcAft>
          <a:spcPct val="0"/>
        </a:spcAft>
        <a:buChar char="•"/>
        <a:defRPr sz="2200">
          <a:solidFill>
            <a:schemeClr val="accent1"/>
          </a:solidFill>
          <a:latin typeface="+mn-lt"/>
        </a:defRPr>
      </a:lvl3pPr>
      <a:lvl4pPr marL="1600200" indent="-228600" algn="l" rtl="0" eaLnBrk="1" fontAlgn="base" hangingPunct="1">
        <a:spcBef>
          <a:spcPct val="20000"/>
        </a:spcBef>
        <a:spcAft>
          <a:spcPct val="0"/>
        </a:spcAft>
        <a:buChar char="–"/>
        <a:defRPr sz="2000">
          <a:solidFill>
            <a:schemeClr val="accent1"/>
          </a:solidFill>
          <a:latin typeface="+mn-lt"/>
        </a:defRPr>
      </a:lvl4pPr>
      <a:lvl5pPr marL="2057400" indent="-228600" algn="l" rtl="0" eaLnBrk="1" fontAlgn="base" hangingPunct="1">
        <a:spcBef>
          <a:spcPct val="20000"/>
        </a:spcBef>
        <a:spcAft>
          <a:spcPct val="0"/>
        </a:spcAft>
        <a:buChar char="»"/>
        <a:defRPr>
          <a:solidFill>
            <a:schemeClr val="accent1"/>
          </a:solidFill>
          <a:latin typeface="+mn-lt"/>
        </a:defRPr>
      </a:lvl5pPr>
      <a:lvl6pPr marL="2514600" indent="-228600" algn="l" rtl="0" eaLnBrk="1" fontAlgn="base" hangingPunct="1">
        <a:spcBef>
          <a:spcPct val="20000"/>
        </a:spcBef>
        <a:spcAft>
          <a:spcPct val="0"/>
        </a:spcAft>
        <a:buChar char="»"/>
        <a:defRPr>
          <a:solidFill>
            <a:schemeClr val="accent1"/>
          </a:solidFill>
          <a:latin typeface="+mn-lt"/>
        </a:defRPr>
      </a:lvl6pPr>
      <a:lvl7pPr marL="2971800" indent="-228600" algn="l" rtl="0" eaLnBrk="1" fontAlgn="base" hangingPunct="1">
        <a:spcBef>
          <a:spcPct val="20000"/>
        </a:spcBef>
        <a:spcAft>
          <a:spcPct val="0"/>
        </a:spcAft>
        <a:buChar char="»"/>
        <a:defRPr>
          <a:solidFill>
            <a:schemeClr val="accent1"/>
          </a:solidFill>
          <a:latin typeface="+mn-lt"/>
        </a:defRPr>
      </a:lvl7pPr>
      <a:lvl8pPr marL="3429000" indent="-228600" algn="l" rtl="0" eaLnBrk="1" fontAlgn="base" hangingPunct="1">
        <a:spcBef>
          <a:spcPct val="20000"/>
        </a:spcBef>
        <a:spcAft>
          <a:spcPct val="0"/>
        </a:spcAft>
        <a:buChar char="»"/>
        <a:defRPr>
          <a:solidFill>
            <a:schemeClr val="accent1"/>
          </a:solidFill>
          <a:latin typeface="+mn-lt"/>
        </a:defRPr>
      </a:lvl8pPr>
      <a:lvl9pPr marL="3886200" indent="-228600" algn="l" rtl="0" eaLnBrk="1" fontAlgn="base" hangingPunct="1">
        <a:spcBef>
          <a:spcPct val="20000"/>
        </a:spcBef>
        <a:spcAft>
          <a:spcPct val="0"/>
        </a:spcAft>
        <a:buChar char="»"/>
        <a:defRPr>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s://ccap.hep.ph.ic.ac.uk/trac/wiki/Research/DesignStudy/PreCDR#RDPlan"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s://ccap.hep.ph.ic.ac.uk/trac/wiki/Research/DesignStudy/PreCDR"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ccap.hep.ph.ic.ac.uk/trac/wiki/Research/DesignStudy/PreCDR#Workpackagemanagers"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ccap.hep.ph.ic.ac.uk/trac/wiki/Research/DesignStudy/PreCDR#Keydates"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ccap.hep.ph.ic.ac.uk/trac/wiki/Research/DesignStudy/PreCDR#Floorplan" TargetMode="External"/><Relationship Id="rId2" Type="http://schemas.openxmlformats.org/officeDocument/2006/relationships/hyperlink" Target="https://ccap.hep.ph.ic.ac.uk/trac/attachment/wiki/Research/DesignStudy/PreCDR/FloorPlan-v0.png" TargetMode="Externa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hyperlink" Target="https://ccap.hep.ph.ic.ac.uk/trac/raw-attachment/wiki/Research/DesignStudy/PreCDR/2019-11-15-Interfaces.pdf"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cap.hep.ph.ic.ac.uk/trac/raw-attachment/wiki/Research/DesignStudy/PreCDR/LhARA_parameter_list-v2.pdf"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4" name="Text Box 6"/>
          <p:cNvSpPr txBox="1">
            <a:spLocks noChangeArrowheads="1"/>
          </p:cNvSpPr>
          <p:nvPr/>
        </p:nvSpPr>
        <p:spPr bwMode="auto">
          <a:xfrm>
            <a:off x="277455" y="1644247"/>
            <a:ext cx="9352807" cy="584775"/>
          </a:xfrm>
          <a:prstGeom prst="rect">
            <a:avLst/>
          </a:prstGeom>
          <a:noFill/>
          <a:ln w="825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b" anchorCtr="0">
            <a:spAutoFit/>
          </a:bodyPr>
          <a:lstStyle/>
          <a:p>
            <a:pPr>
              <a:spcBef>
                <a:spcPct val="50000"/>
              </a:spcBef>
            </a:pPr>
            <a:r>
              <a:rPr lang="en-GB" sz="3200" dirty="0">
                <a:solidFill>
                  <a:schemeClr val="accent1"/>
                </a:solidFill>
                <a:uFill>
                  <a:solidFill>
                    <a:srgbClr val="990099"/>
                  </a:solidFill>
                </a:uFill>
                <a:latin typeface="Arial Black" pitchFamily="34" charset="0"/>
              </a:rPr>
              <a:t>Preparations for the </a:t>
            </a:r>
            <a:r>
              <a:rPr lang="en-GB" sz="3200" dirty="0" err="1">
                <a:solidFill>
                  <a:schemeClr val="accent1"/>
                </a:solidFill>
                <a:uFill>
                  <a:solidFill>
                    <a:srgbClr val="990099"/>
                  </a:solidFill>
                </a:uFill>
                <a:latin typeface="Arial Black" pitchFamily="34" charset="0"/>
              </a:rPr>
              <a:t>LhARA</a:t>
            </a:r>
            <a:r>
              <a:rPr lang="en-GB" sz="3200" dirty="0">
                <a:solidFill>
                  <a:schemeClr val="accent1"/>
                </a:solidFill>
                <a:uFill>
                  <a:solidFill>
                    <a:srgbClr val="990099"/>
                  </a:solidFill>
                </a:uFill>
                <a:latin typeface="Arial Black" pitchFamily="34" charset="0"/>
              </a:rPr>
              <a:t> pre-CDR</a:t>
            </a:r>
          </a:p>
        </p:txBody>
      </p:sp>
      <p:sp>
        <p:nvSpPr>
          <p:cNvPr id="2057" name="Text Box 9"/>
          <p:cNvSpPr txBox="1">
            <a:spLocks noChangeArrowheads="1"/>
          </p:cNvSpPr>
          <p:nvPr/>
        </p:nvSpPr>
        <p:spPr bwMode="auto">
          <a:xfrm>
            <a:off x="277454" y="2839291"/>
            <a:ext cx="7310462" cy="34163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0">
                <a:solidFill>
                  <a:srgbClr val="99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sz="2000" dirty="0">
              <a:solidFill>
                <a:schemeClr val="accent1"/>
              </a:solidFill>
              <a:latin typeface="Arial Black" pitchFamily="34" charset="0"/>
            </a:endParaRPr>
          </a:p>
          <a:p>
            <a:r>
              <a:rPr lang="en-GB" sz="2800" dirty="0">
                <a:solidFill>
                  <a:schemeClr val="accent1"/>
                </a:solidFill>
                <a:latin typeface="Arial Black" pitchFamily="34" charset="0"/>
              </a:rPr>
              <a:t>5th Plenary Meeting of the CCAP</a:t>
            </a:r>
          </a:p>
          <a:p>
            <a:endParaRPr lang="en-GB" sz="2800" dirty="0">
              <a:solidFill>
                <a:schemeClr val="accent1"/>
              </a:solidFill>
              <a:latin typeface="Arial Black" pitchFamily="34" charset="0"/>
            </a:endParaRPr>
          </a:p>
          <a:p>
            <a:endParaRPr lang="en-GB" sz="2800" dirty="0">
              <a:solidFill>
                <a:schemeClr val="accent1"/>
              </a:solidFill>
              <a:latin typeface="Arial Black" pitchFamily="34" charset="0"/>
            </a:endParaRPr>
          </a:p>
          <a:p>
            <a:endParaRPr lang="en-GB" sz="2800" dirty="0">
              <a:solidFill>
                <a:schemeClr val="accent1"/>
              </a:solidFill>
              <a:latin typeface="Arial Black" pitchFamily="34" charset="0"/>
            </a:endParaRPr>
          </a:p>
          <a:p>
            <a:endParaRPr lang="en-GB" sz="2800" dirty="0">
              <a:solidFill>
                <a:schemeClr val="accent1"/>
              </a:solidFill>
              <a:latin typeface="Arial Black" pitchFamily="34" charset="0"/>
            </a:endParaRPr>
          </a:p>
          <a:p>
            <a:endParaRPr lang="en-GB" sz="2800" dirty="0">
              <a:solidFill>
                <a:schemeClr val="accent1"/>
              </a:solidFill>
              <a:latin typeface="Arial Black" pitchFamily="34" charset="0"/>
            </a:endParaRPr>
          </a:p>
          <a:p>
            <a:endParaRPr lang="en-GB" sz="2800" dirty="0">
              <a:solidFill>
                <a:schemeClr val="accent1"/>
              </a:solidFill>
              <a:latin typeface="Arial Black" pitchFamily="34" charset="0"/>
            </a:endParaRPr>
          </a:p>
        </p:txBody>
      </p:sp>
      <p:cxnSp>
        <p:nvCxnSpPr>
          <p:cNvPr id="3" name="Straight Connector 2"/>
          <p:cNvCxnSpPr/>
          <p:nvPr/>
        </p:nvCxnSpPr>
        <p:spPr bwMode="auto">
          <a:xfrm>
            <a:off x="152400" y="2408900"/>
            <a:ext cx="9631680" cy="0"/>
          </a:xfrm>
          <a:prstGeom prst="line">
            <a:avLst/>
          </a:prstGeom>
          <a:noFill/>
          <a:ln w="127000" cap="rnd" cmpd="sng" algn="ctr">
            <a:gradFill flip="none" rotWithShape="1">
              <a:gsLst>
                <a:gs pos="0">
                  <a:srgbClr val="FF6600"/>
                </a:gs>
                <a:gs pos="87000">
                  <a:srgbClr val="FF7F3F"/>
                </a:gs>
                <a:gs pos="100000">
                  <a:srgbClr val="FFFF99"/>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277455" y="5488699"/>
            <a:ext cx="4953000" cy="1015663"/>
          </a:xfrm>
          <a:prstGeom prst="rect">
            <a:avLst/>
          </a:prstGeom>
        </p:spPr>
        <p:txBody>
          <a:bodyPr>
            <a:spAutoFit/>
          </a:bodyPr>
          <a:lstStyle/>
          <a:p>
            <a:pPr lvl="0"/>
            <a:r>
              <a:rPr lang="en-GB" sz="2000" dirty="0">
                <a:solidFill>
                  <a:srgbClr val="BBE0E3"/>
                </a:solidFill>
                <a:latin typeface="Arial Black" pitchFamily="34" charset="0"/>
              </a:rPr>
              <a:t>Ajit Kurup</a:t>
            </a:r>
          </a:p>
          <a:p>
            <a:pPr lvl="0"/>
            <a:endParaRPr lang="en-GB" sz="2000" dirty="0">
              <a:solidFill>
                <a:srgbClr val="BBE0E3"/>
              </a:solidFill>
              <a:latin typeface="Arial Black" pitchFamily="34" charset="0"/>
            </a:endParaRPr>
          </a:p>
          <a:p>
            <a:pPr lvl="0"/>
            <a:r>
              <a:rPr lang="en-GB" sz="2000" dirty="0">
                <a:solidFill>
                  <a:srgbClr val="BBE0E3"/>
                </a:solidFill>
                <a:latin typeface="Arial Black" pitchFamily="34" charset="0"/>
              </a:rPr>
              <a:t>11</a:t>
            </a:r>
            <a:r>
              <a:rPr lang="en-GB" sz="2000" baseline="30000" dirty="0">
                <a:solidFill>
                  <a:srgbClr val="BBE0E3"/>
                </a:solidFill>
                <a:latin typeface="Arial Black" pitchFamily="34" charset="0"/>
              </a:rPr>
              <a:t>th</a:t>
            </a:r>
            <a:r>
              <a:rPr lang="en-GB" sz="2000" dirty="0">
                <a:solidFill>
                  <a:srgbClr val="BBE0E3"/>
                </a:solidFill>
                <a:latin typeface="Arial Black" pitchFamily="34" charset="0"/>
              </a:rPr>
              <a:t> December 2019</a:t>
            </a:r>
          </a:p>
        </p:txBody>
      </p:sp>
      <p:pic>
        <p:nvPicPr>
          <p:cNvPr id="9" name="Picture 55" descr="IMP_ML_2CS_PS">
            <a:extLst>
              <a:ext uri="{FF2B5EF4-FFF2-40B4-BE49-F238E27FC236}">
                <a16:creationId xmlns:a16="http://schemas.microsoft.com/office/drawing/2014/main" id="{E19D4EB6-473F-4A21-8FE9-49F006C1B75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29502" y="5829647"/>
            <a:ext cx="2199043" cy="6502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picture containing drawing&#10;&#10;Description automatically generated">
            <a:extLst>
              <a:ext uri="{FF2B5EF4-FFF2-40B4-BE49-F238E27FC236}">
                <a16:creationId xmlns:a16="http://schemas.microsoft.com/office/drawing/2014/main" id="{59DF090B-6E6E-4D91-9B94-A721CD17F3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7148" y="5250497"/>
            <a:ext cx="2935867" cy="139803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4596EC-9AF7-4CAF-83F4-C579CFA78708}"/>
              </a:ext>
            </a:extLst>
          </p:cNvPr>
          <p:cNvSpPr>
            <a:spLocks noGrp="1"/>
          </p:cNvSpPr>
          <p:nvPr>
            <p:ph type="title"/>
          </p:nvPr>
        </p:nvSpPr>
        <p:spPr/>
        <p:txBody>
          <a:bodyPr>
            <a:normAutofit fontScale="90000"/>
          </a:bodyPr>
          <a:lstStyle/>
          <a:p>
            <a:r>
              <a:rPr lang="en-GB" dirty="0"/>
              <a:t>Parameter table</a:t>
            </a:r>
          </a:p>
        </p:txBody>
      </p:sp>
      <p:pic>
        <p:nvPicPr>
          <p:cNvPr id="6" name="Picture 5">
            <a:extLst>
              <a:ext uri="{FF2B5EF4-FFF2-40B4-BE49-F238E27FC236}">
                <a16:creationId xmlns:a16="http://schemas.microsoft.com/office/drawing/2014/main" id="{5DE6C067-A16E-4474-BE1F-1C0D5DDBF7A7}"/>
              </a:ext>
            </a:extLst>
          </p:cNvPr>
          <p:cNvPicPr>
            <a:picLocks noChangeAspect="1"/>
          </p:cNvPicPr>
          <p:nvPr/>
        </p:nvPicPr>
        <p:blipFill rotWithShape="1">
          <a:blip r:embed="rId2"/>
          <a:srcRect t="2001"/>
          <a:stretch/>
        </p:blipFill>
        <p:spPr>
          <a:xfrm>
            <a:off x="1357311" y="2839451"/>
            <a:ext cx="7191375" cy="3052351"/>
          </a:xfrm>
          <a:prstGeom prst="rect">
            <a:avLst/>
          </a:prstGeom>
        </p:spPr>
      </p:pic>
      <p:pic>
        <p:nvPicPr>
          <p:cNvPr id="4" name="Picture 3">
            <a:extLst>
              <a:ext uri="{FF2B5EF4-FFF2-40B4-BE49-F238E27FC236}">
                <a16:creationId xmlns:a16="http://schemas.microsoft.com/office/drawing/2014/main" id="{186E3F05-D4C2-4358-8C97-D416726C3582}"/>
              </a:ext>
            </a:extLst>
          </p:cNvPr>
          <p:cNvPicPr>
            <a:picLocks noChangeAspect="1"/>
          </p:cNvPicPr>
          <p:nvPr/>
        </p:nvPicPr>
        <p:blipFill rotWithShape="1">
          <a:blip r:embed="rId3"/>
          <a:srcRect l="1290" r="1290" b="6947"/>
          <a:stretch/>
        </p:blipFill>
        <p:spPr>
          <a:xfrm>
            <a:off x="1357311" y="1057925"/>
            <a:ext cx="7191375" cy="1781525"/>
          </a:xfrm>
          <a:prstGeom prst="rect">
            <a:avLst/>
          </a:prstGeom>
        </p:spPr>
      </p:pic>
    </p:spTree>
    <p:extLst>
      <p:ext uri="{BB962C8B-B14F-4D97-AF65-F5344CB8AC3E}">
        <p14:creationId xmlns:p14="http://schemas.microsoft.com/office/powerpoint/2010/main" val="1232077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B86B0-1562-406B-9AD0-9EB01944DD75}"/>
              </a:ext>
            </a:extLst>
          </p:cNvPr>
          <p:cNvSpPr>
            <a:spLocks noGrp="1"/>
          </p:cNvSpPr>
          <p:nvPr>
            <p:ph type="title"/>
          </p:nvPr>
        </p:nvSpPr>
        <p:spPr/>
        <p:txBody>
          <a:bodyPr>
            <a:normAutofit fontScale="90000"/>
          </a:bodyPr>
          <a:lstStyle/>
          <a:p>
            <a:r>
              <a:rPr lang="en-GB" dirty="0"/>
              <a:t>Parameter table</a:t>
            </a:r>
          </a:p>
        </p:txBody>
      </p:sp>
      <p:pic>
        <p:nvPicPr>
          <p:cNvPr id="3" name="Picture 2">
            <a:extLst>
              <a:ext uri="{FF2B5EF4-FFF2-40B4-BE49-F238E27FC236}">
                <a16:creationId xmlns:a16="http://schemas.microsoft.com/office/drawing/2014/main" id="{A0A00742-2BDD-4D5E-BE86-9A86CBA85DFA}"/>
              </a:ext>
            </a:extLst>
          </p:cNvPr>
          <p:cNvPicPr>
            <a:picLocks noChangeAspect="1"/>
          </p:cNvPicPr>
          <p:nvPr/>
        </p:nvPicPr>
        <p:blipFill>
          <a:blip r:embed="rId2"/>
          <a:stretch>
            <a:fillRect/>
          </a:stretch>
        </p:blipFill>
        <p:spPr>
          <a:xfrm>
            <a:off x="1663014" y="725842"/>
            <a:ext cx="5806269" cy="5583836"/>
          </a:xfrm>
          <a:prstGeom prst="rect">
            <a:avLst/>
          </a:prstGeom>
        </p:spPr>
      </p:pic>
    </p:spTree>
    <p:extLst>
      <p:ext uri="{BB962C8B-B14F-4D97-AF65-F5344CB8AC3E}">
        <p14:creationId xmlns:p14="http://schemas.microsoft.com/office/powerpoint/2010/main" val="3180478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2130F-9DEA-4019-ABBF-95920DB31538}"/>
              </a:ext>
            </a:extLst>
          </p:cNvPr>
          <p:cNvSpPr>
            <a:spLocks noGrp="1"/>
          </p:cNvSpPr>
          <p:nvPr>
            <p:ph type="title"/>
          </p:nvPr>
        </p:nvSpPr>
        <p:spPr/>
        <p:txBody>
          <a:bodyPr>
            <a:normAutofit fontScale="90000"/>
          </a:bodyPr>
          <a:lstStyle/>
          <a:p>
            <a:r>
              <a:rPr lang="en-GB" dirty="0"/>
              <a:t>Parameter table</a:t>
            </a:r>
          </a:p>
        </p:txBody>
      </p:sp>
      <p:pic>
        <p:nvPicPr>
          <p:cNvPr id="3" name="Picture 2">
            <a:extLst>
              <a:ext uri="{FF2B5EF4-FFF2-40B4-BE49-F238E27FC236}">
                <a16:creationId xmlns:a16="http://schemas.microsoft.com/office/drawing/2014/main" id="{73862FC1-DA83-4DEA-BA00-049F7F29D896}"/>
              </a:ext>
            </a:extLst>
          </p:cNvPr>
          <p:cNvPicPr>
            <a:picLocks noChangeAspect="1"/>
          </p:cNvPicPr>
          <p:nvPr/>
        </p:nvPicPr>
        <p:blipFill>
          <a:blip r:embed="rId2"/>
          <a:stretch>
            <a:fillRect/>
          </a:stretch>
        </p:blipFill>
        <p:spPr>
          <a:xfrm>
            <a:off x="1119187" y="800100"/>
            <a:ext cx="7667625" cy="5257800"/>
          </a:xfrm>
          <a:prstGeom prst="rect">
            <a:avLst/>
          </a:prstGeom>
        </p:spPr>
      </p:pic>
    </p:spTree>
    <p:extLst>
      <p:ext uri="{BB962C8B-B14F-4D97-AF65-F5344CB8AC3E}">
        <p14:creationId xmlns:p14="http://schemas.microsoft.com/office/powerpoint/2010/main" val="929408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103760E-C548-4183-8F40-51C0E7A12100}"/>
              </a:ext>
            </a:extLst>
          </p:cNvPr>
          <p:cNvSpPr>
            <a:spLocks noGrp="1"/>
          </p:cNvSpPr>
          <p:nvPr>
            <p:ph type="body" sz="quarter" idx="12"/>
          </p:nvPr>
        </p:nvSpPr>
        <p:spPr/>
        <p:txBody>
          <a:bodyPr>
            <a:normAutofit fontScale="85000" lnSpcReduction="20000"/>
          </a:bodyPr>
          <a:lstStyle/>
          <a:p>
            <a:r>
              <a:rPr lang="en-GB" dirty="0">
                <a:hlinkClick r:id="rId2"/>
              </a:rPr>
              <a:t>https://ccap.hep.ph.ic.ac.uk/trac/wiki/Research/DesignStudy/PreCDR#RDPlan</a:t>
            </a:r>
            <a:r>
              <a:rPr lang="en-GB" dirty="0"/>
              <a:t> </a:t>
            </a:r>
          </a:p>
          <a:p>
            <a:r>
              <a:rPr lang="en-GB" dirty="0"/>
              <a:t>Laser </a:t>
            </a:r>
          </a:p>
          <a:p>
            <a:pPr lvl="1"/>
            <a:r>
              <a:rPr lang="en-GB" dirty="0"/>
              <a:t>No major R&amp;D needed for the laser since it will be a commercial system. </a:t>
            </a:r>
          </a:p>
          <a:p>
            <a:pPr lvl="1"/>
            <a:r>
              <a:rPr lang="en-GB" dirty="0"/>
              <a:t>Target particle production. </a:t>
            </a:r>
          </a:p>
          <a:p>
            <a:r>
              <a:rPr lang="en-GB" dirty="0"/>
              <a:t>Proton and ion capture. </a:t>
            </a:r>
          </a:p>
          <a:p>
            <a:pPr lvl="1"/>
            <a:r>
              <a:rPr lang="en-GB" dirty="0"/>
              <a:t>Gabor lens prototype development and performance verification. </a:t>
            </a:r>
          </a:p>
          <a:p>
            <a:r>
              <a:rPr lang="en-GB" dirty="0"/>
              <a:t>Stage 1 beam transport. </a:t>
            </a:r>
          </a:p>
          <a:p>
            <a:pPr lvl="1"/>
            <a:r>
              <a:rPr lang="en-GB" dirty="0"/>
              <a:t>No major R&amp;D needed. </a:t>
            </a:r>
          </a:p>
          <a:p>
            <a:r>
              <a:rPr lang="en-GB" dirty="0"/>
              <a:t>Stage 2 beam transport. </a:t>
            </a:r>
          </a:p>
          <a:p>
            <a:pPr lvl="1"/>
            <a:r>
              <a:rPr lang="en-GB" dirty="0"/>
              <a:t>FFA: Magnet design and prototyping. </a:t>
            </a:r>
          </a:p>
          <a:p>
            <a:pPr lvl="1"/>
            <a:r>
              <a:rPr lang="en-GB" dirty="0"/>
              <a:t>FFA: RF cavity performance verification.</a:t>
            </a:r>
          </a:p>
          <a:p>
            <a:r>
              <a:rPr lang="en-GB" dirty="0"/>
              <a:t>End station </a:t>
            </a:r>
          </a:p>
          <a:p>
            <a:pPr lvl="1"/>
            <a:r>
              <a:rPr lang="en-GB" dirty="0"/>
              <a:t>Automation.</a:t>
            </a:r>
          </a:p>
          <a:p>
            <a:r>
              <a:rPr lang="en-GB" dirty="0"/>
              <a:t>Instrumentation. </a:t>
            </a:r>
          </a:p>
          <a:p>
            <a:pPr lvl="1"/>
            <a:r>
              <a:rPr lang="en-GB" dirty="0"/>
              <a:t>Dose calibration for high-intensity beams. </a:t>
            </a:r>
          </a:p>
          <a:p>
            <a:pPr lvl="1"/>
            <a:r>
              <a:rPr lang="en-GB" dirty="0"/>
              <a:t>Online dose monitor. </a:t>
            </a:r>
          </a:p>
          <a:p>
            <a:pPr lvl="1"/>
            <a:r>
              <a:rPr lang="en-GB" dirty="0"/>
              <a:t>Online beam monitor for low energy beam. </a:t>
            </a:r>
          </a:p>
          <a:p>
            <a:endParaRPr lang="en-GB" dirty="0"/>
          </a:p>
        </p:txBody>
      </p:sp>
      <p:sp>
        <p:nvSpPr>
          <p:cNvPr id="2" name="Title 1">
            <a:extLst>
              <a:ext uri="{FF2B5EF4-FFF2-40B4-BE49-F238E27FC236}">
                <a16:creationId xmlns:a16="http://schemas.microsoft.com/office/drawing/2014/main" id="{D5ED7598-8BCE-4BF1-97F3-4EEA413869DE}"/>
              </a:ext>
            </a:extLst>
          </p:cNvPr>
          <p:cNvSpPr>
            <a:spLocks noGrp="1"/>
          </p:cNvSpPr>
          <p:nvPr>
            <p:ph type="title"/>
          </p:nvPr>
        </p:nvSpPr>
        <p:spPr/>
        <p:txBody>
          <a:bodyPr>
            <a:normAutofit fontScale="90000"/>
          </a:bodyPr>
          <a:lstStyle/>
          <a:p>
            <a:r>
              <a:rPr lang="en-GB" dirty="0"/>
              <a:t>R&amp;D plan</a:t>
            </a:r>
          </a:p>
        </p:txBody>
      </p:sp>
    </p:spTree>
    <p:extLst>
      <p:ext uri="{BB962C8B-B14F-4D97-AF65-F5344CB8AC3E}">
        <p14:creationId xmlns:p14="http://schemas.microsoft.com/office/powerpoint/2010/main" val="13808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7E9B2D-3CAB-4203-B77A-F801D0CDA566}"/>
              </a:ext>
            </a:extLst>
          </p:cNvPr>
          <p:cNvSpPr>
            <a:spLocks noGrp="1"/>
          </p:cNvSpPr>
          <p:nvPr>
            <p:ph type="body" sz="quarter" idx="12"/>
          </p:nvPr>
        </p:nvSpPr>
        <p:spPr/>
        <p:txBody>
          <a:bodyPr/>
          <a:lstStyle/>
          <a:p>
            <a:r>
              <a:rPr lang="en-GB" b="1" dirty="0"/>
              <a:t>31 Dec 2019</a:t>
            </a:r>
            <a:r>
              <a:rPr lang="en-GB" dirty="0"/>
              <a:t>: First end-to-end simulation. </a:t>
            </a:r>
          </a:p>
          <a:p>
            <a:pPr lvl="1"/>
            <a:r>
              <a:rPr lang="en-GB" dirty="0"/>
              <a:t>More details in the talk later.</a:t>
            </a:r>
          </a:p>
          <a:p>
            <a:pPr lvl="1"/>
            <a:endParaRPr lang="en-GB" dirty="0"/>
          </a:p>
          <a:p>
            <a:r>
              <a:rPr lang="en-GB" b="1" dirty="0"/>
              <a:t>31 Jan 2020</a:t>
            </a:r>
            <a:r>
              <a:rPr lang="en-GB" dirty="0"/>
              <a:t>: </a:t>
            </a:r>
          </a:p>
          <a:p>
            <a:pPr lvl="1"/>
            <a:r>
              <a:rPr lang="en-GB" dirty="0"/>
              <a:t>Design of the facility will be frozen. </a:t>
            </a:r>
          </a:p>
          <a:p>
            <a:pPr lvl="1"/>
            <a:r>
              <a:rPr lang="en-GB" dirty="0"/>
              <a:t>First view of the costs. </a:t>
            </a:r>
          </a:p>
          <a:p>
            <a:pPr lvl="1"/>
            <a:r>
              <a:rPr lang="en-GB" dirty="0"/>
              <a:t>R&amp;D programme needed to take the programme forward will be defined.</a:t>
            </a:r>
          </a:p>
          <a:p>
            <a:endParaRPr lang="en-GB" b="1" dirty="0"/>
          </a:p>
          <a:p>
            <a:r>
              <a:rPr lang="en-GB" b="1" dirty="0"/>
              <a:t>28 Feb 2020</a:t>
            </a:r>
            <a:r>
              <a:rPr lang="en-GB" dirty="0"/>
              <a:t>: Complete the write-up of the pre-CDR. </a:t>
            </a:r>
          </a:p>
          <a:p>
            <a:endParaRPr lang="en-GB" dirty="0"/>
          </a:p>
        </p:txBody>
      </p:sp>
      <p:sp>
        <p:nvSpPr>
          <p:cNvPr id="3" name="Title 2">
            <a:extLst>
              <a:ext uri="{FF2B5EF4-FFF2-40B4-BE49-F238E27FC236}">
                <a16:creationId xmlns:a16="http://schemas.microsoft.com/office/drawing/2014/main" id="{E1AD096F-FF65-46A0-A934-06FC18EB62D7}"/>
              </a:ext>
            </a:extLst>
          </p:cNvPr>
          <p:cNvSpPr>
            <a:spLocks noGrp="1"/>
          </p:cNvSpPr>
          <p:nvPr>
            <p:ph type="title"/>
          </p:nvPr>
        </p:nvSpPr>
        <p:spPr/>
        <p:txBody>
          <a:bodyPr>
            <a:normAutofit fontScale="90000"/>
          </a:bodyPr>
          <a:lstStyle/>
          <a:p>
            <a:r>
              <a:rPr lang="en-GB" dirty="0"/>
              <a:t>Upcoming deadlines</a:t>
            </a:r>
          </a:p>
        </p:txBody>
      </p:sp>
    </p:spTree>
    <p:extLst>
      <p:ext uri="{BB962C8B-B14F-4D97-AF65-F5344CB8AC3E}">
        <p14:creationId xmlns:p14="http://schemas.microsoft.com/office/powerpoint/2010/main" val="2163901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1F830C6-1324-4363-9A3B-C2B606E51BE8}"/>
              </a:ext>
            </a:extLst>
          </p:cNvPr>
          <p:cNvSpPr>
            <a:spLocks noGrp="1"/>
          </p:cNvSpPr>
          <p:nvPr>
            <p:ph type="body" sz="quarter" idx="12"/>
          </p:nvPr>
        </p:nvSpPr>
        <p:spPr/>
        <p:txBody>
          <a:bodyPr/>
          <a:lstStyle/>
          <a:p>
            <a:r>
              <a:rPr lang="en-GB" dirty="0"/>
              <a:t>Very good progress.</a:t>
            </a:r>
          </a:p>
          <a:p>
            <a:pPr lvl="1"/>
            <a:r>
              <a:rPr lang="en-GB" dirty="0"/>
              <a:t>Defined the first version of the base line design: updates to the floor plan, parameter table.</a:t>
            </a:r>
          </a:p>
          <a:p>
            <a:pPr lvl="1"/>
            <a:endParaRPr lang="en-GB" dirty="0"/>
          </a:p>
          <a:p>
            <a:r>
              <a:rPr lang="en-GB" dirty="0"/>
              <a:t>Work in progress</a:t>
            </a:r>
          </a:p>
          <a:p>
            <a:pPr lvl="1"/>
            <a:r>
              <a:rPr lang="en-GB" dirty="0"/>
              <a:t>Interface between laser target vessel and the first Gabor lens.</a:t>
            </a:r>
          </a:p>
          <a:p>
            <a:pPr lvl="1"/>
            <a:r>
              <a:rPr lang="en-GB" dirty="0"/>
              <a:t>Simulations.</a:t>
            </a:r>
          </a:p>
          <a:p>
            <a:endParaRPr lang="en-GB" dirty="0"/>
          </a:p>
          <a:p>
            <a:r>
              <a:rPr lang="en-GB" dirty="0"/>
              <a:t>Next focus will be on the R&amp;D plan and costing.</a:t>
            </a:r>
          </a:p>
        </p:txBody>
      </p:sp>
      <p:sp>
        <p:nvSpPr>
          <p:cNvPr id="3" name="Title 2">
            <a:extLst>
              <a:ext uri="{FF2B5EF4-FFF2-40B4-BE49-F238E27FC236}">
                <a16:creationId xmlns:a16="http://schemas.microsoft.com/office/drawing/2014/main" id="{9802CD91-700D-4A94-A5F5-E5E258B305BC}"/>
              </a:ext>
            </a:extLst>
          </p:cNvPr>
          <p:cNvSpPr>
            <a:spLocks noGrp="1"/>
          </p:cNvSpPr>
          <p:nvPr>
            <p:ph type="title"/>
          </p:nvPr>
        </p:nvSpPr>
        <p:spPr/>
        <p:txBody>
          <a:bodyPr>
            <a:normAutofit fontScale="90000"/>
          </a:bodyPr>
          <a:lstStyle/>
          <a:p>
            <a:r>
              <a:rPr lang="en-GB" dirty="0"/>
              <a:t>Summary</a:t>
            </a:r>
          </a:p>
        </p:txBody>
      </p:sp>
    </p:spTree>
    <p:extLst>
      <p:ext uri="{BB962C8B-B14F-4D97-AF65-F5344CB8AC3E}">
        <p14:creationId xmlns:p14="http://schemas.microsoft.com/office/powerpoint/2010/main" val="180424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41E67D6-5E6E-4D10-92D2-C0505C36E1E9}"/>
              </a:ext>
            </a:extLst>
          </p:cNvPr>
          <p:cNvSpPr>
            <a:spLocks noGrp="1"/>
          </p:cNvSpPr>
          <p:nvPr>
            <p:ph type="body" sz="quarter" idx="12"/>
          </p:nvPr>
        </p:nvSpPr>
        <p:spPr/>
        <p:txBody>
          <a:bodyPr/>
          <a:lstStyle/>
          <a:p>
            <a:r>
              <a:rPr lang="en-GB" dirty="0"/>
              <a:t>Overview of the preparations for the </a:t>
            </a:r>
            <a:r>
              <a:rPr lang="en-GB" dirty="0" err="1"/>
              <a:t>LhARA</a:t>
            </a:r>
            <a:r>
              <a:rPr lang="en-GB" dirty="0"/>
              <a:t> pre-CDR.</a:t>
            </a:r>
          </a:p>
          <a:p>
            <a:pPr lvl="1"/>
            <a:r>
              <a:rPr lang="en-GB" dirty="0">
                <a:hlinkClick r:id="rId2"/>
              </a:rPr>
              <a:t>https://ccap.hep.ph.ic.ac.uk/trac/wiki/Research/DesignStudy/PreCDR</a:t>
            </a:r>
            <a:r>
              <a:rPr lang="en-GB" dirty="0"/>
              <a:t> </a:t>
            </a:r>
          </a:p>
          <a:p>
            <a:endParaRPr lang="en-GB" dirty="0"/>
          </a:p>
          <a:p>
            <a:r>
              <a:rPr lang="en-GB" dirty="0"/>
              <a:t>Organisation, WBS and schedule.</a:t>
            </a:r>
          </a:p>
          <a:p>
            <a:endParaRPr lang="en-GB" dirty="0"/>
          </a:p>
          <a:p>
            <a:r>
              <a:rPr lang="en-GB" dirty="0"/>
              <a:t>Current status.</a:t>
            </a:r>
          </a:p>
          <a:p>
            <a:pPr lvl="1"/>
            <a:r>
              <a:rPr lang="en-GB" dirty="0"/>
              <a:t>Overview.</a:t>
            </a:r>
          </a:p>
          <a:p>
            <a:pPr lvl="1"/>
            <a:r>
              <a:rPr lang="en-GB" dirty="0"/>
              <a:t>More details from work package managers.</a:t>
            </a:r>
          </a:p>
          <a:p>
            <a:endParaRPr lang="en-GB" dirty="0"/>
          </a:p>
          <a:p>
            <a:r>
              <a:rPr lang="en-GB" dirty="0"/>
              <a:t>Upcoming deadlines.</a:t>
            </a:r>
          </a:p>
          <a:p>
            <a:endParaRPr lang="en-GB" dirty="0"/>
          </a:p>
          <a:p>
            <a:endParaRPr lang="en-GB" dirty="0"/>
          </a:p>
        </p:txBody>
      </p:sp>
      <p:sp>
        <p:nvSpPr>
          <p:cNvPr id="3" name="Title 2">
            <a:extLst>
              <a:ext uri="{FF2B5EF4-FFF2-40B4-BE49-F238E27FC236}">
                <a16:creationId xmlns:a16="http://schemas.microsoft.com/office/drawing/2014/main" id="{EB101ED6-37B7-4731-8EB9-3FBB7F39B08C}"/>
              </a:ext>
            </a:extLst>
          </p:cNvPr>
          <p:cNvSpPr>
            <a:spLocks noGrp="1"/>
          </p:cNvSpPr>
          <p:nvPr>
            <p:ph type="title"/>
          </p:nvPr>
        </p:nvSpPr>
        <p:spPr/>
        <p:txBody>
          <a:bodyPr>
            <a:normAutofit fontScale="90000"/>
          </a:bodyPr>
          <a:lstStyle/>
          <a:p>
            <a:r>
              <a:rPr lang="en-GB" dirty="0"/>
              <a:t>Introduction</a:t>
            </a:r>
          </a:p>
        </p:txBody>
      </p:sp>
    </p:spTree>
    <p:extLst>
      <p:ext uri="{BB962C8B-B14F-4D97-AF65-F5344CB8AC3E}">
        <p14:creationId xmlns:p14="http://schemas.microsoft.com/office/powerpoint/2010/main" val="844464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18E2D-201D-4589-AA19-8BC5762E7305}"/>
              </a:ext>
            </a:extLst>
          </p:cNvPr>
          <p:cNvSpPr>
            <a:spLocks noGrp="1"/>
          </p:cNvSpPr>
          <p:nvPr>
            <p:ph type="body" sz="quarter" idx="12"/>
          </p:nvPr>
        </p:nvSpPr>
        <p:spPr/>
        <p:txBody>
          <a:bodyPr>
            <a:normAutofit fontScale="85000" lnSpcReduction="20000"/>
          </a:bodyPr>
          <a:lstStyle/>
          <a:p>
            <a:r>
              <a:rPr lang="en-GB" dirty="0"/>
              <a:t>Description of the proposed facility including</a:t>
            </a:r>
          </a:p>
          <a:p>
            <a:pPr lvl="1"/>
            <a:r>
              <a:rPr lang="en-GB" dirty="0"/>
              <a:t>Details of the staged approach for in vitro and in vivo experiments.</a:t>
            </a:r>
          </a:p>
          <a:p>
            <a:pPr lvl="1"/>
            <a:r>
              <a:rPr lang="en-GB" dirty="0"/>
              <a:t>Alternative technology options.</a:t>
            </a:r>
          </a:p>
          <a:p>
            <a:pPr lvl="1"/>
            <a:r>
              <a:rPr lang="en-GB" dirty="0"/>
              <a:t>R&amp;D plan and costing.</a:t>
            </a:r>
          </a:p>
          <a:p>
            <a:endParaRPr lang="en-GB" dirty="0"/>
          </a:p>
          <a:p>
            <a:r>
              <a:rPr lang="en-GB" dirty="0"/>
              <a:t>Major sections include:</a:t>
            </a:r>
          </a:p>
          <a:p>
            <a:pPr lvl="1"/>
            <a:r>
              <a:rPr lang="en-GB" dirty="0"/>
              <a:t>Laser driven proton and ion source.</a:t>
            </a:r>
          </a:p>
          <a:p>
            <a:pPr lvl="1"/>
            <a:r>
              <a:rPr lang="en-GB" dirty="0"/>
              <a:t>Proton and ion capture.</a:t>
            </a:r>
          </a:p>
          <a:p>
            <a:pPr lvl="1"/>
            <a:r>
              <a:rPr lang="en-GB" dirty="0"/>
              <a:t>Stage 1 beam transport: Beam transport and delivery to the in vitro end station.</a:t>
            </a:r>
          </a:p>
          <a:p>
            <a:pPr lvl="1"/>
            <a:r>
              <a:rPr lang="en-GB" dirty="0"/>
              <a:t>Stage 2 beam transport: Post-acceleration and beam delivery to the in vivo end station.</a:t>
            </a:r>
          </a:p>
          <a:p>
            <a:pPr lvl="1"/>
            <a:r>
              <a:rPr lang="en-GB" dirty="0"/>
              <a:t>Biological end stations.</a:t>
            </a:r>
          </a:p>
          <a:p>
            <a:pPr lvl="1"/>
            <a:r>
              <a:rPr lang="en-GB" dirty="0"/>
              <a:t>Infrastructure and Integration.</a:t>
            </a:r>
          </a:p>
          <a:p>
            <a:pPr lvl="1"/>
            <a:r>
              <a:rPr lang="en-GB" dirty="0"/>
              <a:t>Project plan for the delivery of </a:t>
            </a:r>
            <a:r>
              <a:rPr lang="en-GB" dirty="0" err="1"/>
              <a:t>LhARA</a:t>
            </a:r>
            <a:r>
              <a:rPr lang="en-GB" dirty="0"/>
              <a:t>.</a:t>
            </a:r>
          </a:p>
          <a:p>
            <a:pPr lvl="1"/>
            <a:r>
              <a:rPr lang="en-GB" dirty="0"/>
              <a:t>Safety.</a:t>
            </a:r>
          </a:p>
          <a:p>
            <a:pPr lvl="1"/>
            <a:r>
              <a:rPr lang="en-GB" dirty="0"/>
              <a:t>End-to-end simulation.</a:t>
            </a:r>
          </a:p>
          <a:p>
            <a:pPr lvl="1"/>
            <a:r>
              <a:rPr lang="en-GB" dirty="0"/>
              <a:t>Instrumentation.</a:t>
            </a:r>
          </a:p>
          <a:p>
            <a:pPr lvl="1"/>
            <a:endParaRPr lang="en-GB" dirty="0"/>
          </a:p>
        </p:txBody>
      </p:sp>
      <p:sp>
        <p:nvSpPr>
          <p:cNvPr id="3" name="Title 2">
            <a:extLst>
              <a:ext uri="{FF2B5EF4-FFF2-40B4-BE49-F238E27FC236}">
                <a16:creationId xmlns:a16="http://schemas.microsoft.com/office/drawing/2014/main" id="{2F66C0F9-A57B-43F4-BBBB-1BF518EA4B2C}"/>
              </a:ext>
            </a:extLst>
          </p:cNvPr>
          <p:cNvSpPr>
            <a:spLocks noGrp="1"/>
          </p:cNvSpPr>
          <p:nvPr>
            <p:ph type="title"/>
          </p:nvPr>
        </p:nvSpPr>
        <p:spPr/>
        <p:txBody>
          <a:bodyPr>
            <a:normAutofit fontScale="90000"/>
          </a:bodyPr>
          <a:lstStyle/>
          <a:p>
            <a:r>
              <a:rPr lang="en-GB" dirty="0"/>
              <a:t>What will go in the pre-CDR</a:t>
            </a:r>
          </a:p>
        </p:txBody>
      </p:sp>
    </p:spTree>
    <p:extLst>
      <p:ext uri="{BB962C8B-B14F-4D97-AF65-F5344CB8AC3E}">
        <p14:creationId xmlns:p14="http://schemas.microsoft.com/office/powerpoint/2010/main" val="2962933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FBD339-EF3F-4EAE-BF97-4D042A534BC4}"/>
              </a:ext>
            </a:extLst>
          </p:cNvPr>
          <p:cNvSpPr>
            <a:spLocks noGrp="1"/>
          </p:cNvSpPr>
          <p:nvPr>
            <p:ph type="body" sz="quarter" idx="12"/>
          </p:nvPr>
        </p:nvSpPr>
        <p:spPr>
          <a:xfrm>
            <a:off x="166688" y="682388"/>
            <a:ext cx="9621889" cy="2746612"/>
          </a:xfrm>
        </p:spPr>
        <p:txBody>
          <a:bodyPr>
            <a:normAutofit fontScale="92500" lnSpcReduction="20000"/>
          </a:bodyPr>
          <a:lstStyle/>
          <a:p>
            <a:r>
              <a:rPr lang="en-GB" dirty="0"/>
              <a:t>Work breakdown structure follows the sections of the pre-CDR.  </a:t>
            </a:r>
            <a:r>
              <a:rPr lang="en-GB" dirty="0">
                <a:hlinkClick r:id="rId2"/>
              </a:rPr>
              <a:t>https://ccap.hep.ph.ic.ac.uk/trac/raw-attachment/wiki/Research/DesignStudy/PreCDR/2019-11-05-WBS.pdf</a:t>
            </a:r>
          </a:p>
          <a:p>
            <a:pPr marL="457200" lvl="1" indent="0">
              <a:buNone/>
            </a:pPr>
            <a:endParaRPr lang="en-GB" dirty="0"/>
          </a:p>
          <a:p>
            <a:r>
              <a:rPr lang="en-GB" dirty="0"/>
              <a:t>Work package managers </a:t>
            </a:r>
            <a:r>
              <a:rPr lang="en-GB" dirty="0">
                <a:hlinkClick r:id="rId2"/>
              </a:rPr>
              <a:t>https://ccap.hep.ph.ic.ac.uk/trac/wiki/Research/DesignStudy/PreCDR#Workpackagemanagers</a:t>
            </a:r>
            <a:r>
              <a:rPr lang="en-GB" dirty="0"/>
              <a:t> </a:t>
            </a:r>
          </a:p>
          <a:p>
            <a:endParaRPr lang="en-GB" dirty="0"/>
          </a:p>
          <a:p>
            <a:endParaRPr lang="en-GB" dirty="0"/>
          </a:p>
          <a:p>
            <a:endParaRPr lang="en-GB" dirty="0"/>
          </a:p>
          <a:p>
            <a:endParaRPr lang="en-GB" dirty="0"/>
          </a:p>
        </p:txBody>
      </p:sp>
      <p:sp>
        <p:nvSpPr>
          <p:cNvPr id="3" name="Title 2">
            <a:extLst>
              <a:ext uri="{FF2B5EF4-FFF2-40B4-BE49-F238E27FC236}">
                <a16:creationId xmlns:a16="http://schemas.microsoft.com/office/drawing/2014/main" id="{DAD57AA5-89CD-400C-848C-A3C5F87ADD4C}"/>
              </a:ext>
            </a:extLst>
          </p:cNvPr>
          <p:cNvSpPr>
            <a:spLocks noGrp="1"/>
          </p:cNvSpPr>
          <p:nvPr>
            <p:ph type="title"/>
          </p:nvPr>
        </p:nvSpPr>
        <p:spPr/>
        <p:txBody>
          <a:bodyPr>
            <a:normAutofit fontScale="90000"/>
          </a:bodyPr>
          <a:lstStyle/>
          <a:p>
            <a:r>
              <a:rPr lang="en-GB" dirty="0"/>
              <a:t>Organisation and the WBS</a:t>
            </a:r>
          </a:p>
        </p:txBody>
      </p:sp>
      <p:pic>
        <p:nvPicPr>
          <p:cNvPr id="5" name="Picture 4">
            <a:extLst>
              <a:ext uri="{FF2B5EF4-FFF2-40B4-BE49-F238E27FC236}">
                <a16:creationId xmlns:a16="http://schemas.microsoft.com/office/drawing/2014/main" id="{C764C8D3-2F43-43B7-96E3-2229D12BDDB6}"/>
              </a:ext>
            </a:extLst>
          </p:cNvPr>
          <p:cNvPicPr>
            <a:picLocks noChangeAspect="1"/>
          </p:cNvPicPr>
          <p:nvPr/>
        </p:nvPicPr>
        <p:blipFill>
          <a:blip r:embed="rId3"/>
          <a:stretch>
            <a:fillRect/>
          </a:stretch>
        </p:blipFill>
        <p:spPr>
          <a:xfrm>
            <a:off x="1433512" y="3204538"/>
            <a:ext cx="7038975" cy="3267075"/>
          </a:xfrm>
          <a:prstGeom prst="rect">
            <a:avLst/>
          </a:prstGeom>
        </p:spPr>
      </p:pic>
    </p:spTree>
    <p:extLst>
      <p:ext uri="{BB962C8B-B14F-4D97-AF65-F5344CB8AC3E}">
        <p14:creationId xmlns:p14="http://schemas.microsoft.com/office/powerpoint/2010/main" val="2535162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5055959-0EBD-4162-94DC-194F09E053A7}"/>
              </a:ext>
            </a:extLst>
          </p:cNvPr>
          <p:cNvSpPr>
            <a:spLocks noGrp="1"/>
          </p:cNvSpPr>
          <p:nvPr>
            <p:ph type="body" sz="quarter" idx="12"/>
          </p:nvPr>
        </p:nvSpPr>
        <p:spPr/>
        <p:txBody>
          <a:bodyPr>
            <a:normAutofit fontScale="92500" lnSpcReduction="10000"/>
          </a:bodyPr>
          <a:lstStyle/>
          <a:p>
            <a:r>
              <a:rPr lang="en-GB" dirty="0"/>
              <a:t>Consists of members of the </a:t>
            </a:r>
            <a:r>
              <a:rPr lang="en-GB" dirty="0" err="1"/>
              <a:t>LhARA</a:t>
            </a:r>
            <a:r>
              <a:rPr lang="en-GB" dirty="0"/>
              <a:t> consortium.</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Meeting dates:</a:t>
            </a:r>
          </a:p>
          <a:p>
            <a:pPr lvl="1"/>
            <a:r>
              <a:rPr lang="en-GB" dirty="0"/>
              <a:t>28 Nov 2019</a:t>
            </a:r>
          </a:p>
          <a:p>
            <a:pPr lvl="1"/>
            <a:r>
              <a:rPr lang="en-GB" dirty="0"/>
              <a:t>17 Dec 2019</a:t>
            </a:r>
          </a:p>
          <a:p>
            <a:pPr lvl="1"/>
            <a:r>
              <a:rPr lang="en-GB" dirty="0"/>
              <a:t>31 Jan 2020</a:t>
            </a:r>
          </a:p>
          <a:p>
            <a:pPr lvl="1"/>
            <a:r>
              <a:rPr lang="en-GB" dirty="0"/>
              <a:t>28 Feb 2020</a:t>
            </a:r>
          </a:p>
          <a:p>
            <a:pPr lvl="1"/>
            <a:endParaRPr lang="en-GB" dirty="0"/>
          </a:p>
        </p:txBody>
      </p:sp>
      <p:sp>
        <p:nvSpPr>
          <p:cNvPr id="3" name="Title 2">
            <a:extLst>
              <a:ext uri="{FF2B5EF4-FFF2-40B4-BE49-F238E27FC236}">
                <a16:creationId xmlns:a16="http://schemas.microsoft.com/office/drawing/2014/main" id="{77C271D3-3943-410D-930E-27032967A5ED}"/>
              </a:ext>
            </a:extLst>
          </p:cNvPr>
          <p:cNvSpPr>
            <a:spLocks noGrp="1"/>
          </p:cNvSpPr>
          <p:nvPr>
            <p:ph type="title"/>
          </p:nvPr>
        </p:nvSpPr>
        <p:spPr/>
        <p:txBody>
          <a:bodyPr>
            <a:normAutofit fontScale="90000"/>
          </a:bodyPr>
          <a:lstStyle/>
          <a:p>
            <a:r>
              <a:rPr lang="en-GB" dirty="0" err="1"/>
              <a:t>LhARA</a:t>
            </a:r>
            <a:r>
              <a:rPr lang="en-GB" dirty="0"/>
              <a:t> Steering Group</a:t>
            </a:r>
          </a:p>
        </p:txBody>
      </p:sp>
      <p:pic>
        <p:nvPicPr>
          <p:cNvPr id="4" name="Picture 3">
            <a:extLst>
              <a:ext uri="{FF2B5EF4-FFF2-40B4-BE49-F238E27FC236}">
                <a16:creationId xmlns:a16="http://schemas.microsoft.com/office/drawing/2014/main" id="{3316883A-D9C6-471A-ADFB-D637AA14323E}"/>
              </a:ext>
            </a:extLst>
          </p:cNvPr>
          <p:cNvPicPr>
            <a:picLocks noChangeAspect="1"/>
          </p:cNvPicPr>
          <p:nvPr/>
        </p:nvPicPr>
        <p:blipFill>
          <a:blip r:embed="rId2"/>
          <a:stretch>
            <a:fillRect/>
          </a:stretch>
        </p:blipFill>
        <p:spPr>
          <a:xfrm>
            <a:off x="1620599" y="1080189"/>
            <a:ext cx="6929844" cy="3244227"/>
          </a:xfrm>
          <a:prstGeom prst="rect">
            <a:avLst/>
          </a:prstGeom>
          <a:solidFill>
            <a:schemeClr val="tx1"/>
          </a:solidFill>
          <a:ln>
            <a:noFill/>
          </a:ln>
        </p:spPr>
      </p:pic>
    </p:spTree>
    <p:extLst>
      <p:ext uri="{BB962C8B-B14F-4D97-AF65-F5344CB8AC3E}">
        <p14:creationId xmlns:p14="http://schemas.microsoft.com/office/powerpoint/2010/main" val="3166506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761FB0-3220-49B2-A139-E81ECA798B9B}"/>
              </a:ext>
            </a:extLst>
          </p:cNvPr>
          <p:cNvSpPr>
            <a:spLocks noGrp="1"/>
          </p:cNvSpPr>
          <p:nvPr>
            <p:ph type="body" sz="quarter" idx="12"/>
          </p:nvPr>
        </p:nvSpPr>
        <p:spPr/>
        <p:txBody>
          <a:bodyPr>
            <a:normAutofit fontScale="92500"/>
          </a:bodyPr>
          <a:lstStyle/>
          <a:p>
            <a:r>
              <a:rPr lang="en-GB" dirty="0">
                <a:hlinkClick r:id="rId2"/>
              </a:rPr>
              <a:t>https://ccap.hep.ph.ic.ac.uk/trac/wiki/Research/DesignStudy/PreCDR#Keydates</a:t>
            </a:r>
            <a:r>
              <a:rPr lang="en-GB" dirty="0"/>
              <a:t> </a:t>
            </a:r>
          </a:p>
          <a:p>
            <a:r>
              <a:rPr lang="en-GB" b="1" dirty="0"/>
              <a:t>29 Nov 2019</a:t>
            </a:r>
            <a:r>
              <a:rPr lang="en-GB" dirty="0"/>
              <a:t>: First issue of the baseline. This will include lists from the various systems of what needs to be updated on the existing floor layout, WBS, interfaces document and the parameter table. </a:t>
            </a:r>
          </a:p>
          <a:p>
            <a:r>
              <a:rPr lang="en-GB" b="1" dirty="0"/>
              <a:t>31 Dec 2019</a:t>
            </a:r>
            <a:r>
              <a:rPr lang="en-GB" dirty="0"/>
              <a:t>: First end-to-end simulation. </a:t>
            </a:r>
          </a:p>
          <a:p>
            <a:r>
              <a:rPr lang="en-GB" b="1" dirty="0"/>
              <a:t>31 Jan 2020</a:t>
            </a:r>
            <a:r>
              <a:rPr lang="en-GB" dirty="0"/>
              <a:t>: </a:t>
            </a:r>
          </a:p>
          <a:p>
            <a:pPr lvl="1"/>
            <a:r>
              <a:rPr lang="en-GB" dirty="0"/>
              <a:t>Design of the facility will be frozen. </a:t>
            </a:r>
          </a:p>
          <a:p>
            <a:pPr lvl="1"/>
            <a:r>
              <a:rPr lang="en-GB" dirty="0"/>
              <a:t>First view of the costs. </a:t>
            </a:r>
          </a:p>
          <a:p>
            <a:pPr lvl="1"/>
            <a:r>
              <a:rPr lang="en-GB" dirty="0"/>
              <a:t>R&amp;D programme needed to take the programme forward will be defined. </a:t>
            </a:r>
          </a:p>
          <a:p>
            <a:r>
              <a:rPr lang="en-GB" b="1" dirty="0"/>
              <a:t>28 Feb 2020</a:t>
            </a:r>
            <a:r>
              <a:rPr lang="en-GB" dirty="0"/>
              <a:t>: Complete the write-up of the pre-CDR. </a:t>
            </a:r>
          </a:p>
          <a:p>
            <a:r>
              <a:rPr lang="en-GB" b="1" dirty="0"/>
              <a:t>Mar 2020</a:t>
            </a:r>
            <a:r>
              <a:rPr lang="en-GB" dirty="0"/>
              <a:t>: External review of pre-CDR in advance of publication. </a:t>
            </a:r>
          </a:p>
          <a:p>
            <a:endParaRPr lang="en-GB" dirty="0"/>
          </a:p>
        </p:txBody>
      </p:sp>
      <p:sp>
        <p:nvSpPr>
          <p:cNvPr id="3" name="Title 2">
            <a:extLst>
              <a:ext uri="{FF2B5EF4-FFF2-40B4-BE49-F238E27FC236}">
                <a16:creationId xmlns:a16="http://schemas.microsoft.com/office/drawing/2014/main" id="{875A99CB-F06C-43B5-827C-EA568B881F53}"/>
              </a:ext>
            </a:extLst>
          </p:cNvPr>
          <p:cNvSpPr>
            <a:spLocks noGrp="1"/>
          </p:cNvSpPr>
          <p:nvPr>
            <p:ph type="title"/>
          </p:nvPr>
        </p:nvSpPr>
        <p:spPr/>
        <p:txBody>
          <a:bodyPr>
            <a:normAutofit fontScale="90000"/>
          </a:bodyPr>
          <a:lstStyle/>
          <a:p>
            <a:r>
              <a:rPr lang="en-GB" dirty="0"/>
              <a:t>Schedule and deadlines</a:t>
            </a:r>
          </a:p>
        </p:txBody>
      </p:sp>
    </p:spTree>
    <p:extLst>
      <p:ext uri="{BB962C8B-B14F-4D97-AF65-F5344CB8AC3E}">
        <p14:creationId xmlns:p14="http://schemas.microsoft.com/office/powerpoint/2010/main" val="4251922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3F2DFD-48A8-4430-B85C-6CDE71090653}"/>
              </a:ext>
            </a:extLst>
          </p:cNvPr>
          <p:cNvSpPr>
            <a:spLocks noGrp="1"/>
          </p:cNvSpPr>
          <p:nvPr>
            <p:ph type="body" sz="quarter" idx="12"/>
          </p:nvPr>
        </p:nvSpPr>
        <p:spPr/>
        <p:txBody>
          <a:bodyPr>
            <a:normAutofit fontScale="92500" lnSpcReduction="10000"/>
          </a:bodyPr>
          <a:lstStyle/>
          <a:p>
            <a:r>
              <a:rPr lang="en-GB" dirty="0"/>
              <a:t>Version 0 of the floor plan.</a:t>
            </a:r>
          </a:p>
          <a:p>
            <a:pPr lvl="1"/>
            <a:r>
              <a:rPr lang="en-GB" dirty="0">
                <a:hlinkClick r:id="rId2"/>
              </a:rPr>
              <a:t>https://ccap.hep.ph.ic.ac.uk/trac/attachment/wiki/Research/DesignStudy/PreCDR/FloorPlan-v0.png</a:t>
            </a:r>
            <a:r>
              <a:rPr lang="en-GB" dirty="0"/>
              <a:t> </a:t>
            </a:r>
          </a:p>
          <a:p>
            <a:pPr lvl="1"/>
            <a:endParaRPr lang="en-GB" dirty="0"/>
          </a:p>
          <a:p>
            <a:pPr lvl="1"/>
            <a:endParaRPr lang="en-GB" dirty="0"/>
          </a:p>
          <a:p>
            <a:pPr lvl="1"/>
            <a:endParaRPr lang="en-GB" dirty="0"/>
          </a:p>
          <a:p>
            <a:pPr lvl="1"/>
            <a:r>
              <a:rPr lang="en-GB" dirty="0"/>
              <a:t>Details of updates:</a:t>
            </a:r>
          </a:p>
          <a:p>
            <a:pPr lvl="2"/>
            <a:r>
              <a:rPr lang="en-GB" dirty="0">
                <a:hlinkClick r:id="rId3"/>
              </a:rPr>
              <a:t>https://ccap.hep.ph.ic.ac.uk/trac/wiki/Research/DesignStudy/PreCDR#Floorplan</a:t>
            </a:r>
            <a:r>
              <a:rPr lang="en-GB" dirty="0"/>
              <a:t> </a:t>
            </a:r>
          </a:p>
          <a:p>
            <a:endParaRPr lang="en-GB" dirty="0"/>
          </a:p>
          <a:p>
            <a:r>
              <a:rPr lang="en-GB" dirty="0"/>
              <a:t>RAL will provide an engineer to draw the floor plan of the final version of the </a:t>
            </a:r>
            <a:r>
              <a:rPr lang="en-GB" dirty="0" err="1"/>
              <a:t>LhARA</a:t>
            </a:r>
            <a:r>
              <a:rPr lang="en-GB" dirty="0"/>
              <a:t> facility to go in the pre-CDR.</a:t>
            </a:r>
          </a:p>
          <a:p>
            <a:pPr lvl="1"/>
            <a:r>
              <a:rPr lang="en-GB" dirty="0"/>
              <a:t>Due in February.</a:t>
            </a:r>
          </a:p>
          <a:p>
            <a:endParaRPr lang="en-GB" dirty="0"/>
          </a:p>
          <a:p>
            <a:r>
              <a:rPr lang="en-GB" dirty="0"/>
              <a:t>Design will be frozen by the end of January.</a:t>
            </a:r>
          </a:p>
        </p:txBody>
      </p:sp>
      <p:sp>
        <p:nvSpPr>
          <p:cNvPr id="3" name="Title 2">
            <a:extLst>
              <a:ext uri="{FF2B5EF4-FFF2-40B4-BE49-F238E27FC236}">
                <a16:creationId xmlns:a16="http://schemas.microsoft.com/office/drawing/2014/main" id="{C67D0FD4-138E-4BD8-8404-BA44F5057243}"/>
              </a:ext>
            </a:extLst>
          </p:cNvPr>
          <p:cNvSpPr>
            <a:spLocks noGrp="1"/>
          </p:cNvSpPr>
          <p:nvPr>
            <p:ph type="title"/>
          </p:nvPr>
        </p:nvSpPr>
        <p:spPr/>
        <p:txBody>
          <a:bodyPr>
            <a:normAutofit fontScale="90000"/>
          </a:bodyPr>
          <a:lstStyle/>
          <a:p>
            <a:r>
              <a:rPr lang="en-GB" dirty="0"/>
              <a:t>Floor plan</a:t>
            </a:r>
          </a:p>
        </p:txBody>
      </p:sp>
      <p:pic>
        <p:nvPicPr>
          <p:cNvPr id="4" name="Picture 3" descr="A picture containing toy&#10;&#10;Description automatically generated">
            <a:extLst>
              <a:ext uri="{FF2B5EF4-FFF2-40B4-BE49-F238E27FC236}">
                <a16:creationId xmlns:a16="http://schemas.microsoft.com/office/drawing/2014/main" id="{72ACFC96-86CD-44AC-B1F4-C64EEEC424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97993" y="1487901"/>
            <a:ext cx="3084095" cy="1677065"/>
          </a:xfrm>
          <a:prstGeom prst="rect">
            <a:avLst/>
          </a:prstGeom>
        </p:spPr>
      </p:pic>
    </p:spTree>
    <p:extLst>
      <p:ext uri="{BB962C8B-B14F-4D97-AF65-F5344CB8AC3E}">
        <p14:creationId xmlns:p14="http://schemas.microsoft.com/office/powerpoint/2010/main" val="4021821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95AEC56-B1BD-415A-82AB-D9D04F68AD70}"/>
              </a:ext>
            </a:extLst>
          </p:cNvPr>
          <p:cNvSpPr>
            <a:spLocks noGrp="1"/>
          </p:cNvSpPr>
          <p:nvPr>
            <p:ph type="body" sz="quarter" idx="12"/>
          </p:nvPr>
        </p:nvSpPr>
        <p:spPr/>
        <p:txBody>
          <a:bodyPr/>
          <a:lstStyle/>
          <a:p>
            <a:r>
              <a:rPr lang="en-GB" dirty="0">
                <a:hlinkClick r:id="rId2"/>
              </a:rPr>
              <a:t>https://ccap.hep.ph.ic.ac.uk/trac/raw-attachment/wiki/Research/DesignStudy/PreCDR/2019-11-15-Interfaces.pdf</a:t>
            </a:r>
            <a:r>
              <a:rPr lang="en-GB" dirty="0"/>
              <a:t> </a:t>
            </a:r>
          </a:p>
          <a:p>
            <a:endParaRPr lang="en-GB" dirty="0"/>
          </a:p>
          <a:p>
            <a:r>
              <a:rPr lang="en-GB" dirty="0"/>
              <a:t>Mostly straight-forward.</a:t>
            </a:r>
          </a:p>
          <a:p>
            <a:endParaRPr lang="en-GB" dirty="0"/>
          </a:p>
          <a:p>
            <a:r>
              <a:rPr lang="en-GB" dirty="0"/>
              <a:t>Detail at the laser-capture interface being discussed to work out some of the space needed for monitoring the laser and differential pumping whilst ensuring we capture as much of the beam produced by the laser. </a:t>
            </a:r>
          </a:p>
          <a:p>
            <a:endParaRPr lang="en-GB" dirty="0"/>
          </a:p>
        </p:txBody>
      </p:sp>
      <p:sp>
        <p:nvSpPr>
          <p:cNvPr id="2" name="Title 1"/>
          <p:cNvSpPr>
            <a:spLocks noGrp="1"/>
          </p:cNvSpPr>
          <p:nvPr>
            <p:ph type="title"/>
          </p:nvPr>
        </p:nvSpPr>
        <p:spPr/>
        <p:txBody>
          <a:bodyPr>
            <a:normAutofit fontScale="90000"/>
          </a:bodyPr>
          <a:lstStyle/>
          <a:p>
            <a:r>
              <a:rPr lang="en-GB" dirty="0"/>
              <a:t>System interfaces</a:t>
            </a:r>
          </a:p>
        </p:txBody>
      </p:sp>
    </p:spTree>
    <p:extLst>
      <p:ext uri="{BB962C8B-B14F-4D97-AF65-F5344CB8AC3E}">
        <p14:creationId xmlns:p14="http://schemas.microsoft.com/office/powerpoint/2010/main" val="1143649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85E9869-B4F7-452A-8727-6E47A198D4FF}"/>
              </a:ext>
            </a:extLst>
          </p:cNvPr>
          <p:cNvSpPr>
            <a:spLocks noGrp="1"/>
          </p:cNvSpPr>
          <p:nvPr>
            <p:ph type="body" sz="quarter" idx="12"/>
          </p:nvPr>
        </p:nvSpPr>
        <p:spPr>
          <a:xfrm>
            <a:off x="166688" y="682388"/>
            <a:ext cx="9621889" cy="516825"/>
          </a:xfrm>
        </p:spPr>
        <p:txBody>
          <a:bodyPr>
            <a:normAutofit fontScale="62500" lnSpcReduction="20000"/>
          </a:bodyPr>
          <a:lstStyle/>
          <a:p>
            <a:r>
              <a:rPr lang="en-GB" dirty="0">
                <a:hlinkClick r:id="rId2"/>
              </a:rPr>
              <a:t>https://ccap.hep.ph.ic.ac.uk/trac/raw-attachment/wiki/Research/DesignStudy/PreCDR/LhARA_parameter_list-v2.pdf</a:t>
            </a:r>
            <a:r>
              <a:rPr lang="en-GB" dirty="0"/>
              <a:t> </a:t>
            </a:r>
          </a:p>
        </p:txBody>
      </p:sp>
      <p:sp>
        <p:nvSpPr>
          <p:cNvPr id="3" name="Title 2">
            <a:extLst>
              <a:ext uri="{FF2B5EF4-FFF2-40B4-BE49-F238E27FC236}">
                <a16:creationId xmlns:a16="http://schemas.microsoft.com/office/drawing/2014/main" id="{D24596EC-9AF7-4CAF-83F4-C579CFA78708}"/>
              </a:ext>
            </a:extLst>
          </p:cNvPr>
          <p:cNvSpPr>
            <a:spLocks noGrp="1"/>
          </p:cNvSpPr>
          <p:nvPr>
            <p:ph type="title"/>
          </p:nvPr>
        </p:nvSpPr>
        <p:spPr/>
        <p:txBody>
          <a:bodyPr>
            <a:normAutofit fontScale="90000"/>
          </a:bodyPr>
          <a:lstStyle/>
          <a:p>
            <a:r>
              <a:rPr lang="en-GB" dirty="0"/>
              <a:t>Parameter table</a:t>
            </a:r>
          </a:p>
        </p:txBody>
      </p:sp>
      <p:pic>
        <p:nvPicPr>
          <p:cNvPr id="5" name="Picture 4">
            <a:extLst>
              <a:ext uri="{FF2B5EF4-FFF2-40B4-BE49-F238E27FC236}">
                <a16:creationId xmlns:a16="http://schemas.microsoft.com/office/drawing/2014/main" id="{DE09BDF0-67EA-43EB-830A-9D1E2B869C0E}"/>
              </a:ext>
            </a:extLst>
          </p:cNvPr>
          <p:cNvPicPr>
            <a:picLocks noChangeAspect="1"/>
          </p:cNvPicPr>
          <p:nvPr/>
        </p:nvPicPr>
        <p:blipFill>
          <a:blip r:embed="rId3"/>
          <a:stretch>
            <a:fillRect/>
          </a:stretch>
        </p:blipFill>
        <p:spPr>
          <a:xfrm>
            <a:off x="2590703" y="1199213"/>
            <a:ext cx="4692962" cy="5301842"/>
          </a:xfrm>
          <a:prstGeom prst="rect">
            <a:avLst/>
          </a:prstGeom>
        </p:spPr>
      </p:pic>
    </p:spTree>
    <p:extLst>
      <p:ext uri="{BB962C8B-B14F-4D97-AF65-F5344CB8AC3E}">
        <p14:creationId xmlns:p14="http://schemas.microsoft.com/office/powerpoint/2010/main" val="3124237894"/>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alkTemplate.potx" id="{87EC5DEA-25D2-4F81-A38E-2C58A0C46034}" vid="{E5F671DF-A821-4F32-AF54-29F1C5AE8F13}"/>
    </a:ext>
  </a:extLst>
</a:theme>
</file>

<file path=docProps/app.xml><?xml version="1.0" encoding="utf-8"?>
<Properties xmlns="http://schemas.openxmlformats.org/officeDocument/2006/extended-properties" xmlns:vt="http://schemas.openxmlformats.org/officeDocument/2006/docPropsVTypes">
  <Template>TalkTemplate</Template>
  <TotalTime>1091</TotalTime>
  <Words>852</Words>
  <Application>Microsoft Office PowerPoint</Application>
  <PresentationFormat>A4 Paper (210x297 mm)</PresentationFormat>
  <Paragraphs>130</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Arial Black</vt:lpstr>
      <vt:lpstr>Custom Design</vt:lpstr>
      <vt:lpstr>PowerPoint Presentation</vt:lpstr>
      <vt:lpstr>Introduction</vt:lpstr>
      <vt:lpstr>What will go in the pre-CDR</vt:lpstr>
      <vt:lpstr>Organisation and the WBS</vt:lpstr>
      <vt:lpstr>LhARA Steering Group</vt:lpstr>
      <vt:lpstr>Schedule and deadlines</vt:lpstr>
      <vt:lpstr>Floor plan</vt:lpstr>
      <vt:lpstr>System interfaces</vt:lpstr>
      <vt:lpstr>Parameter table</vt:lpstr>
      <vt:lpstr>Parameter table</vt:lpstr>
      <vt:lpstr>Parameter table</vt:lpstr>
      <vt:lpstr>Parameter table</vt:lpstr>
      <vt:lpstr>R&amp;D plan</vt:lpstr>
      <vt:lpstr>Upcoming deadlines</vt:lpstr>
      <vt:lpstr>Summary</vt:lpstr>
    </vt:vector>
  </TitlesOfParts>
  <Company>ak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Kurup, Ajit</dc:creator>
  <cp:lastModifiedBy>Kurup, Ajit</cp:lastModifiedBy>
  <cp:revision>14</cp:revision>
  <dcterms:created xsi:type="dcterms:W3CDTF">2019-12-10T18:44:56Z</dcterms:created>
  <dcterms:modified xsi:type="dcterms:W3CDTF">2019-12-11T12:56:29Z</dcterms:modified>
</cp:coreProperties>
</file>