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57" r:id="rId3"/>
    <p:sldId id="256" r:id="rId4"/>
    <p:sldId id="390" r:id="rId5"/>
    <p:sldId id="492" r:id="rId6"/>
    <p:sldId id="313" r:id="rId7"/>
    <p:sldId id="258" r:id="rId8"/>
    <p:sldId id="263" r:id="rId9"/>
    <p:sldId id="464" r:id="rId10"/>
    <p:sldId id="339" r:id="rId11"/>
    <p:sldId id="294" r:id="rId12"/>
    <p:sldId id="273" r:id="rId13"/>
    <p:sldId id="443" r:id="rId14"/>
    <p:sldId id="428" r:id="rId15"/>
    <p:sldId id="493" r:id="rId16"/>
    <p:sldId id="46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16" autoAdjust="0"/>
    <p:restoredTop sz="94660"/>
  </p:normalViewPr>
  <p:slideViewPr>
    <p:cSldViewPr snapToGrid="0">
      <p:cViewPr varScale="1">
        <p:scale>
          <a:sx n="98" d="100"/>
          <a:sy n="98" d="100"/>
        </p:scale>
        <p:origin x="192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A0D30-8AF9-0C4C-9E7F-B40F1E1CB457}" type="datetimeFigureOut">
              <a:rPr lang="en-US" smtClean="0"/>
              <a:t>6/24/20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22A04-3487-F74D-8C56-C2D83CBD2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98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</a:t>
            </a:r>
            <a:r>
              <a:rPr lang="en-US" baseline="0" dirty="0"/>
              <a:t> “research room“ – sounds like a trendy bar?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13B84-47AE-7E40-A0DD-8D3A01D2AD7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841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06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132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468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03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MCRC logo small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13"/>
          <a:stretch/>
        </p:blipFill>
        <p:spPr>
          <a:xfrm>
            <a:off x="105720" y="5786944"/>
            <a:ext cx="1333152" cy="1071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7" t="84024" r="39698" b="4084"/>
          <a:stretch/>
        </p:blipFill>
        <p:spPr bwMode="auto">
          <a:xfrm>
            <a:off x="10629964" y="5780066"/>
            <a:ext cx="1562036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5" t="84024" r="68268" b="4084"/>
          <a:stretch/>
        </p:blipFill>
        <p:spPr bwMode="auto">
          <a:xfrm>
            <a:off x="5130761" y="5780066"/>
            <a:ext cx="1807314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2380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MCRC logo small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13"/>
          <a:stretch/>
        </p:blipFill>
        <p:spPr>
          <a:xfrm>
            <a:off x="105720" y="5786944"/>
            <a:ext cx="1333152" cy="1071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7" t="84024" r="39698" b="4084"/>
          <a:stretch/>
        </p:blipFill>
        <p:spPr bwMode="auto">
          <a:xfrm>
            <a:off x="10629964" y="5780066"/>
            <a:ext cx="1562036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5" t="84024" r="68268" b="4084"/>
          <a:stretch/>
        </p:blipFill>
        <p:spPr bwMode="auto">
          <a:xfrm>
            <a:off x="5130761" y="5780066"/>
            <a:ext cx="1807314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5300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70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MCRC logo small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13"/>
          <a:stretch/>
        </p:blipFill>
        <p:spPr>
          <a:xfrm>
            <a:off x="105720" y="5786944"/>
            <a:ext cx="1333152" cy="1071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7" t="84024" r="39698" b="4084"/>
          <a:stretch/>
        </p:blipFill>
        <p:spPr bwMode="auto">
          <a:xfrm>
            <a:off x="10629964" y="5780066"/>
            <a:ext cx="1562036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5" t="84024" r="68268" b="4084"/>
          <a:stretch/>
        </p:blipFill>
        <p:spPr bwMode="auto">
          <a:xfrm>
            <a:off x="5130761" y="5780066"/>
            <a:ext cx="1807314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13612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MCRC logo small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13"/>
          <a:stretch/>
        </p:blipFill>
        <p:spPr>
          <a:xfrm>
            <a:off x="105720" y="5786944"/>
            <a:ext cx="1333152" cy="1071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7" t="84024" r="39698" b="4084"/>
          <a:stretch/>
        </p:blipFill>
        <p:spPr bwMode="auto">
          <a:xfrm>
            <a:off x="10629964" y="5780066"/>
            <a:ext cx="1562036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5" t="84024" r="68268" b="4084"/>
          <a:stretch/>
        </p:blipFill>
        <p:spPr bwMode="auto">
          <a:xfrm>
            <a:off x="5130761" y="5780066"/>
            <a:ext cx="1807314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6599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MCRC logo small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13"/>
          <a:stretch/>
        </p:blipFill>
        <p:spPr>
          <a:xfrm>
            <a:off x="105720" y="5786944"/>
            <a:ext cx="1333152" cy="10710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7" t="84024" r="39698" b="4084"/>
          <a:stretch/>
        </p:blipFill>
        <p:spPr bwMode="auto">
          <a:xfrm>
            <a:off x="10629964" y="5780066"/>
            <a:ext cx="1562036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5" t="84024" r="68268" b="4084"/>
          <a:stretch/>
        </p:blipFill>
        <p:spPr bwMode="auto">
          <a:xfrm>
            <a:off x="5130761" y="5780066"/>
            <a:ext cx="1807314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44464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 descr="MCRC logo small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13"/>
          <a:stretch/>
        </p:blipFill>
        <p:spPr>
          <a:xfrm>
            <a:off x="105720" y="5786944"/>
            <a:ext cx="1333152" cy="10710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7" t="84024" r="39698" b="4084"/>
          <a:stretch/>
        </p:blipFill>
        <p:spPr bwMode="auto">
          <a:xfrm>
            <a:off x="10629964" y="5780066"/>
            <a:ext cx="1562036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5" t="84024" r="68268" b="4084"/>
          <a:stretch/>
        </p:blipFill>
        <p:spPr bwMode="auto">
          <a:xfrm>
            <a:off x="5130761" y="5780066"/>
            <a:ext cx="1807314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79097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MCRC logo small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13"/>
          <a:stretch/>
        </p:blipFill>
        <p:spPr>
          <a:xfrm>
            <a:off x="105720" y="5786944"/>
            <a:ext cx="1333152" cy="1071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7" t="84024" r="39698" b="4084"/>
          <a:stretch/>
        </p:blipFill>
        <p:spPr bwMode="auto">
          <a:xfrm>
            <a:off x="10629964" y="5780066"/>
            <a:ext cx="1562036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5" t="84024" r="68268" b="4084"/>
          <a:stretch/>
        </p:blipFill>
        <p:spPr bwMode="auto">
          <a:xfrm>
            <a:off x="5130761" y="5780066"/>
            <a:ext cx="1807314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8320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 descr="MCRC logo small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13"/>
          <a:stretch/>
        </p:blipFill>
        <p:spPr>
          <a:xfrm>
            <a:off x="105720" y="5786944"/>
            <a:ext cx="1333152" cy="10710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7" t="84024" r="39698" b="4084"/>
          <a:stretch/>
        </p:blipFill>
        <p:spPr bwMode="auto">
          <a:xfrm>
            <a:off x="10629964" y="5780066"/>
            <a:ext cx="1562036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5" t="84024" r="68268" b="4084"/>
          <a:stretch/>
        </p:blipFill>
        <p:spPr bwMode="auto">
          <a:xfrm>
            <a:off x="5130761" y="5780066"/>
            <a:ext cx="1807314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0798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MCRC logo small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13"/>
          <a:stretch/>
        </p:blipFill>
        <p:spPr>
          <a:xfrm>
            <a:off x="105720" y="5786944"/>
            <a:ext cx="1333152" cy="10710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7" t="84024" r="39698" b="4084"/>
          <a:stretch/>
        </p:blipFill>
        <p:spPr bwMode="auto">
          <a:xfrm>
            <a:off x="10629964" y="5780066"/>
            <a:ext cx="1562036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5" t="84024" r="68268" b="4084"/>
          <a:stretch/>
        </p:blipFill>
        <p:spPr bwMode="auto">
          <a:xfrm>
            <a:off x="5130761" y="5780066"/>
            <a:ext cx="1807314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12674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MCRC logo small.jpg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13"/>
          <a:stretch/>
        </p:blipFill>
        <p:spPr>
          <a:xfrm>
            <a:off x="105720" y="5786944"/>
            <a:ext cx="1333152" cy="10710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7" t="84024" r="39698" b="4084"/>
          <a:stretch/>
        </p:blipFill>
        <p:spPr bwMode="auto">
          <a:xfrm>
            <a:off x="10629964" y="5780066"/>
            <a:ext cx="1562036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7D67C6-E634-454B-8E63-FB0524820829}"/>
              </a:ext>
            </a:extLst>
          </p:cNvPr>
          <p:cNvPicPr/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5" t="84024" r="68268" b="4084"/>
          <a:stretch/>
        </p:blipFill>
        <p:spPr bwMode="auto">
          <a:xfrm>
            <a:off x="5130761" y="5780066"/>
            <a:ext cx="1807314" cy="1077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52428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9C7EC-CB17-4191-91EE-4F169DCDEA2E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73D1A-0261-404D-84E2-6D50F658C5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31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Christie Proton Research Beamline and Radiobiology </a:t>
            </a:r>
            <a:r>
              <a:rPr lang="en-GB" dirty="0" err="1"/>
              <a:t>Endstation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Mike Merchant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20’ talk 24/06/20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CCAP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LhARA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Plenary meeting</a:t>
            </a:r>
          </a:p>
        </p:txBody>
      </p:sp>
    </p:spTree>
    <p:extLst>
      <p:ext uri="{BB962C8B-B14F-4D97-AF65-F5344CB8AC3E}">
        <p14:creationId xmlns:p14="http://schemas.microsoft.com/office/powerpoint/2010/main" val="3562600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20EB102-70D1-8C44-A020-0C970CB0DC78}"/>
              </a:ext>
            </a:extLst>
          </p:cNvPr>
          <p:cNvSpPr txBox="1">
            <a:spLocks/>
          </p:cNvSpPr>
          <p:nvPr/>
        </p:nvSpPr>
        <p:spPr>
          <a:xfrm>
            <a:off x="1884524" y="178923"/>
            <a:ext cx="8208912" cy="6179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50" b="1" dirty="0">
                <a:cs typeface="Calibri"/>
              </a:rPr>
              <a:t>Proton Relative Biological Effectiveness</a:t>
            </a:r>
            <a:endParaRPr lang="en-US" sz="25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002A4D-3E74-E443-B463-CC595F809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892" y="961853"/>
            <a:ext cx="4838820" cy="53764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81EDA4-0B7D-2C49-9E7D-DB0B5E8A8807}"/>
              </a:ext>
            </a:extLst>
          </p:cNvPr>
          <p:cNvSpPr txBox="1"/>
          <p:nvPr/>
        </p:nvSpPr>
        <p:spPr>
          <a:xfrm>
            <a:off x="6139231" y="1664625"/>
            <a:ext cx="41396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600" dirty="0"/>
              <a:t>Is there a link between LET and RBE?</a:t>
            </a:r>
          </a:p>
          <a:p>
            <a:pPr marL="285750" indent="-285750">
              <a:buFont typeface="Arial" charset="0"/>
              <a:buChar char="•"/>
            </a:pPr>
            <a:endParaRPr lang="en-GB" sz="1600" dirty="0"/>
          </a:p>
          <a:p>
            <a:pPr marL="285750" indent="-285750">
              <a:buFont typeface="Arial" charset="0"/>
              <a:buChar char="•"/>
            </a:pPr>
            <a:r>
              <a:rPr lang="en-GB" sz="1600" dirty="0"/>
              <a:t>Experimental data collated by Paganetti (2014)</a:t>
            </a:r>
          </a:p>
          <a:p>
            <a:pPr marL="285750" indent="-285750">
              <a:buFont typeface="Arial" charset="0"/>
              <a:buChar char="•"/>
            </a:pP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6BC720-D5BC-8A43-89EA-36A2AB5719FE}"/>
              </a:ext>
            </a:extLst>
          </p:cNvPr>
          <p:cNvSpPr txBox="1"/>
          <p:nvPr/>
        </p:nvSpPr>
        <p:spPr>
          <a:xfrm>
            <a:off x="1022214" y="6211362"/>
            <a:ext cx="41987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Data reproduced from Paganetti, Phys. Med. Biol., 2014</a:t>
            </a:r>
          </a:p>
        </p:txBody>
      </p:sp>
    </p:spTree>
    <p:extLst>
      <p:ext uri="{BB962C8B-B14F-4D97-AF65-F5344CB8AC3E}">
        <p14:creationId xmlns:p14="http://schemas.microsoft.com/office/powerpoint/2010/main" val="1849682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84" y="608013"/>
            <a:ext cx="11995484" cy="535147"/>
          </a:xfrm>
        </p:spPr>
        <p:txBody>
          <a:bodyPr>
            <a:normAutofit fontScale="90000"/>
          </a:bodyPr>
          <a:lstStyle/>
          <a:p>
            <a:r>
              <a:rPr lang="en-GB" dirty="0"/>
              <a:t>Protons: Mechanistic Modelling of DNA Damage &amp; Repair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D4D69FD-2D8E-7044-94D6-D1BFC1211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3" y="1565152"/>
            <a:ext cx="4072688" cy="3550980"/>
          </a:xfrm>
          <a:prstGeom prst="rect">
            <a:avLst/>
          </a:prstGeom>
        </p:spPr>
      </p:pic>
      <p:pic>
        <p:nvPicPr>
          <p:cNvPr id="17" name="Picture 2" descr="C:\Users\mbmhrsi3\Dropbox (The University of Manchester)\Apps\drawio\DaMaRiS_Current.png">
            <a:extLst>
              <a:ext uri="{FF2B5EF4-FFF2-40B4-BE49-F238E27FC236}">
                <a16:creationId xmlns:a16="http://schemas.microsoft.com/office/drawing/2014/main" id="{B97F34E0-201E-A54C-9764-AEEDCF16A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250" y="1291861"/>
            <a:ext cx="4270158" cy="409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6954D4C-20EB-D541-AE03-E61D388963FD}"/>
              </a:ext>
            </a:extLst>
          </p:cNvPr>
          <p:cNvSpPr txBox="1"/>
          <p:nvPr/>
        </p:nvSpPr>
        <p:spPr>
          <a:xfrm>
            <a:off x="406393" y="5272124"/>
            <a:ext cx="3717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Nanodosimetric modelling of DNA damage complexity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0C9631-D099-A149-ADD4-B4819DDA1F84}"/>
              </a:ext>
            </a:extLst>
          </p:cNvPr>
          <p:cNvSpPr txBox="1"/>
          <p:nvPr/>
        </p:nvSpPr>
        <p:spPr>
          <a:xfrm>
            <a:off x="7057450" y="5618628"/>
            <a:ext cx="3717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Mechanistic modelling of DNA repair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146855-DD36-E445-81C7-269CA86BC633}"/>
              </a:ext>
            </a:extLst>
          </p:cNvPr>
          <p:cNvSpPr txBox="1"/>
          <p:nvPr/>
        </p:nvSpPr>
        <p:spPr>
          <a:xfrm>
            <a:off x="1463040" y="6074447"/>
            <a:ext cx="2359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Henthorn et al. Rad. Res. 2017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Henthorn et al. RSC advances 2019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D1B96C-CA78-EC46-8E47-1C23B64B6C8F}"/>
              </a:ext>
            </a:extLst>
          </p:cNvPr>
          <p:cNvSpPr txBox="1"/>
          <p:nvPr/>
        </p:nvSpPr>
        <p:spPr>
          <a:xfrm>
            <a:off x="6872690" y="6074447"/>
            <a:ext cx="4822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Warmenhoven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&amp; Henthorn et al. Nature Scientific Reports 2017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Ingram et al. Nature Scientific Reports 2019</a:t>
            </a:r>
          </a:p>
          <a:p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Warmenhoven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et al. DNA Repair 2020 </a:t>
            </a:r>
          </a:p>
        </p:txBody>
      </p:sp>
    </p:spTree>
    <p:extLst>
      <p:ext uri="{BB962C8B-B14F-4D97-AF65-F5344CB8AC3E}">
        <p14:creationId xmlns:p14="http://schemas.microsoft.com/office/powerpoint/2010/main" val="145616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5E5242E-6796-3E4B-8F0C-4D9EABA5E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3558" y="1096638"/>
            <a:ext cx="5464887" cy="2233113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A641AD2-137E-E042-8293-A7AA7CBB8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1" y="250576"/>
            <a:ext cx="11567160" cy="535147"/>
          </a:xfrm>
        </p:spPr>
        <p:txBody>
          <a:bodyPr>
            <a:normAutofit fontScale="90000"/>
          </a:bodyPr>
          <a:lstStyle/>
          <a:p>
            <a:r>
              <a:rPr lang="en-GB" dirty="0"/>
              <a:t>Protons: Biologically Augmented Treatment Planning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F123D6-D570-AB4E-A5FA-E66EC4F77AEA}"/>
              </a:ext>
            </a:extLst>
          </p:cNvPr>
          <p:cNvSpPr txBox="1"/>
          <p:nvPr/>
        </p:nvSpPr>
        <p:spPr>
          <a:xfrm>
            <a:off x="2387600" y="3640666"/>
            <a:ext cx="453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Physical Dose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4FEFE0-5C32-7C44-A401-F2271A2AE0FA}"/>
              </a:ext>
            </a:extLst>
          </p:cNvPr>
          <p:cNvSpPr txBox="1"/>
          <p:nvPr/>
        </p:nvSpPr>
        <p:spPr>
          <a:xfrm>
            <a:off x="5753888" y="3657599"/>
            <a:ext cx="2817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Linear Energy Transfer</a:t>
            </a:r>
          </a:p>
        </p:txBody>
      </p:sp>
    </p:spTree>
    <p:extLst>
      <p:ext uri="{BB962C8B-B14F-4D97-AF65-F5344CB8AC3E}">
        <p14:creationId xmlns:p14="http://schemas.microsoft.com/office/powerpoint/2010/main" val="4114727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3AAA63D4-3A15-554D-BBD2-3BDB0E92128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363558" y="1096638"/>
            <a:ext cx="5464887" cy="2233113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49F7E55-AED8-F94B-9577-3D74E1EB98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54" y="2951450"/>
            <a:ext cx="5687628" cy="230697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id="{427E6C00-A121-AA42-804C-FFF3B5607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133" y="2951450"/>
            <a:ext cx="5310099" cy="2306971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1192EEC-EAC3-3848-B5DD-A06C6DFD5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1" y="230728"/>
            <a:ext cx="11567160" cy="535147"/>
          </a:xfrm>
        </p:spPr>
        <p:txBody>
          <a:bodyPr>
            <a:normAutofit fontScale="90000"/>
          </a:bodyPr>
          <a:lstStyle/>
          <a:p>
            <a:r>
              <a:rPr lang="en-GB" dirty="0"/>
              <a:t>Protons: Biologically Augmented Treatment Planning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1EBF76-BF1E-434C-ADB9-ABC490CF9F48}"/>
              </a:ext>
            </a:extLst>
          </p:cNvPr>
          <p:cNvSpPr txBox="1"/>
          <p:nvPr/>
        </p:nvSpPr>
        <p:spPr>
          <a:xfrm>
            <a:off x="321734" y="5384800"/>
            <a:ext cx="453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DNA Damage model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2431DE-66CA-5E46-868F-6F404712B8F9}"/>
              </a:ext>
            </a:extLst>
          </p:cNvPr>
          <p:cNvSpPr txBox="1"/>
          <p:nvPr/>
        </p:nvSpPr>
        <p:spPr>
          <a:xfrm>
            <a:off x="7219115" y="5384800"/>
            <a:ext cx="453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DNA Repair model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18EFB5-11B7-0B48-B74B-D392B4B8DE70}"/>
              </a:ext>
            </a:extLst>
          </p:cNvPr>
          <p:cNvSpPr txBox="1"/>
          <p:nvPr/>
        </p:nvSpPr>
        <p:spPr>
          <a:xfrm>
            <a:off x="68454" y="5880511"/>
            <a:ext cx="21380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50" i="1" dirty="0"/>
              <a:t>N. Henthorn et al., RSC Advances, 2019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4815BF-BA32-A844-88F9-932D18B989FF}"/>
              </a:ext>
            </a:extLst>
          </p:cNvPr>
          <p:cNvSpPr txBox="1"/>
          <p:nvPr/>
        </p:nvSpPr>
        <p:spPr>
          <a:xfrm>
            <a:off x="10422599" y="5754132"/>
            <a:ext cx="160829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50" i="1" dirty="0"/>
              <a:t>E. Smith et al., Nat. Sci. Rep 2019</a:t>
            </a:r>
          </a:p>
        </p:txBody>
      </p:sp>
    </p:spTree>
    <p:extLst>
      <p:ext uri="{BB962C8B-B14F-4D97-AF65-F5344CB8AC3E}">
        <p14:creationId xmlns:p14="http://schemas.microsoft.com/office/powerpoint/2010/main" val="3636956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r="35833"/>
          <a:stretch/>
        </p:blipFill>
        <p:spPr bwMode="auto">
          <a:xfrm>
            <a:off x="3257891" y="3980525"/>
            <a:ext cx="5904000" cy="23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7DD2CF0-81E7-0644-9ECA-E2483C603F83}"/>
              </a:ext>
            </a:extLst>
          </p:cNvPr>
          <p:cNvSpPr txBox="1">
            <a:spLocks/>
          </p:cNvSpPr>
          <p:nvPr/>
        </p:nvSpPr>
        <p:spPr>
          <a:xfrm>
            <a:off x="3241288" y="3941"/>
            <a:ext cx="5920603" cy="82397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FFCC33"/>
                </a:solidFill>
                <a:cs typeface="Calibri"/>
              </a:rPr>
              <a:t>Mechanistic Modelling and Validation of Biological Effect</a:t>
            </a:r>
            <a:endParaRPr lang="en-US" sz="3400" dirty="0">
              <a:ln>
                <a:solidFill>
                  <a:schemeClr val="bg1">
                    <a:lumMod val="65000"/>
                  </a:schemeClr>
                </a:solidFill>
              </a:ln>
            </a:endParaRPr>
          </a:p>
        </p:txBody>
      </p:sp>
      <p:pic>
        <p:nvPicPr>
          <p:cNvPr id="6" name="Picture 4" descr="http://upload.wikimedia.org/wikipedia/en/thumb/7/72/UniOfManchesterLogo.svg/1280px-UniOfManchesterLogo.svg.png">
            <a:extLst>
              <a:ext uri="{FF2B5EF4-FFF2-40B4-BE49-F238E27FC236}">
                <a16:creationId xmlns:a16="http://schemas.microsoft.com/office/drawing/2014/main" id="{E460C436-44B7-C341-8C7D-8360D2C2F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7" y="98840"/>
            <a:ext cx="1728192" cy="72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08B016E6-3783-F240-8F22-293E4A3EBB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4" t="8893" r="34106" b="62013"/>
          <a:stretch/>
        </p:blipFill>
        <p:spPr bwMode="auto">
          <a:xfrm>
            <a:off x="10760172" y="3942"/>
            <a:ext cx="1331485" cy="92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" t="13047" r="3022" b="2337"/>
          <a:stretch/>
        </p:blipFill>
        <p:spPr>
          <a:xfrm>
            <a:off x="10054752" y="1061600"/>
            <a:ext cx="1632000" cy="1056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" name="Picture 2" descr="M:\PRECISE -Tranlational Radiobiology postdoc\Summer School Workshop\Clonogenics pics\IMG_570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6" t="16570" r="11489" b="15177"/>
          <a:stretch/>
        </p:blipFill>
        <p:spPr bwMode="auto">
          <a:xfrm>
            <a:off x="10054753" y="5303860"/>
            <a:ext cx="1531985" cy="98280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752" y="2364465"/>
            <a:ext cx="1262221" cy="122649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752" y="3837827"/>
            <a:ext cx="1219168" cy="1219168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87039" y="855142"/>
            <a:ext cx="6415360" cy="3089042"/>
            <a:chOff x="-244749" y="1165394"/>
            <a:chExt cx="10030307" cy="4667464"/>
          </a:xfrm>
        </p:grpSpPr>
        <p:sp>
          <p:nvSpPr>
            <p:cNvPr id="18" name="Rounded Rectangle 17"/>
            <p:cNvSpPr/>
            <p:nvPr/>
          </p:nvSpPr>
          <p:spPr>
            <a:xfrm>
              <a:off x="1187624" y="1772816"/>
              <a:ext cx="2088232" cy="100811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67" dirty="0">
                  <a:solidFill>
                    <a:schemeClr val="tx1"/>
                  </a:solidFill>
                </a:rPr>
                <a:t>Measurement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5004048" y="2996952"/>
              <a:ext cx="2088232" cy="100811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67" dirty="0">
                  <a:solidFill>
                    <a:schemeClr val="tx1"/>
                  </a:solidFill>
                </a:rPr>
                <a:t>Conceptual Model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87624" y="4221088"/>
              <a:ext cx="2088232" cy="100811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67" dirty="0">
                  <a:solidFill>
                    <a:schemeClr val="tx1"/>
                  </a:solidFill>
                </a:rPr>
                <a:t>Computerised Model</a:t>
              </a:r>
            </a:p>
          </p:txBody>
        </p:sp>
        <p:sp>
          <p:nvSpPr>
            <p:cNvPr id="21" name="Arc 20"/>
            <p:cNvSpPr/>
            <p:nvPr/>
          </p:nvSpPr>
          <p:spPr>
            <a:xfrm>
              <a:off x="1907704" y="1412776"/>
              <a:ext cx="4104456" cy="4320480"/>
            </a:xfrm>
            <a:prstGeom prst="arc">
              <a:avLst>
                <a:gd name="adj1" fmla="val 14229000"/>
                <a:gd name="adj2" fmla="val 20614833"/>
              </a:avLst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67"/>
            </a:p>
          </p:txBody>
        </p:sp>
        <p:sp>
          <p:nvSpPr>
            <p:cNvPr id="22" name="Arc 21"/>
            <p:cNvSpPr/>
            <p:nvPr/>
          </p:nvSpPr>
          <p:spPr>
            <a:xfrm>
              <a:off x="1808076" y="1412776"/>
              <a:ext cx="4104456" cy="4320480"/>
            </a:xfrm>
            <a:prstGeom prst="arc">
              <a:avLst>
                <a:gd name="adj1" fmla="val 768296"/>
                <a:gd name="adj2" fmla="val 7695853"/>
              </a:avLst>
            </a:prstGeom>
            <a:ln w="5715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67"/>
            </a:p>
          </p:txBody>
        </p:sp>
        <p:sp>
          <p:nvSpPr>
            <p:cNvPr id="23" name="Arc 22"/>
            <p:cNvSpPr/>
            <p:nvPr/>
          </p:nvSpPr>
          <p:spPr>
            <a:xfrm>
              <a:off x="1907704" y="1412776"/>
              <a:ext cx="4104456" cy="4320480"/>
            </a:xfrm>
            <a:prstGeom prst="arc">
              <a:avLst>
                <a:gd name="adj1" fmla="val 9732428"/>
                <a:gd name="adj2" fmla="val 12110734"/>
              </a:avLst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67"/>
            </a:p>
          </p:txBody>
        </p:sp>
        <p:sp>
          <p:nvSpPr>
            <p:cNvPr id="24" name="Arc 23"/>
            <p:cNvSpPr/>
            <p:nvPr/>
          </p:nvSpPr>
          <p:spPr>
            <a:xfrm rot="16200000">
              <a:off x="3502732" y="3043808"/>
              <a:ext cx="914400" cy="914400"/>
            </a:xfrm>
            <a:prstGeom prst="arc">
              <a:avLst>
                <a:gd name="adj1" fmla="val 16200000"/>
                <a:gd name="adj2" fmla="val 5285445"/>
              </a:avLst>
            </a:prstGeom>
            <a:ln w="31750">
              <a:solidFill>
                <a:schemeClr val="tx1"/>
              </a:solidFill>
              <a:headEnd type="non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67"/>
            </a:p>
          </p:txBody>
        </p:sp>
        <p:sp>
          <p:nvSpPr>
            <p:cNvPr id="25" name="Arc 24"/>
            <p:cNvSpPr/>
            <p:nvPr/>
          </p:nvSpPr>
          <p:spPr>
            <a:xfrm rot="5400000">
              <a:off x="3502732" y="3039260"/>
              <a:ext cx="914400" cy="914400"/>
            </a:xfrm>
            <a:prstGeom prst="arc">
              <a:avLst>
                <a:gd name="adj1" fmla="val 16200000"/>
                <a:gd name="adj2" fmla="val 5285445"/>
              </a:avLst>
            </a:prstGeom>
            <a:ln w="31750">
              <a:solidFill>
                <a:schemeClr val="tx1"/>
              </a:solidFill>
              <a:headEnd type="non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67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14625" y="1165394"/>
              <a:ext cx="2015541" cy="3876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67" dirty="0"/>
                <a:t>Model Qualification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-244749" y="3290621"/>
              <a:ext cx="1787471" cy="3876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67" dirty="0"/>
                <a:t>Model Validation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786408" y="5445225"/>
              <a:ext cx="1907771" cy="3876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67" dirty="0"/>
                <a:t>Model Verification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20958" y="3275452"/>
              <a:ext cx="1048122" cy="3876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67" dirty="0"/>
                <a:t>Iteration</a:t>
              </a:r>
            </a:p>
          </p:txBody>
        </p:sp>
        <p:cxnSp>
          <p:nvCxnSpPr>
            <p:cNvPr id="30" name="Straight Arrow Connector 29"/>
            <p:cNvCxnSpPr>
              <a:stCxn id="18" idx="3"/>
            </p:cNvCxnSpPr>
            <p:nvPr/>
          </p:nvCxnSpPr>
          <p:spPr>
            <a:xfrm>
              <a:off x="3275856" y="2276872"/>
              <a:ext cx="1728192" cy="762388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2771800" y="2780928"/>
              <a:ext cx="0" cy="144016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endCxn id="20" idx="3"/>
            </p:cNvCxnSpPr>
            <p:nvPr/>
          </p:nvCxnSpPr>
          <p:spPr>
            <a:xfrm flipH="1">
              <a:off x="3275856" y="3953660"/>
              <a:ext cx="1728192" cy="771484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123728" y="3316340"/>
              <a:ext cx="932332" cy="2481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67" dirty="0"/>
                <a:t>Simulation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675088" y="2431923"/>
              <a:ext cx="701755" cy="2481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67" dirty="0"/>
                <a:t>Analysis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519141" y="4262779"/>
              <a:ext cx="1177945" cy="2481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67" dirty="0"/>
                <a:t>Development</a:t>
              </a:r>
            </a:p>
          </p:txBody>
        </p:sp>
        <p:sp>
          <p:nvSpPr>
            <p:cNvPr id="36" name="Right Brace 35"/>
            <p:cNvSpPr/>
            <p:nvPr/>
          </p:nvSpPr>
          <p:spPr>
            <a:xfrm>
              <a:off x="7164289" y="1568371"/>
              <a:ext cx="504057" cy="4133754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67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683238" y="3340910"/>
              <a:ext cx="2102320" cy="790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Clinical Translation</a:t>
              </a:r>
            </a:p>
          </p:txBody>
        </p:sp>
      </p:grpSp>
      <p:cxnSp>
        <p:nvCxnSpPr>
          <p:cNvPr id="5" name="Straight Arrow Connector 4"/>
          <p:cNvCxnSpPr/>
          <p:nvPr/>
        </p:nvCxnSpPr>
        <p:spPr>
          <a:xfrm flipV="1">
            <a:off x="8889999" y="2434199"/>
            <a:ext cx="850900" cy="16203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8934450" y="3211072"/>
            <a:ext cx="850900" cy="13650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8934450" y="4447411"/>
            <a:ext cx="850900" cy="5269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8934450" y="5303861"/>
            <a:ext cx="850900" cy="2333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297312" y="4134086"/>
            <a:ext cx="2197101" cy="115360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Modelling determines experiments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7193412" y="870186"/>
            <a:ext cx="2197101" cy="115360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Multi-assay validation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6502399" y="2416447"/>
            <a:ext cx="2197101" cy="115360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Equipment designed for experimental need</a:t>
            </a:r>
          </a:p>
        </p:txBody>
      </p:sp>
    </p:spTree>
    <p:extLst>
      <p:ext uri="{BB962C8B-B14F-4D97-AF65-F5344CB8AC3E}">
        <p14:creationId xmlns:p14="http://schemas.microsoft.com/office/powerpoint/2010/main" val="3568147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0" y="137514"/>
            <a:ext cx="7867650" cy="59707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5B3CEF-00BF-8341-BF4F-E348D92C9ABA}"/>
              </a:ext>
            </a:extLst>
          </p:cNvPr>
          <p:cNvSpPr txBox="1"/>
          <p:nvPr/>
        </p:nvSpPr>
        <p:spPr>
          <a:xfrm>
            <a:off x="9756742" y="185062"/>
            <a:ext cx="24352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Beamline A: </a:t>
            </a:r>
            <a:r>
              <a:rPr lang="en-US" dirty="0">
                <a:solidFill>
                  <a:srgbClr val="FF0000"/>
                </a:solidFill>
              </a:rPr>
              <a:t>Built and commissioned. Final infrastructure works before ready for radiobiology. 20/6/20</a:t>
            </a:r>
          </a:p>
          <a:p>
            <a:r>
              <a:rPr lang="en-US" dirty="0">
                <a:solidFill>
                  <a:srgbClr val="FF0000"/>
                </a:solidFill>
              </a:rPr>
              <a:t>Lab access restricted due to COVID-19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C2BE53-E75F-664D-B839-780951B0C4F8}"/>
              </a:ext>
            </a:extLst>
          </p:cNvPr>
          <p:cNvSpPr txBox="1"/>
          <p:nvPr/>
        </p:nvSpPr>
        <p:spPr>
          <a:xfrm>
            <a:off x="-22064" y="2133934"/>
            <a:ext cx="2452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00B050"/>
                </a:solidFill>
              </a:rPr>
              <a:t>Beamline B: </a:t>
            </a:r>
          </a:p>
          <a:p>
            <a:r>
              <a:rPr lang="en-US" dirty="0">
                <a:solidFill>
                  <a:srgbClr val="00B050"/>
                </a:solidFill>
              </a:rPr>
              <a:t>Pre-clinical beamline – in design &amp; evaluation phase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Design aims:</a:t>
            </a:r>
          </a:p>
          <a:p>
            <a:r>
              <a:rPr lang="en-US" dirty="0">
                <a:solidFill>
                  <a:srgbClr val="00B050"/>
                </a:solidFill>
              </a:rPr>
              <a:t>1 mm </a:t>
            </a:r>
            <a:r>
              <a:rPr lang="en-US" dirty="0" err="1">
                <a:solidFill>
                  <a:srgbClr val="00B050"/>
                </a:solidFill>
              </a:rPr>
              <a:t>σ</a:t>
            </a:r>
            <a:r>
              <a:rPr lang="en-US" dirty="0">
                <a:solidFill>
                  <a:srgbClr val="00B050"/>
                </a:solidFill>
              </a:rPr>
              <a:t> spot </a:t>
            </a:r>
          </a:p>
          <a:p>
            <a:r>
              <a:rPr lang="en-US" dirty="0">
                <a:solidFill>
                  <a:srgbClr val="00B050"/>
                </a:solidFill>
              </a:rPr>
              <a:t>5 cm x 5 cm scanning area</a:t>
            </a:r>
          </a:p>
          <a:p>
            <a:r>
              <a:rPr lang="en-US" dirty="0">
                <a:solidFill>
                  <a:srgbClr val="00B050"/>
                </a:solidFill>
              </a:rPr>
              <a:t>Imaging capability – </a:t>
            </a:r>
            <a:r>
              <a:rPr lang="en-US" dirty="0" err="1">
                <a:solidFill>
                  <a:srgbClr val="00B050"/>
                </a:solidFill>
              </a:rPr>
              <a:t>Xstrahl</a:t>
            </a:r>
            <a:r>
              <a:rPr lang="en-US" dirty="0">
                <a:solidFill>
                  <a:srgbClr val="00B050"/>
                </a:solidFill>
              </a:rPr>
              <a:t> SAARP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Lots of options - drawing may change!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8D8A26-3999-2A4D-B48D-6BBC477A34F7}"/>
              </a:ext>
            </a:extLst>
          </p:cNvPr>
          <p:cNvSpPr txBox="1"/>
          <p:nvPr/>
        </p:nvSpPr>
        <p:spPr>
          <a:xfrm>
            <a:off x="3089564" y="1206530"/>
            <a:ext cx="1710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Water tank interlock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434766-E204-5C4B-9760-4695A3F5A509}"/>
              </a:ext>
            </a:extLst>
          </p:cNvPr>
          <p:cNvSpPr txBox="1"/>
          <p:nvPr/>
        </p:nvSpPr>
        <p:spPr>
          <a:xfrm>
            <a:off x="955090" y="1360418"/>
            <a:ext cx="226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Configurable research space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0493E52-7DA1-1445-9CA2-65F43095DE8E}"/>
              </a:ext>
            </a:extLst>
          </p:cNvPr>
          <p:cNvSpPr/>
          <p:nvPr/>
        </p:nvSpPr>
        <p:spPr>
          <a:xfrm>
            <a:off x="3089564" y="1144975"/>
            <a:ext cx="2244436" cy="197791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902B07-EBCC-A842-9E37-D53D4B4ECC2F}"/>
              </a:ext>
            </a:extLst>
          </p:cNvPr>
          <p:cNvSpPr txBox="1"/>
          <p:nvPr/>
        </p:nvSpPr>
        <p:spPr>
          <a:xfrm>
            <a:off x="6652896" y="2969004"/>
            <a:ext cx="538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BPM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48AD7-545D-4244-B395-B723A6391728}"/>
              </a:ext>
            </a:extLst>
          </p:cNvPr>
          <p:cNvSpPr txBox="1"/>
          <p:nvPr/>
        </p:nvSpPr>
        <p:spPr>
          <a:xfrm>
            <a:off x="7303346" y="3232954"/>
            <a:ext cx="1579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Quadrupole triplet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686514-9C8E-BA46-8E22-895E2E8B96B5}"/>
              </a:ext>
            </a:extLst>
          </p:cNvPr>
          <p:cNvSpPr txBox="1"/>
          <p:nvPr/>
        </p:nvSpPr>
        <p:spPr>
          <a:xfrm>
            <a:off x="9756742" y="2384228"/>
            <a:ext cx="24352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70 – 245 MeV</a:t>
            </a:r>
          </a:p>
          <a:p>
            <a:r>
              <a:rPr lang="en-US" dirty="0">
                <a:solidFill>
                  <a:srgbClr val="FF0000"/>
                </a:solidFill>
              </a:rPr>
              <a:t>6 mm </a:t>
            </a:r>
            <a:r>
              <a:rPr lang="en-US" dirty="0" err="1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 spot</a:t>
            </a:r>
          </a:p>
          <a:p>
            <a:r>
              <a:rPr lang="en-US" dirty="0">
                <a:solidFill>
                  <a:srgbClr val="FF0000"/>
                </a:solidFill>
              </a:rPr>
              <a:t>30 x 40 cm scan area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706A30-8587-F74D-9E8C-1CEFB7B1989B}"/>
              </a:ext>
            </a:extLst>
          </p:cNvPr>
          <p:cNvSpPr txBox="1"/>
          <p:nvPr/>
        </p:nvSpPr>
        <p:spPr>
          <a:xfrm>
            <a:off x="4211782" y="4838908"/>
            <a:ext cx="682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SAARP</a:t>
            </a:r>
          </a:p>
        </p:txBody>
      </p:sp>
    </p:spTree>
    <p:extLst>
      <p:ext uri="{BB962C8B-B14F-4D97-AF65-F5344CB8AC3E}">
        <p14:creationId xmlns:p14="http://schemas.microsoft.com/office/powerpoint/2010/main" val="1834429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1B416-DAE7-FB49-B909-201594FB2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161930"/>
            <a:ext cx="11567160" cy="7815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(Some of) Manchester Research Group in Research Room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F6E1F6-FBC7-C449-8274-1607B5695D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3939" y="802675"/>
            <a:ext cx="8184122" cy="5265119"/>
          </a:xfrm>
        </p:spPr>
      </p:pic>
    </p:spTree>
    <p:extLst>
      <p:ext uri="{BB962C8B-B14F-4D97-AF65-F5344CB8AC3E}">
        <p14:creationId xmlns:p14="http://schemas.microsoft.com/office/powerpoint/2010/main" val="3961615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27384"/>
            <a:ext cx="8229600" cy="1143000"/>
          </a:xfrm>
        </p:spPr>
        <p:txBody>
          <a:bodyPr/>
          <a:lstStyle/>
          <a:p>
            <a:r>
              <a:rPr lang="en-GB" dirty="0"/>
              <a:t>The Research Room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631" y="1340769"/>
            <a:ext cx="6449035" cy="4339995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835936">
            <a:off x="4030801" y="1576670"/>
            <a:ext cx="2183222" cy="50405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ight Arrow 7"/>
          <p:cNvSpPr/>
          <p:nvPr/>
        </p:nvSpPr>
        <p:spPr>
          <a:xfrm rot="11662058">
            <a:off x="8023149" y="4410731"/>
            <a:ext cx="1653871" cy="427659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950308" y="980729"/>
            <a:ext cx="1561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The Research Room!</a:t>
            </a:r>
          </a:p>
        </p:txBody>
      </p:sp>
      <p:sp>
        <p:nvSpPr>
          <p:cNvPr id="11" name="Right Arrow 10"/>
          <p:cNvSpPr/>
          <p:nvPr/>
        </p:nvSpPr>
        <p:spPr>
          <a:xfrm rot="835936">
            <a:off x="3133109" y="1956499"/>
            <a:ext cx="2183222" cy="24637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8180" y="1484785"/>
            <a:ext cx="1561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Radiobiology prep room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926972" y="4932458"/>
            <a:ext cx="1561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Varian </a:t>
            </a:r>
            <a:r>
              <a:rPr lang="en-GB" sz="1600" b="1" dirty="0" err="1"/>
              <a:t>ProBeam</a:t>
            </a:r>
            <a:r>
              <a:rPr lang="en-GB" sz="1600" b="1" dirty="0"/>
              <a:t> cyclotron</a:t>
            </a:r>
          </a:p>
        </p:txBody>
      </p:sp>
      <p:sp>
        <p:nvSpPr>
          <p:cNvPr id="14" name="Right Arrow 13"/>
          <p:cNvSpPr/>
          <p:nvPr/>
        </p:nvSpPr>
        <p:spPr>
          <a:xfrm rot="16872817">
            <a:off x="5657282" y="4892759"/>
            <a:ext cx="2507309" cy="427659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831125" y="6273226"/>
            <a:ext cx="2367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Gantry clinical treatment rooms 1-3</a:t>
            </a:r>
          </a:p>
        </p:txBody>
      </p:sp>
      <p:sp>
        <p:nvSpPr>
          <p:cNvPr id="16" name="Right Arrow 15"/>
          <p:cNvSpPr/>
          <p:nvPr/>
        </p:nvSpPr>
        <p:spPr>
          <a:xfrm rot="8891898">
            <a:off x="6542340" y="1694430"/>
            <a:ext cx="1133842" cy="16548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88267" y="1146469"/>
            <a:ext cx="1561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Gantry ‘pit’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1" y="6211670"/>
            <a:ext cx="3199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room and research beamline funded by Christie Charity</a:t>
            </a:r>
          </a:p>
        </p:txBody>
      </p:sp>
    </p:spTree>
    <p:extLst>
      <p:ext uri="{BB962C8B-B14F-4D97-AF65-F5344CB8AC3E}">
        <p14:creationId xmlns:p14="http://schemas.microsoft.com/office/powerpoint/2010/main" val="292864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9" grpId="0"/>
      <p:bldP spid="11" grpId="0" animBg="1"/>
      <p:bldP spid="12" grpId="0"/>
      <p:bldP spid="13" grpId="0"/>
      <p:bldP spid="14" grpId="0" animBg="1"/>
      <p:bldP spid="15" grpId="0"/>
      <p:bldP spid="16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0" y="137514"/>
            <a:ext cx="7867650" cy="59707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5B3CEF-00BF-8341-BF4F-E348D92C9ABA}"/>
              </a:ext>
            </a:extLst>
          </p:cNvPr>
          <p:cNvSpPr txBox="1"/>
          <p:nvPr/>
        </p:nvSpPr>
        <p:spPr>
          <a:xfrm>
            <a:off x="9756742" y="185062"/>
            <a:ext cx="24352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Beamline A: </a:t>
            </a:r>
            <a:r>
              <a:rPr lang="en-US" dirty="0">
                <a:solidFill>
                  <a:srgbClr val="FF0000"/>
                </a:solidFill>
              </a:rPr>
              <a:t>Built and commissioned. Final infrastructure works before ready for radiobiology. 20/6/20</a:t>
            </a:r>
          </a:p>
          <a:p>
            <a:r>
              <a:rPr lang="en-US" dirty="0">
                <a:solidFill>
                  <a:srgbClr val="FF0000"/>
                </a:solidFill>
              </a:rPr>
              <a:t>Lab access restricted due to COVID-19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C2BE53-E75F-664D-B839-780951B0C4F8}"/>
              </a:ext>
            </a:extLst>
          </p:cNvPr>
          <p:cNvSpPr txBox="1"/>
          <p:nvPr/>
        </p:nvSpPr>
        <p:spPr>
          <a:xfrm>
            <a:off x="-22064" y="2133934"/>
            <a:ext cx="2452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00B050"/>
                </a:solidFill>
              </a:rPr>
              <a:t>Beamline B: </a:t>
            </a:r>
          </a:p>
          <a:p>
            <a:r>
              <a:rPr lang="en-US" dirty="0">
                <a:solidFill>
                  <a:srgbClr val="00B050"/>
                </a:solidFill>
              </a:rPr>
              <a:t>Pre-clinical beamline – in design &amp; evaluation phase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Design aims:</a:t>
            </a:r>
          </a:p>
          <a:p>
            <a:r>
              <a:rPr lang="en-US" dirty="0">
                <a:solidFill>
                  <a:srgbClr val="00B050"/>
                </a:solidFill>
              </a:rPr>
              <a:t>1 mm </a:t>
            </a:r>
            <a:r>
              <a:rPr lang="en-US" dirty="0" err="1">
                <a:solidFill>
                  <a:srgbClr val="00B050"/>
                </a:solidFill>
              </a:rPr>
              <a:t>σ</a:t>
            </a:r>
            <a:r>
              <a:rPr lang="en-US" dirty="0">
                <a:solidFill>
                  <a:srgbClr val="00B050"/>
                </a:solidFill>
              </a:rPr>
              <a:t> spot </a:t>
            </a:r>
          </a:p>
          <a:p>
            <a:r>
              <a:rPr lang="en-US" dirty="0">
                <a:solidFill>
                  <a:srgbClr val="00B050"/>
                </a:solidFill>
              </a:rPr>
              <a:t>5 cm x 5 cm scanning area</a:t>
            </a:r>
          </a:p>
          <a:p>
            <a:r>
              <a:rPr lang="en-US" dirty="0">
                <a:solidFill>
                  <a:srgbClr val="00B050"/>
                </a:solidFill>
              </a:rPr>
              <a:t>Imaging capability – </a:t>
            </a:r>
            <a:r>
              <a:rPr lang="en-US" dirty="0" err="1">
                <a:solidFill>
                  <a:srgbClr val="00B050"/>
                </a:solidFill>
              </a:rPr>
              <a:t>Xstrahl</a:t>
            </a:r>
            <a:r>
              <a:rPr lang="en-US" dirty="0">
                <a:solidFill>
                  <a:srgbClr val="00B050"/>
                </a:solidFill>
              </a:rPr>
              <a:t> SAARP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Lots of options - drawing may change!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8D8A26-3999-2A4D-B48D-6BBC477A34F7}"/>
              </a:ext>
            </a:extLst>
          </p:cNvPr>
          <p:cNvSpPr txBox="1"/>
          <p:nvPr/>
        </p:nvSpPr>
        <p:spPr>
          <a:xfrm>
            <a:off x="3089564" y="1206530"/>
            <a:ext cx="1710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Water tank interlock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434766-E204-5C4B-9760-4695A3F5A509}"/>
              </a:ext>
            </a:extLst>
          </p:cNvPr>
          <p:cNvSpPr txBox="1"/>
          <p:nvPr/>
        </p:nvSpPr>
        <p:spPr>
          <a:xfrm>
            <a:off x="955090" y="1360418"/>
            <a:ext cx="226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Configurable research space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0493E52-7DA1-1445-9CA2-65F43095DE8E}"/>
              </a:ext>
            </a:extLst>
          </p:cNvPr>
          <p:cNvSpPr/>
          <p:nvPr/>
        </p:nvSpPr>
        <p:spPr>
          <a:xfrm>
            <a:off x="3089564" y="1144975"/>
            <a:ext cx="2244436" cy="197791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902B07-EBCC-A842-9E37-D53D4B4ECC2F}"/>
              </a:ext>
            </a:extLst>
          </p:cNvPr>
          <p:cNvSpPr txBox="1"/>
          <p:nvPr/>
        </p:nvSpPr>
        <p:spPr>
          <a:xfrm>
            <a:off x="6652896" y="2969004"/>
            <a:ext cx="538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BPM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48AD7-545D-4244-B395-B723A6391728}"/>
              </a:ext>
            </a:extLst>
          </p:cNvPr>
          <p:cNvSpPr txBox="1"/>
          <p:nvPr/>
        </p:nvSpPr>
        <p:spPr>
          <a:xfrm>
            <a:off x="7303346" y="3232954"/>
            <a:ext cx="1579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Quadrupole triplet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686514-9C8E-BA46-8E22-895E2E8B96B5}"/>
              </a:ext>
            </a:extLst>
          </p:cNvPr>
          <p:cNvSpPr txBox="1"/>
          <p:nvPr/>
        </p:nvSpPr>
        <p:spPr>
          <a:xfrm>
            <a:off x="9756742" y="2384228"/>
            <a:ext cx="24352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70 – 245 MeV</a:t>
            </a:r>
          </a:p>
          <a:p>
            <a:r>
              <a:rPr lang="en-US" dirty="0">
                <a:solidFill>
                  <a:srgbClr val="FF0000"/>
                </a:solidFill>
              </a:rPr>
              <a:t>6 mm </a:t>
            </a:r>
            <a:r>
              <a:rPr lang="en-US" dirty="0" err="1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 spot</a:t>
            </a:r>
          </a:p>
          <a:p>
            <a:r>
              <a:rPr lang="en-US" dirty="0">
                <a:solidFill>
                  <a:srgbClr val="FF0000"/>
                </a:solidFill>
              </a:rPr>
              <a:t>30 x 40 cm scan area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706A30-8587-F74D-9E8C-1CEFB7B1989B}"/>
              </a:ext>
            </a:extLst>
          </p:cNvPr>
          <p:cNvSpPr txBox="1"/>
          <p:nvPr/>
        </p:nvSpPr>
        <p:spPr>
          <a:xfrm>
            <a:off x="4211782" y="4838908"/>
            <a:ext cx="682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SAARP</a:t>
            </a:r>
          </a:p>
        </p:txBody>
      </p:sp>
    </p:spTree>
    <p:extLst>
      <p:ext uri="{BB962C8B-B14F-4D97-AF65-F5344CB8AC3E}">
        <p14:creationId xmlns:p14="http://schemas.microsoft.com/office/powerpoint/2010/main" val="10502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06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The Christie Research Beamline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1268761"/>
            <a:ext cx="8229600" cy="4525963"/>
          </a:xfrm>
        </p:spPr>
        <p:txBody>
          <a:bodyPr/>
          <a:lstStyle/>
          <a:p>
            <a:r>
              <a:rPr lang="en-GB" dirty="0"/>
              <a:t>Commissioning tests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692338-5B4F-5645-8C27-2B896C0262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929" b="6868"/>
          <a:stretch/>
        </p:blipFill>
        <p:spPr>
          <a:xfrm flipH="1">
            <a:off x="1562642" y="1268761"/>
            <a:ext cx="9066715" cy="511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999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77AF9-89B4-9B49-A0A9-A5BD3D611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4" y="-20558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PBT room commissioning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C4DB53-EA77-304D-B2B5-D08219F76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7566"/>
            <a:ext cx="6471138" cy="36400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9D8AFD-CE96-8A4F-B922-784C769820B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3"/>
          <a:stretch/>
        </p:blipFill>
        <p:spPr bwMode="auto">
          <a:xfrm rot="5400000">
            <a:off x="7123621" y="1387333"/>
            <a:ext cx="5738018" cy="38777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95B652A-34DA-1B44-B991-9FD813F05F74}"/>
              </a:ext>
            </a:extLst>
          </p:cNvPr>
          <p:cNvSpPr txBox="1">
            <a:spLocks/>
          </p:cNvSpPr>
          <p:nvPr/>
        </p:nvSpPr>
        <p:spPr>
          <a:xfrm>
            <a:off x="704724" y="5127488"/>
            <a:ext cx="63965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Spot scanning at different energies using Lynx, measuring spot size and scanning speed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0B44E9A-26C6-604F-AA34-5EC58950A8FE}"/>
              </a:ext>
            </a:extLst>
          </p:cNvPr>
          <p:cNvSpPr txBox="1">
            <a:spLocks/>
          </p:cNvSpPr>
          <p:nvPr/>
        </p:nvSpPr>
        <p:spPr>
          <a:xfrm>
            <a:off x="2491154" y="457200"/>
            <a:ext cx="5562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/>
              <a:t>Beam line with IBA Lynx to measure beam spots and water phantom to measure Bragg peak (when Lynx removed) </a:t>
            </a:r>
          </a:p>
        </p:txBody>
      </p:sp>
    </p:spTree>
    <p:extLst>
      <p:ext uri="{BB962C8B-B14F-4D97-AF65-F5344CB8AC3E}">
        <p14:creationId xmlns:p14="http://schemas.microsoft.com/office/powerpoint/2010/main" val="1751970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" y="195308"/>
            <a:ext cx="10515600" cy="1325563"/>
          </a:xfrm>
        </p:spPr>
        <p:txBody>
          <a:bodyPr/>
          <a:lstStyle/>
          <a:p>
            <a:r>
              <a:rPr lang="en-GB" dirty="0"/>
              <a:t>End-station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1092925" y="1327706"/>
            <a:ext cx="8229600" cy="4525963"/>
          </a:xfrm>
        </p:spPr>
        <p:txBody>
          <a:bodyPr>
            <a:normAutofit lnSpcReduction="10000"/>
          </a:bodyPr>
          <a:lstStyle/>
          <a:p>
            <a:pPr marL="203200" indent="0">
              <a:buNone/>
            </a:pPr>
            <a:r>
              <a:rPr lang="en-GB" sz="1800" dirty="0"/>
              <a:t>At least 4 separate radiobiology experimental scenarios identified:</a:t>
            </a:r>
          </a:p>
          <a:p>
            <a:pPr marL="203200" indent="0">
              <a:buNone/>
            </a:pPr>
            <a:endParaRPr lang="en-GB" sz="1800" dirty="0"/>
          </a:p>
          <a:p>
            <a:pPr marL="203200" indent="0">
              <a:buNone/>
            </a:pPr>
            <a:r>
              <a:rPr lang="en-GB" sz="1800" b="1" u="sng" dirty="0"/>
              <a:t>Radiobiology</a:t>
            </a:r>
          </a:p>
          <a:p>
            <a:pPr lvl="0"/>
            <a:r>
              <a:rPr lang="en-GB" sz="1800" dirty="0"/>
              <a:t>High through-put cell irradiator</a:t>
            </a:r>
          </a:p>
          <a:p>
            <a:pPr lvl="1"/>
            <a:r>
              <a:rPr lang="en-GB" sz="1800" b="1" dirty="0">
                <a:solidFill>
                  <a:srgbClr val="FFC000"/>
                </a:solidFill>
                <a:latin typeface="Calibri" pitchFamily="34" charset="0"/>
              </a:rPr>
              <a:t>Environmental control (Temperature, CO</a:t>
            </a:r>
            <a:r>
              <a:rPr lang="en-GB" sz="1800" b="1" baseline="-25000" dirty="0">
                <a:solidFill>
                  <a:srgbClr val="FFC000"/>
                </a:solidFill>
                <a:latin typeface="Calibri" pitchFamily="34" charset="0"/>
              </a:rPr>
              <a:t>2</a:t>
            </a:r>
            <a:r>
              <a:rPr lang="en-GB" sz="1800" b="1" dirty="0">
                <a:solidFill>
                  <a:srgbClr val="FFC000"/>
                </a:solidFill>
                <a:latin typeface="Calibri" pitchFamily="34" charset="0"/>
              </a:rPr>
              <a:t>, Hypoxia)</a:t>
            </a:r>
          </a:p>
          <a:p>
            <a:pPr lvl="1"/>
            <a:r>
              <a:rPr lang="en-GB" sz="1800" b="1" dirty="0">
                <a:solidFill>
                  <a:srgbClr val="FFC000"/>
                </a:solidFill>
                <a:latin typeface="Calibri" pitchFamily="34" charset="0"/>
              </a:rPr>
              <a:t>Range of sample types</a:t>
            </a:r>
          </a:p>
          <a:p>
            <a:pPr lvl="1"/>
            <a:r>
              <a:rPr lang="en-GB" sz="1800" b="1" dirty="0">
                <a:solidFill>
                  <a:srgbClr val="FFC000"/>
                </a:solidFill>
                <a:latin typeface="Calibri" pitchFamily="34" charset="0"/>
              </a:rPr>
              <a:t>Spheroids, Organoids</a:t>
            </a:r>
          </a:p>
          <a:p>
            <a:pPr lvl="0"/>
            <a:r>
              <a:rPr lang="en-GB" sz="1800" dirty="0"/>
              <a:t>Single ion tracking cell irradiator (FNTDs, CR-39)</a:t>
            </a:r>
          </a:p>
          <a:p>
            <a:pPr lvl="1"/>
            <a:r>
              <a:rPr lang="en-GB" sz="1800" dirty="0"/>
              <a:t>Low throughput</a:t>
            </a:r>
          </a:p>
          <a:p>
            <a:pPr lvl="0"/>
            <a:r>
              <a:rPr lang="en-GB" sz="1800" dirty="0"/>
              <a:t>Bragg peak depth simulator (water tank) – irradiate cells in many different energy layers, energy spectra.</a:t>
            </a:r>
          </a:p>
          <a:p>
            <a:r>
              <a:rPr lang="en-GB" sz="1800" dirty="0"/>
              <a:t>Online microscopy end-station – short term and long term </a:t>
            </a:r>
            <a:r>
              <a:rPr lang="en-GB" sz="1800" dirty="0" err="1"/>
              <a:t>timelapse</a:t>
            </a:r>
            <a:r>
              <a:rPr lang="en-GB" sz="1800" dirty="0"/>
              <a:t>, observe repair protein kinetics, cell cycle arrest etc.</a:t>
            </a:r>
          </a:p>
          <a:p>
            <a:pPr lvl="1"/>
            <a:r>
              <a:rPr lang="en-GB" sz="1800" dirty="0"/>
              <a:t>Low throughput</a:t>
            </a:r>
          </a:p>
          <a:p>
            <a:pPr lvl="0"/>
            <a:endParaRPr lang="en-GB" sz="1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005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629" y="2048026"/>
            <a:ext cx="7961481" cy="2521325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631504" y="4675648"/>
            <a:ext cx="3384376" cy="646292"/>
          </a:xfrm>
          <a:prstGeom prst="rect">
            <a:avLst/>
          </a:prstGeom>
          <a:noFill/>
        </p:spPr>
        <p:txBody>
          <a:bodyPr wrap="squar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Varian Engineering Scanning Nozzle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159896" y="4675648"/>
            <a:ext cx="2376264" cy="369294"/>
          </a:xfrm>
          <a:prstGeom prst="rect">
            <a:avLst/>
          </a:prstGeom>
          <a:noFill/>
        </p:spPr>
        <p:txBody>
          <a:bodyPr wrap="squar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Experimental Trolley</a:t>
            </a:r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1117092" y="207325"/>
            <a:ext cx="9957817" cy="1039091"/>
          </a:xfrm>
        </p:spPr>
        <p:txBody>
          <a:bodyPr>
            <a:normAutofit fontScale="90000"/>
          </a:bodyPr>
          <a:lstStyle/>
          <a:p>
            <a:r>
              <a:rPr lang="en-GB" dirty="0"/>
              <a:t>Christie Proton Research Beamline Radiobiology End-station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544165" y="1507296"/>
            <a:ext cx="4355030" cy="369294"/>
          </a:xfrm>
          <a:prstGeom prst="rect">
            <a:avLst/>
          </a:prstGeom>
          <a:noFill/>
        </p:spPr>
        <p:txBody>
          <a:bodyPr wrap="non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Hypoxia workstation (Don Whitley Scientific)</a:t>
            </a:r>
          </a:p>
        </p:txBody>
      </p:sp>
      <p:cxnSp>
        <p:nvCxnSpPr>
          <p:cNvPr id="59" name="Straight Arrow Connector 58"/>
          <p:cNvCxnSpPr>
            <a:stCxn id="58" idx="1"/>
          </p:cNvCxnSpPr>
          <p:nvPr/>
        </p:nvCxnSpPr>
        <p:spPr>
          <a:xfrm flipH="1">
            <a:off x="7045907" y="1691943"/>
            <a:ext cx="498258" cy="683698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531223" y="2362138"/>
            <a:ext cx="3041594" cy="369294"/>
          </a:xfrm>
          <a:prstGeom prst="rect">
            <a:avLst/>
          </a:prstGeom>
          <a:noFill/>
        </p:spPr>
        <p:txBody>
          <a:bodyPr wrap="non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Beam exit window + lead glass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7332656" y="2723079"/>
            <a:ext cx="211509" cy="426091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307374" y="2043763"/>
            <a:ext cx="2840192" cy="369294"/>
          </a:xfrm>
          <a:prstGeom prst="rect">
            <a:avLst/>
          </a:prstGeom>
          <a:noFill/>
        </p:spPr>
        <p:txBody>
          <a:bodyPr wrap="non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Cell dish stack (out of beam)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7023871" y="2362139"/>
            <a:ext cx="382727" cy="647081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927648" y="1214626"/>
            <a:ext cx="1810938" cy="646292"/>
          </a:xfrm>
          <a:prstGeom prst="rect">
            <a:avLst/>
          </a:prstGeom>
          <a:noFill/>
        </p:spPr>
        <p:txBody>
          <a:bodyPr wrap="squar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Beam entry window (</a:t>
            </a:r>
            <a:r>
              <a:rPr lang="en-GB" dirty="0" err="1">
                <a:solidFill>
                  <a:srgbClr val="000000"/>
                </a:solidFill>
              </a:rPr>
              <a:t>kapton</a:t>
            </a:r>
            <a:r>
              <a:rPr lang="en-GB" dirty="0">
                <a:solidFill>
                  <a:srgbClr val="000000"/>
                </a:solidFill>
              </a:rPr>
              <a:t>)</a:t>
            </a: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4007768" y="1860956"/>
            <a:ext cx="1656184" cy="116142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7544164" y="1084854"/>
            <a:ext cx="3102123" cy="369294"/>
          </a:xfrm>
          <a:prstGeom prst="rect">
            <a:avLst/>
          </a:prstGeom>
          <a:noFill/>
        </p:spPr>
        <p:txBody>
          <a:bodyPr wrap="non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6 axis robot (</a:t>
            </a:r>
            <a:r>
              <a:rPr lang="en-GB" dirty="0" err="1">
                <a:solidFill>
                  <a:srgbClr val="000000"/>
                </a:solidFill>
              </a:rPr>
              <a:t>Thermo</a:t>
            </a:r>
            <a:r>
              <a:rPr lang="en-GB" dirty="0">
                <a:solidFill>
                  <a:srgbClr val="000000"/>
                </a:solidFill>
              </a:rPr>
              <a:t> Scientific)</a:t>
            </a:r>
          </a:p>
        </p:txBody>
      </p:sp>
      <p:cxnSp>
        <p:nvCxnSpPr>
          <p:cNvPr id="76" name="Straight Arrow Connector 75"/>
          <p:cNvCxnSpPr/>
          <p:nvPr/>
        </p:nvCxnSpPr>
        <p:spPr>
          <a:xfrm flipH="1">
            <a:off x="6456040" y="1375318"/>
            <a:ext cx="1088124" cy="145547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ight Arrow 2"/>
          <p:cNvSpPr/>
          <p:nvPr/>
        </p:nvSpPr>
        <p:spPr>
          <a:xfrm>
            <a:off x="2019300" y="2902574"/>
            <a:ext cx="764332" cy="11980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1" rIns="91404" bIns="45701" rtlCol="0" anchor="ctr"/>
          <a:lstStyle/>
          <a:p>
            <a:pPr algn="ctr" defTabSz="914036"/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1505" y="2639214"/>
            <a:ext cx="1471099" cy="307738"/>
          </a:xfrm>
          <a:prstGeom prst="rect">
            <a:avLst/>
          </a:prstGeom>
          <a:noFill/>
        </p:spPr>
        <p:txBody>
          <a:bodyPr wrap="none" lIns="91404" tIns="45701" rIns="91404" bIns="45701" rtlCol="0">
            <a:spAutoFit/>
          </a:bodyPr>
          <a:lstStyle/>
          <a:p>
            <a:pPr defTabSz="914036"/>
            <a:r>
              <a:rPr lang="en-GB" sz="1400" b="1" dirty="0">
                <a:solidFill>
                  <a:srgbClr val="000000"/>
                </a:solidFill>
              </a:rPr>
              <a:t>245 MeV protons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6032354" y="2962480"/>
            <a:ext cx="18963" cy="12476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1" rIns="91404" bIns="45701" rtlCol="0" anchor="ctr"/>
          <a:lstStyle/>
          <a:p>
            <a:pPr algn="ctr" defTabSz="914036"/>
            <a:endParaRPr lang="en-GB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33259" y="4675648"/>
            <a:ext cx="2376264" cy="369294"/>
          </a:xfrm>
          <a:prstGeom prst="rect">
            <a:avLst/>
          </a:prstGeom>
          <a:noFill/>
        </p:spPr>
        <p:txBody>
          <a:bodyPr wrap="squar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PTW water phantom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48329" y="3090736"/>
            <a:ext cx="1570713" cy="923291"/>
          </a:xfrm>
          <a:prstGeom prst="rect">
            <a:avLst/>
          </a:prstGeom>
          <a:noFill/>
        </p:spPr>
        <p:txBody>
          <a:bodyPr wrap="squar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Water tank + Bragg peak detector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60993" y="5795457"/>
            <a:ext cx="3384376" cy="646292"/>
          </a:xfrm>
          <a:prstGeom prst="rect">
            <a:avLst/>
          </a:prstGeom>
          <a:noFill/>
        </p:spPr>
        <p:txBody>
          <a:bodyPr wrap="squar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Funding for radiobiology end-station from CRUK</a:t>
            </a:r>
          </a:p>
        </p:txBody>
      </p:sp>
    </p:spTree>
    <p:extLst>
      <p:ext uri="{BB962C8B-B14F-4D97-AF65-F5344CB8AC3E}">
        <p14:creationId xmlns:p14="http://schemas.microsoft.com/office/powerpoint/2010/main" val="3997026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C2EA6-AD72-C640-9F4C-4621078EC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Robotic Automated Hypoxia End-station</a:t>
            </a:r>
          </a:p>
        </p:txBody>
      </p:sp>
      <p:pic>
        <p:nvPicPr>
          <p:cNvPr id="5" name="RadioBiologyEndstation_Robot.mp4">
            <a:hlinkClick r:id="" action="ppaction://media"/>
            <a:extLst>
              <a:ext uri="{FF2B5EF4-FFF2-40B4-BE49-F238E27FC236}">
                <a16:creationId xmlns:a16="http://schemas.microsoft.com/office/drawing/2014/main" id="{1A006250-7C94-D643-87A7-344A30F37D2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13810" y="1674269"/>
            <a:ext cx="7476958" cy="41123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1DA0DD-85FA-7848-BF75-D8E883C83F05}"/>
              </a:ext>
            </a:extLst>
          </p:cNvPr>
          <p:cNvSpPr txBox="1"/>
          <p:nvPr/>
        </p:nvSpPr>
        <p:spPr>
          <a:xfrm>
            <a:off x="9998242" y="1891862"/>
            <a:ext cx="13555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Automation for liquid handling: Cell fixing.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2E7ABC-F09A-0E47-AB4C-85118C802EBE}"/>
              </a:ext>
            </a:extLst>
          </p:cNvPr>
          <p:cNvSpPr txBox="1"/>
          <p:nvPr/>
        </p:nvSpPr>
        <p:spPr>
          <a:xfrm>
            <a:off x="447841" y="2217630"/>
            <a:ext cx="1612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FANUC 6-axis robot arm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ABAA82-1637-7D41-9123-8B4583CF811F}"/>
              </a:ext>
            </a:extLst>
          </p:cNvPr>
          <p:cNvSpPr txBox="1"/>
          <p:nvPr/>
        </p:nvSpPr>
        <p:spPr>
          <a:xfrm>
            <a:off x="447841" y="4332011"/>
            <a:ext cx="1612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Proton beam entry window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5A92D1-CA2B-4344-A48B-C0561C1BCD61}"/>
              </a:ext>
            </a:extLst>
          </p:cNvPr>
          <p:cNvCxnSpPr>
            <a:stCxn id="6" idx="1"/>
          </p:cNvCxnSpPr>
          <p:nvPr/>
        </p:nvCxnSpPr>
        <p:spPr>
          <a:xfrm flipH="1">
            <a:off x="7158789" y="2492027"/>
            <a:ext cx="2839453" cy="3719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6B4E525-5858-434F-B162-5A80B1EF2C03}"/>
              </a:ext>
            </a:extLst>
          </p:cNvPr>
          <p:cNvCxnSpPr>
            <a:cxnSpLocks/>
          </p:cNvCxnSpPr>
          <p:nvPr/>
        </p:nvCxnSpPr>
        <p:spPr>
          <a:xfrm>
            <a:off x="1744579" y="2767263"/>
            <a:ext cx="1511968" cy="1587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1DF5CA7-2B5A-1048-AACC-1CFCC1929AE7}"/>
              </a:ext>
            </a:extLst>
          </p:cNvPr>
          <p:cNvCxnSpPr>
            <a:cxnSpLocks/>
          </p:cNvCxnSpPr>
          <p:nvPr/>
        </p:nvCxnSpPr>
        <p:spPr>
          <a:xfrm flipV="1">
            <a:off x="1923715" y="4214921"/>
            <a:ext cx="2263274" cy="3892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A6C7BEB-959A-514D-B31D-286808F03652}"/>
              </a:ext>
            </a:extLst>
          </p:cNvPr>
          <p:cNvSpPr txBox="1"/>
          <p:nvPr/>
        </p:nvSpPr>
        <p:spPr>
          <a:xfrm>
            <a:off x="10074442" y="3725114"/>
            <a:ext cx="1355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‘Hotel’ for 36 flasks or well plates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CEAE879-4521-BC4C-8507-BCA5936208D5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7158790" y="4158447"/>
            <a:ext cx="2915652" cy="283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2A8AAE9A-D1B9-9343-9827-B9BEC64714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336" y="5397018"/>
            <a:ext cx="2344442" cy="13131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0B4BFB9-85C2-3D4A-B9D4-0DA3BB50C91F}"/>
              </a:ext>
            </a:extLst>
          </p:cNvPr>
          <p:cNvSpPr txBox="1"/>
          <p:nvPr/>
        </p:nvSpPr>
        <p:spPr>
          <a:xfrm>
            <a:off x="1564359" y="5784780"/>
            <a:ext cx="3384376" cy="646292"/>
          </a:xfrm>
          <a:prstGeom prst="rect">
            <a:avLst/>
          </a:prstGeom>
          <a:noFill/>
        </p:spPr>
        <p:txBody>
          <a:bodyPr wrap="squar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Funding for radiobiology end-station from CRUK</a:t>
            </a:r>
          </a:p>
        </p:txBody>
      </p:sp>
    </p:spTree>
    <p:extLst>
      <p:ext uri="{BB962C8B-B14F-4D97-AF65-F5344CB8AC3E}">
        <p14:creationId xmlns:p14="http://schemas.microsoft.com/office/powerpoint/2010/main" val="374387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5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CEE32FD-2BAE-5D40-8E2E-D5FEC7FE8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97" y="358629"/>
            <a:ext cx="6569782" cy="56677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9B4623-D127-5446-B6F8-53D325BEDA7C}"/>
              </a:ext>
            </a:extLst>
          </p:cNvPr>
          <p:cNvSpPr txBox="1"/>
          <p:nvPr/>
        </p:nvSpPr>
        <p:spPr>
          <a:xfrm>
            <a:off x="6825006" y="509047"/>
            <a:ext cx="48359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Proton Hypoxia Radiobiology End-station </a:t>
            </a:r>
          </a:p>
          <a:p>
            <a:endParaRPr lang="en-US" u="sng" dirty="0"/>
          </a:p>
          <a:p>
            <a:r>
              <a:rPr lang="en-US" dirty="0" err="1"/>
              <a:t>Recognised</a:t>
            </a:r>
            <a:r>
              <a:rPr lang="en-US" dirty="0"/>
              <a:t> a need to preform high through-put repeatable experiments to reduce experimental error in proton radiobiology.</a:t>
            </a:r>
          </a:p>
          <a:p>
            <a:endParaRPr lang="en-US" dirty="0"/>
          </a:p>
          <a:p>
            <a:r>
              <a:rPr lang="en-US" dirty="0" err="1"/>
              <a:t>Wellwash</a:t>
            </a:r>
            <a:r>
              <a:rPr lang="en-US" dirty="0"/>
              <a:t> Versa liquid handling station allows us to make best use of imaging facilities in the Manchester Cancer Research Centre.</a:t>
            </a:r>
          </a:p>
          <a:p>
            <a:endParaRPr lang="en-US" dirty="0"/>
          </a:p>
          <a:p>
            <a:r>
              <a:rPr lang="en-US" dirty="0"/>
              <a:t>Version 2: Investigating options for live imaging – </a:t>
            </a:r>
          </a:p>
          <a:p>
            <a:r>
              <a:rPr lang="en-US" dirty="0"/>
              <a:t>	e.g. DNA repair protein kinetics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47F08A-AF20-F149-AAA5-909651F0FD07}"/>
              </a:ext>
            </a:extLst>
          </p:cNvPr>
          <p:cNvSpPr txBox="1"/>
          <p:nvPr/>
        </p:nvSpPr>
        <p:spPr>
          <a:xfrm>
            <a:off x="1697300" y="6026397"/>
            <a:ext cx="3384376" cy="646292"/>
          </a:xfrm>
          <a:prstGeom prst="rect">
            <a:avLst/>
          </a:prstGeom>
          <a:noFill/>
        </p:spPr>
        <p:txBody>
          <a:bodyPr wrap="square" lIns="91404" tIns="45701" rIns="91404" bIns="45701" rtlCol="0">
            <a:spAutoFit/>
          </a:bodyPr>
          <a:lstStyle/>
          <a:p>
            <a:pPr defTabSz="914036"/>
            <a:r>
              <a:rPr lang="en-GB" dirty="0">
                <a:solidFill>
                  <a:srgbClr val="000000"/>
                </a:solidFill>
              </a:rPr>
              <a:t>Funding for radiobiology end-station from CRUK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009654-29FB-2E4C-BBCE-09AD2AB696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515" y="4479365"/>
            <a:ext cx="2344442" cy="131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004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</TotalTime>
  <Words>716</Words>
  <Application>Microsoft Macintosh PowerPoint</Application>
  <PresentationFormat>Widescreen</PresentationFormat>
  <Paragraphs>142</Paragraphs>
  <Slides>16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The Christie Proton Research Beamline and Radiobiology Endstation</vt:lpstr>
      <vt:lpstr>The Research Room</vt:lpstr>
      <vt:lpstr>PowerPoint Presentation</vt:lpstr>
      <vt:lpstr>The Christie Research Beamline</vt:lpstr>
      <vt:lpstr>PBT room commissioning</vt:lpstr>
      <vt:lpstr>End-station Requirements</vt:lpstr>
      <vt:lpstr>Christie Proton Research Beamline Radiobiology End-station</vt:lpstr>
      <vt:lpstr>Robotic Automated Hypoxia End-station</vt:lpstr>
      <vt:lpstr>PowerPoint Presentation</vt:lpstr>
      <vt:lpstr>PowerPoint Presentation</vt:lpstr>
      <vt:lpstr>Protons: Mechanistic Modelling of DNA Damage &amp; Repair</vt:lpstr>
      <vt:lpstr>Protons: Biologically Augmented Treatment Planning</vt:lpstr>
      <vt:lpstr>Protons: Biologically Augmented Treatment Planning</vt:lpstr>
      <vt:lpstr>PowerPoint Presentation</vt:lpstr>
      <vt:lpstr>PowerPoint Presentation</vt:lpstr>
      <vt:lpstr>(Some of) Manchester Research Group in Research Room</vt:lpstr>
    </vt:vector>
  </TitlesOfParts>
  <Company>University of Manchester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Radiotherapy Research &amp; Translation</dc:title>
  <dc:creator>Rebecca Elliott</dc:creator>
  <cp:lastModifiedBy>Michael Merchant</cp:lastModifiedBy>
  <cp:revision>23</cp:revision>
  <dcterms:created xsi:type="dcterms:W3CDTF">2020-06-19T13:10:58Z</dcterms:created>
  <dcterms:modified xsi:type="dcterms:W3CDTF">2020-06-24T13:56:13Z</dcterms:modified>
</cp:coreProperties>
</file>