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2"/>
  </p:notesMasterIdLst>
  <p:handoutMasterIdLst>
    <p:handoutMasterId r:id="rId53"/>
  </p:handoutMasterIdLst>
  <p:sldIdLst>
    <p:sldId id="502" r:id="rId2"/>
    <p:sldId id="628" r:id="rId3"/>
    <p:sldId id="629" r:id="rId4"/>
    <p:sldId id="630" r:id="rId5"/>
    <p:sldId id="546" r:id="rId6"/>
    <p:sldId id="517" r:id="rId7"/>
    <p:sldId id="610" r:id="rId8"/>
    <p:sldId id="611" r:id="rId9"/>
    <p:sldId id="631" r:id="rId10"/>
    <p:sldId id="632" r:id="rId11"/>
    <p:sldId id="633" r:id="rId12"/>
    <p:sldId id="665" r:id="rId13"/>
    <p:sldId id="634" r:id="rId14"/>
    <p:sldId id="666" r:id="rId15"/>
    <p:sldId id="612" r:id="rId16"/>
    <p:sldId id="548" r:id="rId17"/>
    <p:sldId id="639" r:id="rId18"/>
    <p:sldId id="640" r:id="rId19"/>
    <p:sldId id="641" r:id="rId20"/>
    <p:sldId id="644" r:id="rId21"/>
    <p:sldId id="645" r:id="rId22"/>
    <p:sldId id="646" r:id="rId23"/>
    <p:sldId id="647" r:id="rId24"/>
    <p:sldId id="648" r:id="rId25"/>
    <p:sldId id="649" r:id="rId26"/>
    <p:sldId id="650" r:id="rId27"/>
    <p:sldId id="667" r:id="rId28"/>
    <p:sldId id="668" r:id="rId29"/>
    <p:sldId id="669" r:id="rId30"/>
    <p:sldId id="670" r:id="rId31"/>
    <p:sldId id="671" r:id="rId32"/>
    <p:sldId id="672" r:id="rId33"/>
    <p:sldId id="673" r:id="rId34"/>
    <p:sldId id="658" r:id="rId35"/>
    <p:sldId id="659" r:id="rId36"/>
    <p:sldId id="660" r:id="rId37"/>
    <p:sldId id="661" r:id="rId38"/>
    <p:sldId id="662" r:id="rId39"/>
    <p:sldId id="663" r:id="rId40"/>
    <p:sldId id="664" r:id="rId41"/>
    <p:sldId id="675" r:id="rId42"/>
    <p:sldId id="635" r:id="rId43"/>
    <p:sldId id="680" r:id="rId44"/>
    <p:sldId id="638" r:id="rId45"/>
    <p:sldId id="678" r:id="rId46"/>
    <p:sldId id="676" r:id="rId47"/>
    <p:sldId id="679" r:id="rId48"/>
    <p:sldId id="595" r:id="rId49"/>
    <p:sldId id="596" r:id="rId50"/>
    <p:sldId id="625" r:id="rId51"/>
  </p:sldIdLst>
  <p:sldSz cx="9144000" cy="6858000" type="screen4x3"/>
  <p:notesSz cx="6811963" cy="9942513"/>
  <p:custDataLst>
    <p:tags r:id="rId5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78" userDrawn="1">
          <p15:clr>
            <a:srgbClr val="A4A3A4"/>
          </p15:clr>
        </p15:guide>
        <p15:guide id="2" pos="57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22CA4"/>
    <a:srgbClr val="6C4E82"/>
    <a:srgbClr val="41F9F5"/>
    <a:srgbClr val="41FDFC"/>
    <a:srgbClr val="FFFF00"/>
    <a:srgbClr val="EEAFBB"/>
    <a:srgbClr val="EF523D"/>
    <a:srgbClr val="DE6422"/>
    <a:srgbClr val="000000"/>
    <a:srgbClr val="108A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11" autoAdjust="0"/>
    <p:restoredTop sz="93129" autoAdjust="0"/>
  </p:normalViewPr>
  <p:slideViewPr>
    <p:cSldViewPr snapToObjects="1">
      <p:cViewPr varScale="1">
        <p:scale>
          <a:sx n="61" d="100"/>
          <a:sy n="61" d="100"/>
        </p:scale>
        <p:origin x="1736" y="60"/>
      </p:cViewPr>
      <p:guideLst>
        <p:guide orient="horz" pos="2478"/>
        <p:guide pos="5738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89EA6-0655-E94D-8D44-C28C31120556}" type="datetimeFigureOut">
              <a:rPr lang="fr-FR" smtClean="0"/>
              <a:t>13/11/2019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49CCB-1468-AD49-BE6B-D87522D91B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857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7ABF8-8376-4FCD-AA6F-9A9425B6AB78}" type="datetimeFigureOut">
              <a:rPr lang="en-US" smtClean="0"/>
              <a:pPr/>
              <a:t>11/13/2019</a:t>
            </a:fld>
            <a:endParaRPr lang="en-US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AF0E6-C138-4B1E-ADCF-7F54151BB55B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9969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AF0E6-C138-4B1E-ADCF-7F54151BB55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5992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2564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6782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9694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6163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997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Exper</a:t>
            </a:r>
            <a:r>
              <a:rPr lang="fr-FR" dirty="0"/>
              <a:t> HIMAC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9606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235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Algun</a:t>
            </a:r>
            <a:r>
              <a:rPr lang="fr-FR" dirty="0"/>
              <a:t> </a:t>
            </a:r>
            <a:r>
              <a:rPr lang="fr-FR" dirty="0" err="1"/>
              <a:t>video</a:t>
            </a:r>
            <a:r>
              <a:rPr lang="fr-FR" dirty="0"/>
              <a:t>?</a:t>
            </a:r>
            <a:r>
              <a:rPr lang="fr-FR" baseline="0" dirty="0"/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322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44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EB508-6205-2543-9631-35378206DA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766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MEJORARLAAA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EB508-6205-2543-9631-35378206DA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3222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92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36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AF0E6-C138-4B1E-ADCF-7F54151BB55B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5460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940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7524328" y="6550072"/>
            <a:ext cx="1413520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4050" y="6550072"/>
            <a:ext cx="5502126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4856" y="6550072"/>
            <a:ext cx="477416" cy="248493"/>
          </a:xfrm>
        </p:spPr>
        <p:txBody>
          <a:bodyPr/>
          <a:lstStyle/>
          <a:p>
            <a:fld id="{5E366EBC-928B-1F4D-BCBB-31473BB08F84}" type="slidenum">
              <a:rPr lang="en-US" smtClean="0"/>
              <a:pPr/>
              <a:t>‹N°›</a:t>
            </a:fld>
            <a:endParaRPr lang="en-US" dirty="0"/>
          </a:p>
        </p:txBody>
      </p:sp>
      <p:cxnSp>
        <p:nvCxnSpPr>
          <p:cNvPr id="14" name="Connecteur droit 13"/>
          <p:cNvCxnSpPr/>
          <p:nvPr userDrawn="1"/>
        </p:nvCxnSpPr>
        <p:spPr>
          <a:xfrm>
            <a:off x="7452320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 15" descr="LogolC-Blanc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73896" y="3300994"/>
            <a:ext cx="396207" cy="256011"/>
          </a:xfrm>
          <a:prstGeom prst="rect">
            <a:avLst/>
          </a:prstGeom>
        </p:spPr>
      </p:pic>
      <p:pic>
        <p:nvPicPr>
          <p:cNvPr id="13" name="Image 12" descr="LogolC-Gris300Marg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0" y="382045"/>
            <a:ext cx="7835900" cy="608208"/>
          </a:xfrm>
        </p:spPr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‹N°›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7460908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4050" y="6550072"/>
            <a:ext cx="5502126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524328" y="6550072"/>
            <a:ext cx="1413520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8" name="Espace réservé du graphique 17"/>
          <p:cNvSpPr>
            <a:spLocks noGrp="1"/>
          </p:cNvSpPr>
          <p:nvPr>
            <p:ph type="chart" sz="quarter" idx="13"/>
          </p:nvPr>
        </p:nvSpPr>
        <p:spPr>
          <a:xfrm>
            <a:off x="2451600" y="1393825"/>
            <a:ext cx="4240800" cy="4241662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Content Placeholder 2"/>
          <p:cNvSpPr>
            <a:spLocks noGrp="1"/>
          </p:cNvSpPr>
          <p:nvPr>
            <p:ph idx="1" hasCustomPrompt="1"/>
          </p:nvPr>
        </p:nvSpPr>
        <p:spPr>
          <a:xfrm>
            <a:off x="654049" y="1393823"/>
            <a:ext cx="1641890" cy="1359315"/>
          </a:xfrm>
        </p:spPr>
        <p:txBody>
          <a:bodyPr/>
          <a:lstStyle>
            <a:lvl1pPr>
              <a:defRPr/>
            </a:lvl1pPr>
            <a:lvl2pPr marL="0" indent="0">
              <a:lnSpc>
                <a:spcPts val="1300"/>
              </a:lnSpc>
              <a:spcBef>
                <a:spcPts val="0"/>
              </a:spcBef>
              <a:defRPr sz="1200"/>
            </a:lvl2pPr>
          </a:lstStyle>
          <a:p>
            <a:pPr lvl="0"/>
            <a:r>
              <a:rPr lang="fr-FR"/>
              <a:t>XX</a:t>
            </a:r>
          </a:p>
          <a:p>
            <a:pPr lvl="1"/>
            <a:r>
              <a:rPr lang="fr-FR"/>
              <a:t>Second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 octobre 2019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Institut Curie – Commission Scientifique Jointe – Name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C1AE8-AE80-BA45-A7A7-EA22F13968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3430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524328" y="6550072"/>
            <a:ext cx="1413520" cy="248493"/>
          </a:xfrm>
          <a:prstGeom prst="rect">
            <a:avLst/>
          </a:prstGeom>
        </p:spPr>
        <p:txBody>
          <a:bodyPr/>
          <a:lstStyle/>
          <a:p>
            <a:r>
              <a:rPr lang="fr-FR"/>
              <a:t>18 octobre 2019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654050" y="6550072"/>
            <a:ext cx="5502126" cy="248493"/>
          </a:xfrm>
          <a:prstGeom prst="rect">
            <a:avLst/>
          </a:prstGeom>
        </p:spPr>
        <p:txBody>
          <a:bodyPr/>
          <a:lstStyle/>
          <a:p>
            <a:r>
              <a:rPr lang="fr-FR"/>
              <a:t>Institut Curie – Commission Scientifique Jointe – Name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904856" y="6550072"/>
            <a:ext cx="477416" cy="248493"/>
          </a:xfrm>
          <a:prstGeom prst="rect">
            <a:avLst/>
          </a:prstGeom>
        </p:spPr>
        <p:txBody>
          <a:bodyPr/>
          <a:lstStyle/>
          <a:p>
            <a:fld id="{341D9C7D-9CD3-4C52-92BE-40A810E5AC82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>
            <a:off x="620900" y="6486713"/>
            <a:ext cx="5894336" cy="2484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/>
              <a:t>JSM 2016 - Les radiations au cœur des missions de l’Institut Curie </a:t>
            </a:r>
            <a:endParaRPr lang="en-US" i="1" dirty="0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6955512" y="6512839"/>
            <a:ext cx="578024" cy="2484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E366EBC-928B-1F4D-BCBB-31473BB08F84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7672813" y="6486712"/>
            <a:ext cx="1413520" cy="2484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31 mars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082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E82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E8220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2348880"/>
            <a:ext cx="5794326" cy="2664296"/>
          </a:xfrm>
        </p:spPr>
        <p:txBody>
          <a:bodyPr anchor="t" anchorCtr="0"/>
          <a:lstStyle>
            <a:lvl1pPr algn="l">
              <a:lnSpc>
                <a:spcPts val="6500"/>
              </a:lnSpc>
              <a:defRPr sz="7200" b="1" i="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fr-FR"/>
              <a:t>18 octobre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B5B60"/>
                </a:solidFill>
              </a:defRPr>
            </a:lvl1pPr>
          </a:lstStyle>
          <a:p>
            <a:r>
              <a:rPr lang="fr-FR" b="1"/>
              <a:t>Institut Curie – Commission Scientifique Jointe – Name</a:t>
            </a:r>
            <a:endParaRPr lang="en-US" i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5E366EBC-928B-1F4D-BCBB-31473BB08F84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7452320" y="6550072"/>
            <a:ext cx="0" cy="208868"/>
          </a:xfrm>
          <a:prstGeom prst="line">
            <a:avLst/>
          </a:prstGeom>
          <a:ln w="635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Image 18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701" y="6488621"/>
            <a:ext cx="432817" cy="28651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2348880"/>
            <a:ext cx="5794326" cy="2664296"/>
          </a:xfrm>
        </p:spPr>
        <p:txBody>
          <a:bodyPr anchor="t" anchorCtr="0"/>
          <a:lstStyle>
            <a:lvl1pPr algn="l">
              <a:lnSpc>
                <a:spcPts val="6500"/>
              </a:lnSpc>
              <a:defRPr sz="72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7524328" y="6550072"/>
            <a:ext cx="1413520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4050" y="6550072"/>
            <a:ext cx="5502126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4856" y="6550072"/>
            <a:ext cx="477416" cy="248493"/>
          </a:xfrm>
        </p:spPr>
        <p:txBody>
          <a:bodyPr/>
          <a:lstStyle/>
          <a:p>
            <a:fld id="{5E366EBC-928B-1F4D-BCBB-31473BB08F84}" type="slidenum">
              <a:rPr lang="en-US" smtClean="0"/>
              <a:pPr/>
              <a:t>‹N°›</a:t>
            </a:fld>
            <a:endParaRPr lang="en-US" dirty="0"/>
          </a:p>
        </p:txBody>
      </p:sp>
      <p:cxnSp>
        <p:nvCxnSpPr>
          <p:cNvPr id="15" name="Connecteur droit 14"/>
          <p:cNvCxnSpPr/>
          <p:nvPr userDrawn="1"/>
        </p:nvCxnSpPr>
        <p:spPr>
          <a:xfrm>
            <a:off x="7452320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 15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b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4624"/>
            <a:ext cx="8021637" cy="729605"/>
          </a:xfrm>
        </p:spPr>
        <p:txBody>
          <a:bodyPr anchor="b"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4" y="1196752"/>
            <a:ext cx="8021636" cy="5112568"/>
          </a:xfrm>
        </p:spPr>
        <p:txBody>
          <a:bodyPr/>
          <a:lstStyle>
            <a:lvl1pPr marL="266700" indent="-266700">
              <a:buClr>
                <a:srgbClr val="EE8220"/>
              </a:buClr>
              <a:buFont typeface="Wingdings" charset="2"/>
              <a:buChar char="§"/>
              <a:defRPr sz="2000">
                <a:solidFill>
                  <a:srgbClr val="5B5B60"/>
                </a:solidFill>
                <a:latin typeface="Century Gothic"/>
                <a:cs typeface="Century Gothic"/>
              </a:defRPr>
            </a:lvl1pPr>
            <a:lvl2pPr marL="450850" indent="-274638">
              <a:buClrTx/>
              <a:buSzPct val="50000"/>
              <a:buFont typeface="Wingdings" charset="2"/>
              <a:buChar char="q"/>
              <a:defRPr sz="1800">
                <a:solidFill>
                  <a:srgbClr val="5B5B60"/>
                </a:solidFill>
                <a:latin typeface="Century Gothic"/>
                <a:cs typeface="Century Gothic"/>
              </a:defRPr>
            </a:lvl2pPr>
            <a:lvl3pPr marL="596900" indent="-238125">
              <a:buClr>
                <a:srgbClr val="EE8220"/>
              </a:buClr>
              <a:buFont typeface="Wingdings" charset="2"/>
              <a:buChar char="§"/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3pPr>
            <a:lvl4pPr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4pPr>
            <a:lvl5pPr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fr-FR"/>
              <a:t>Institut Curie – Commission Scientifique Jointe – Name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/>
            </a:lvl1pPr>
          </a:lstStyle>
          <a:p>
            <a:fld id="{5E366EBC-928B-1F4D-BCBB-31473BB08F84}" type="slidenum">
              <a:rPr lang="en-US" smtClean="0"/>
              <a:pPr/>
              <a:t>‹N°›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7452320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  <p:cxnSp>
        <p:nvCxnSpPr>
          <p:cNvPr id="10" name="Connecteur droit 9"/>
          <p:cNvCxnSpPr/>
          <p:nvPr userDrawn="1"/>
        </p:nvCxnSpPr>
        <p:spPr>
          <a:xfrm>
            <a:off x="468313" y="836712"/>
            <a:ext cx="8675687" cy="0"/>
          </a:xfrm>
          <a:prstGeom prst="line">
            <a:avLst/>
          </a:prstGeom>
          <a:ln w="28575" cmpd="sng"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4624"/>
            <a:ext cx="8021637" cy="729605"/>
          </a:xfrm>
        </p:spPr>
        <p:txBody>
          <a:bodyPr anchor="b"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4" y="1196752"/>
            <a:ext cx="8021636" cy="5112568"/>
          </a:xfrm>
        </p:spPr>
        <p:txBody>
          <a:bodyPr/>
          <a:lstStyle>
            <a:lvl1pPr marL="266700" indent="-266700">
              <a:buClr>
                <a:srgbClr val="EE8220"/>
              </a:buClr>
              <a:buFont typeface="Wingdings" charset="2"/>
              <a:buChar char="§"/>
              <a:defRPr sz="2000">
                <a:solidFill>
                  <a:srgbClr val="5B5B60"/>
                </a:solidFill>
                <a:latin typeface="Century Gothic"/>
                <a:cs typeface="Century Gothic"/>
              </a:defRPr>
            </a:lvl1pPr>
            <a:lvl2pPr marL="450850" indent="-274638">
              <a:buClrTx/>
              <a:buSzPct val="50000"/>
              <a:buFont typeface="Wingdings" charset="2"/>
              <a:buChar char="q"/>
              <a:defRPr sz="1800">
                <a:solidFill>
                  <a:srgbClr val="5B5B60"/>
                </a:solidFill>
                <a:latin typeface="Century Gothic"/>
                <a:cs typeface="Century Gothic"/>
              </a:defRPr>
            </a:lvl2pPr>
            <a:lvl3pPr marL="596900" indent="-238125">
              <a:buClr>
                <a:srgbClr val="EE8220"/>
              </a:buClr>
              <a:buFont typeface="Wingdings" charset="2"/>
              <a:buChar char="§"/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3pPr>
            <a:lvl4pPr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4pPr>
            <a:lvl5pPr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468313" y="836712"/>
            <a:ext cx="8675687" cy="0"/>
          </a:xfrm>
          <a:prstGeom prst="line">
            <a:avLst/>
          </a:prstGeom>
          <a:ln w="28575" cmpd="sng"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7697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4624"/>
            <a:ext cx="8021637" cy="729605"/>
          </a:xfrm>
        </p:spPr>
        <p:txBody>
          <a:bodyPr anchor="b"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‹N°›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7452320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  <p:cxnSp>
        <p:nvCxnSpPr>
          <p:cNvPr id="10" name="Connecteur droit 9"/>
          <p:cNvCxnSpPr/>
          <p:nvPr userDrawn="1"/>
        </p:nvCxnSpPr>
        <p:spPr>
          <a:xfrm>
            <a:off x="468313" y="836712"/>
            <a:ext cx="8675687" cy="0"/>
          </a:xfrm>
          <a:prstGeom prst="line">
            <a:avLst/>
          </a:prstGeom>
          <a:ln w="28575" cmpd="sng"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7334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‹N°›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7452320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650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et mise en av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493838"/>
            <a:ext cx="3295650" cy="3189287"/>
          </a:xfrm>
          <a:solidFill>
            <a:schemeClr val="bg2"/>
          </a:solidFill>
        </p:spPr>
        <p:txBody>
          <a:bodyPr lIns="648000"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‹N°›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7460908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4050" y="6550072"/>
            <a:ext cx="5502126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524328" y="6550072"/>
            <a:ext cx="1413520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4" name="Espace réservé pour une image  13"/>
          <p:cNvSpPr>
            <a:spLocks noGrp="1"/>
          </p:cNvSpPr>
          <p:nvPr>
            <p:ph type="pic" sz="quarter" idx="13"/>
          </p:nvPr>
        </p:nvSpPr>
        <p:spPr>
          <a:xfrm>
            <a:off x="3565525" y="1493838"/>
            <a:ext cx="5578475" cy="3189287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6086475" y="4722881"/>
            <a:ext cx="2405063" cy="188913"/>
          </a:xfrm>
        </p:spPr>
        <p:txBody>
          <a:bodyPr/>
          <a:lstStyle>
            <a:lvl1pPr algn="r">
              <a:lnSpc>
                <a:spcPct val="100000"/>
              </a:lnSpc>
              <a:defRPr sz="700" b="0">
                <a:solidFill>
                  <a:srgbClr val="5B5B60"/>
                </a:solidFill>
              </a:defRPr>
            </a:lvl1pPr>
          </a:lstStyle>
          <a:p>
            <a:pPr lvl="0"/>
            <a:r>
              <a:rPr lang="en-US"/>
              <a:t>Crédits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5"/>
          </p:nvPr>
        </p:nvSpPr>
        <p:spPr>
          <a:xfrm>
            <a:off x="3565525" y="5069946"/>
            <a:ext cx="2488142" cy="1093787"/>
          </a:xfrm>
        </p:spPr>
        <p:txBody>
          <a:bodyPr/>
          <a:lstStyle>
            <a:lvl1pPr>
              <a:lnSpc>
                <a:spcPts val="1700"/>
              </a:lnSpc>
              <a:defRPr sz="1600" b="0">
                <a:solidFill>
                  <a:schemeClr val="tx1"/>
                </a:solidFill>
              </a:defRPr>
            </a:lvl1pPr>
            <a:lvl2pPr>
              <a:defRPr sz="1400"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cercl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8962" y="1340768"/>
            <a:ext cx="3162576" cy="4939200"/>
          </a:xfrm>
        </p:spPr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‹N°›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7460908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4050" y="6550072"/>
            <a:ext cx="5502126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524328" y="6550072"/>
            <a:ext cx="1413520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4" name="Espace réservé pour une image  13"/>
          <p:cNvSpPr>
            <a:spLocks noGrp="1"/>
          </p:cNvSpPr>
          <p:nvPr>
            <p:ph type="pic" sz="quarter" idx="13"/>
          </p:nvPr>
        </p:nvSpPr>
        <p:spPr>
          <a:xfrm>
            <a:off x="-486359" y="1340768"/>
            <a:ext cx="4702223" cy="4702223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642143" y="6161985"/>
            <a:ext cx="2405063" cy="188913"/>
          </a:xfrm>
        </p:spPr>
        <p:txBody>
          <a:bodyPr/>
          <a:lstStyle>
            <a:lvl1pPr algn="ctr">
              <a:lnSpc>
                <a:spcPct val="100000"/>
              </a:lnSpc>
              <a:defRPr sz="700" b="0">
                <a:solidFill>
                  <a:srgbClr val="5B5B60"/>
                </a:solidFill>
              </a:defRPr>
            </a:lvl1pPr>
          </a:lstStyle>
          <a:p>
            <a:pPr lvl="0"/>
            <a:r>
              <a:rPr lang="en-US"/>
              <a:t>Crédits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4050" y="382045"/>
            <a:ext cx="7835900" cy="60820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4050" y="1340768"/>
            <a:ext cx="7835899" cy="43924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24328" y="6550072"/>
            <a:ext cx="1413520" cy="24849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/>
              <a:t>18 octobre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4050" y="6550072"/>
            <a:ext cx="5502126" cy="24849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 b="1"/>
              <a:t>Institut Curie – Commission Scientifique Jointe – Name</a:t>
            </a:r>
            <a:endParaRPr lang="en-US" i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04856" y="6550072"/>
            <a:ext cx="477416" cy="24849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E366EBC-928B-1F4D-BCBB-31473BB08F84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7452320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49" r:id="rId2"/>
    <p:sldLayoutId id="2147483658" r:id="rId3"/>
    <p:sldLayoutId id="2147483650" r:id="rId4"/>
    <p:sldLayoutId id="2147483665" r:id="rId5"/>
    <p:sldLayoutId id="2147483664" r:id="rId6"/>
    <p:sldLayoutId id="2147483661" r:id="rId7"/>
    <p:sldLayoutId id="2147483654" r:id="rId8"/>
    <p:sldLayoutId id="2147483655" r:id="rId9"/>
    <p:sldLayoutId id="2147483656" r:id="rId10"/>
    <p:sldLayoutId id="2147483662" r:id="rId11"/>
    <p:sldLayoutId id="2147483663" r:id="rId1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5B5B60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457200" rtl="0" eaLnBrk="1" latinLnBrk="0" hangingPunct="1">
        <a:lnSpc>
          <a:spcPts val="2800"/>
        </a:lnSpc>
        <a:spcBef>
          <a:spcPts val="0"/>
        </a:spcBef>
        <a:buFontTx/>
        <a:buNone/>
        <a:defRPr sz="2200" b="1" kern="1200">
          <a:solidFill>
            <a:srgbClr val="EE8220"/>
          </a:solidFill>
          <a:latin typeface="Arial" pitchFamily="34" charset="0"/>
          <a:ea typeface="+mn-ea"/>
          <a:cs typeface="Arial" pitchFamily="34" charset="0"/>
        </a:defRPr>
      </a:lvl1pPr>
      <a:lvl2pPr marL="168275" indent="0" algn="l" defTabSz="457200" rtl="0" eaLnBrk="1" latinLnBrk="0" hangingPunct="1">
        <a:lnSpc>
          <a:spcPts val="1600"/>
        </a:lnSpc>
        <a:spcBef>
          <a:spcPts val="600"/>
        </a:spcBef>
        <a:buFontTx/>
        <a:buNone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320675" indent="-7938" algn="l" defTabSz="457200" rtl="0" eaLnBrk="1" latinLnBrk="0" hangingPunct="1">
        <a:lnSpc>
          <a:spcPts val="1800"/>
        </a:lnSpc>
        <a:spcBef>
          <a:spcPts val="600"/>
        </a:spcBef>
        <a:buFontTx/>
        <a:buNone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579438" indent="0" algn="l" defTabSz="457200" rtl="0" eaLnBrk="1" latinLnBrk="0" hangingPunct="1">
        <a:lnSpc>
          <a:spcPts val="1600"/>
        </a:lnSpc>
        <a:spcBef>
          <a:spcPts val="300"/>
        </a:spcBef>
        <a:buFontTx/>
        <a:buNone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739775" indent="-7938" algn="l" defTabSz="457200" rtl="0" eaLnBrk="1" latinLnBrk="0" hangingPunct="1">
        <a:lnSpc>
          <a:spcPts val="1600"/>
        </a:lnSpc>
        <a:spcBef>
          <a:spcPts val="300"/>
        </a:spcBef>
        <a:buFontTx/>
        <a:buNone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png"/><Relationship Id="rId4" Type="http://schemas.openxmlformats.org/officeDocument/2006/relationships/image" Target="../media/image3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emf"/><Relationship Id="rId4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57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7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g"/><Relationship Id="rId3" Type="http://schemas.openxmlformats.org/officeDocument/2006/relationships/image" Target="../media/image83.jpg"/><Relationship Id="rId7" Type="http://schemas.openxmlformats.org/officeDocument/2006/relationships/image" Target="../media/image87.jpg"/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6.jpg"/><Relationship Id="rId11" Type="http://schemas.openxmlformats.org/officeDocument/2006/relationships/image" Target="../media/image91.png"/><Relationship Id="rId5" Type="http://schemas.openxmlformats.org/officeDocument/2006/relationships/image" Target="../media/image85.jpg"/><Relationship Id="rId10" Type="http://schemas.openxmlformats.org/officeDocument/2006/relationships/image" Target="../media/image90.jpg"/><Relationship Id="rId4" Type="http://schemas.openxmlformats.org/officeDocument/2006/relationships/image" Target="../media/image84.jpg"/><Relationship Id="rId9" Type="http://schemas.openxmlformats.org/officeDocument/2006/relationships/image" Target="../media/image89.jp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5.png"/><Relationship Id="rId4" Type="http://schemas.openxmlformats.org/officeDocument/2006/relationships/image" Target="../media/image9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7" descr="couv-soins-light.jpg"/>
          <p:cNvPicPr>
            <a:picLocks noChangeAspect="1"/>
          </p:cNvPicPr>
          <p:nvPr/>
        </p:nvPicPr>
        <p:blipFill rotWithShape="1">
          <a:blip r:embed="rId3"/>
          <a:stretch/>
        </p:blipFill>
        <p:spPr bwMode="auto">
          <a:xfrm>
            <a:off x="-1277" y="-323"/>
            <a:ext cx="8241957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Image 2" descr="Logo_PSUD Paris XI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8" b="36699"/>
          <a:stretch/>
        </p:blipFill>
        <p:spPr bwMode="auto">
          <a:xfrm>
            <a:off x="3411828" y="5277764"/>
            <a:ext cx="1367249" cy="896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Image 6" descr="Logo_mesr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032814"/>
            <a:ext cx="971758" cy="124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 1" descr="LOGO SIRIC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13" t="17400" r="11948" b="10850"/>
          <a:stretch/>
        </p:blipFill>
        <p:spPr bwMode="auto">
          <a:xfrm>
            <a:off x="4954351" y="5273405"/>
            <a:ext cx="853606" cy="904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Afficher l'image d'origin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808" y="5273405"/>
            <a:ext cx="874836" cy="43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cteur droit 5"/>
          <p:cNvCxnSpPr/>
          <p:nvPr/>
        </p:nvCxnSpPr>
        <p:spPr>
          <a:xfrm>
            <a:off x="6985497" y="4911121"/>
            <a:ext cx="0" cy="1488199"/>
          </a:xfrm>
          <a:prstGeom prst="line">
            <a:avLst/>
          </a:prstGeom>
          <a:ln w="12700">
            <a:solidFill>
              <a:schemeClr val="accent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pied de page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Institut Curie </a:t>
            </a:r>
            <a:endParaRPr lang="en-US" i="1" dirty="0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1</a:t>
            </a:fld>
            <a:endParaRPr lang="en-US" dirty="0"/>
          </a:p>
        </p:txBody>
      </p:sp>
      <p:grpSp>
        <p:nvGrpSpPr>
          <p:cNvPr id="4" name="Grouper 3"/>
          <p:cNvGrpSpPr/>
          <p:nvPr/>
        </p:nvGrpSpPr>
        <p:grpSpPr>
          <a:xfrm>
            <a:off x="646551" y="46844"/>
            <a:ext cx="10349965" cy="4842987"/>
            <a:chOff x="976235" y="802374"/>
            <a:chExt cx="10349965" cy="4693188"/>
          </a:xfrm>
        </p:grpSpPr>
        <p:sp>
          <p:nvSpPr>
            <p:cNvPr id="13" name="Titre 8"/>
            <p:cNvSpPr txBox="1">
              <a:spLocks/>
            </p:cNvSpPr>
            <p:nvPr/>
          </p:nvSpPr>
          <p:spPr>
            <a:xfrm>
              <a:off x="3620296" y="1288173"/>
              <a:ext cx="7705904" cy="3672408"/>
            </a:xfrm>
            <a:prstGeom prst="rect">
              <a:avLst/>
            </a:prstGeom>
          </p:spPr>
          <p:txBody>
            <a:bodyPr lIns="0" tIns="0" rIns="0" bIns="0" anchor="ctr"/>
            <a:lstStyle/>
            <a:p>
              <a:pPr>
                <a:spcAft>
                  <a:spcPts val="600"/>
                </a:spcAft>
              </a:pPr>
              <a:r>
                <a:rPr lang="fr-FR" sz="2800" b="1" dirty="0">
                  <a:latin typeface="Century Gothic"/>
                  <a:cs typeface="Century Gothic"/>
                </a:rPr>
                <a:t>Yolanda Prezado</a:t>
              </a:r>
            </a:p>
            <a:p>
              <a:pPr>
                <a:spcAft>
                  <a:spcPts val="100"/>
                </a:spcAft>
              </a:pPr>
              <a:r>
                <a:rPr lang="fr-FR" sz="2800" b="1" i="1" dirty="0">
                  <a:latin typeface="Century Gothic"/>
                  <a:cs typeface="Century Gothic"/>
                </a:rPr>
                <a:t>New </a:t>
              </a:r>
              <a:r>
                <a:rPr lang="fr-FR" sz="2800" b="1" i="1" dirty="0" err="1">
                  <a:latin typeface="Century Gothic"/>
                  <a:cs typeface="Century Gothic"/>
                </a:rPr>
                <a:t>approaches</a:t>
              </a:r>
              <a:r>
                <a:rPr lang="fr-FR" sz="2800" b="1" i="1" dirty="0">
                  <a:latin typeface="Century Gothic"/>
                  <a:cs typeface="Century Gothic"/>
                </a:rPr>
                <a:t> in radiation </a:t>
              </a:r>
            </a:p>
            <a:p>
              <a:pPr>
                <a:spcAft>
                  <a:spcPts val="100"/>
                </a:spcAft>
              </a:pPr>
              <a:r>
                <a:rPr lang="fr-FR" sz="2800" b="1" i="1" dirty="0" err="1">
                  <a:latin typeface="Century Gothic"/>
                  <a:cs typeface="Century Gothic"/>
                </a:rPr>
                <a:t>therapy</a:t>
              </a:r>
              <a:r>
                <a:rPr lang="fr-FR" sz="2800" b="1" i="1" dirty="0">
                  <a:latin typeface="Century Gothic"/>
                  <a:cs typeface="Century Gothic"/>
                </a:rPr>
                <a:t> </a:t>
              </a:r>
            </a:p>
            <a:p>
              <a:pPr defTabSz="457200" eaLnBrk="1" fontAlgn="auto" hangingPunct="1">
                <a:spcAft>
                  <a:spcPts val="0"/>
                </a:spcAft>
                <a:defRPr/>
              </a:pPr>
              <a:endParaRPr lang="en-US" b="1" dirty="0">
                <a:solidFill>
                  <a:srgbClr val="5B5B60"/>
                </a:solidFill>
                <a:latin typeface="Century Gothic"/>
                <a:ea typeface="+mj-ea"/>
                <a:cs typeface="Century Gothic"/>
              </a:endParaRPr>
            </a:p>
            <a:p>
              <a:endParaRPr lang="fr-FR" sz="2000" dirty="0">
                <a:solidFill>
                  <a:srgbClr val="5B5B60"/>
                </a:solidFill>
                <a:latin typeface="Century Gothic"/>
                <a:cs typeface="Century Gothic"/>
              </a:endParaRPr>
            </a:p>
            <a:p>
              <a:endParaRPr lang="fr-FR" sz="2000" dirty="0">
                <a:solidFill>
                  <a:srgbClr val="5B5B60"/>
                </a:solidFill>
                <a:latin typeface="Century Gothic"/>
                <a:cs typeface="Century Gothic"/>
              </a:endParaRPr>
            </a:p>
          </p:txBody>
        </p:sp>
        <p:pic>
          <p:nvPicPr>
            <p:cNvPr id="15362" name="Picture 13" descr="IC - logo.psd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6252" y="802374"/>
              <a:ext cx="1620000" cy="1636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Connecteur droit 4"/>
            <p:cNvCxnSpPr/>
            <p:nvPr/>
          </p:nvCxnSpPr>
          <p:spPr>
            <a:xfrm>
              <a:off x="976235" y="5495562"/>
              <a:ext cx="7705905" cy="0"/>
            </a:xfrm>
            <a:prstGeom prst="line">
              <a:avLst/>
            </a:prstGeom>
            <a:ln w="28575">
              <a:solidFill>
                <a:srgbClr val="EE821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Image 5" descr="cnrs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482" y="5277570"/>
            <a:ext cx="886355" cy="89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 2">
            <a:extLst>
              <a:ext uri="{FF2B5EF4-FFF2-40B4-BE49-F238E27FC236}">
                <a16:creationId xmlns:a16="http://schemas.microsoft.com/office/drawing/2014/main" id="{E978F76E-9B5C-4F2D-98DD-461CAA9DA87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59055" y="2604019"/>
            <a:ext cx="2585265" cy="184704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3CDC7D0-3FD3-4CCE-ABC6-6452F1E3FDC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67408" y="5116613"/>
            <a:ext cx="1476375" cy="105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509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168981"/>
            <a:ext cx="9161010" cy="867415"/>
          </a:xfrm>
        </p:spPr>
        <p:txBody>
          <a:bodyPr>
            <a:normAutofit/>
          </a:bodyPr>
          <a:lstStyle/>
          <a:p>
            <a:r>
              <a:rPr lang="en-US" sz="3000" dirty="0">
                <a:solidFill>
                  <a:schemeClr val="accent4">
                    <a:lumMod val="75000"/>
                  </a:schemeClr>
                </a:solidFill>
              </a:rPr>
              <a:t>Temporal fractionation of the dose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124744"/>
            <a:ext cx="8191024" cy="5008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en-US" sz="2200" u="sng" dirty="0"/>
          </a:p>
          <a:p>
            <a:pPr marL="0" indent="0">
              <a:buNone/>
            </a:pPr>
            <a:r>
              <a:rPr lang="en-US" sz="2200" b="0" u="sng" dirty="0">
                <a:solidFill>
                  <a:schemeClr val="tx1"/>
                </a:solidFill>
                <a:latin typeface="+mn-lt"/>
              </a:rPr>
              <a:t>Other schemes being explored</a:t>
            </a:r>
            <a:endParaRPr lang="en-US" sz="2200" b="0" dirty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endParaRPr lang="en-US" sz="2200" b="0" dirty="0">
              <a:solidFill>
                <a:schemeClr val="tx1"/>
              </a:solidFill>
              <a:latin typeface="+mn-lt"/>
            </a:endParaRPr>
          </a:p>
          <a:p>
            <a:r>
              <a:rPr lang="en-US" sz="2200" b="0" dirty="0" err="1">
                <a:solidFill>
                  <a:schemeClr val="tx1"/>
                </a:solidFill>
                <a:latin typeface="+mn-lt"/>
              </a:rPr>
              <a:t>Hypofractionation</a:t>
            </a:r>
            <a:r>
              <a:rPr lang="en-US" sz="2200" b="0" dirty="0">
                <a:solidFill>
                  <a:schemeClr val="tx1"/>
                </a:solidFill>
                <a:latin typeface="+mn-lt"/>
              </a:rPr>
              <a:t> (higher doses-less days) </a:t>
            </a:r>
          </a:p>
          <a:p>
            <a:pPr marL="0" indent="0">
              <a:buNone/>
            </a:pPr>
            <a:r>
              <a:rPr lang="en-US" sz="2200" b="0" dirty="0">
                <a:solidFill>
                  <a:schemeClr val="tx1"/>
                </a:solidFill>
                <a:latin typeface="+mn-lt"/>
              </a:rPr>
              <a:t>    </a:t>
            </a:r>
            <a:r>
              <a:rPr lang="en-US" sz="2200" b="0" i="1" dirty="0">
                <a:solidFill>
                  <a:schemeClr val="tx1"/>
                </a:solidFill>
                <a:latin typeface="+mn-lt"/>
              </a:rPr>
              <a:t>benefit for some prostate, breast, lung cancers</a:t>
            </a:r>
          </a:p>
          <a:p>
            <a:pPr marL="0" indent="0">
              <a:buNone/>
            </a:pPr>
            <a:endParaRPr lang="en-US" sz="2200" b="0" i="1" dirty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endParaRPr lang="en-US" sz="2200" b="0" i="1" dirty="0">
              <a:solidFill>
                <a:schemeClr val="tx1"/>
              </a:solidFill>
              <a:latin typeface="+mn-lt"/>
            </a:endParaRPr>
          </a:p>
          <a:p>
            <a:r>
              <a:rPr lang="en-US" sz="2200" b="0" dirty="0" err="1">
                <a:solidFill>
                  <a:schemeClr val="tx1"/>
                </a:solidFill>
                <a:latin typeface="+mn-lt"/>
              </a:rPr>
              <a:t>Hyperfractionation</a:t>
            </a:r>
            <a:r>
              <a:rPr lang="en-US" sz="2200" b="0" dirty="0">
                <a:solidFill>
                  <a:schemeClr val="tx1"/>
                </a:solidFill>
                <a:latin typeface="+mn-lt"/>
              </a:rPr>
              <a:t> (lower doses, twice per day, more days)</a:t>
            </a:r>
          </a:p>
          <a:p>
            <a:pPr marL="0" indent="0">
              <a:buNone/>
            </a:pPr>
            <a:r>
              <a:rPr lang="en-US" sz="2200" b="0" dirty="0">
                <a:solidFill>
                  <a:schemeClr val="tx1"/>
                </a:solidFill>
                <a:latin typeface="+mn-lt"/>
              </a:rPr>
              <a:t>     </a:t>
            </a:r>
            <a:r>
              <a:rPr lang="en-US" sz="2200" b="0" i="1" dirty="0">
                <a:solidFill>
                  <a:schemeClr val="tx1"/>
                </a:solidFill>
                <a:latin typeface="+mn-lt"/>
              </a:rPr>
              <a:t>advantageous for some head-and-neck and cervical squamous cell  	cancers</a:t>
            </a:r>
          </a:p>
          <a:p>
            <a:pPr marL="0" indent="0">
              <a:buNone/>
            </a:pPr>
            <a:endParaRPr lang="en-US" sz="2200" b="0" i="1" dirty="0">
              <a:solidFill>
                <a:schemeClr val="tx1"/>
              </a:solidFill>
              <a:latin typeface="+mn-lt"/>
            </a:endParaRPr>
          </a:p>
          <a:p>
            <a:r>
              <a:rPr lang="en-US" sz="2200" b="0" dirty="0">
                <a:solidFill>
                  <a:schemeClr val="tx1"/>
                </a:solidFill>
                <a:latin typeface="+mn-lt"/>
              </a:rPr>
              <a:t>Continuous </a:t>
            </a:r>
            <a:r>
              <a:rPr lang="en-US" sz="2200" b="0" dirty="0" err="1">
                <a:solidFill>
                  <a:schemeClr val="tx1"/>
                </a:solidFill>
                <a:latin typeface="+mn-lt"/>
              </a:rPr>
              <a:t>hyperfractionated</a:t>
            </a:r>
            <a:r>
              <a:rPr lang="en-US" sz="2200" b="0" dirty="0">
                <a:solidFill>
                  <a:schemeClr val="tx1"/>
                </a:solidFill>
                <a:latin typeface="+mn-lt"/>
              </a:rPr>
              <a:t> accelerated radiation therapy (three small sessions per day)</a:t>
            </a:r>
            <a:r>
              <a:rPr lang="en-US" sz="2200" b="0" dirty="0">
                <a:solidFill>
                  <a:schemeClr val="tx1"/>
                </a:solidFill>
                <a:latin typeface="+mn-lt"/>
                <a:sym typeface="Wingdings"/>
              </a:rPr>
              <a:t> </a:t>
            </a:r>
            <a:r>
              <a:rPr lang="en-US" sz="2200" b="0" i="1" dirty="0">
                <a:solidFill>
                  <a:schemeClr val="tx1"/>
                </a:solidFill>
                <a:latin typeface="+mn-lt"/>
              </a:rPr>
              <a:t>used to treat lung cancer</a:t>
            </a:r>
          </a:p>
          <a:p>
            <a:endParaRPr lang="en-US" sz="2200" b="0" i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982" y="998797"/>
            <a:ext cx="2543095" cy="2414225"/>
          </a:xfrm>
          <a:prstGeom prst="rect">
            <a:avLst/>
          </a:prstGeom>
        </p:spPr>
      </p:pic>
      <p:sp>
        <p:nvSpPr>
          <p:cNvPr id="5" name="CuadroTexto 2"/>
          <p:cNvSpPr txBox="1"/>
          <p:nvPr/>
        </p:nvSpPr>
        <p:spPr>
          <a:xfrm rot="2257590">
            <a:off x="6639844" y="2009183"/>
            <a:ext cx="262505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000" b="1" dirty="0">
                <a:solidFill>
                  <a:schemeClr val="bg1"/>
                </a:solidFill>
              </a:rPr>
              <a:t>TIME MATTERS</a:t>
            </a:r>
          </a:p>
        </p:txBody>
      </p:sp>
      <p:sp>
        <p:nvSpPr>
          <p:cNvPr id="6" name="Rectángulo 5"/>
          <p:cNvSpPr/>
          <p:nvPr/>
        </p:nvSpPr>
        <p:spPr>
          <a:xfrm>
            <a:off x="284469" y="2036727"/>
            <a:ext cx="5974672" cy="10748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927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44624"/>
            <a:ext cx="8928223" cy="729605"/>
          </a:xfrm>
        </p:spPr>
        <p:txBody>
          <a:bodyPr>
            <a:noAutofit/>
          </a:bodyPr>
          <a:lstStyle/>
          <a:p>
            <a:r>
              <a:rPr lang="es-ES" sz="2800" b="1" dirty="0">
                <a:solidFill>
                  <a:schemeClr val="accent4">
                    <a:lumMod val="75000"/>
                  </a:schemeClr>
                </a:solidFill>
              </a:rPr>
              <a:t>High single </a:t>
            </a:r>
            <a:r>
              <a:rPr lang="es-ES" sz="2800" b="1" dirty="0" err="1">
                <a:solidFill>
                  <a:schemeClr val="accent4">
                    <a:lumMod val="75000"/>
                  </a:schemeClr>
                </a:solidFill>
              </a:rPr>
              <a:t>dose</a:t>
            </a:r>
            <a:r>
              <a:rPr lang="es-ES" sz="2800" b="1" dirty="0">
                <a:solidFill>
                  <a:schemeClr val="accent4">
                    <a:lumMod val="75000"/>
                  </a:schemeClr>
                </a:solidFill>
              </a:rPr>
              <a:t> can </a:t>
            </a:r>
            <a:r>
              <a:rPr lang="es-ES" sz="2800" b="1" dirty="0" err="1">
                <a:solidFill>
                  <a:schemeClr val="accent4">
                    <a:lumMod val="75000"/>
                  </a:schemeClr>
                </a:solidFill>
              </a:rPr>
              <a:t>estimulate</a:t>
            </a:r>
            <a:r>
              <a:rPr lang="es-ES" sz="28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sz="2800" b="1" dirty="0" err="1">
                <a:solidFill>
                  <a:schemeClr val="accent4">
                    <a:lumMod val="75000"/>
                  </a:schemeClr>
                </a:solidFill>
              </a:rPr>
              <a:t>immune</a:t>
            </a:r>
            <a:r>
              <a:rPr lang="es-ES" sz="28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sz="2800" b="1" dirty="0" err="1">
                <a:solidFill>
                  <a:schemeClr val="accent4">
                    <a:lumMod val="75000"/>
                  </a:schemeClr>
                </a:solidFill>
              </a:rPr>
              <a:t>system</a:t>
            </a:r>
            <a:r>
              <a:rPr lang="es-ES" sz="28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3736" y="1262125"/>
            <a:ext cx="8302416" cy="46407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High single dose radiation  (30 </a:t>
            </a:r>
            <a:r>
              <a:rPr lang="en-US" sz="2200" dirty="0" err="1"/>
              <a:t>Gy</a:t>
            </a:r>
            <a:r>
              <a:rPr lang="en-US" sz="2200" dirty="0"/>
              <a:t>) increases CD8</a:t>
            </a:r>
            <a:r>
              <a:rPr lang="en-US" sz="2200" baseline="30000" dirty="0"/>
              <a:t>+</a:t>
            </a:r>
            <a:r>
              <a:rPr lang="en-US" sz="2200" dirty="0"/>
              <a:t> T cells in the stroma of tumors with induced remissions</a:t>
            </a:r>
            <a:endParaRPr lang="es-ES" sz="2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736" y="2280711"/>
            <a:ext cx="4568056" cy="3335953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 flipH="1">
            <a:off x="3709996" y="5548953"/>
            <a:ext cx="5126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i="1" dirty="0"/>
              <a:t>Baker et al, </a:t>
            </a:r>
            <a:r>
              <a:rPr lang="es-ES" sz="2200" i="1" dirty="0" err="1"/>
              <a:t>Clin</a:t>
            </a:r>
            <a:r>
              <a:rPr lang="es-ES" sz="2200" i="1" dirty="0"/>
              <a:t>. </a:t>
            </a:r>
            <a:r>
              <a:rPr lang="es-ES" sz="2200" i="1" dirty="0" err="1"/>
              <a:t>Cancer</a:t>
            </a:r>
            <a:r>
              <a:rPr lang="es-ES" sz="2200" i="1" dirty="0"/>
              <a:t> </a:t>
            </a:r>
            <a:r>
              <a:rPr lang="es-ES" sz="2200" i="1" dirty="0" err="1"/>
              <a:t>research</a:t>
            </a:r>
            <a:r>
              <a:rPr lang="es-ES" sz="2200" i="1" dirty="0"/>
              <a:t> 2015</a:t>
            </a:r>
          </a:p>
          <a:p>
            <a:r>
              <a:rPr lang="es-ES" dirty="0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5158078" y="2670524"/>
            <a:ext cx="367807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aseline="30000" dirty="0"/>
              <a:t> </a:t>
            </a:r>
            <a:r>
              <a:rPr lang="en-US" sz="2200" dirty="0"/>
              <a:t>BALB/c  mice. CT26  &amp; MC38 colon tumors </a:t>
            </a:r>
          </a:p>
        </p:txBody>
      </p:sp>
    </p:spTree>
    <p:extLst>
      <p:ext uri="{BB962C8B-B14F-4D97-AF65-F5344CB8AC3E}">
        <p14:creationId xmlns:p14="http://schemas.microsoft.com/office/powerpoint/2010/main" val="1263558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4">
                    <a:lumMod val="75000"/>
                  </a:schemeClr>
                </a:solidFill>
              </a:rPr>
              <a:t>Dose rate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491" y="1200982"/>
            <a:ext cx="8534401" cy="5022574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en-US" sz="8000" dirty="0">
                <a:ea typeface="ＭＳ Ｐゴシック" charset="0"/>
                <a:cs typeface="ＭＳ Ｐゴシック" charset="0"/>
              </a:rPr>
              <a:t>In </a:t>
            </a:r>
            <a:r>
              <a:rPr lang="en-US" sz="2200" dirty="0">
                <a:ea typeface="ＭＳ Ｐゴシック" charset="0"/>
                <a:cs typeface="ＭＳ Ｐゴシック" charset="0"/>
              </a:rPr>
              <a:t> </a:t>
            </a:r>
            <a:r>
              <a:rPr lang="en-US" sz="8800" dirty="0">
                <a:latin typeface="+mn-lt"/>
                <a:ea typeface="ＭＳ Ｐゴシック" charset="0"/>
                <a:cs typeface="ＭＳ Ｐゴシック" charset="0"/>
              </a:rPr>
              <a:t>general     dose rate                cells killing (time to repair)</a:t>
            </a:r>
          </a:p>
          <a:p>
            <a:pPr marL="0" indent="0" algn="just">
              <a:buNone/>
            </a:pPr>
            <a:endParaRPr lang="en-US" sz="8800" dirty="0">
              <a:latin typeface="+mn-lt"/>
              <a:ea typeface="ＭＳ Ｐゴシック" charset="0"/>
              <a:cs typeface="ＭＳ Ｐゴシック" charset="0"/>
            </a:endParaRPr>
          </a:p>
          <a:p>
            <a:pPr marL="0" indent="0" algn="just">
              <a:buNone/>
            </a:pPr>
            <a:endParaRPr lang="en-US" sz="8800" dirty="0">
              <a:latin typeface="+mn-lt"/>
              <a:ea typeface="ＭＳ Ｐゴシック" charset="0"/>
              <a:cs typeface="ＭＳ Ｐゴシック" charset="0"/>
            </a:endParaRPr>
          </a:p>
          <a:p>
            <a:pPr marL="0" indent="0" algn="just">
              <a:buNone/>
            </a:pPr>
            <a:endParaRPr lang="en-US" sz="8800" dirty="0">
              <a:latin typeface="+mn-lt"/>
              <a:ea typeface="ＭＳ Ｐゴシック" charset="0"/>
              <a:cs typeface="ＭＳ Ｐゴシック" charset="0"/>
            </a:endParaRPr>
          </a:p>
          <a:p>
            <a:pPr marL="0" indent="0" algn="just">
              <a:buNone/>
            </a:pPr>
            <a:endParaRPr lang="en-US" sz="8800" dirty="0">
              <a:latin typeface="+mn-lt"/>
              <a:ea typeface="ＭＳ Ｐゴシック" charset="0"/>
              <a:cs typeface="ＭＳ Ｐゴシック" charset="0"/>
            </a:endParaRPr>
          </a:p>
          <a:p>
            <a:pPr marL="0" indent="0" algn="just">
              <a:buNone/>
            </a:pPr>
            <a:endParaRPr lang="en-US" sz="8800" dirty="0">
              <a:latin typeface="+mn-lt"/>
              <a:ea typeface="ＭＳ Ｐゴシック" charset="0"/>
              <a:cs typeface="ＭＳ Ｐゴシック" charset="0"/>
            </a:endParaRPr>
          </a:p>
          <a:p>
            <a:pPr marL="0" indent="0" algn="just">
              <a:buNone/>
            </a:pPr>
            <a:endParaRPr lang="en-US" sz="8800" dirty="0">
              <a:latin typeface="+mn-lt"/>
              <a:ea typeface="ＭＳ Ｐゴシック" charset="0"/>
              <a:cs typeface="ＭＳ Ｐゴシック" charset="0"/>
            </a:endParaRPr>
          </a:p>
          <a:p>
            <a:pPr marL="0" indent="0" algn="just">
              <a:buNone/>
            </a:pPr>
            <a:endParaRPr lang="en-US" sz="8800" dirty="0">
              <a:latin typeface="+mn-lt"/>
              <a:ea typeface="ＭＳ Ｐゴシック" charset="0"/>
              <a:cs typeface="ＭＳ Ｐゴシック" charset="0"/>
            </a:endParaRPr>
          </a:p>
          <a:p>
            <a:pPr marL="0" indent="0" algn="just">
              <a:buNone/>
            </a:pPr>
            <a:endParaRPr lang="en-US" sz="8800" dirty="0">
              <a:latin typeface="+mn-lt"/>
              <a:ea typeface="ＭＳ Ｐゴシック" charset="0"/>
              <a:cs typeface="ＭＳ Ｐゴシック" charset="0"/>
            </a:endParaRPr>
          </a:p>
          <a:p>
            <a:pPr marL="0" indent="0" algn="just">
              <a:buNone/>
            </a:pPr>
            <a:endParaRPr lang="en-US" sz="8800" dirty="0">
              <a:latin typeface="+mn-lt"/>
              <a:ea typeface="ＭＳ Ｐゴシック" charset="0"/>
              <a:cs typeface="ＭＳ Ｐゴシック" charset="0"/>
            </a:endParaRPr>
          </a:p>
          <a:p>
            <a:pPr marL="0" indent="0" algn="just">
              <a:buNone/>
            </a:pPr>
            <a:endParaRPr lang="en-US" sz="8800" dirty="0">
              <a:latin typeface="+mn-lt"/>
              <a:ea typeface="ＭＳ Ｐゴシック" charset="0"/>
              <a:cs typeface="ＭＳ Ｐゴシック" charset="0"/>
            </a:endParaRPr>
          </a:p>
          <a:p>
            <a:pPr marL="0" indent="0" algn="just">
              <a:buNone/>
            </a:pPr>
            <a:r>
              <a:rPr lang="en-US" sz="8800" dirty="0">
                <a:latin typeface="+mn-lt"/>
                <a:ea typeface="ＭＳ Ｐゴシック" charset="0"/>
                <a:cs typeface="ＭＳ Ｐゴシック" charset="0"/>
              </a:rPr>
              <a:t>However, in some cases of low dose rates</a:t>
            </a:r>
            <a:r>
              <a:rPr lang="en-US" sz="8800" dirty="0">
                <a:latin typeface="+mn-lt"/>
                <a:ea typeface="ＭＳ Ｐゴシック" charset="0"/>
                <a:cs typeface="ＭＳ Ｐゴシック" charset="0"/>
                <a:sym typeface="Wingdings"/>
              </a:rPr>
              <a:t> </a:t>
            </a:r>
            <a:r>
              <a:rPr lang="en-US" sz="8800" dirty="0">
                <a:latin typeface="+mn-lt"/>
                <a:ea typeface="ＭＳ Ｐゴシック" charset="0"/>
                <a:cs typeface="ＭＳ Ｐゴシック" charset="0"/>
              </a:rPr>
              <a:t>inverse dose rate effect.</a:t>
            </a:r>
          </a:p>
          <a:p>
            <a:pPr marL="0" indent="0" algn="just">
              <a:buNone/>
            </a:pPr>
            <a:endParaRPr lang="en-US" sz="8800" b="1" dirty="0">
              <a:latin typeface="+mn-lt"/>
            </a:endParaRPr>
          </a:p>
          <a:p>
            <a:pPr marL="0" indent="0" algn="ctr">
              <a:buNone/>
            </a:pPr>
            <a:r>
              <a:rPr lang="en-US" sz="88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No systematic evaluations performed at very high dose rates. </a:t>
            </a:r>
          </a:p>
        </p:txBody>
      </p:sp>
      <p:pic>
        <p:nvPicPr>
          <p:cNvPr id="9218" name="Picture 2" descr="http://www.google.fr/url?source=imglanding&amp;ct=img&amp;q=https://o.quizlet.com/hgqiZg4.FqsUpYrGxUVsWg_m.jpg&amp;sa=X&amp;ved=0CAkQ8wdqFQoTCJaf_-XJlsYCFQVuFAodIRUArA&amp;usg=AFQjCNHg2eC6P8tlxVWhDq26Anix7Cm77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86779"/>
            <a:ext cx="3646233" cy="2923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ector recto de flecha 4"/>
          <p:cNvCxnSpPr/>
          <p:nvPr/>
        </p:nvCxnSpPr>
        <p:spPr>
          <a:xfrm>
            <a:off x="1763688" y="1225176"/>
            <a:ext cx="1481" cy="372249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/>
          <p:cNvCxnSpPr/>
          <p:nvPr/>
        </p:nvCxnSpPr>
        <p:spPr>
          <a:xfrm>
            <a:off x="3272296" y="1200982"/>
            <a:ext cx="8042" cy="372248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lecha derecha 5"/>
          <p:cNvSpPr/>
          <p:nvPr/>
        </p:nvSpPr>
        <p:spPr>
          <a:xfrm>
            <a:off x="3467325" y="1286605"/>
            <a:ext cx="368236" cy="1734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2088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4">
                    <a:lumMod val="75000"/>
                  </a:schemeClr>
                </a:solidFill>
              </a:rPr>
              <a:t>Time: Dose rate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080" y="1293839"/>
            <a:ext cx="8621093" cy="36955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b="1" dirty="0"/>
              <a:t>       </a:t>
            </a:r>
            <a:r>
              <a:rPr lang="en-US" sz="2200" b="1" dirty="0">
                <a:latin typeface="+mn-lt"/>
              </a:rPr>
              <a:t>FLASH irradiation    </a:t>
            </a:r>
            <a:r>
              <a:rPr lang="en-US" sz="2200" dirty="0">
                <a:latin typeface="+mn-lt"/>
              </a:rPr>
              <a:t>the dose is given at ultrahigh dose rate (</a:t>
            </a:r>
            <a:r>
              <a:rPr lang="es-ES" sz="2200" dirty="0">
                <a:latin typeface="+mn-lt"/>
              </a:rPr>
              <a:t>&gt; </a:t>
            </a:r>
            <a:r>
              <a:rPr lang="en-US" sz="2200" dirty="0">
                <a:latin typeface="+mn-lt"/>
              </a:rPr>
              <a:t>40 </a:t>
            </a:r>
            <a:r>
              <a:rPr lang="en-US" sz="2200" dirty="0" err="1">
                <a:latin typeface="+mn-lt"/>
              </a:rPr>
              <a:t>Gy</a:t>
            </a:r>
            <a:r>
              <a:rPr lang="en-US" sz="2200" dirty="0">
                <a:latin typeface="+mn-lt"/>
              </a:rPr>
              <a:t>/s)</a:t>
            </a:r>
          </a:p>
          <a:p>
            <a:pPr marL="0" indent="0">
              <a:buNone/>
            </a:pPr>
            <a:endParaRPr lang="en-US" sz="2200" dirty="0">
              <a:latin typeface="+mn-lt"/>
            </a:endParaRPr>
          </a:p>
          <a:p>
            <a:pPr marL="0" indent="0">
              <a:buNone/>
            </a:pPr>
            <a:r>
              <a:rPr lang="en-US" sz="2200" dirty="0">
                <a:latin typeface="+mn-lt"/>
              </a:rPr>
              <a:t>         Differential effect tumor-healthy tissues</a:t>
            </a:r>
          </a:p>
          <a:p>
            <a:pPr marL="0" indent="0">
              <a:buNone/>
            </a:pPr>
            <a:endParaRPr lang="en-US" sz="2200" dirty="0">
              <a:latin typeface="+mn-lt"/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200" i="1" dirty="0">
                <a:latin typeface="+mn-lt"/>
              </a:rPr>
              <a:t>Equivalent tumor control  to standard RT 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US" sz="2200" i="1" dirty="0">
              <a:latin typeface="+mn-lt"/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200" i="1" dirty="0">
                <a:latin typeface="+mn-lt"/>
              </a:rPr>
              <a:t>Significantly reduces side effects in </a:t>
            </a:r>
          </a:p>
          <a:p>
            <a:pPr marL="548640" lvl="2" indent="0">
              <a:buNone/>
            </a:pPr>
            <a:r>
              <a:rPr lang="en-US" sz="2200" i="1" dirty="0">
                <a:latin typeface="+mn-lt"/>
              </a:rPr>
              <a:t>    normal tissues. </a:t>
            </a:r>
          </a:p>
          <a:p>
            <a:pPr marL="548640" lvl="2" indent="0">
              <a:buNone/>
            </a:pPr>
            <a:r>
              <a:rPr lang="en-US" sz="2200" i="1" dirty="0">
                <a:latin typeface="+mn-lt"/>
              </a:rPr>
              <a:t>    </a:t>
            </a:r>
          </a:p>
          <a:p>
            <a:pPr marL="548640" lvl="2" indent="0">
              <a:buNone/>
            </a:pPr>
            <a:endParaRPr lang="en-US" i="1" dirty="0"/>
          </a:p>
          <a:p>
            <a:pPr marL="548640" lvl="2" indent="0">
              <a:buNone/>
            </a:pPr>
            <a:endParaRPr lang="en-US" i="1" dirty="0"/>
          </a:p>
          <a:p>
            <a:pPr marL="548640" lvl="2" indent="0">
              <a:buNone/>
            </a:pPr>
            <a:r>
              <a:rPr lang="en-US" sz="2200" b="1" dirty="0">
                <a:latin typeface="+mn-lt"/>
              </a:rPr>
              <a:t>The advantage of Flash radiotherapy confirmed in mini-pig</a:t>
            </a:r>
          </a:p>
          <a:p>
            <a:pPr marL="548640" lvl="2" indent="0">
              <a:buNone/>
            </a:pPr>
            <a:r>
              <a:rPr lang="en-US" sz="2200" b="1" dirty="0">
                <a:latin typeface="+mn-lt"/>
              </a:rPr>
              <a:t>and cat-cancer patients.  </a:t>
            </a:r>
            <a:r>
              <a:rPr lang="en-US" sz="2200" i="1" dirty="0">
                <a:latin typeface="+mn-lt"/>
              </a:rPr>
              <a:t>Clin. Cancer Research 2018. </a:t>
            </a:r>
          </a:p>
          <a:p>
            <a:pPr marL="548640" lvl="2" indent="0" algn="ctr">
              <a:buNone/>
            </a:pPr>
            <a:endParaRPr lang="en-US" sz="2200" b="1" i="1" dirty="0">
              <a:solidFill>
                <a:srgbClr val="FF0000"/>
              </a:solidFill>
              <a:latin typeface="+mn-lt"/>
            </a:endParaRPr>
          </a:p>
          <a:p>
            <a:pPr marL="548640" lvl="2" indent="0">
              <a:buNone/>
            </a:pPr>
            <a:r>
              <a:rPr lang="en-US" sz="2200" b="1" i="1" dirty="0">
                <a:solidFill>
                  <a:srgbClr val="FF0000"/>
                </a:solidFill>
                <a:latin typeface="+mn-lt"/>
              </a:rPr>
              <a:t>Main challenge:  dosimetry with </a:t>
            </a:r>
            <a:r>
              <a:rPr lang="en-US" sz="2200" b="1" dirty="0">
                <a:solidFill>
                  <a:srgbClr val="FF0000"/>
                </a:solidFill>
                <a:latin typeface="+mn-lt"/>
              </a:rPr>
              <a:t>ultrahigh dose rate</a:t>
            </a:r>
            <a:endParaRPr lang="en-US" sz="2200" b="1" i="1" dirty="0">
              <a:solidFill>
                <a:srgbClr val="FF0000"/>
              </a:solidFill>
              <a:latin typeface="+mn-lt"/>
            </a:endParaRPr>
          </a:p>
          <a:p>
            <a:pPr marL="548640" lvl="2" indent="0">
              <a:buNone/>
            </a:pPr>
            <a:endParaRPr lang="en-US" sz="2000" i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307261" y="4310747"/>
            <a:ext cx="2204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 err="1"/>
              <a:t>Favaudon</a:t>
            </a:r>
            <a:r>
              <a:rPr lang="es-ES" i="1" dirty="0"/>
              <a:t> et al. 2014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233" y="1052736"/>
            <a:ext cx="644160" cy="972855"/>
          </a:xfrm>
          <a:prstGeom prst="rect">
            <a:avLst/>
          </a:prstGeom>
        </p:spPr>
      </p:pic>
      <p:sp>
        <p:nvSpPr>
          <p:cNvPr id="7" name="Flecha derecha 6"/>
          <p:cNvSpPr/>
          <p:nvPr/>
        </p:nvSpPr>
        <p:spPr>
          <a:xfrm flipV="1">
            <a:off x="2915817" y="1439063"/>
            <a:ext cx="14401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9050" y="1815295"/>
            <a:ext cx="2540435" cy="2417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052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386912A4-6834-4E46-8811-CCC72F381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14</a:t>
            </a:fld>
            <a:endParaRPr lang="en-US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7BE26C1-95DC-485C-A701-C105DC1D7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224" y="1566428"/>
            <a:ext cx="5891231" cy="4418423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C35849FC-0E30-4B3F-80E2-211357485376}"/>
              </a:ext>
            </a:extLst>
          </p:cNvPr>
          <p:cNvSpPr txBox="1"/>
          <p:nvPr/>
        </p:nvSpPr>
        <p:spPr>
          <a:xfrm>
            <a:off x="6622111" y="3544806"/>
            <a:ext cx="93166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2400" b="1" dirty="0" err="1">
                <a:solidFill>
                  <a:srgbClr val="C00000"/>
                </a:solidFill>
              </a:rPr>
              <a:t>Space</a:t>
            </a:r>
            <a:endParaRPr lang="es-ES" sz="2400" b="1" dirty="0">
              <a:solidFill>
                <a:srgbClr val="C00000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7384EDF-4E9F-4B10-A075-FD1E15D204CA}"/>
              </a:ext>
            </a:extLst>
          </p:cNvPr>
          <p:cNvSpPr txBox="1"/>
          <p:nvPr/>
        </p:nvSpPr>
        <p:spPr>
          <a:xfrm>
            <a:off x="1158119" y="5545309"/>
            <a:ext cx="215437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2400" b="1" dirty="0">
                <a:solidFill>
                  <a:srgbClr val="6AAA7B"/>
                </a:solidFill>
              </a:rPr>
              <a:t>Energy/</a:t>
            </a:r>
            <a:r>
              <a:rPr lang="es-ES" sz="2400" b="1" dirty="0" err="1">
                <a:solidFill>
                  <a:srgbClr val="6AAA7B"/>
                </a:solidFill>
              </a:rPr>
              <a:t>particle</a:t>
            </a:r>
            <a:endParaRPr lang="es-ES" sz="2400" b="1" dirty="0">
              <a:solidFill>
                <a:srgbClr val="6AAA7B"/>
              </a:solidFill>
            </a:endParaRPr>
          </a:p>
        </p:txBody>
      </p:sp>
      <p:sp>
        <p:nvSpPr>
          <p:cNvPr id="21" name="CuadroTexto 19">
            <a:extLst>
              <a:ext uri="{FF2B5EF4-FFF2-40B4-BE49-F238E27FC236}">
                <a16:creationId xmlns:a16="http://schemas.microsoft.com/office/drawing/2014/main" id="{FB1C8F85-84C6-4982-AEAB-DCFA303A66EC}"/>
              </a:ext>
            </a:extLst>
          </p:cNvPr>
          <p:cNvSpPr txBox="1"/>
          <p:nvPr/>
        </p:nvSpPr>
        <p:spPr>
          <a:xfrm>
            <a:off x="4568952" y="2049606"/>
            <a:ext cx="15765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00" dirty="0"/>
              <a:t>Standard RT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1D78AFC-90EA-4F48-B5D1-A61092ACC6B7}"/>
              </a:ext>
            </a:extLst>
          </p:cNvPr>
          <p:cNvSpPr txBox="1">
            <a:spLocks/>
          </p:cNvSpPr>
          <p:nvPr/>
        </p:nvSpPr>
        <p:spPr>
          <a:xfrm>
            <a:off x="436633" y="216196"/>
            <a:ext cx="8534400" cy="546688"/>
          </a:xfrm>
          <a:prstGeom prst="rect">
            <a:avLst/>
          </a:prstGeom>
        </p:spPr>
        <p:txBody>
          <a:bodyPr vert="horz" anchor="b">
            <a:normAutofit fontScale="82500" lnSpcReduction="1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6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3600" b="1" dirty="0">
                <a:solidFill>
                  <a:schemeClr val="accent4">
                    <a:lumMod val="75000"/>
                  </a:schemeClr>
                </a:solidFill>
              </a:rPr>
              <a:t>Using physics to modulate the biological response</a:t>
            </a:r>
          </a:p>
        </p:txBody>
      </p:sp>
      <p:pic>
        <p:nvPicPr>
          <p:cNvPr id="2062" name="Picture 14" descr="Resultado de imagen de esfera">
            <a:extLst>
              <a:ext uri="{FF2B5EF4-FFF2-40B4-BE49-F238E27FC236}">
                <a16:creationId xmlns:a16="http://schemas.microsoft.com/office/drawing/2014/main" id="{B3AB04DF-5834-424D-BAED-FE40DC17E5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833" y="2439796"/>
            <a:ext cx="886476" cy="85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2CCFCFD8-84A7-4A8E-8D82-A0EA38014575}"/>
              </a:ext>
            </a:extLst>
          </p:cNvPr>
          <p:cNvSpPr/>
          <p:nvPr/>
        </p:nvSpPr>
        <p:spPr>
          <a:xfrm>
            <a:off x="6677731" y="3502294"/>
            <a:ext cx="931665" cy="5466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3B124D2-A72C-4D52-9191-29B0BBC713E6}"/>
              </a:ext>
            </a:extLst>
          </p:cNvPr>
          <p:cNvSpPr txBox="1"/>
          <p:nvPr/>
        </p:nvSpPr>
        <p:spPr>
          <a:xfrm>
            <a:off x="2987824" y="1544305"/>
            <a:ext cx="81785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2400" b="1" dirty="0">
                <a:solidFill>
                  <a:srgbClr val="322CA4"/>
                </a:solidFill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19890244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Ellipse 31"/>
          <p:cNvSpPr/>
          <p:nvPr/>
        </p:nvSpPr>
        <p:spPr>
          <a:xfrm>
            <a:off x="5986290" y="2735001"/>
            <a:ext cx="551893" cy="48800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3303" y="2029546"/>
            <a:ext cx="2082800" cy="1981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3635" y="2011200"/>
            <a:ext cx="2082800" cy="1981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0919" y="1055212"/>
            <a:ext cx="42555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Standard </a:t>
            </a:r>
            <a:r>
              <a:rPr lang="en-US" sz="2200" b="1" kern="0" dirty="0">
                <a:solidFill>
                  <a:sysClr val="windowText" lastClr="000000"/>
                </a:solidFill>
              </a:rPr>
              <a:t>r</a:t>
            </a:r>
            <a:r>
              <a:rPr kumimoji="0" lang="en-US" sz="22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adiotherapy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618852" y="2331188"/>
            <a:ext cx="2122303" cy="1045978"/>
            <a:chOff x="4888537" y="1655717"/>
            <a:chExt cx="2122303" cy="1045978"/>
          </a:xfrm>
        </p:grpSpPr>
        <p:pic>
          <p:nvPicPr>
            <p:cNvPr id="12" name="Imagen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22379" y="1963681"/>
              <a:ext cx="2033206" cy="64819"/>
            </a:xfrm>
            <a:prstGeom prst="rect">
              <a:avLst/>
            </a:prstGeom>
          </p:spPr>
        </p:pic>
        <p:pic>
          <p:nvPicPr>
            <p:cNvPr id="13" name="Imagen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95685" y="2208438"/>
              <a:ext cx="2067048" cy="65899"/>
            </a:xfrm>
            <a:prstGeom prst="rect">
              <a:avLst/>
            </a:prstGeom>
          </p:spPr>
        </p:pic>
        <p:pic>
          <p:nvPicPr>
            <p:cNvPr id="14" name="Imagen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88537" y="2442078"/>
              <a:ext cx="2067045" cy="65899"/>
            </a:xfrm>
            <a:prstGeom prst="rect">
              <a:avLst/>
            </a:prstGeom>
          </p:spPr>
        </p:pic>
        <p:pic>
          <p:nvPicPr>
            <p:cNvPr id="15" name="Imagen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88537" y="2635796"/>
              <a:ext cx="2067048" cy="65899"/>
            </a:xfrm>
            <a:prstGeom prst="rect">
              <a:avLst/>
            </a:prstGeom>
          </p:spPr>
        </p:pic>
        <p:cxnSp>
          <p:nvCxnSpPr>
            <p:cNvPr id="16" name="Conector recto de flecha 12"/>
            <p:cNvCxnSpPr/>
            <p:nvPr/>
          </p:nvCxnSpPr>
          <p:spPr>
            <a:xfrm>
              <a:off x="5922059" y="1905415"/>
              <a:ext cx="0" cy="18134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uadroTexto 31"/>
            <p:cNvSpPr txBox="1"/>
            <p:nvPr/>
          </p:nvSpPr>
          <p:spPr>
            <a:xfrm>
              <a:off x="5973873" y="1655717"/>
              <a:ext cx="9298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&lt; 1 mm</a:t>
              </a:r>
            </a:p>
          </p:txBody>
        </p:sp>
        <p:cxnSp>
          <p:nvCxnSpPr>
            <p:cNvPr id="18" name="Conector recto de flecha 32"/>
            <p:cNvCxnSpPr/>
            <p:nvPr/>
          </p:nvCxnSpPr>
          <p:spPr>
            <a:xfrm>
              <a:off x="5922165" y="2240147"/>
              <a:ext cx="0" cy="201931"/>
            </a:xfrm>
            <a:prstGeom prst="straightConnector1">
              <a:avLst/>
            </a:prstGeom>
            <a:ln>
              <a:solidFill>
                <a:srgbClr val="0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CuadroTexto 33"/>
            <p:cNvSpPr txBox="1"/>
            <p:nvPr/>
          </p:nvSpPr>
          <p:spPr>
            <a:xfrm>
              <a:off x="6083808" y="2147170"/>
              <a:ext cx="927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1-2 mm</a:t>
              </a:r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230918" y="1786566"/>
            <a:ext cx="4255517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618852" y="1786566"/>
            <a:ext cx="4255517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18"/>
          <p:cNvCxnSpPr>
            <a:stCxn id="27" idx="2"/>
            <a:endCxn id="29" idx="2"/>
          </p:cNvCxnSpPr>
          <p:nvPr/>
        </p:nvCxnSpPr>
        <p:spPr>
          <a:xfrm flipH="1">
            <a:off x="6833710" y="3987642"/>
            <a:ext cx="1014102" cy="1152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ángulo 45"/>
          <p:cNvSpPr/>
          <p:nvPr/>
        </p:nvSpPr>
        <p:spPr>
          <a:xfrm>
            <a:off x="1172508" y="2788724"/>
            <a:ext cx="3129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GB" sz="2000" kern="0" dirty="0">
                <a:solidFill>
                  <a:sysClr val="windowText" lastClr="000000"/>
                </a:solidFill>
              </a:rPr>
              <a:t>+</a:t>
            </a:r>
          </a:p>
        </p:txBody>
      </p:sp>
      <p:sp>
        <p:nvSpPr>
          <p:cNvPr id="25" name="CuadroTexto 40"/>
          <p:cNvSpPr txBox="1"/>
          <p:nvPr/>
        </p:nvSpPr>
        <p:spPr>
          <a:xfrm>
            <a:off x="168664" y="2017889"/>
            <a:ext cx="22349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Large beam sizes</a:t>
            </a:r>
            <a:b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(&gt; 1 cm</a:t>
            </a:r>
            <a:r>
              <a:rPr kumimoji="0" lang="en-GB" sz="2000" b="0" i="0" u="none" strike="noStrike" kern="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Homogeneous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dose distributions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26000" y="1055212"/>
            <a:ext cx="42483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Spatial fractionated </a:t>
            </a:r>
            <a:r>
              <a:rPr lang="en-US" sz="2200" b="1" kern="0" dirty="0">
                <a:solidFill>
                  <a:sysClr val="windowText" lastClr="000000"/>
                </a:solidFill>
              </a:rPr>
              <a:t>radiotherapy</a:t>
            </a: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x-rays </a:t>
            </a:r>
            <a:r>
              <a:rPr kumimoji="0" lang="en-US" sz="22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minibeam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radiation therapy</a:t>
            </a:r>
          </a:p>
        </p:txBody>
      </p:sp>
      <p:sp>
        <p:nvSpPr>
          <p:cNvPr id="27" name="CuadroTexto 6"/>
          <p:cNvSpPr txBox="1"/>
          <p:nvPr/>
        </p:nvSpPr>
        <p:spPr>
          <a:xfrm>
            <a:off x="6706103" y="2048650"/>
            <a:ext cx="22834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Narrow beam sizes spaced by areas of low dose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+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Heterogeneous distributions</a:t>
            </a:r>
          </a:p>
        </p:txBody>
      </p:sp>
      <p:pic>
        <p:nvPicPr>
          <p:cNvPr id="28" name="Picture 19" descr="Slide1.g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4" t="13491" r="51766" b="45555"/>
          <a:stretch/>
        </p:blipFill>
        <p:spPr bwMode="auto">
          <a:xfrm>
            <a:off x="2269541" y="4083754"/>
            <a:ext cx="2216894" cy="2117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9" descr="Slide1.g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18" t="16450" b="45555"/>
          <a:stretch/>
        </p:blipFill>
        <p:spPr bwMode="auto">
          <a:xfrm rot="16200000">
            <a:off x="4682526" y="4049877"/>
            <a:ext cx="2121352" cy="2181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itle 37"/>
          <p:cNvSpPr>
            <a:spLocks noGrp="1"/>
          </p:cNvSpPr>
          <p:nvPr>
            <p:ph type="title"/>
          </p:nvPr>
        </p:nvSpPr>
        <p:spPr>
          <a:xfrm>
            <a:off x="998124" y="-77638"/>
            <a:ext cx="8021637" cy="729605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accent4">
                    <a:lumMod val="75000"/>
                  </a:schemeClr>
                </a:solidFill>
              </a:rPr>
              <a:t>Addressing a clinical need with a new paradigm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0" name="Conector recto de flecha 18"/>
          <p:cNvCxnSpPr>
            <a:stCxn id="25" idx="2"/>
            <a:endCxn id="28" idx="1"/>
          </p:cNvCxnSpPr>
          <p:nvPr/>
        </p:nvCxnSpPr>
        <p:spPr>
          <a:xfrm>
            <a:off x="1286150" y="3956881"/>
            <a:ext cx="983391" cy="11855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lipse 21"/>
          <p:cNvSpPr/>
          <p:nvPr/>
        </p:nvSpPr>
        <p:spPr>
          <a:xfrm>
            <a:off x="3713269" y="2735001"/>
            <a:ext cx="501390" cy="44844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" name="Group 6"/>
          <p:cNvGrpSpPr/>
          <p:nvPr/>
        </p:nvGrpSpPr>
        <p:grpSpPr>
          <a:xfrm>
            <a:off x="2462912" y="2703971"/>
            <a:ext cx="1988902" cy="570549"/>
            <a:chOff x="2266268" y="2195945"/>
            <a:chExt cx="1988902" cy="570549"/>
          </a:xfrm>
        </p:grpSpPr>
        <p:sp>
          <p:nvSpPr>
            <p:cNvPr id="8" name="Trapezoid 26"/>
            <p:cNvSpPr/>
            <p:nvPr/>
          </p:nvSpPr>
          <p:spPr>
            <a:xfrm rot="16200000">
              <a:off x="2975444" y="1486769"/>
              <a:ext cx="570549" cy="1988902"/>
            </a:xfrm>
            <a:prstGeom prst="trapezoid">
              <a:avLst/>
            </a:prstGeom>
            <a:gradFill flip="none" rotWithShape="1">
              <a:gsLst>
                <a:gs pos="0">
                  <a:schemeClr val="accent1">
                    <a:satMod val="103000"/>
                    <a:lumMod val="102000"/>
                    <a:tint val="94000"/>
                    <a:alpha val="68000"/>
                  </a:schemeClr>
                </a:gs>
                <a:gs pos="4000">
                  <a:srgbClr val="FF0000">
                    <a:alpha val="68000"/>
                  </a:srgbClr>
                </a:gs>
                <a:gs pos="100000">
                  <a:schemeClr val="accent1">
                    <a:lumMod val="99000"/>
                    <a:satMod val="120000"/>
                    <a:shade val="78000"/>
                    <a:alpha val="6800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9" name="Conector recto de flecha 7"/>
            <p:cNvCxnSpPr/>
            <p:nvPr/>
          </p:nvCxnSpPr>
          <p:spPr>
            <a:xfrm flipH="1">
              <a:off x="3306767" y="2206362"/>
              <a:ext cx="9427" cy="51621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uadroTexto 10"/>
            <p:cNvSpPr txBox="1"/>
            <p:nvPr/>
          </p:nvSpPr>
          <p:spPr>
            <a:xfrm>
              <a:off x="2370497" y="2293536"/>
              <a:ext cx="832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&gt; 1 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06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259"/>
    </mc:Choice>
    <mc:Fallback xmlns="">
      <p:transition spd="slow" advTm="20259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3635" y="2011200"/>
            <a:ext cx="2082800" cy="198120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2403635" y="2534938"/>
            <a:ext cx="1988902" cy="570549"/>
            <a:chOff x="2266268" y="2195945"/>
            <a:chExt cx="1988902" cy="570549"/>
          </a:xfrm>
        </p:grpSpPr>
        <p:sp>
          <p:nvSpPr>
            <p:cNvPr id="8" name="Trapezoid 26"/>
            <p:cNvSpPr/>
            <p:nvPr/>
          </p:nvSpPr>
          <p:spPr>
            <a:xfrm rot="16200000">
              <a:off x="2975444" y="1486769"/>
              <a:ext cx="570549" cy="1988902"/>
            </a:xfrm>
            <a:prstGeom prst="trapezoid">
              <a:avLst/>
            </a:prstGeom>
            <a:gradFill flip="none" rotWithShape="1">
              <a:gsLst>
                <a:gs pos="0">
                  <a:schemeClr val="accent1">
                    <a:satMod val="103000"/>
                    <a:lumMod val="102000"/>
                    <a:tint val="94000"/>
                    <a:alpha val="68000"/>
                  </a:schemeClr>
                </a:gs>
                <a:gs pos="4000">
                  <a:srgbClr val="FF0000">
                    <a:alpha val="68000"/>
                  </a:srgbClr>
                </a:gs>
                <a:gs pos="100000">
                  <a:schemeClr val="accent1">
                    <a:lumMod val="99000"/>
                    <a:satMod val="120000"/>
                    <a:shade val="78000"/>
                    <a:alpha val="6800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9" name="Conector recto de flecha 7"/>
            <p:cNvCxnSpPr/>
            <p:nvPr/>
          </p:nvCxnSpPr>
          <p:spPr>
            <a:xfrm flipH="1">
              <a:off x="3306767" y="2206362"/>
              <a:ext cx="9427" cy="51621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uadroTexto 10"/>
            <p:cNvSpPr txBox="1"/>
            <p:nvPr/>
          </p:nvSpPr>
          <p:spPr>
            <a:xfrm>
              <a:off x="3423130" y="2252821"/>
              <a:ext cx="832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&gt; 1 cm</a:t>
              </a:r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230918" y="1786566"/>
            <a:ext cx="4255517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618852" y="1786566"/>
            <a:ext cx="4255517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ángulo 45"/>
          <p:cNvSpPr/>
          <p:nvPr/>
        </p:nvSpPr>
        <p:spPr>
          <a:xfrm>
            <a:off x="1172508" y="2788724"/>
            <a:ext cx="3129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GB" sz="2000" kern="0" dirty="0">
                <a:solidFill>
                  <a:sysClr val="windowText" lastClr="000000"/>
                </a:solidFill>
              </a:rPr>
              <a:t>+</a:t>
            </a:r>
          </a:p>
        </p:txBody>
      </p:sp>
      <p:sp>
        <p:nvSpPr>
          <p:cNvPr id="31" name="Rectángulo 29"/>
          <p:cNvSpPr/>
          <p:nvPr/>
        </p:nvSpPr>
        <p:spPr>
          <a:xfrm>
            <a:off x="638005" y="5153762"/>
            <a:ext cx="817734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2100" b="0" i="0" u="none" strike="noStrike" kern="0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Remarkable increase of normal rat brain resistance. </a:t>
            </a:r>
            <a:endParaRPr kumimoji="0" lang="en-GB" sz="2100" b="0" i="1" u="none" strike="noStrike" kern="0" cap="none" spc="0" normalizeH="0" baseline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00" b="0" i="1" u="none" strike="noStrike" kern="0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</a:t>
            </a:r>
            <a:r>
              <a:rPr lang="en-GB" sz="2100" i="1" kern="0" dirty="0" err="1">
                <a:solidFill>
                  <a:srgbClr val="0070C0"/>
                </a:solidFill>
              </a:rPr>
              <a:t>Dilmanian</a:t>
            </a:r>
            <a:r>
              <a:rPr lang="en-GB" sz="2100" i="1" kern="0" dirty="0">
                <a:solidFill>
                  <a:srgbClr val="0070C0"/>
                </a:solidFill>
              </a:rPr>
              <a:t> et al. 2006, </a:t>
            </a:r>
            <a:r>
              <a:rPr kumimoji="0" lang="en-GB" sz="2100" b="0" i="1" u="none" strike="noStrike" kern="0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Prezado et al., Rad. Research 2015</a:t>
            </a:r>
            <a:endParaRPr lang="es-ES" sz="2100" i="1" kern="0" dirty="0">
              <a:solidFill>
                <a:srgbClr val="0070C0"/>
              </a:solidFill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100" b="1" kern="0" dirty="0">
                <a:solidFill>
                  <a:sysClr val="windowText" lastClr="000000"/>
                </a:solidFill>
              </a:rPr>
              <a:t> D</a:t>
            </a:r>
            <a:r>
              <a:rPr kumimoji="0" lang="en-US" sz="21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ose</a:t>
            </a:r>
            <a:r>
              <a:rPr kumimoji="0" lang="en-US" sz="2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escalation in the tumor possible</a:t>
            </a:r>
            <a:r>
              <a:rPr kumimoji="0" lang="en-US" sz="2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/>
              </a:rPr>
              <a:t> higher tumor control</a:t>
            </a:r>
            <a:r>
              <a:rPr kumimoji="0" lang="en-US" sz="21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/>
              </a:rPr>
              <a:t> </a:t>
            </a:r>
            <a:endParaRPr kumimoji="0" lang="en-US" sz="2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Rectángulo 36"/>
          <p:cNvSpPr/>
          <p:nvPr/>
        </p:nvSpPr>
        <p:spPr>
          <a:xfrm>
            <a:off x="5590771" y="4075832"/>
            <a:ext cx="32245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Distinct biological mechanisms not yet understood</a:t>
            </a:r>
          </a:p>
        </p:txBody>
      </p:sp>
      <p:sp>
        <p:nvSpPr>
          <p:cNvPr id="33" name="Flecha: hacia abajo 30"/>
          <p:cNvSpPr/>
          <p:nvPr/>
        </p:nvSpPr>
        <p:spPr>
          <a:xfrm>
            <a:off x="5182122" y="4134466"/>
            <a:ext cx="817298" cy="1019296"/>
          </a:xfrm>
          <a:prstGeom prst="downArrow">
            <a:avLst>
              <a:gd name="adj1" fmla="val 50000"/>
              <a:gd name="adj2" fmla="val 49188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782429" y="-78535"/>
            <a:ext cx="8021637" cy="729605"/>
          </a:xfrm>
        </p:spPr>
        <p:txBody>
          <a:bodyPr/>
          <a:lstStyle/>
          <a:p>
            <a:r>
              <a:rPr lang="en-GB" b="1" dirty="0">
                <a:solidFill>
                  <a:schemeClr val="accent4">
                    <a:lumMod val="75000"/>
                  </a:schemeClr>
                </a:solidFill>
              </a:rPr>
              <a:t>Addressing a clinical need with a new RT paradigm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30919" y="1055212"/>
            <a:ext cx="42555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Standard RT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626000" y="1055212"/>
            <a:ext cx="42483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Spatial fractionated </a:t>
            </a:r>
            <a:r>
              <a:rPr lang="en-US" sz="2200" b="1" kern="0" dirty="0">
                <a:solidFill>
                  <a:sysClr val="windowText" lastClr="000000"/>
                </a:solidFill>
              </a:rPr>
              <a:t>radiotherapy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x-rays </a:t>
            </a:r>
            <a:r>
              <a:rPr kumimoji="0" lang="en-US" sz="22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minibeams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radiation therapy</a:t>
            </a:r>
          </a:p>
        </p:txBody>
      </p:sp>
      <p:sp>
        <p:nvSpPr>
          <p:cNvPr id="48" name="CuadroTexto 40"/>
          <p:cNvSpPr txBox="1"/>
          <p:nvPr/>
        </p:nvSpPr>
        <p:spPr>
          <a:xfrm>
            <a:off x="168664" y="2017889"/>
            <a:ext cx="22349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Large beam sizes</a:t>
            </a:r>
            <a:b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(&gt; 1 cm</a:t>
            </a:r>
            <a:r>
              <a:rPr kumimoji="0" lang="en-GB" sz="2000" b="0" i="0" u="none" strike="noStrike" kern="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Homogeneous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dose distributions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30919" y="1105841"/>
            <a:ext cx="4296350" cy="321784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/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w="0" h="0"/>
            <a:contourClr>
              <a:schemeClr val="accent1">
                <a:shade val="70000"/>
                <a:satMod val="105000"/>
              </a:schemeClr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3303" y="2029546"/>
            <a:ext cx="2082800" cy="1981200"/>
          </a:xfrm>
          <a:prstGeom prst="rect">
            <a:avLst/>
          </a:prstGeom>
        </p:spPr>
      </p:pic>
      <p:grpSp>
        <p:nvGrpSpPr>
          <p:cNvPr id="50" name="Group 10"/>
          <p:cNvGrpSpPr/>
          <p:nvPr/>
        </p:nvGrpSpPr>
        <p:grpSpPr>
          <a:xfrm>
            <a:off x="4618852" y="2330870"/>
            <a:ext cx="2074196" cy="1046296"/>
            <a:chOff x="4888537" y="1655399"/>
            <a:chExt cx="2074196" cy="1046296"/>
          </a:xfrm>
        </p:grpSpPr>
        <p:pic>
          <p:nvPicPr>
            <p:cNvPr id="51" name="Imagen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22379" y="1963681"/>
              <a:ext cx="2033206" cy="64819"/>
            </a:xfrm>
            <a:prstGeom prst="rect">
              <a:avLst/>
            </a:prstGeom>
          </p:spPr>
        </p:pic>
        <p:pic>
          <p:nvPicPr>
            <p:cNvPr id="52" name="Imagen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95685" y="2208438"/>
              <a:ext cx="2067048" cy="65899"/>
            </a:xfrm>
            <a:prstGeom prst="rect">
              <a:avLst/>
            </a:prstGeom>
          </p:spPr>
        </p:pic>
        <p:pic>
          <p:nvPicPr>
            <p:cNvPr id="53" name="Imagen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88537" y="2442078"/>
              <a:ext cx="2067045" cy="65899"/>
            </a:xfrm>
            <a:prstGeom prst="rect">
              <a:avLst/>
            </a:prstGeom>
          </p:spPr>
        </p:pic>
        <p:pic>
          <p:nvPicPr>
            <p:cNvPr id="54" name="Imagen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88537" y="2635796"/>
              <a:ext cx="2067048" cy="65899"/>
            </a:xfrm>
            <a:prstGeom prst="rect">
              <a:avLst/>
            </a:prstGeom>
          </p:spPr>
        </p:pic>
        <p:cxnSp>
          <p:nvCxnSpPr>
            <p:cNvPr id="55" name="Conector recto de flecha 12"/>
            <p:cNvCxnSpPr/>
            <p:nvPr/>
          </p:nvCxnSpPr>
          <p:spPr>
            <a:xfrm>
              <a:off x="5922059" y="1905415"/>
              <a:ext cx="0" cy="18134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CuadroTexto 31"/>
            <p:cNvSpPr txBox="1"/>
            <p:nvPr/>
          </p:nvSpPr>
          <p:spPr>
            <a:xfrm>
              <a:off x="5885823" y="1655399"/>
              <a:ext cx="9298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&lt; 1 mm</a:t>
              </a:r>
            </a:p>
          </p:txBody>
        </p:sp>
        <p:cxnSp>
          <p:nvCxnSpPr>
            <p:cNvPr id="57" name="Conector recto de flecha 32"/>
            <p:cNvCxnSpPr/>
            <p:nvPr/>
          </p:nvCxnSpPr>
          <p:spPr>
            <a:xfrm>
              <a:off x="5922165" y="2240147"/>
              <a:ext cx="0" cy="201931"/>
            </a:xfrm>
            <a:prstGeom prst="straightConnector1">
              <a:avLst/>
            </a:prstGeom>
            <a:ln>
              <a:solidFill>
                <a:srgbClr val="0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CuadroTexto 33"/>
            <p:cNvSpPr txBox="1"/>
            <p:nvPr/>
          </p:nvSpPr>
          <p:spPr>
            <a:xfrm>
              <a:off x="5975358" y="2165879"/>
              <a:ext cx="927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1-2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768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83"/>
    </mc:Choice>
    <mc:Fallback xmlns="">
      <p:transition spd="slow" advTm="12983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30C7EC2-8043-4A26-B6CC-0B0C2C92BA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692A0DFD-EC8B-43EB-A7AC-603ADC6A37AA}"/>
              </a:ext>
            </a:extLst>
          </p:cNvPr>
          <p:cNvSpPr txBox="1">
            <a:spLocks/>
          </p:cNvSpPr>
          <p:nvPr/>
        </p:nvSpPr>
        <p:spPr>
          <a:xfrm>
            <a:off x="-29360" y="0"/>
            <a:ext cx="7319319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The GRID </a:t>
            </a:r>
            <a:r>
              <a:rPr lang="fr-FR" sz="3300" b="1" dirty="0" err="1">
                <a:solidFill>
                  <a:schemeClr val="accent4">
                    <a:lumMod val="75000"/>
                  </a:schemeClr>
                </a:solidFill>
              </a:rPr>
              <a:t>approach</a:t>
            </a:r>
            <a:endParaRPr lang="fr-FR" sz="33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C708867B-26D2-4CAF-A54E-C4DE2C60A408}"/>
              </a:ext>
            </a:extLst>
          </p:cNvPr>
          <p:cNvSpPr/>
          <p:nvPr/>
        </p:nvSpPr>
        <p:spPr>
          <a:xfrm>
            <a:off x="301030" y="1021394"/>
            <a:ext cx="6503582" cy="1208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500" b="1" dirty="0">
              <a:latin typeface="Calibri" panose="020F0502020204030204" pitchFamily="34" charset="0"/>
            </a:endParaRPr>
          </a:p>
          <a:p>
            <a:pPr algn="just"/>
            <a:r>
              <a:rPr lang="en-US" sz="2200" dirty="0">
                <a:latin typeface="Calibri" panose="020F0502020204030204" pitchFamily="34" charset="0"/>
              </a:rPr>
              <a:t>1909 Alban Köhler used a “perforated screen” in orthovoltage machines</a:t>
            </a:r>
            <a:r>
              <a:rPr lang="en-US" sz="2200" dirty="0">
                <a:latin typeface="Calibri" panose="020F0502020204030204" pitchFamily="34" charset="0"/>
                <a:sym typeface="Wingdings" panose="05000000000000000000" pitchFamily="2" charset="2"/>
              </a:rPr>
              <a:t> Skin toxicity reduction</a:t>
            </a:r>
            <a:endParaRPr lang="es-ES" sz="2200" dirty="0">
              <a:latin typeface="Calibri" panose="020F0502020204030204" pitchFamily="34" charset="0"/>
            </a:endParaRPr>
          </a:p>
          <a:p>
            <a:pPr>
              <a:buFontTx/>
              <a:buNone/>
            </a:pPr>
            <a:endParaRPr lang="es-ES" sz="1350" i="1" dirty="0">
              <a:latin typeface="Times New Roman" charset="0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7E924F79-FA03-4ACC-8F75-2A652F7B9334}"/>
              </a:ext>
            </a:extLst>
          </p:cNvPr>
          <p:cNvSpPr/>
          <p:nvPr/>
        </p:nvSpPr>
        <p:spPr>
          <a:xfrm>
            <a:off x="301030" y="2488761"/>
            <a:ext cx="67843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200" u="sng" dirty="0">
                <a:latin typeface="Calibri" panose="020F0502020204030204" pitchFamily="34" charset="0"/>
              </a:rPr>
              <a:t>GRID </a:t>
            </a:r>
            <a:r>
              <a:rPr lang="es-ES" sz="2200" u="sng" dirty="0" err="1">
                <a:latin typeface="Calibri" panose="020F0502020204030204" pitchFamily="34" charset="0"/>
              </a:rPr>
              <a:t>therapy</a:t>
            </a:r>
            <a:r>
              <a:rPr lang="es-ES" sz="2200" u="sng" dirty="0">
                <a:latin typeface="Calibri" panose="020F0502020204030204" pitchFamily="34" charset="0"/>
              </a:rPr>
              <a:t> </a:t>
            </a:r>
            <a:r>
              <a:rPr lang="es-ES" sz="2200" u="sng" dirty="0" err="1">
                <a:latin typeface="Calibri" panose="020F0502020204030204" pitchFamily="34" charset="0"/>
              </a:rPr>
              <a:t>with</a:t>
            </a:r>
            <a:r>
              <a:rPr lang="es-ES" sz="2200" u="sng" dirty="0">
                <a:latin typeface="Calibri" panose="020F0502020204030204" pitchFamily="34" charset="0"/>
              </a:rPr>
              <a:t>  </a:t>
            </a:r>
            <a:r>
              <a:rPr lang="es-ES" sz="2200" u="sng" dirty="0" err="1">
                <a:latin typeface="Calibri" panose="020F0502020204030204" pitchFamily="34" charset="0"/>
              </a:rPr>
              <a:t>megavoltage</a:t>
            </a:r>
            <a:r>
              <a:rPr lang="es-ES" sz="2200" u="sng" dirty="0">
                <a:latin typeface="Calibri" panose="020F0502020204030204" pitchFamily="34" charset="0"/>
              </a:rPr>
              <a:t> </a:t>
            </a:r>
            <a:r>
              <a:rPr lang="es-ES" sz="2200" u="sng" dirty="0" err="1">
                <a:latin typeface="Calibri" panose="020F0502020204030204" pitchFamily="34" charset="0"/>
              </a:rPr>
              <a:t>radiation</a:t>
            </a:r>
            <a:r>
              <a:rPr lang="es-ES" sz="2200" u="sng" dirty="0">
                <a:latin typeface="Calibri" panose="020F0502020204030204" pitchFamily="34" charset="0"/>
              </a:rPr>
              <a:t> </a:t>
            </a:r>
            <a:r>
              <a:rPr lang="es-ES" sz="2200" u="sng" dirty="0" err="1">
                <a:latin typeface="Calibri" panose="020F0502020204030204" pitchFamily="34" charset="0"/>
              </a:rPr>
              <a:t>beams</a:t>
            </a:r>
            <a:r>
              <a:rPr lang="es-ES" sz="2200" u="sng" dirty="0">
                <a:latin typeface="Calibri" panose="020F0502020204030204" pitchFamily="34" charset="0"/>
              </a:rPr>
              <a:t> (LINACS)</a:t>
            </a:r>
          </a:p>
        </p:txBody>
      </p:sp>
      <p:grpSp>
        <p:nvGrpSpPr>
          <p:cNvPr id="11" name="Groupe 10"/>
          <p:cNvGrpSpPr/>
          <p:nvPr/>
        </p:nvGrpSpPr>
        <p:grpSpPr>
          <a:xfrm>
            <a:off x="404261" y="3330215"/>
            <a:ext cx="3796652" cy="2273719"/>
            <a:chOff x="496929" y="3159343"/>
            <a:chExt cx="3217261" cy="2239113"/>
          </a:xfrm>
        </p:grpSpPr>
        <p:pic>
          <p:nvPicPr>
            <p:cNvPr id="12" name="Espace réservé du contenu 4">
              <a:extLst>
                <a:ext uri="{FF2B5EF4-FFF2-40B4-BE49-F238E27FC236}">
                  <a16:creationId xmlns:a16="http://schemas.microsoft.com/office/drawing/2014/main" id="{EDA45EC5-F986-484E-B591-6AB540A4D9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6929" y="3172462"/>
              <a:ext cx="1464275" cy="2225994"/>
            </a:xfrm>
            <a:prstGeom prst="rect">
              <a:avLst/>
            </a:prstGeom>
          </p:spPr>
        </p:pic>
        <p:pic>
          <p:nvPicPr>
            <p:cNvPr id="13" name="Image 10">
              <a:extLst>
                <a:ext uri="{FF2B5EF4-FFF2-40B4-BE49-F238E27FC236}">
                  <a16:creationId xmlns:a16="http://schemas.microsoft.com/office/drawing/2014/main" id="{8D6618B0-09C4-43DB-8D89-5842737BA6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953" r="21052" b="65923"/>
            <a:stretch/>
          </p:blipFill>
          <p:spPr>
            <a:xfrm>
              <a:off x="1961204" y="3159343"/>
              <a:ext cx="1752986" cy="1126116"/>
            </a:xfrm>
            <a:prstGeom prst="rect">
              <a:avLst/>
            </a:prstGeom>
          </p:spPr>
        </p:pic>
        <p:pic>
          <p:nvPicPr>
            <p:cNvPr id="14" name="Image 11">
              <a:extLst>
                <a:ext uri="{FF2B5EF4-FFF2-40B4-BE49-F238E27FC236}">
                  <a16:creationId xmlns:a16="http://schemas.microsoft.com/office/drawing/2014/main" id="{55C95071-CFC5-4C77-97A8-E8B3F9041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61204" y="4274947"/>
              <a:ext cx="1752986" cy="1123509"/>
            </a:xfrm>
            <a:prstGeom prst="rect">
              <a:avLst/>
            </a:prstGeom>
          </p:spPr>
        </p:pic>
      </p:grpSp>
      <p:sp>
        <p:nvSpPr>
          <p:cNvPr id="15" name="ZoneTexte 3">
            <a:extLst>
              <a:ext uri="{FF2B5EF4-FFF2-40B4-BE49-F238E27FC236}">
                <a16:creationId xmlns:a16="http://schemas.microsoft.com/office/drawing/2014/main" id="{4EC2F7A7-5355-4E79-9372-49772E9A2442}"/>
              </a:ext>
            </a:extLst>
          </p:cNvPr>
          <p:cNvSpPr txBox="1"/>
          <p:nvPr/>
        </p:nvSpPr>
        <p:spPr>
          <a:xfrm>
            <a:off x="758710" y="5822472"/>
            <a:ext cx="3198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Meigooni</a:t>
            </a:r>
            <a:r>
              <a:rPr lang="fr-FR" dirty="0"/>
              <a:t> et al, Med. Phys. 2006</a:t>
            </a:r>
          </a:p>
        </p:txBody>
      </p:sp>
      <p:sp>
        <p:nvSpPr>
          <p:cNvPr id="16" name="ZoneTexte 12">
            <a:extLst>
              <a:ext uri="{FF2B5EF4-FFF2-40B4-BE49-F238E27FC236}">
                <a16:creationId xmlns:a16="http://schemas.microsoft.com/office/drawing/2014/main" id="{F476A50B-DC37-4B9A-9466-E0EEF723A5DC}"/>
              </a:ext>
            </a:extLst>
          </p:cNvPr>
          <p:cNvSpPr txBox="1"/>
          <p:nvPr/>
        </p:nvSpPr>
        <p:spPr>
          <a:xfrm>
            <a:off x="4560896" y="3291729"/>
            <a:ext cx="45454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/>
              <a:t>Mainly</a:t>
            </a:r>
            <a:r>
              <a:rPr lang="fr-FR" sz="2000" dirty="0"/>
              <a:t> for palliative </a:t>
            </a:r>
            <a:r>
              <a:rPr lang="fr-FR" sz="2000" dirty="0" err="1"/>
              <a:t>treatment</a:t>
            </a:r>
            <a:r>
              <a:rPr lang="fr-FR" sz="2000" dirty="0"/>
              <a:t> of </a:t>
            </a:r>
            <a:r>
              <a:rPr lang="fr-FR" sz="2000" dirty="0" err="1"/>
              <a:t>bulky</a:t>
            </a:r>
            <a:r>
              <a:rPr lang="fr-FR" sz="2000" dirty="0"/>
              <a:t>, massive </a:t>
            </a:r>
            <a:r>
              <a:rPr lang="fr-FR" sz="2000" dirty="0" err="1"/>
              <a:t>tumors</a:t>
            </a:r>
            <a:endParaRPr lang="fr-FR" sz="2000" dirty="0"/>
          </a:p>
          <a:p>
            <a:endParaRPr lang="fr-FR" sz="2000" dirty="0"/>
          </a:p>
          <a:p>
            <a:r>
              <a:rPr lang="fr-FR" sz="2000" dirty="0" err="1"/>
              <a:t>Beam</a:t>
            </a:r>
            <a:r>
              <a:rPr lang="fr-FR" sz="2000" dirty="0"/>
              <a:t> </a:t>
            </a:r>
            <a:r>
              <a:rPr lang="fr-FR" sz="2000" dirty="0" err="1"/>
              <a:t>widths</a:t>
            </a:r>
            <a:r>
              <a:rPr lang="fr-FR" sz="2000" dirty="0"/>
              <a:t> ≥ 1 cm</a:t>
            </a:r>
            <a:r>
              <a:rPr lang="fr-FR" sz="2000" baseline="30000" dirty="0"/>
              <a:t>2</a:t>
            </a:r>
          </a:p>
          <a:p>
            <a:endParaRPr lang="fr-FR" sz="2000" dirty="0"/>
          </a:p>
          <a:p>
            <a:r>
              <a:rPr lang="fr-FR" sz="2000" dirty="0"/>
              <a:t>Single fraction 15-20 Gy</a:t>
            </a:r>
          </a:p>
          <a:p>
            <a:endParaRPr lang="fr-FR" sz="2000" dirty="0"/>
          </a:p>
          <a:p>
            <a:r>
              <a:rPr lang="fr-FR" sz="2000" dirty="0"/>
              <a:t>TNF-α induction </a:t>
            </a:r>
            <a:r>
              <a:rPr lang="fr-FR" dirty="0"/>
              <a:t>(</a:t>
            </a:r>
            <a:r>
              <a:rPr lang="fr-FR" i="1" dirty="0" err="1"/>
              <a:t>Sathishkumar</a:t>
            </a:r>
            <a:r>
              <a:rPr lang="fr-FR" i="1" dirty="0"/>
              <a:t> et al, 2002</a:t>
            </a:r>
            <a:r>
              <a:rPr lang="fr-FR" dirty="0"/>
              <a:t>)</a:t>
            </a:r>
          </a:p>
        </p:txBody>
      </p:sp>
      <p:pic>
        <p:nvPicPr>
          <p:cNvPr id="17" name="Image 4">
            <a:extLst>
              <a:ext uri="{FF2B5EF4-FFF2-40B4-BE49-F238E27FC236}">
                <a16:creationId xmlns:a16="http://schemas.microsoft.com/office/drawing/2014/main" id="{1FDCF8F7-C7D8-4900-AB2A-816E8E2A39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6045" y="950074"/>
            <a:ext cx="1860311" cy="15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110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30C7EC2-8043-4A26-B6CC-0B0C2C92BA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8" name="Espace réservé du contenu 4">
            <a:extLst>
              <a:ext uri="{FF2B5EF4-FFF2-40B4-BE49-F238E27FC236}">
                <a16:creationId xmlns:a16="http://schemas.microsoft.com/office/drawing/2014/main" id="{E543F1B7-5BE5-4107-967A-C9E66D0033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7146" y="3461043"/>
            <a:ext cx="3296442" cy="2296251"/>
          </a:xfrm>
          <a:prstGeom prst="rect">
            <a:avLst/>
          </a:prstGeom>
        </p:spPr>
      </p:pic>
      <p:sp>
        <p:nvSpPr>
          <p:cNvPr id="9" name="CuadroTexto 2">
            <a:extLst>
              <a:ext uri="{FF2B5EF4-FFF2-40B4-BE49-F238E27FC236}">
                <a16:creationId xmlns:a16="http://schemas.microsoft.com/office/drawing/2014/main" id="{CEEE5F98-F919-4F07-8DFF-CDF861B6F33F}"/>
              </a:ext>
            </a:extLst>
          </p:cNvPr>
          <p:cNvSpPr txBox="1"/>
          <p:nvPr/>
        </p:nvSpPr>
        <p:spPr>
          <a:xfrm>
            <a:off x="395536" y="1263756"/>
            <a:ext cx="4877757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/>
              <a:t>LINAC-</a:t>
            </a:r>
            <a:r>
              <a:rPr lang="es-ES" sz="2200" b="1" dirty="0" err="1"/>
              <a:t>based</a:t>
            </a:r>
            <a:r>
              <a:rPr lang="es-ES" sz="2200" b="1" dirty="0"/>
              <a:t> GRID </a:t>
            </a:r>
            <a:r>
              <a:rPr lang="es-ES" sz="2200" b="1" dirty="0" err="1"/>
              <a:t>therapy</a:t>
            </a:r>
            <a:r>
              <a:rPr lang="es-ES" sz="2200" b="1" dirty="0"/>
              <a:t>: “</a:t>
            </a:r>
            <a:r>
              <a:rPr lang="es-ES" sz="2200" b="1" dirty="0" err="1"/>
              <a:t>limits</a:t>
            </a:r>
            <a:r>
              <a:rPr lang="es-ES" sz="2200" b="1" dirty="0"/>
              <a:t>”</a:t>
            </a:r>
          </a:p>
          <a:p>
            <a:endParaRPr lang="es-ES" sz="2200" b="1" dirty="0">
              <a:sym typeface="Wingdings" panose="05000000000000000000" pitchFamily="2" charset="2"/>
            </a:endParaRPr>
          </a:p>
          <a:p>
            <a:r>
              <a:rPr lang="es-ES" sz="2200" b="1" dirty="0">
                <a:sym typeface="Wingdings" panose="05000000000000000000" pitchFamily="2" charset="2"/>
              </a:rPr>
              <a:t>-</a:t>
            </a:r>
            <a:r>
              <a:rPr lang="es-ES" sz="2200" dirty="0" err="1">
                <a:sym typeface="Wingdings" panose="05000000000000000000" pitchFamily="2" charset="2"/>
              </a:rPr>
              <a:t>Relative</a:t>
            </a:r>
            <a:r>
              <a:rPr lang="es-ES" sz="2200" dirty="0">
                <a:sym typeface="Wingdings" panose="05000000000000000000" pitchFamily="2" charset="2"/>
              </a:rPr>
              <a:t> </a:t>
            </a:r>
            <a:r>
              <a:rPr lang="es-ES" sz="2200" dirty="0" err="1">
                <a:sym typeface="Wingdings" panose="05000000000000000000" pitchFamily="2" charset="2"/>
              </a:rPr>
              <a:t>small</a:t>
            </a:r>
            <a:r>
              <a:rPr lang="es-ES" sz="2200" dirty="0">
                <a:sym typeface="Wingdings" panose="05000000000000000000" pitchFamily="2" charset="2"/>
              </a:rPr>
              <a:t> output</a:t>
            </a:r>
          </a:p>
          <a:p>
            <a:r>
              <a:rPr lang="es-ES" sz="2200" dirty="0"/>
              <a:t>   </a:t>
            </a:r>
          </a:p>
          <a:p>
            <a:r>
              <a:rPr lang="es-ES" sz="2200" dirty="0"/>
              <a:t>  </a:t>
            </a:r>
            <a:r>
              <a:rPr lang="es-ES" sz="2200" i="1" dirty="0" err="1">
                <a:solidFill>
                  <a:srgbClr val="FF0000"/>
                </a:solidFill>
              </a:rPr>
              <a:t>Beam</a:t>
            </a:r>
            <a:r>
              <a:rPr lang="es-ES" sz="2200" i="1" dirty="0">
                <a:solidFill>
                  <a:srgbClr val="FF0000"/>
                </a:solidFill>
              </a:rPr>
              <a:t> </a:t>
            </a:r>
            <a:r>
              <a:rPr lang="es-ES" sz="2200" i="1" dirty="0" err="1">
                <a:solidFill>
                  <a:srgbClr val="FF0000"/>
                </a:solidFill>
              </a:rPr>
              <a:t>sizes</a:t>
            </a:r>
            <a:r>
              <a:rPr lang="es-ES" sz="2200" i="1" dirty="0">
                <a:solidFill>
                  <a:srgbClr val="FF0000"/>
                </a:solidFill>
              </a:rPr>
              <a:t> &gt; 1 cm</a:t>
            </a:r>
            <a:r>
              <a:rPr lang="es-ES" sz="2200" i="1" baseline="30000" dirty="0">
                <a:solidFill>
                  <a:srgbClr val="FF0000"/>
                </a:solidFill>
              </a:rPr>
              <a:t>2</a:t>
            </a:r>
            <a:r>
              <a:rPr lang="es-ES" sz="2200" i="1" dirty="0">
                <a:solidFill>
                  <a:srgbClr val="FF0000"/>
                </a:solidFill>
              </a:rPr>
              <a:t>  </a:t>
            </a:r>
          </a:p>
          <a:p>
            <a:endParaRPr lang="es-ES" sz="2200" dirty="0"/>
          </a:p>
          <a:p>
            <a:endParaRPr lang="es-ES" sz="2200" dirty="0"/>
          </a:p>
          <a:p>
            <a:r>
              <a:rPr lang="es-ES" sz="2200" dirty="0"/>
              <a:t>-</a:t>
            </a:r>
            <a:r>
              <a:rPr lang="es-ES" sz="2200" dirty="0" err="1"/>
              <a:t>Important</a:t>
            </a:r>
            <a:r>
              <a:rPr lang="es-ES" sz="2200" dirty="0"/>
              <a:t>  </a:t>
            </a:r>
            <a:r>
              <a:rPr lang="es-ES" sz="2200" dirty="0" err="1"/>
              <a:t>scattering</a:t>
            </a:r>
            <a:r>
              <a:rPr lang="es-ES" sz="2200" dirty="0"/>
              <a:t> of MV </a:t>
            </a:r>
            <a:r>
              <a:rPr lang="es-ES" sz="2200" dirty="0" err="1"/>
              <a:t>beams</a:t>
            </a:r>
            <a:r>
              <a:rPr lang="es-ES" sz="2200" dirty="0"/>
              <a:t> </a:t>
            </a:r>
            <a:r>
              <a:rPr lang="es-ES" sz="2200" dirty="0">
                <a:sym typeface="Wingdings" panose="05000000000000000000" pitchFamily="2" charset="2"/>
              </a:rPr>
              <a:t>  </a:t>
            </a:r>
          </a:p>
          <a:p>
            <a:endParaRPr lang="es-ES" sz="2200" dirty="0">
              <a:sym typeface="Wingdings" panose="05000000000000000000" pitchFamily="2" charset="2"/>
            </a:endParaRPr>
          </a:p>
          <a:p>
            <a:r>
              <a:rPr lang="es-ES" sz="2200" i="1" dirty="0"/>
              <a:t>   </a:t>
            </a:r>
            <a:r>
              <a:rPr lang="es-ES" sz="2200" i="1" dirty="0">
                <a:solidFill>
                  <a:srgbClr val="FF0000"/>
                </a:solidFill>
              </a:rPr>
              <a:t>Small </a:t>
            </a:r>
            <a:r>
              <a:rPr lang="es-ES" sz="2200" i="1" dirty="0" err="1">
                <a:solidFill>
                  <a:srgbClr val="FF0000"/>
                </a:solidFill>
              </a:rPr>
              <a:t>peak-to-valley</a:t>
            </a:r>
            <a:r>
              <a:rPr lang="es-ES" sz="2200" i="1" dirty="0">
                <a:solidFill>
                  <a:srgbClr val="FF0000"/>
                </a:solidFill>
              </a:rPr>
              <a:t> </a:t>
            </a:r>
            <a:r>
              <a:rPr lang="es-ES" sz="2200" i="1" dirty="0" err="1">
                <a:solidFill>
                  <a:srgbClr val="FF0000"/>
                </a:solidFill>
              </a:rPr>
              <a:t>dose</a:t>
            </a:r>
            <a:r>
              <a:rPr lang="es-ES" sz="2200" i="1" dirty="0">
                <a:solidFill>
                  <a:srgbClr val="FF0000"/>
                </a:solidFill>
              </a:rPr>
              <a:t> ratio:  2  </a:t>
            </a:r>
            <a:r>
              <a:rPr lang="es-ES" sz="2200" i="1" dirty="0" err="1">
                <a:solidFill>
                  <a:srgbClr val="FF0000"/>
                </a:solidFill>
              </a:rPr>
              <a:t>to</a:t>
            </a:r>
            <a:r>
              <a:rPr lang="es-ES" sz="2200" i="1" dirty="0">
                <a:solidFill>
                  <a:srgbClr val="FF0000"/>
                </a:solidFill>
              </a:rPr>
              <a:t>  5</a:t>
            </a:r>
          </a:p>
          <a:p>
            <a:endParaRPr lang="es-ES" sz="2200" i="1" dirty="0"/>
          </a:p>
          <a:p>
            <a:r>
              <a:rPr lang="es-ES" sz="2200" i="1" dirty="0"/>
              <a:t>        (</a:t>
            </a:r>
            <a:r>
              <a:rPr lang="es-ES" sz="2200" i="1" dirty="0" err="1"/>
              <a:t>high</a:t>
            </a:r>
            <a:r>
              <a:rPr lang="es-ES" sz="2200" i="1" dirty="0"/>
              <a:t> PVDR favor </a:t>
            </a:r>
            <a:r>
              <a:rPr lang="es-ES" sz="2200" i="1" dirty="0" err="1"/>
              <a:t>tissue</a:t>
            </a:r>
            <a:r>
              <a:rPr lang="es-ES" sz="2200" i="1" dirty="0"/>
              <a:t> </a:t>
            </a:r>
            <a:r>
              <a:rPr lang="es-ES" sz="2200" i="1" dirty="0" err="1"/>
              <a:t>sparing</a:t>
            </a:r>
            <a:r>
              <a:rPr lang="es-ES" sz="2200" i="1" dirty="0"/>
              <a:t>)</a:t>
            </a:r>
          </a:p>
          <a:p>
            <a:endParaRPr lang="es-ES" sz="2200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C6A2150D-5118-47BA-B890-B88819E456C5}"/>
              </a:ext>
            </a:extLst>
          </p:cNvPr>
          <p:cNvSpPr txBox="1">
            <a:spLocks/>
          </p:cNvSpPr>
          <p:nvPr/>
        </p:nvSpPr>
        <p:spPr>
          <a:xfrm>
            <a:off x="75500" y="-32245"/>
            <a:ext cx="7319319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The GRID </a:t>
            </a:r>
            <a:r>
              <a:rPr lang="fr-FR" sz="3300" b="1" dirty="0" err="1">
                <a:solidFill>
                  <a:schemeClr val="accent4">
                    <a:lumMod val="75000"/>
                  </a:schemeClr>
                </a:solidFill>
              </a:rPr>
              <a:t>approach</a:t>
            </a:r>
            <a:endParaRPr lang="fr-FR" sz="33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1" name="Image 7">
            <a:extLst>
              <a:ext uri="{FF2B5EF4-FFF2-40B4-BE49-F238E27FC236}">
                <a16:creationId xmlns:a16="http://schemas.microsoft.com/office/drawing/2014/main" id="{B8DE0F4B-60E7-4883-A68C-DD07E4EF25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195" t="32368" r="32944" b="-3295"/>
          <a:stretch/>
        </p:blipFill>
        <p:spPr>
          <a:xfrm>
            <a:off x="5967663" y="1347801"/>
            <a:ext cx="2924314" cy="2095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0453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19</a:t>
            </a:fld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218624" y="1153393"/>
            <a:ext cx="8503920" cy="4572000"/>
          </a:xfrm>
        </p:spPr>
        <p:txBody>
          <a:bodyPr/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sz="2800" b="1" dirty="0" err="1">
                <a:solidFill>
                  <a:schemeClr val="accent1">
                    <a:lumMod val="50000"/>
                  </a:schemeClr>
                </a:solidFill>
              </a:rPr>
              <a:t>Moving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800" b="1" dirty="0" err="1">
                <a:solidFill>
                  <a:schemeClr val="accent1">
                    <a:lumMod val="50000"/>
                  </a:schemeClr>
                </a:solidFill>
              </a:rPr>
              <a:t>forward</a:t>
            </a:r>
            <a:endParaRPr lang="fr-FR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Resultado de imagem para flagship">
            <a:extLst>
              <a:ext uri="{FF2B5EF4-FFF2-40B4-BE49-F238E27FC236}">
                <a16:creationId xmlns:a16="http://schemas.microsoft.com/office/drawing/2014/main" id="{ED7B1DB0-E0D4-4DC2-A6B8-DF84ED08EA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396"/>
          <a:stretch/>
        </p:blipFill>
        <p:spPr bwMode="auto">
          <a:xfrm>
            <a:off x="1577929" y="3109953"/>
            <a:ext cx="5785310" cy="232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2542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Radiotherapy (RT)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407" y="1211580"/>
            <a:ext cx="7886700" cy="4839595"/>
          </a:xfrm>
        </p:spPr>
        <p:txBody>
          <a:bodyPr>
            <a:normAutofit fontScale="70000" lnSpcReduction="20000"/>
          </a:bodyPr>
          <a:lstStyle/>
          <a:p>
            <a:pPr algn="just">
              <a:spcBef>
                <a:spcPts val="375"/>
              </a:spcBef>
              <a:buClr>
                <a:schemeClr val="tx1"/>
              </a:buClr>
              <a:defRPr/>
            </a:pPr>
            <a:r>
              <a:rPr lang="en-US" sz="2600" dirty="0">
                <a:solidFill>
                  <a:srgbClr val="000000"/>
                </a:solidFill>
                <a:cs typeface="Calibri"/>
              </a:rPr>
              <a:t>Medical use of ionizing radiation for treatment of cancer and some other types of benign lesions, like </a:t>
            </a:r>
            <a:r>
              <a:rPr lang="en-US" sz="2600" dirty="0" err="1">
                <a:solidFill>
                  <a:srgbClr val="000000"/>
                </a:solidFill>
                <a:cs typeface="Calibri"/>
              </a:rPr>
              <a:t>arterious</a:t>
            </a:r>
            <a:r>
              <a:rPr lang="en-US" sz="2600" dirty="0">
                <a:solidFill>
                  <a:srgbClr val="000000"/>
                </a:solidFill>
                <a:cs typeface="Calibri"/>
              </a:rPr>
              <a:t>-venous malformations. </a:t>
            </a:r>
          </a:p>
          <a:p>
            <a:pPr marL="0" indent="0" algn="just">
              <a:spcBef>
                <a:spcPts val="375"/>
              </a:spcBef>
              <a:buNone/>
              <a:defRPr/>
            </a:pPr>
            <a:endParaRPr lang="en-US" sz="2600" dirty="0">
              <a:solidFill>
                <a:srgbClr val="000000"/>
              </a:solidFill>
              <a:cs typeface="Calibri"/>
            </a:endParaRPr>
          </a:p>
          <a:p>
            <a:pPr algn="just">
              <a:spcBef>
                <a:spcPts val="375"/>
              </a:spcBef>
              <a:buClrTx/>
              <a:defRPr/>
            </a:pPr>
            <a:r>
              <a:rPr lang="en-US" sz="2600" dirty="0">
                <a:solidFill>
                  <a:srgbClr val="000000"/>
                </a:solidFill>
                <a:cs typeface="Calibri"/>
              </a:rPr>
              <a:t>Example of a rapid technological transfer</a:t>
            </a:r>
          </a:p>
          <a:p>
            <a:pPr marL="0" indent="0" algn="just">
              <a:spcBef>
                <a:spcPts val="375"/>
              </a:spcBef>
              <a:buNone/>
              <a:defRPr/>
            </a:pPr>
            <a:endParaRPr lang="en-US" sz="2600" dirty="0">
              <a:solidFill>
                <a:srgbClr val="0000FF"/>
              </a:solidFill>
              <a:cs typeface="Calibri"/>
            </a:endParaRPr>
          </a:p>
          <a:p>
            <a:pPr marL="342900" lvl="1" indent="0" algn="just">
              <a:buNone/>
            </a:pPr>
            <a:r>
              <a:rPr lang="en-US" sz="2600" i="1" dirty="0">
                <a:solidFill>
                  <a:srgbClr val="0000FF"/>
                </a:solidFill>
                <a:cs typeface="Calibri"/>
              </a:rPr>
              <a:t>1895:  Roentgen discovers X-rays</a:t>
            </a:r>
          </a:p>
          <a:p>
            <a:pPr marL="342900" lvl="1" indent="0" algn="just">
              <a:buNone/>
            </a:pPr>
            <a:endParaRPr lang="en-US" sz="2600" i="1" dirty="0">
              <a:solidFill>
                <a:srgbClr val="0000FF"/>
              </a:solidFill>
              <a:cs typeface="Calibri"/>
            </a:endParaRPr>
          </a:p>
          <a:p>
            <a:pPr marL="342900" lvl="1" indent="0" algn="just">
              <a:buNone/>
            </a:pPr>
            <a:r>
              <a:rPr lang="en-US" sz="2600" i="1" dirty="0">
                <a:solidFill>
                  <a:srgbClr val="0000FF"/>
                </a:solidFill>
                <a:cs typeface="Calibri"/>
              </a:rPr>
              <a:t>1895: First RT treatment (recurrent breast cancer, </a:t>
            </a:r>
          </a:p>
          <a:p>
            <a:pPr marL="342900" lvl="1" indent="0" algn="just">
              <a:buNone/>
            </a:pPr>
            <a:r>
              <a:rPr lang="en-US" sz="2600" i="1" dirty="0" err="1">
                <a:solidFill>
                  <a:srgbClr val="0000FF"/>
                </a:solidFill>
                <a:cs typeface="Calibri"/>
              </a:rPr>
              <a:t>Grubbe</a:t>
            </a:r>
            <a:r>
              <a:rPr lang="en-US" sz="2600" i="1" dirty="0">
                <a:solidFill>
                  <a:srgbClr val="0000FF"/>
                </a:solidFill>
                <a:cs typeface="Calibri"/>
              </a:rPr>
              <a:t>, Chicago)</a:t>
            </a:r>
          </a:p>
          <a:p>
            <a:pPr marL="342900" lvl="1" indent="0" algn="just">
              <a:buNone/>
            </a:pPr>
            <a:endParaRPr lang="en-US" sz="2600" i="1" dirty="0">
              <a:solidFill>
                <a:srgbClr val="0000FF"/>
              </a:solidFill>
              <a:cs typeface="Calibri"/>
            </a:endParaRPr>
          </a:p>
          <a:p>
            <a:pPr marL="342900" lvl="1" indent="0" algn="just">
              <a:buNone/>
            </a:pPr>
            <a:r>
              <a:rPr lang="en-US" sz="2600" i="1" dirty="0">
                <a:solidFill>
                  <a:srgbClr val="0000FF"/>
                </a:solidFill>
                <a:cs typeface="Calibri"/>
              </a:rPr>
              <a:t>1896: Stomach cancer treatment (Freund, </a:t>
            </a:r>
            <a:r>
              <a:rPr lang="en-US" sz="2600" i="1" dirty="0" err="1">
                <a:solidFill>
                  <a:srgbClr val="0000FF"/>
                </a:solidFill>
                <a:cs typeface="Calibri"/>
              </a:rPr>
              <a:t>Viena</a:t>
            </a:r>
            <a:r>
              <a:rPr lang="en-US" sz="2600" i="1" dirty="0">
                <a:solidFill>
                  <a:srgbClr val="0000FF"/>
                </a:solidFill>
                <a:cs typeface="Calibri"/>
              </a:rPr>
              <a:t>).</a:t>
            </a:r>
          </a:p>
          <a:p>
            <a:pPr marL="0" indent="0" algn="just">
              <a:spcBef>
                <a:spcPts val="375"/>
              </a:spcBef>
              <a:buNone/>
              <a:defRPr/>
            </a:pPr>
            <a:endParaRPr lang="en-US" sz="2600" dirty="0">
              <a:solidFill>
                <a:srgbClr val="000000"/>
              </a:solidFill>
              <a:cs typeface="Calibri"/>
            </a:endParaRPr>
          </a:p>
          <a:p>
            <a:pPr algn="just">
              <a:spcBef>
                <a:spcPts val="3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solidFill>
                  <a:srgbClr val="000000"/>
                </a:solidFill>
                <a:cs typeface="Calibri"/>
              </a:rPr>
              <a:t>At least 50 % of all cancer patients will receive radiotherapy at some stage during the course of their illness </a:t>
            </a:r>
            <a:r>
              <a:rPr lang="en-US" sz="2600" i="1" dirty="0">
                <a:solidFill>
                  <a:srgbClr val="000000"/>
                </a:solidFill>
                <a:cs typeface="Calibri"/>
              </a:rPr>
              <a:t>(</a:t>
            </a:r>
            <a:r>
              <a:rPr lang="en-US" sz="2600" i="1" dirty="0" err="1">
                <a:solidFill>
                  <a:srgbClr val="000000"/>
                </a:solidFill>
                <a:cs typeface="Calibri"/>
              </a:rPr>
              <a:t>Delanay</a:t>
            </a:r>
            <a:r>
              <a:rPr lang="en-US" sz="2600" i="1" dirty="0">
                <a:solidFill>
                  <a:srgbClr val="000000"/>
                </a:solidFill>
                <a:cs typeface="Calibri"/>
              </a:rPr>
              <a:t> et al., 2005).</a:t>
            </a:r>
          </a:p>
          <a:p>
            <a:pPr marL="0" indent="0" algn="just">
              <a:spcBef>
                <a:spcPts val="375"/>
              </a:spcBef>
              <a:buNone/>
              <a:defRPr/>
            </a:pPr>
            <a:endParaRPr lang="en-US" sz="20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14313" indent="-214313" algn="just">
              <a:spcBef>
                <a:spcPts val="375"/>
              </a:spcBef>
              <a:buClr>
                <a:srgbClr val="FFFFFF"/>
              </a:buClr>
              <a:buFont typeface="Wingdings" charset="2"/>
              <a:buChar char="q"/>
              <a:defRPr/>
            </a:pPr>
            <a:endParaRPr lang="en-US" sz="2000" i="1" dirty="0">
              <a:solidFill>
                <a:srgbClr val="000000"/>
              </a:solidFill>
              <a:latin typeface="Calibri"/>
              <a:cs typeface="Calibri"/>
            </a:endParaRPr>
          </a:p>
          <a:p>
            <a:endParaRPr lang="en-US" dirty="0"/>
          </a:p>
        </p:txBody>
      </p:sp>
      <p:pic>
        <p:nvPicPr>
          <p:cNvPr id="4" name="Content Placeholder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50" b="12850"/>
          <a:stretch>
            <a:fillRect/>
          </a:stretch>
        </p:blipFill>
        <p:spPr bwMode="auto">
          <a:xfrm>
            <a:off x="6266329" y="2480850"/>
            <a:ext cx="2572333" cy="206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44196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20</a:t>
            </a:fld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218624" y="1153393"/>
            <a:ext cx="8503920" cy="4572000"/>
          </a:xfrm>
        </p:spPr>
        <p:txBody>
          <a:bodyPr/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sz="2800" b="1" dirty="0" err="1">
                <a:solidFill>
                  <a:schemeClr val="accent1">
                    <a:lumMod val="50000"/>
                  </a:schemeClr>
                </a:solidFill>
              </a:rPr>
              <a:t>Moving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800" b="1" dirty="0" err="1">
                <a:solidFill>
                  <a:schemeClr val="accent1">
                    <a:lumMod val="50000"/>
                  </a:schemeClr>
                </a:solidFill>
              </a:rPr>
              <a:t>forward</a:t>
            </a:r>
            <a:endParaRPr lang="fr-FR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Resultado de imagem para flagship">
            <a:extLst>
              <a:ext uri="{FF2B5EF4-FFF2-40B4-BE49-F238E27FC236}">
                <a16:creationId xmlns:a16="http://schemas.microsoft.com/office/drawing/2014/main" id="{ED7B1DB0-E0D4-4DC2-A6B8-DF84ED08EA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396"/>
          <a:stretch/>
        </p:blipFill>
        <p:spPr bwMode="auto">
          <a:xfrm>
            <a:off x="1577929" y="3109953"/>
            <a:ext cx="5785310" cy="232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2728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182C-549C-41BB-91C0-989010742836}" type="datetime4">
              <a:rPr lang="fr-FR" smtClean="0"/>
              <a:pPr/>
              <a:t>13 novembre 2019</a:t>
            </a:fld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30C7EC2-8043-4A26-B6CC-0B0C2C92BA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77573" y="41128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A2E1FF9-9220-4DCB-9282-14E04FC6A4E8}"/>
              </a:ext>
            </a:extLst>
          </p:cNvPr>
          <p:cNvSpPr txBox="1">
            <a:spLocks/>
          </p:cNvSpPr>
          <p:nvPr/>
        </p:nvSpPr>
        <p:spPr>
          <a:xfrm>
            <a:off x="1684716" y="152302"/>
            <a:ext cx="6870758" cy="6505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Playing with the beam size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13A6E48-073F-4E84-AC5D-142604408DB3}"/>
              </a:ext>
            </a:extLst>
          </p:cNvPr>
          <p:cNvSpPr txBox="1">
            <a:spLocks/>
          </p:cNvSpPr>
          <p:nvPr/>
        </p:nvSpPr>
        <p:spPr>
          <a:xfrm>
            <a:off x="549575" y="1585096"/>
            <a:ext cx="8018723" cy="34805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350" b="0" i="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Trebuchet MS" panose="020B0703020202090204" pitchFamily="34" charset="0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Font typeface="Arial"/>
              <a:buChar char="–"/>
              <a:defRPr sz="1350" b="0" i="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Trebuchet MS" panose="020B0703020202090204" pitchFamily="34" charset="0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350" b="0" i="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Trebuchet MS" panose="020B0703020202090204" pitchFamily="34" charset="0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Font typeface="Arial"/>
              <a:buChar char="–"/>
              <a:defRPr sz="1350" b="0" i="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Trebuchet MS" panose="020B0703020202090204" pitchFamily="34" charset="0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Font typeface="Arial"/>
              <a:buChar char="»"/>
              <a:defRPr sz="1350" b="0" i="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Trebuchet MS" panose="020B070302020209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  <a:defRPr/>
            </a:pPr>
            <a:r>
              <a:rPr lang="fr-FR" sz="2200" u="sng" dirty="0">
                <a:cs typeface="Arial"/>
              </a:rPr>
              <a:t>Dose-volume </a:t>
            </a:r>
            <a:r>
              <a:rPr lang="fr-FR" sz="2200" u="sng" dirty="0" err="1">
                <a:cs typeface="Arial"/>
              </a:rPr>
              <a:t>effect</a:t>
            </a:r>
            <a:r>
              <a:rPr lang="fr-FR" sz="2200" dirty="0">
                <a:cs typeface="Arial"/>
              </a:rPr>
              <a:t>: the </a:t>
            </a:r>
            <a:r>
              <a:rPr lang="fr-FR" sz="2200" dirty="0" err="1">
                <a:cs typeface="Arial"/>
              </a:rPr>
              <a:t>smaller</a:t>
            </a:r>
            <a:r>
              <a:rPr lang="fr-FR" sz="2200" dirty="0">
                <a:cs typeface="Arial"/>
              </a:rPr>
              <a:t> the </a:t>
            </a:r>
            <a:r>
              <a:rPr lang="fr-FR" sz="2200" dirty="0" err="1">
                <a:cs typeface="Arial"/>
              </a:rPr>
              <a:t>field</a:t>
            </a:r>
            <a:r>
              <a:rPr lang="fr-FR" sz="2200" dirty="0">
                <a:cs typeface="Arial"/>
              </a:rPr>
              <a:t> size </a:t>
            </a:r>
            <a:r>
              <a:rPr lang="fr-FR" sz="2200" dirty="0" err="1">
                <a:cs typeface="Arial"/>
              </a:rPr>
              <a:t>is</a:t>
            </a:r>
            <a:r>
              <a:rPr lang="fr-FR" sz="2200" dirty="0">
                <a:cs typeface="Arial"/>
              </a:rPr>
              <a:t>, the </a:t>
            </a:r>
            <a:r>
              <a:rPr lang="fr-FR" sz="2200" dirty="0" err="1">
                <a:cs typeface="Arial"/>
              </a:rPr>
              <a:t>higher</a:t>
            </a:r>
            <a:r>
              <a:rPr lang="fr-FR" sz="2200" dirty="0">
                <a:cs typeface="Arial"/>
              </a:rPr>
              <a:t> the </a:t>
            </a:r>
            <a:r>
              <a:rPr lang="fr-FR" sz="2200" dirty="0" err="1">
                <a:cs typeface="Arial"/>
              </a:rPr>
              <a:t>tolerance</a:t>
            </a:r>
            <a:r>
              <a:rPr lang="fr-FR" sz="2200" dirty="0">
                <a:cs typeface="Arial"/>
              </a:rPr>
              <a:t> </a:t>
            </a:r>
          </a:p>
        </p:txBody>
      </p:sp>
      <p:sp>
        <p:nvSpPr>
          <p:cNvPr id="10" name="TextBox 7">
            <a:extLst>
              <a:ext uri="{FF2B5EF4-FFF2-40B4-BE49-F238E27FC236}">
                <a16:creationId xmlns:a16="http://schemas.microsoft.com/office/drawing/2014/main" id="{80B79628-2956-4B1A-8933-2445CD7DA6C5}"/>
              </a:ext>
            </a:extLst>
          </p:cNvPr>
          <p:cNvSpPr txBox="1"/>
          <p:nvPr/>
        </p:nvSpPr>
        <p:spPr>
          <a:xfrm>
            <a:off x="1007318" y="5782286"/>
            <a:ext cx="32287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>
                <a:solidFill>
                  <a:srgbClr val="000000"/>
                </a:solidFill>
                <a:latin typeface="Trebuchet MS" panose="020B0603020202020204"/>
                <a:cs typeface="Times New Roman" charset="0"/>
              </a:rPr>
              <a:t>Zeman</a:t>
            </a:r>
            <a:r>
              <a:rPr lang="en-GB" i="1" dirty="0">
                <a:solidFill>
                  <a:srgbClr val="000000"/>
                </a:solidFill>
                <a:latin typeface="Trebuchet MS" panose="020B0603020202020204"/>
                <a:cs typeface="Times New Roman" charset="0"/>
              </a:rPr>
              <a:t> et al., Science (1959) </a:t>
            </a:r>
          </a:p>
          <a:p>
            <a:endParaRPr lang="en-US" dirty="0">
              <a:solidFill>
                <a:srgbClr val="000000"/>
              </a:solidFill>
              <a:latin typeface="Trebuchet MS" panose="020B0603020202020204"/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703581" y="2499002"/>
            <a:ext cx="8018722" cy="3016329"/>
            <a:chOff x="528511" y="2441195"/>
            <a:chExt cx="7755699" cy="2590477"/>
          </a:xfrm>
        </p:grpSpPr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5B8BABCF-91BB-4D8D-B594-5F62B6134D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11" y="2552252"/>
              <a:ext cx="3416636" cy="2378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Imagen 14">
              <a:extLst>
                <a:ext uri="{FF2B5EF4-FFF2-40B4-BE49-F238E27FC236}">
                  <a16:creationId xmlns:a16="http://schemas.microsoft.com/office/drawing/2014/main" id="{0329077E-2953-4671-BFB2-D070EC1E9C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08374" y="2441195"/>
              <a:ext cx="4075836" cy="2590477"/>
            </a:xfrm>
            <a:prstGeom prst="rect">
              <a:avLst/>
            </a:prstGeom>
          </p:spPr>
        </p:pic>
      </p:grpSp>
      <p:sp>
        <p:nvSpPr>
          <p:cNvPr id="14" name="Line 20">
            <a:extLst>
              <a:ext uri="{FF2B5EF4-FFF2-40B4-BE49-F238E27FC236}">
                <a16:creationId xmlns:a16="http://schemas.microsoft.com/office/drawing/2014/main" id="{46272EA9-8630-4986-A62A-0A943E3350F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327700" y="3364333"/>
            <a:ext cx="1287572" cy="1466603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endParaRPr lang="en-US" sz="1350">
              <a:solidFill>
                <a:srgbClr val="000000"/>
              </a:solidFill>
              <a:latin typeface="Arial Unicode MS" charset="0"/>
              <a:ea typeface="ＭＳ Ｐゴシック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29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30C7EC2-8043-4A26-B6CC-0B0C2C92BA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24" y="18530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FF446598-CB03-429A-936C-93EB28996C8C}"/>
              </a:ext>
            </a:extLst>
          </p:cNvPr>
          <p:cNvSpPr txBox="1">
            <a:spLocks/>
          </p:cNvSpPr>
          <p:nvPr/>
        </p:nvSpPr>
        <p:spPr>
          <a:xfrm>
            <a:off x="204016" y="4492978"/>
            <a:ext cx="3836954" cy="1087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European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 </a:t>
            </a: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synchrotron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 </a:t>
            </a: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radiation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 </a:t>
            </a: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facility</a:t>
            </a:r>
            <a:endParaRPr kumimoji="0" lang="es-E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pic>
        <p:nvPicPr>
          <p:cNvPr id="9" name="Picture 3" descr="vue_aérienne_morel8">
            <a:extLst>
              <a:ext uri="{FF2B5EF4-FFF2-40B4-BE49-F238E27FC236}">
                <a16:creationId xmlns:a16="http://schemas.microsoft.com/office/drawing/2014/main" id="{7F8F0191-1621-469E-AC6F-888962CD2D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4279" y="1788400"/>
            <a:ext cx="3576428" cy="2762516"/>
          </a:xfrm>
          <a:prstGeom prst="rect">
            <a:avLst/>
          </a:prstGeom>
        </p:spPr>
      </p:pic>
      <p:sp>
        <p:nvSpPr>
          <p:cNvPr id="10" name="Oval 6">
            <a:extLst>
              <a:ext uri="{FF2B5EF4-FFF2-40B4-BE49-F238E27FC236}">
                <a16:creationId xmlns:a16="http://schemas.microsoft.com/office/drawing/2014/main" id="{4E3461EC-FF31-4A9C-B56D-25BDAF7BAC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164" y="2394395"/>
            <a:ext cx="897434" cy="235765"/>
          </a:xfrm>
          <a:prstGeom prst="ellipse">
            <a:avLst/>
          </a:prstGeom>
          <a:noFill/>
          <a:ln w="38100">
            <a:solidFill>
              <a:srgbClr val="6D984B">
                <a:lumMod val="75000"/>
              </a:srgbClr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pSp>
        <p:nvGrpSpPr>
          <p:cNvPr id="11" name="Group 9">
            <a:extLst>
              <a:ext uri="{FF2B5EF4-FFF2-40B4-BE49-F238E27FC236}">
                <a16:creationId xmlns:a16="http://schemas.microsoft.com/office/drawing/2014/main" id="{4ABCECF2-B81B-42FF-B157-4FDC0DD2C59F}"/>
              </a:ext>
            </a:extLst>
          </p:cNvPr>
          <p:cNvGrpSpPr>
            <a:grpSpLocks/>
          </p:cNvGrpSpPr>
          <p:nvPr/>
        </p:nvGrpSpPr>
        <p:grpSpPr bwMode="auto">
          <a:xfrm>
            <a:off x="1639067" y="2492630"/>
            <a:ext cx="1334097" cy="1188244"/>
            <a:chOff x="1087" y="1110"/>
            <a:chExt cx="1494" cy="998"/>
          </a:xfrm>
        </p:grpSpPr>
        <p:sp>
          <p:nvSpPr>
            <p:cNvPr id="12" name="Line 10">
              <a:extLst>
                <a:ext uri="{FF2B5EF4-FFF2-40B4-BE49-F238E27FC236}">
                  <a16:creationId xmlns:a16="http://schemas.microsoft.com/office/drawing/2014/main" id="{A3785481-F45C-4B2A-AEB8-4814585FA6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3" y="1110"/>
              <a:ext cx="1179" cy="998"/>
            </a:xfrm>
            <a:prstGeom prst="line">
              <a:avLst/>
            </a:prstGeom>
            <a:noFill/>
            <a:ln w="57150" cap="sq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3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603020202020204"/>
              </a:endParaRPr>
            </a:p>
          </p:txBody>
        </p:sp>
        <p:sp>
          <p:nvSpPr>
            <p:cNvPr id="13" name="Text Box 11">
              <a:extLst>
                <a:ext uri="{FF2B5EF4-FFF2-40B4-BE49-F238E27FC236}">
                  <a16:creationId xmlns:a16="http://schemas.microsoft.com/office/drawing/2014/main" id="{E2C8946C-BC58-4B0A-8CCA-0DD76CC26E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87" y="1274"/>
              <a:ext cx="1494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s-ES" sz="27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~ 300 m</a:t>
              </a:r>
              <a:endParaRPr kumimoji="0" lang="fr-FR" altLang="es-ES" sz="2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Text Box 8">
            <a:extLst>
              <a:ext uri="{FF2B5EF4-FFF2-40B4-BE49-F238E27FC236}">
                <a16:creationId xmlns:a16="http://schemas.microsoft.com/office/drawing/2014/main" id="{1E087D87-A5AC-437F-80A7-07AB4D2577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7823" y="1766010"/>
            <a:ext cx="4102217" cy="2055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lnSpc>
                <a:spcPct val="65000"/>
              </a:lnSpc>
              <a:spcBef>
                <a:spcPct val="30000"/>
              </a:spcBef>
            </a:pPr>
            <a:r>
              <a:rPr lang="en-US" altLang="es-ES" sz="20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The medical </a:t>
            </a:r>
            <a:r>
              <a:rPr lang="en-US" altLang="es-ES" sz="2000" b="1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beamline</a:t>
            </a:r>
            <a:r>
              <a:rPr lang="en-US" altLang="es-ES" sz="20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ID17</a:t>
            </a:r>
          </a:p>
          <a:p>
            <a:pPr algn="just" eaLnBrk="1" hangingPunct="1">
              <a:lnSpc>
                <a:spcPct val="65000"/>
              </a:lnSpc>
              <a:spcBef>
                <a:spcPct val="30000"/>
              </a:spcBef>
            </a:pPr>
            <a:endParaRPr lang="en-US" altLang="es-ES" sz="2000" b="1" dirty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65000"/>
              </a:lnSpc>
              <a:spcBef>
                <a:spcPct val="30000"/>
              </a:spcBef>
            </a:pPr>
            <a:r>
              <a:rPr lang="en-US" altLang="es-ES" sz="20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White beam dose rate 10000 </a:t>
            </a:r>
            <a:r>
              <a:rPr lang="en-US" alt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Gy</a:t>
            </a:r>
            <a:r>
              <a:rPr lang="en-US" altLang="es-ES" sz="20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/s</a:t>
            </a:r>
          </a:p>
          <a:p>
            <a:pPr algn="just" eaLnBrk="1" hangingPunct="1">
              <a:lnSpc>
                <a:spcPct val="65000"/>
              </a:lnSpc>
              <a:spcBef>
                <a:spcPct val="30000"/>
              </a:spcBef>
            </a:pPr>
            <a:endParaRPr lang="en-US" altLang="es-ES" sz="2000" dirty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65000"/>
              </a:lnSpc>
              <a:spcBef>
                <a:spcPct val="30000"/>
              </a:spcBef>
            </a:pPr>
            <a:r>
              <a:rPr lang="en-US" altLang="es-ES" sz="20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Negligible divergence</a:t>
            </a:r>
          </a:p>
          <a:p>
            <a:pPr algn="just" eaLnBrk="1" hangingPunct="1">
              <a:lnSpc>
                <a:spcPct val="65000"/>
              </a:lnSpc>
              <a:spcBef>
                <a:spcPct val="30000"/>
              </a:spcBef>
            </a:pPr>
            <a:endParaRPr lang="en-US" altLang="es-ES" sz="2000" dirty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65000"/>
              </a:lnSpc>
              <a:spcBef>
                <a:spcPct val="30000"/>
              </a:spcBef>
            </a:pPr>
            <a:r>
              <a:rPr lang="en-US" altLang="es-ES" sz="20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Low Energy X-rays</a:t>
            </a:r>
          </a:p>
        </p:txBody>
      </p:sp>
      <p:pic>
        <p:nvPicPr>
          <p:cNvPr id="15" name="Picture 8">
            <a:extLst>
              <a:ext uri="{FF2B5EF4-FFF2-40B4-BE49-F238E27FC236}">
                <a16:creationId xmlns:a16="http://schemas.microsoft.com/office/drawing/2014/main" id="{133D1828-6F23-4D5D-B106-2E74D08C97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23" y="4095342"/>
            <a:ext cx="3732934" cy="1882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ítulo 1">
            <a:extLst>
              <a:ext uri="{FF2B5EF4-FFF2-40B4-BE49-F238E27FC236}">
                <a16:creationId xmlns:a16="http://schemas.microsoft.com/office/drawing/2014/main" id="{71436BB0-E4EC-4C71-B6D4-A59FEFC0A6DB}"/>
              </a:ext>
            </a:extLst>
          </p:cNvPr>
          <p:cNvSpPr txBox="1">
            <a:spLocks/>
          </p:cNvSpPr>
          <p:nvPr/>
        </p:nvSpPr>
        <p:spPr>
          <a:xfrm rot="10800000" flipV="1">
            <a:off x="254746" y="185302"/>
            <a:ext cx="8889254" cy="524683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6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s-ES" sz="2800" b="1" dirty="0" err="1">
                <a:solidFill>
                  <a:schemeClr val="accent4">
                    <a:lumMod val="75000"/>
                  </a:schemeClr>
                </a:solidFill>
                <a:latin typeface="Trebuchet MS" panose="020B0603020202020204"/>
              </a:rPr>
              <a:t>Synchrotron</a:t>
            </a:r>
            <a:r>
              <a:rPr lang="es-ES" sz="2800" b="1" dirty="0">
                <a:solidFill>
                  <a:schemeClr val="accent4">
                    <a:lumMod val="75000"/>
                  </a:schemeClr>
                </a:solidFill>
                <a:latin typeface="Trebuchet MS" panose="020B0603020202020204"/>
              </a:rPr>
              <a:t> micro and </a:t>
            </a:r>
            <a:r>
              <a:rPr lang="es-ES" sz="2800" b="1" dirty="0" err="1">
                <a:solidFill>
                  <a:schemeClr val="accent4">
                    <a:lumMod val="75000"/>
                  </a:schemeClr>
                </a:solidFill>
                <a:latin typeface="Trebuchet MS" panose="020B0603020202020204"/>
              </a:rPr>
              <a:t>minibeam</a:t>
            </a:r>
            <a:r>
              <a:rPr lang="es-ES" sz="2800" b="1" dirty="0">
                <a:solidFill>
                  <a:schemeClr val="accent4">
                    <a:lumMod val="75000"/>
                  </a:schemeClr>
                </a:solidFill>
                <a:latin typeface="Trebuchet MS" panose="020B0603020202020204"/>
              </a:rPr>
              <a:t> </a:t>
            </a:r>
            <a:r>
              <a:rPr lang="es-ES" sz="2800" b="1" dirty="0" err="1">
                <a:solidFill>
                  <a:schemeClr val="accent4">
                    <a:lumMod val="75000"/>
                  </a:schemeClr>
                </a:solidFill>
                <a:latin typeface="Trebuchet MS" panose="020B0603020202020204"/>
              </a:rPr>
              <a:t>radiation</a:t>
            </a:r>
            <a:r>
              <a:rPr lang="es-ES" sz="2800" b="1" dirty="0">
                <a:solidFill>
                  <a:schemeClr val="accent4">
                    <a:lumMod val="75000"/>
                  </a:schemeClr>
                </a:solidFill>
                <a:latin typeface="Trebuchet MS" panose="020B0603020202020204"/>
              </a:rPr>
              <a:t> </a:t>
            </a:r>
            <a:r>
              <a:rPr lang="es-ES" sz="2800" b="1" dirty="0" err="1">
                <a:solidFill>
                  <a:schemeClr val="accent4">
                    <a:lumMod val="75000"/>
                  </a:schemeClr>
                </a:solidFill>
                <a:latin typeface="Trebuchet MS" panose="020B0603020202020204"/>
              </a:rPr>
              <a:t>therapy</a:t>
            </a:r>
            <a:endParaRPr lang="es-ES" sz="2800" b="1" dirty="0">
              <a:solidFill>
                <a:schemeClr val="accent4">
                  <a:lumMod val="75000"/>
                </a:schemeClr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5605541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789140" y="-285042"/>
            <a:ext cx="7319319" cy="857250"/>
          </a:xfrm>
        </p:spPr>
        <p:txBody>
          <a:bodyPr>
            <a:normAutofit/>
          </a:bodyPr>
          <a:lstStyle/>
          <a:p>
            <a:r>
              <a:rPr lang="fr-FR" sz="3000" b="1" dirty="0" err="1">
                <a:solidFill>
                  <a:schemeClr val="accent4">
                    <a:lumMod val="75000"/>
                  </a:schemeClr>
                </a:solidFill>
              </a:rPr>
              <a:t>Microbeam</a:t>
            </a:r>
            <a:r>
              <a:rPr lang="fr-FR" sz="3000" b="1" dirty="0">
                <a:solidFill>
                  <a:schemeClr val="accent4">
                    <a:lumMod val="75000"/>
                  </a:schemeClr>
                </a:solidFill>
              </a:rPr>
              <a:t> Radiation </a:t>
            </a:r>
            <a:r>
              <a:rPr lang="fr-FR" sz="3000" b="1" dirty="0" err="1">
                <a:solidFill>
                  <a:schemeClr val="accent4">
                    <a:lumMod val="75000"/>
                  </a:schemeClr>
                </a:solidFill>
              </a:rPr>
              <a:t>therapy</a:t>
            </a:r>
            <a:r>
              <a:rPr lang="fr-FR" sz="30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9" name="Espace réservé du contenu 3"/>
          <p:cNvSpPr>
            <a:spLocks noGrp="1"/>
          </p:cNvSpPr>
          <p:nvPr>
            <p:ph sz="quarter" idx="1"/>
          </p:nvPr>
        </p:nvSpPr>
        <p:spPr>
          <a:xfrm>
            <a:off x="539552" y="1037941"/>
            <a:ext cx="8123668" cy="3429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2200" dirty="0">
                <a:solidFill>
                  <a:schemeClr val="tx1"/>
                </a:solidFill>
                <a:latin typeface="+mn-lt"/>
              </a:rPr>
              <a:t>MRT uses 50 µm-</a:t>
            </a:r>
            <a:r>
              <a:rPr lang="fr-FR" sz="2200" dirty="0" err="1">
                <a:solidFill>
                  <a:schemeClr val="tx1"/>
                </a:solidFill>
                <a:latin typeface="+mn-lt"/>
              </a:rPr>
              <a:t>wide</a:t>
            </a:r>
            <a:r>
              <a:rPr lang="fr-FR" sz="2200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sz="2200" dirty="0" err="1">
                <a:solidFill>
                  <a:schemeClr val="tx1"/>
                </a:solidFill>
                <a:latin typeface="+mn-lt"/>
              </a:rPr>
              <a:t>beams</a:t>
            </a:r>
            <a:r>
              <a:rPr lang="fr-FR" sz="2200" dirty="0">
                <a:solidFill>
                  <a:schemeClr val="tx1"/>
                </a:solidFill>
                <a:latin typeface="+mn-lt"/>
              </a:rPr>
              <a:t>, </a:t>
            </a:r>
            <a:r>
              <a:rPr lang="fr-FR" sz="2200" dirty="0" err="1">
                <a:solidFill>
                  <a:schemeClr val="tx1"/>
                </a:solidFill>
                <a:latin typeface="+mn-lt"/>
              </a:rPr>
              <a:t>spaced</a:t>
            </a:r>
            <a:r>
              <a:rPr lang="fr-FR" sz="2200" dirty="0">
                <a:solidFill>
                  <a:schemeClr val="tx1"/>
                </a:solidFill>
                <a:latin typeface="+mn-lt"/>
              </a:rPr>
              <a:t> by 400 µm</a:t>
            </a:r>
          </a:p>
          <a:p>
            <a:pPr marL="0" indent="0" algn="ctr">
              <a:buNone/>
            </a:pPr>
            <a:r>
              <a:rPr lang="fr-FR" sz="2200" i="1" dirty="0" err="1">
                <a:solidFill>
                  <a:schemeClr val="tx1"/>
                </a:solidFill>
                <a:latin typeface="+mn-lt"/>
              </a:rPr>
              <a:t>Slatkin</a:t>
            </a:r>
            <a:r>
              <a:rPr lang="fr-FR" sz="2200" i="1" dirty="0">
                <a:solidFill>
                  <a:schemeClr val="tx1"/>
                </a:solidFill>
                <a:latin typeface="+mn-lt"/>
              </a:rPr>
              <a:t> et al. Med. Phys. 1992</a:t>
            </a:r>
          </a:p>
          <a:p>
            <a:pPr marL="0" indent="0">
              <a:buNone/>
            </a:pPr>
            <a:endParaRPr lang="fr-FR" sz="2200" i="1" dirty="0">
              <a:latin typeface="+mn-lt"/>
            </a:endParaRPr>
          </a:p>
          <a:p>
            <a:pPr marL="0" indent="0" algn="ctr">
              <a:buNone/>
            </a:pPr>
            <a:r>
              <a:rPr lang="fr-FR" sz="2200" b="1" dirty="0" err="1">
                <a:solidFill>
                  <a:srgbClr val="0070C0"/>
                </a:solidFill>
                <a:latin typeface="+mn-lt"/>
              </a:rPr>
              <a:t>Differential</a:t>
            </a:r>
            <a:r>
              <a:rPr lang="fr-FR" sz="22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fr-FR" sz="2200" b="1" dirty="0" err="1">
                <a:solidFill>
                  <a:srgbClr val="0070C0"/>
                </a:solidFill>
                <a:latin typeface="+mn-lt"/>
              </a:rPr>
              <a:t>effect</a:t>
            </a:r>
            <a:r>
              <a:rPr lang="fr-FR" sz="2200" b="1" dirty="0">
                <a:solidFill>
                  <a:srgbClr val="0070C0"/>
                </a:solidFill>
                <a:latin typeface="+mn-lt"/>
              </a:rPr>
              <a:t> normal tissue versus </a:t>
            </a:r>
            <a:r>
              <a:rPr lang="fr-FR" sz="2200" b="1" dirty="0" err="1">
                <a:solidFill>
                  <a:srgbClr val="0070C0"/>
                </a:solidFill>
                <a:latin typeface="+mn-lt"/>
              </a:rPr>
              <a:t>tumor</a:t>
            </a:r>
            <a:r>
              <a:rPr lang="fr-FR" sz="22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fr-FR" sz="2200" b="1" dirty="0" err="1">
                <a:solidFill>
                  <a:srgbClr val="0070C0"/>
                </a:solidFill>
                <a:latin typeface="+mn-lt"/>
              </a:rPr>
              <a:t>observed</a:t>
            </a:r>
            <a:r>
              <a:rPr lang="fr-FR" sz="2200" b="1" dirty="0">
                <a:solidFill>
                  <a:srgbClr val="0070C0"/>
                </a:solidFill>
                <a:latin typeface="+mn-lt"/>
              </a:rPr>
              <a:t> in animal </a:t>
            </a:r>
            <a:r>
              <a:rPr lang="fr-FR" sz="2200" b="1" dirty="0" err="1">
                <a:solidFill>
                  <a:srgbClr val="0070C0"/>
                </a:solidFill>
                <a:latin typeface="+mn-lt"/>
              </a:rPr>
              <a:t>experiments</a:t>
            </a:r>
            <a:endParaRPr lang="fr-FR" sz="2200" dirty="0">
              <a:latin typeface="+mn-lt"/>
            </a:endParaRPr>
          </a:p>
          <a:p>
            <a:pPr marL="0" indent="0">
              <a:buNone/>
            </a:pPr>
            <a:endParaRPr lang="fr-FR" sz="2200" dirty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r>
              <a:rPr lang="fr-FR" sz="2200" b="0" dirty="0">
                <a:solidFill>
                  <a:schemeClr val="tx1"/>
                </a:solidFill>
                <a:latin typeface="+mn-lt"/>
              </a:rPr>
              <a:t>Normal (</a:t>
            </a:r>
            <a:r>
              <a:rPr lang="fr-FR" sz="2200" b="0" dirty="0" err="1">
                <a:solidFill>
                  <a:schemeClr val="tx1"/>
                </a:solidFill>
                <a:latin typeface="+mn-lt"/>
              </a:rPr>
              <a:t>brain</a:t>
            </a:r>
            <a:r>
              <a:rPr lang="fr-FR" sz="2200" b="0" dirty="0">
                <a:solidFill>
                  <a:schemeClr val="tx1"/>
                </a:solidFill>
                <a:latin typeface="+mn-lt"/>
              </a:rPr>
              <a:t>) </a:t>
            </a:r>
            <a:r>
              <a:rPr lang="fr-FR" sz="2200" b="0" dirty="0" err="1">
                <a:solidFill>
                  <a:schemeClr val="tx1"/>
                </a:solidFill>
                <a:latin typeface="+mn-lt"/>
              </a:rPr>
              <a:t>is</a:t>
            </a:r>
            <a:r>
              <a:rPr lang="fr-FR" sz="2200" b="0" dirty="0">
                <a:solidFill>
                  <a:schemeClr val="tx1"/>
                </a:solidFill>
                <a:latin typeface="+mn-lt"/>
              </a:rPr>
              <a:t> able to </a:t>
            </a:r>
            <a:r>
              <a:rPr lang="fr-FR" sz="2200" b="0" dirty="0" err="1">
                <a:solidFill>
                  <a:schemeClr val="tx1"/>
                </a:solidFill>
                <a:latin typeface="+mn-lt"/>
              </a:rPr>
              <a:t>withstand</a:t>
            </a:r>
            <a:r>
              <a:rPr lang="fr-FR" sz="2200" b="0" dirty="0">
                <a:solidFill>
                  <a:schemeClr val="tx1"/>
                </a:solidFill>
                <a:latin typeface="+mn-lt"/>
              </a:rPr>
              <a:t> </a:t>
            </a:r>
          </a:p>
          <a:p>
            <a:pPr marL="0" indent="0">
              <a:buNone/>
            </a:pPr>
            <a:r>
              <a:rPr lang="fr-FR" sz="2200" b="0" dirty="0">
                <a:solidFill>
                  <a:schemeClr val="tx1"/>
                </a:solidFill>
                <a:latin typeface="+mn-lt"/>
              </a:rPr>
              <a:t>   more </a:t>
            </a:r>
            <a:r>
              <a:rPr lang="fr-FR" sz="2200" b="0" dirty="0" err="1">
                <a:solidFill>
                  <a:schemeClr val="tx1"/>
                </a:solidFill>
                <a:latin typeface="+mn-lt"/>
              </a:rPr>
              <a:t>than</a:t>
            </a:r>
            <a:r>
              <a:rPr lang="fr-FR" sz="2200" b="0" dirty="0">
                <a:solidFill>
                  <a:schemeClr val="tx1"/>
                </a:solidFill>
                <a:latin typeface="+mn-lt"/>
              </a:rPr>
              <a:t> 300 Gy/one fraction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endParaRPr lang="fr-FR" sz="15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651" y="3964159"/>
            <a:ext cx="2887176" cy="1609294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289216" y="5856556"/>
            <a:ext cx="2417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 err="1">
                <a:solidFill>
                  <a:srgbClr val="000000"/>
                </a:solidFill>
                <a:latin typeface="Trebuchet MS" panose="020B0603020202020204"/>
              </a:rPr>
              <a:t>Laissue</a:t>
            </a:r>
            <a:r>
              <a:rPr lang="fr-FR" sz="1600" i="1" dirty="0">
                <a:solidFill>
                  <a:srgbClr val="000000"/>
                </a:solidFill>
                <a:latin typeface="Trebuchet MS" panose="020B0603020202020204"/>
              </a:rPr>
              <a:t> et al, SPIE 2001 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3"/>
          <a:srcRect r="1834"/>
          <a:stretch/>
        </p:blipFill>
        <p:spPr>
          <a:xfrm>
            <a:off x="4757248" y="3875735"/>
            <a:ext cx="3716053" cy="2005337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4891846" y="3155187"/>
            <a:ext cx="35657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dirty="0" err="1">
                <a:solidFill>
                  <a:srgbClr val="000000"/>
                </a:solidFill>
              </a:rPr>
              <a:t>Tumor</a:t>
            </a:r>
            <a:r>
              <a:rPr lang="fr-FR" sz="2200" dirty="0">
                <a:solidFill>
                  <a:srgbClr val="000000"/>
                </a:solidFill>
              </a:rPr>
              <a:t> control </a:t>
            </a:r>
            <a:r>
              <a:rPr lang="fr-FR" sz="2200" dirty="0" err="1">
                <a:solidFill>
                  <a:srgbClr val="000000"/>
                </a:solidFill>
              </a:rPr>
              <a:t>effectiveness</a:t>
            </a:r>
            <a:r>
              <a:rPr lang="fr-FR" sz="2200" dirty="0">
                <a:solidFill>
                  <a:srgbClr val="000000"/>
                </a:solidFill>
              </a:rPr>
              <a:t> in </a:t>
            </a:r>
            <a:r>
              <a:rPr lang="fr-FR" sz="2200" dirty="0" err="1">
                <a:solidFill>
                  <a:srgbClr val="000000"/>
                </a:solidFill>
              </a:rPr>
              <a:t>glioma-bearing</a:t>
            </a:r>
            <a:r>
              <a:rPr lang="fr-FR" sz="2200" dirty="0">
                <a:solidFill>
                  <a:srgbClr val="000000"/>
                </a:solidFill>
              </a:rPr>
              <a:t> </a:t>
            </a:r>
            <a:r>
              <a:rPr lang="fr-FR" sz="2200" dirty="0" err="1">
                <a:solidFill>
                  <a:srgbClr val="000000"/>
                </a:solidFill>
              </a:rPr>
              <a:t>rodents</a:t>
            </a:r>
            <a:endParaRPr lang="fr-FR" sz="2200" dirty="0">
              <a:solidFill>
                <a:srgbClr val="00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234914" y="5856556"/>
            <a:ext cx="32383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 err="1">
                <a:solidFill>
                  <a:srgbClr val="000000"/>
                </a:solidFill>
                <a:latin typeface="Trebuchet MS" panose="020B0603020202020204"/>
              </a:rPr>
              <a:t>Laissue</a:t>
            </a:r>
            <a:r>
              <a:rPr lang="fr-FR" sz="1600" i="1" dirty="0">
                <a:solidFill>
                  <a:srgbClr val="000000"/>
                </a:solidFill>
                <a:latin typeface="Trebuchet MS" panose="020B0603020202020204"/>
              </a:rPr>
              <a:t> et al, </a:t>
            </a:r>
            <a:r>
              <a:rPr lang="fr-FR" sz="1600" i="1" dirty="0" err="1">
                <a:solidFill>
                  <a:srgbClr val="000000"/>
                </a:solidFill>
                <a:latin typeface="Trebuchet MS" panose="020B0603020202020204"/>
              </a:rPr>
              <a:t>Int.J</a:t>
            </a:r>
            <a:r>
              <a:rPr lang="fr-FR" sz="1600" i="1" dirty="0">
                <a:solidFill>
                  <a:srgbClr val="000000"/>
                </a:solidFill>
                <a:latin typeface="Trebuchet MS" panose="020B0603020202020204"/>
              </a:rPr>
              <a:t>. Cancer 1998 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6808573" y="4200861"/>
            <a:ext cx="75052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b="1" dirty="0">
                <a:solidFill>
                  <a:srgbClr val="FF3300"/>
                </a:solidFill>
                <a:latin typeface="Trebuchet MS" panose="020B0603020202020204"/>
              </a:rPr>
              <a:t>600 Gy</a:t>
            </a:r>
          </a:p>
        </p:txBody>
      </p:sp>
    </p:spTree>
    <p:extLst>
      <p:ext uri="{BB962C8B-B14F-4D97-AF65-F5344CB8AC3E}">
        <p14:creationId xmlns:p14="http://schemas.microsoft.com/office/powerpoint/2010/main" val="39763041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67744" y="-486975"/>
            <a:ext cx="7319319" cy="1143000"/>
          </a:xfrm>
        </p:spPr>
        <p:txBody>
          <a:bodyPr>
            <a:noAutofit/>
          </a:bodyPr>
          <a:lstStyle/>
          <a:p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Drawbacks of MRT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24</a:t>
            </a:fld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611560" y="1196753"/>
            <a:ext cx="7271142" cy="3744416"/>
          </a:xfrm>
        </p:spPr>
        <p:txBody>
          <a:bodyPr>
            <a:normAutofit fontScale="25000" lnSpcReduction="20000"/>
          </a:bodyPr>
          <a:lstStyle/>
          <a:p>
            <a:pPr>
              <a:tabLst>
                <a:tab pos="4754563" algn="l"/>
              </a:tabLst>
            </a:pPr>
            <a:r>
              <a:rPr lang="en-GB" sz="8800" b="0" dirty="0">
                <a:solidFill>
                  <a:schemeClr val="tx1"/>
                </a:solidFill>
                <a:latin typeface="+mn-lt"/>
              </a:rPr>
              <a:t>Requires extremely high dose rates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endParaRPr lang="en-GB" sz="8800" b="0" dirty="0">
              <a:solidFill>
                <a:schemeClr val="tx1"/>
              </a:solidFill>
              <a:latin typeface="+mn-lt"/>
            </a:endParaRPr>
          </a:p>
          <a:p>
            <a:r>
              <a:rPr lang="en-GB" sz="8800" b="0" dirty="0">
                <a:solidFill>
                  <a:schemeClr val="tx1"/>
                </a:solidFill>
                <a:latin typeface="+mn-lt"/>
              </a:rPr>
              <a:t>Scarce beamtime at synchrotrons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endParaRPr lang="en-GB" sz="8800" b="0" dirty="0">
              <a:solidFill>
                <a:schemeClr val="tx1"/>
              </a:solidFill>
              <a:latin typeface="+mn-lt"/>
            </a:endParaRPr>
          </a:p>
          <a:p>
            <a:r>
              <a:rPr lang="en-GB" sz="8800" b="0" dirty="0">
                <a:solidFill>
                  <a:schemeClr val="tx1"/>
                </a:solidFill>
                <a:latin typeface="+mn-lt"/>
              </a:rPr>
              <a:t>Difficult realization of clinical trials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endParaRPr lang="en-GB" sz="8800" b="0" dirty="0">
              <a:solidFill>
                <a:schemeClr val="tx1"/>
              </a:solidFill>
              <a:latin typeface="+mn-lt"/>
            </a:endParaRPr>
          </a:p>
          <a:p>
            <a:r>
              <a:rPr lang="en-GB" sz="8800" b="0" dirty="0">
                <a:solidFill>
                  <a:schemeClr val="tx1"/>
                </a:solidFill>
                <a:latin typeface="+mn-lt"/>
              </a:rPr>
              <a:t>Not favourable dosimetry (low-energy X-rays)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endParaRPr lang="en-GB" sz="8800" b="0" dirty="0">
              <a:solidFill>
                <a:schemeClr val="tx1"/>
              </a:solidFill>
              <a:latin typeface="+mn-lt"/>
            </a:endParaRPr>
          </a:p>
          <a:p>
            <a:r>
              <a:rPr lang="en-GB" sz="8800" b="0" dirty="0">
                <a:solidFill>
                  <a:schemeClr val="tx1"/>
                </a:solidFill>
                <a:latin typeface="+mn-lt"/>
              </a:rPr>
              <a:t>High doses to control </a:t>
            </a:r>
            <a:r>
              <a:rPr lang="en-GB" sz="8800" b="0" dirty="0" err="1">
                <a:solidFill>
                  <a:schemeClr val="tx1"/>
                </a:solidFill>
                <a:latin typeface="+mn-lt"/>
              </a:rPr>
              <a:t>tumors</a:t>
            </a:r>
            <a:r>
              <a:rPr lang="en-GB" sz="8800" b="0" dirty="0">
                <a:solidFill>
                  <a:schemeClr val="tx1"/>
                </a:solidFill>
                <a:latin typeface="+mn-lt"/>
              </a:rPr>
              <a:t> 300-600 </a:t>
            </a:r>
            <a:r>
              <a:rPr lang="en-GB" sz="8800" b="0" dirty="0" err="1">
                <a:solidFill>
                  <a:schemeClr val="tx1"/>
                </a:solidFill>
                <a:latin typeface="+mn-lt"/>
              </a:rPr>
              <a:t>Gy</a:t>
            </a:r>
            <a:r>
              <a:rPr lang="en-GB" sz="8800" b="0" dirty="0">
                <a:solidFill>
                  <a:schemeClr val="tx1"/>
                </a:solidFill>
                <a:latin typeface="+mn-lt"/>
              </a:rPr>
              <a:t>. </a:t>
            </a:r>
          </a:p>
          <a:p>
            <a:pPr marL="1143000" indent="-1143000">
              <a:buFont typeface="Wingdings" panose="05000000000000000000" pitchFamily="2" charset="2"/>
              <a:buChar char="ü"/>
            </a:pPr>
            <a:endParaRPr lang="en-GB" sz="8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200" dirty="0"/>
          </a:p>
          <a:p>
            <a:pPr marL="0" indent="0" algn="ctr">
              <a:buNone/>
            </a:pPr>
            <a:r>
              <a:rPr lang="en-GB" sz="8000" b="1" dirty="0">
                <a:solidFill>
                  <a:srgbClr val="0070C0"/>
                </a:solidFill>
              </a:rPr>
              <a:t>Good compromise: </a:t>
            </a:r>
            <a:r>
              <a:rPr lang="en-GB" sz="8000" b="1" dirty="0" err="1">
                <a:solidFill>
                  <a:srgbClr val="0070C0"/>
                </a:solidFill>
              </a:rPr>
              <a:t>Minibeam</a:t>
            </a:r>
            <a:r>
              <a:rPr lang="en-GB" sz="8000" b="1" dirty="0">
                <a:solidFill>
                  <a:srgbClr val="0070C0"/>
                </a:solidFill>
              </a:rPr>
              <a:t> radiation therapy</a:t>
            </a:r>
          </a:p>
          <a:p>
            <a:pPr marL="0" indent="0" algn="ctr">
              <a:buNone/>
            </a:pPr>
            <a:r>
              <a:rPr lang="en-GB" sz="8000" i="1" dirty="0" err="1">
                <a:solidFill>
                  <a:srgbClr val="0070C0"/>
                </a:solidFill>
              </a:rPr>
              <a:t>Dilmanian</a:t>
            </a:r>
            <a:r>
              <a:rPr lang="en-GB" sz="8000" i="1" dirty="0">
                <a:solidFill>
                  <a:srgbClr val="0070C0"/>
                </a:solidFill>
              </a:rPr>
              <a:t> et al., PNAS 2006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9818" y="1558731"/>
            <a:ext cx="1489251" cy="141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0436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899592" y="-222423"/>
            <a:ext cx="7432646" cy="857250"/>
          </a:xfrm>
        </p:spPr>
        <p:txBody>
          <a:bodyPr>
            <a:noAutofit/>
          </a:bodyPr>
          <a:lstStyle/>
          <a:p>
            <a:r>
              <a:rPr lang="fr-FR" sz="2800" b="1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Minibeam</a:t>
            </a:r>
            <a:r>
              <a:rPr lang="fr-FR" sz="28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 radiation </a:t>
            </a:r>
            <a:r>
              <a:rPr lang="fr-FR" sz="2800" b="1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therapy</a:t>
            </a:r>
            <a:r>
              <a:rPr lang="fr-FR" sz="28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: a good compromise</a:t>
            </a:r>
          </a:p>
        </p:txBody>
      </p:sp>
      <p:sp>
        <p:nvSpPr>
          <p:cNvPr id="8" name="Espace réservé du numéro de diapositive 2"/>
          <p:cNvSpPr txBox="1">
            <a:spLocks/>
          </p:cNvSpPr>
          <p:nvPr/>
        </p:nvSpPr>
        <p:spPr>
          <a:xfrm>
            <a:off x="6904856" y="6550072"/>
            <a:ext cx="477416" cy="24849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6540AE4-83D8-FB47-82ED-D1E5E7101566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9" name="Espace réservé du contenu 3"/>
          <p:cNvSpPr>
            <a:spLocks noGrp="1"/>
          </p:cNvSpPr>
          <p:nvPr>
            <p:ph sz="quarter" idx="1"/>
          </p:nvPr>
        </p:nvSpPr>
        <p:spPr>
          <a:xfrm>
            <a:off x="340276" y="1133939"/>
            <a:ext cx="6247948" cy="1448604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fr-FR" sz="3500" b="0" dirty="0" err="1">
                <a:solidFill>
                  <a:schemeClr val="tx1"/>
                </a:solidFill>
                <a:latin typeface="+mn-lt"/>
              </a:rPr>
              <a:t>Beam</a:t>
            </a:r>
            <a:r>
              <a:rPr lang="fr-FR" sz="3500" b="0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sz="3500" b="0" dirty="0" err="1">
                <a:solidFill>
                  <a:schemeClr val="tx1"/>
                </a:solidFill>
                <a:latin typeface="+mn-lt"/>
              </a:rPr>
              <a:t>widths</a:t>
            </a:r>
            <a:r>
              <a:rPr lang="fr-FR" sz="3500" b="0" dirty="0">
                <a:solidFill>
                  <a:schemeClr val="tx1"/>
                </a:solidFill>
                <a:latin typeface="+mn-lt"/>
              </a:rPr>
              <a:t>: 500-700 µm </a:t>
            </a:r>
            <a:r>
              <a:rPr lang="fr-FR" sz="3500" b="0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 </a:t>
            </a:r>
            <a:r>
              <a:rPr lang="fr-FR" sz="3500" b="0" dirty="0" err="1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transfer</a:t>
            </a:r>
            <a:r>
              <a:rPr lang="fr-FR" sz="3500" b="0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 to </a:t>
            </a:r>
            <a:r>
              <a:rPr lang="fr-FR" sz="3500" b="0" dirty="0" err="1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low</a:t>
            </a:r>
            <a:r>
              <a:rPr lang="fr-FR" sz="3500" b="0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FR" sz="3500" b="0" dirty="0" err="1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cost</a:t>
            </a:r>
            <a:r>
              <a:rPr lang="fr-FR" sz="3500" b="0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FR" sz="3500" b="0" dirty="0" err="1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equipment</a:t>
            </a:r>
            <a:r>
              <a:rPr lang="fr-FR" sz="3500" b="0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 possible </a:t>
            </a:r>
          </a:p>
          <a:p>
            <a:pPr marL="0" indent="0" algn="just">
              <a:buNone/>
            </a:pPr>
            <a:endParaRPr lang="fr-FR" sz="3500" b="0" dirty="0">
              <a:solidFill>
                <a:schemeClr val="tx1"/>
              </a:solidFill>
              <a:latin typeface="+mn-lt"/>
              <a:sym typeface="Wingdings" panose="05000000000000000000" pitchFamily="2" charset="2"/>
            </a:endParaRPr>
          </a:p>
          <a:p>
            <a:pPr marL="0" indent="0" algn="just">
              <a:buNone/>
            </a:pPr>
            <a:r>
              <a:rPr lang="fr-FR" sz="3500" b="0" i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                Prezado &amp; Dos Santos et al. Scie. Reports 2017</a:t>
            </a:r>
            <a:endParaRPr lang="fr-FR" sz="3500" b="0" i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fr-FR" sz="2100" dirty="0"/>
          </a:p>
          <a:p>
            <a:pPr marL="0" indent="0" algn="just">
              <a:buNone/>
            </a:pPr>
            <a:endParaRPr lang="fr-FR" sz="1650" dirty="0"/>
          </a:p>
          <a:p>
            <a:pPr marL="0" indent="0" algn="just">
              <a:buNone/>
            </a:pPr>
            <a:endParaRPr lang="fr-FR" sz="1650" dirty="0"/>
          </a:p>
          <a:p>
            <a:pPr marL="0" indent="0" algn="just">
              <a:buNone/>
            </a:pPr>
            <a:endParaRPr lang="fr-FR" sz="165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1992" y="1235968"/>
            <a:ext cx="2400106" cy="1508042"/>
          </a:xfrm>
          <a:prstGeom prst="rect">
            <a:avLst/>
          </a:prstGeom>
        </p:spPr>
      </p:pic>
      <p:sp>
        <p:nvSpPr>
          <p:cNvPr id="11" name="Espace réservé du numéro de diapositive 2"/>
          <p:cNvSpPr txBox="1">
            <a:spLocks/>
          </p:cNvSpPr>
          <p:nvPr/>
        </p:nvSpPr>
        <p:spPr>
          <a:xfrm>
            <a:off x="7352241" y="9080283"/>
            <a:ext cx="342900" cy="209456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6540AE4-83D8-FB47-82ED-D1E5E7101566}" type="slidenum">
              <a:rPr lang="en-US" sz="900"/>
              <a:pPr/>
              <a:t>25</a:t>
            </a:fld>
            <a:endParaRPr lang="en-US" sz="9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4739" y="3376142"/>
            <a:ext cx="5065233" cy="12234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200" b="1" dirty="0"/>
              <a:t>Gain in normal tissue </a:t>
            </a:r>
            <a:r>
              <a:rPr lang="fr-FR" sz="2200" b="1" dirty="0" err="1"/>
              <a:t>tolerances</a:t>
            </a:r>
            <a:endParaRPr lang="fr-FR" sz="2200" b="1" dirty="0"/>
          </a:p>
          <a:p>
            <a:pPr algn="ctr"/>
            <a:r>
              <a:rPr lang="fr-FR" sz="2200" dirty="0" err="1"/>
              <a:t>Whole</a:t>
            </a:r>
            <a:r>
              <a:rPr lang="fr-FR" sz="2200" dirty="0"/>
              <a:t> rat </a:t>
            </a:r>
            <a:r>
              <a:rPr lang="fr-FR" sz="2200" dirty="0" err="1"/>
              <a:t>brain</a:t>
            </a:r>
            <a:r>
              <a:rPr lang="fr-FR" sz="2200" dirty="0"/>
              <a:t> irradiation (20 Gy </a:t>
            </a:r>
            <a:r>
              <a:rPr lang="fr-FR" sz="2200" dirty="0" err="1"/>
              <a:t>average</a:t>
            </a:r>
            <a:r>
              <a:rPr lang="fr-FR" sz="2200" dirty="0"/>
              <a:t>)</a:t>
            </a:r>
          </a:p>
          <a:p>
            <a:endParaRPr lang="fr-FR" sz="1600" dirty="0"/>
          </a:p>
          <a:p>
            <a:r>
              <a:rPr lang="fr-FR" sz="1350" b="1" dirty="0"/>
              <a:t>            </a:t>
            </a:r>
          </a:p>
        </p:txBody>
      </p:sp>
      <p:pic>
        <p:nvPicPr>
          <p:cNvPr id="13" name="Content Placeholder 4"/>
          <p:cNvPicPr>
            <a:picLocks noChangeAspect="1"/>
          </p:cNvPicPr>
          <p:nvPr/>
        </p:nvPicPr>
        <p:blipFill rotWithShape="1">
          <a:blip r:embed="rId4"/>
          <a:srcRect l="-2456" r="61"/>
          <a:stretch/>
        </p:blipFill>
        <p:spPr>
          <a:xfrm rot="5400000">
            <a:off x="1447467" y="3475669"/>
            <a:ext cx="2187536" cy="3379612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5267766" y="3436440"/>
            <a:ext cx="34392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200" b="1" dirty="0" err="1"/>
              <a:t>Tumor</a:t>
            </a:r>
            <a:r>
              <a:rPr lang="fr-FR" sz="2200" b="1" dirty="0"/>
              <a:t> control </a:t>
            </a:r>
            <a:r>
              <a:rPr lang="fr-FR" sz="2200" b="1" dirty="0" err="1"/>
              <a:t>effectiveness</a:t>
            </a:r>
            <a:endParaRPr lang="fr-FR" sz="2200" b="1" dirty="0"/>
          </a:p>
          <a:p>
            <a:pPr algn="ctr"/>
            <a:r>
              <a:rPr lang="fr-FR" sz="2200" dirty="0"/>
              <a:t>F98 </a:t>
            </a:r>
            <a:r>
              <a:rPr lang="fr-FR" sz="2200" dirty="0" err="1"/>
              <a:t>glioma-bearing</a:t>
            </a:r>
            <a:r>
              <a:rPr lang="fr-FR" sz="2200" dirty="0"/>
              <a:t> rats</a:t>
            </a: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5"/>
          <a:srcRect t="12333"/>
          <a:stretch/>
        </p:blipFill>
        <p:spPr>
          <a:xfrm>
            <a:off x="5214135" y="4271707"/>
            <a:ext cx="3446597" cy="1987536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688172" y="2873372"/>
            <a:ext cx="21264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u="sng" dirty="0">
                <a:solidFill>
                  <a:srgbClr val="0070C0"/>
                </a:solidFill>
              </a:rPr>
              <a:t>Proof of concept</a:t>
            </a:r>
          </a:p>
        </p:txBody>
      </p:sp>
    </p:spTree>
    <p:extLst>
      <p:ext uri="{BB962C8B-B14F-4D97-AF65-F5344CB8AC3E}">
        <p14:creationId xmlns:p14="http://schemas.microsoft.com/office/powerpoint/2010/main" val="26128617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830C7EC2-8043-4A26-B6CC-0B0C2C92BA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FD54D879-8AA2-43ED-8D6C-17DE7E54F109}"/>
              </a:ext>
            </a:extLst>
          </p:cNvPr>
          <p:cNvSpPr txBox="1">
            <a:spLocks/>
          </p:cNvSpPr>
          <p:nvPr/>
        </p:nvSpPr>
        <p:spPr>
          <a:xfrm>
            <a:off x="788987" y="2597167"/>
            <a:ext cx="7319319" cy="857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Moving </a:t>
            </a:r>
            <a:r>
              <a:rPr lang="fr-FR" sz="3300" b="1" dirty="0" err="1">
                <a:solidFill>
                  <a:schemeClr val="accent4">
                    <a:lumMod val="75000"/>
                  </a:schemeClr>
                </a:solidFill>
              </a:rPr>
              <a:t>forward</a:t>
            </a: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… </a:t>
            </a:r>
            <a:b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Proton </a:t>
            </a:r>
            <a:r>
              <a:rPr lang="fr-FR" sz="3300" b="1" dirty="0" err="1">
                <a:solidFill>
                  <a:schemeClr val="accent4">
                    <a:lumMod val="75000"/>
                  </a:schemeClr>
                </a:solidFill>
              </a:rPr>
              <a:t>minibeam</a:t>
            </a: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 radiation </a:t>
            </a:r>
            <a:r>
              <a:rPr lang="fr-FR" sz="3300" b="1" dirty="0" err="1">
                <a:solidFill>
                  <a:schemeClr val="accent4">
                    <a:lumMod val="75000"/>
                  </a:schemeClr>
                </a:solidFill>
              </a:rPr>
              <a:t>therapy</a:t>
            </a: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 (PROTONMBRT)</a:t>
            </a:r>
            <a:b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</a:br>
            <a:endParaRPr lang="fr-FR" sz="33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" name="Picture 2" descr="Resultado de imagem para flagship">
            <a:extLst>
              <a:ext uri="{FF2B5EF4-FFF2-40B4-BE49-F238E27FC236}">
                <a16:creationId xmlns:a16="http://schemas.microsoft.com/office/drawing/2014/main" id="{093C0E8F-EAF1-4D30-ACD4-C2ACB5F801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273"/>
                    </a14:imgEffect>
                    <a14:imgEffect>
                      <a14:saturation sat="8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1396"/>
          <a:stretch/>
        </p:blipFill>
        <p:spPr bwMode="auto">
          <a:xfrm>
            <a:off x="1667885" y="3348990"/>
            <a:ext cx="5561522" cy="2237005"/>
          </a:xfrm>
          <a:prstGeom prst="rect">
            <a:avLst/>
          </a:prstGeom>
          <a:solidFill>
            <a:schemeClr val="bg1">
              <a:lumMod val="85000"/>
              <a:alpha val="99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6689599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308" y="-90783"/>
            <a:ext cx="8021637" cy="729605"/>
          </a:xfrm>
        </p:spPr>
        <p:txBody>
          <a:bodyPr>
            <a:normAutofit fontScale="90000"/>
          </a:bodyPr>
          <a:lstStyle/>
          <a:p>
            <a:r>
              <a:rPr lang="en-GB" sz="2600" b="1" i="1" dirty="0">
                <a:solidFill>
                  <a:schemeClr val="accent4">
                    <a:lumMod val="75000"/>
                  </a:schemeClr>
                </a:solidFill>
              </a:rPr>
              <a:t>PROTON</a:t>
            </a:r>
            <a:r>
              <a:rPr lang="en-GB" sz="2600" b="1" dirty="0">
                <a:solidFill>
                  <a:schemeClr val="accent4">
                    <a:lumMod val="75000"/>
                  </a:schemeClr>
                </a:solidFill>
              </a:rPr>
              <a:t>MBRT: an innovative therapeutic approach</a:t>
            </a:r>
            <a:endParaRPr lang="en-US" sz="2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>
                <a:solidFill>
                  <a:schemeClr val="bg1"/>
                </a:solidFill>
              </a:r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913127" y="1159956"/>
            <a:ext cx="35581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Protons and their specific physics and biology</a:t>
            </a:r>
          </a:p>
        </p:txBody>
      </p:sp>
      <p:sp>
        <p:nvSpPr>
          <p:cNvPr id="6" name="CuadroTexto 6"/>
          <p:cNvSpPr txBox="1"/>
          <p:nvPr/>
        </p:nvSpPr>
        <p:spPr>
          <a:xfrm>
            <a:off x="184507" y="1165884"/>
            <a:ext cx="40683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dirty="0"/>
              <a:t> </a:t>
            </a:r>
            <a:r>
              <a:rPr lang="en-US" sz="2200" dirty="0" err="1"/>
              <a:t>Minibeam</a:t>
            </a:r>
            <a:r>
              <a:rPr lang="en-US" sz="2200" dirty="0"/>
              <a:t> radiation therapy </a:t>
            </a:r>
          </a:p>
        </p:txBody>
      </p:sp>
      <p:sp>
        <p:nvSpPr>
          <p:cNvPr id="7" name="Cruz 15"/>
          <p:cNvSpPr/>
          <p:nvPr/>
        </p:nvSpPr>
        <p:spPr>
          <a:xfrm>
            <a:off x="4369638" y="1242891"/>
            <a:ext cx="316092" cy="316093"/>
          </a:xfrm>
          <a:prstGeom prst="plus">
            <a:avLst>
              <a:gd name="adj" fmla="val 4082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8" name="CuadroTexto 7"/>
          <p:cNvSpPr txBox="1"/>
          <p:nvPr/>
        </p:nvSpPr>
        <p:spPr>
          <a:xfrm>
            <a:off x="2416062" y="2313518"/>
            <a:ext cx="432323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u="sng" dirty="0"/>
              <a:t>Proton </a:t>
            </a:r>
            <a:r>
              <a:rPr lang="en-US" sz="2200" b="1" u="sng" dirty="0" err="1"/>
              <a:t>minibeam</a:t>
            </a:r>
            <a:r>
              <a:rPr lang="en-US" sz="2200" b="1" u="sng" dirty="0"/>
              <a:t> radiation therapy</a:t>
            </a:r>
          </a:p>
          <a:p>
            <a:pPr algn="ctr"/>
            <a:r>
              <a:rPr lang="en-US" sz="2200" dirty="0"/>
              <a:t>Prezado et al. Med. Phys.2013</a:t>
            </a:r>
          </a:p>
          <a:p>
            <a:endParaRPr lang="es-ES" dirty="0"/>
          </a:p>
        </p:txBody>
      </p:sp>
      <p:grpSp>
        <p:nvGrpSpPr>
          <p:cNvPr id="24" name="Groupe 23"/>
          <p:cNvGrpSpPr/>
          <p:nvPr/>
        </p:nvGrpSpPr>
        <p:grpSpPr>
          <a:xfrm>
            <a:off x="3121571" y="3279159"/>
            <a:ext cx="3121573" cy="2101364"/>
            <a:chOff x="3111975" y="3576430"/>
            <a:chExt cx="2361078" cy="1895757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11975" y="3576430"/>
              <a:ext cx="2361078" cy="1895757"/>
            </a:xfrm>
            <a:prstGeom prst="rect">
              <a:avLst/>
            </a:prstGeom>
          </p:spPr>
        </p:pic>
        <p:pic>
          <p:nvPicPr>
            <p:cNvPr id="18" name="Picture 1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44" t="43837" r="58354" b="46013"/>
            <a:stretch/>
          </p:blipFill>
          <p:spPr bwMode="auto">
            <a:xfrm>
              <a:off x="3111975" y="4140810"/>
              <a:ext cx="1486950" cy="536449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algn="ctr" rotWithShape="0">
                <a:srgbClr val="000000">
                  <a:alpha val="60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 t="13335" b="13335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0" name="Oval 46"/>
            <p:cNvSpPr/>
            <p:nvPr/>
          </p:nvSpPr>
          <p:spPr>
            <a:xfrm>
              <a:off x="4034480" y="4202770"/>
              <a:ext cx="458620" cy="429374"/>
            </a:xfrm>
            <a:prstGeom prst="ellipse">
              <a:avLst/>
            </a:prstGeom>
            <a:noFill/>
            <a:ln w="127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Conector recto de flecha 9"/>
            <p:cNvCxnSpPr/>
            <p:nvPr/>
          </p:nvCxnSpPr>
          <p:spPr>
            <a:xfrm flipV="1">
              <a:off x="4263790" y="4732493"/>
              <a:ext cx="0" cy="437922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CuadroTexto 2"/>
            <p:cNvSpPr txBox="1"/>
            <p:nvPr/>
          </p:nvSpPr>
          <p:spPr>
            <a:xfrm>
              <a:off x="3826713" y="5043756"/>
              <a:ext cx="8899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>
                  <a:solidFill>
                    <a:schemeClr val="bg1"/>
                  </a:solidFill>
                </a:rPr>
                <a:t>Tumor</a:t>
              </a:r>
            </a:p>
          </p:txBody>
        </p:sp>
      </p:grpSp>
      <p:sp>
        <p:nvSpPr>
          <p:cNvPr id="16" name="Rectangle 15"/>
          <p:cNvSpPr/>
          <p:nvPr/>
        </p:nvSpPr>
        <p:spPr>
          <a:xfrm>
            <a:off x="107504" y="5589801"/>
            <a:ext cx="8928992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GB" sz="2200" b="1" dirty="0"/>
              <a:t>First implementation </a:t>
            </a:r>
            <a:r>
              <a:rPr lang="en-GB" sz="2200" dirty="0"/>
              <a:t>worldwide at a </a:t>
            </a:r>
            <a:r>
              <a:rPr lang="en-GB" sz="2200" dirty="0" err="1"/>
              <a:t>Orsay</a:t>
            </a:r>
            <a:r>
              <a:rPr lang="en-GB" sz="2200" dirty="0"/>
              <a:t> proton therapy centre (I. Curie)  </a:t>
            </a:r>
          </a:p>
          <a:p>
            <a:pPr algn="ctr">
              <a:spcAft>
                <a:spcPts val="800"/>
              </a:spcAft>
            </a:pPr>
            <a:r>
              <a:rPr lang="en-GB" i="1" dirty="0"/>
              <a:t>(</a:t>
            </a:r>
            <a:r>
              <a:rPr lang="en-GB" i="1" dirty="0" err="1"/>
              <a:t>Peucelle</a:t>
            </a:r>
            <a:r>
              <a:rPr lang="en-GB" i="1" dirty="0"/>
              <a:t>, Martinez,… and Prezado, Med. Phys. 2015)</a:t>
            </a:r>
          </a:p>
        </p:txBody>
      </p:sp>
      <p:sp>
        <p:nvSpPr>
          <p:cNvPr id="25" name="Accolade fermante 24"/>
          <p:cNvSpPr/>
          <p:nvPr/>
        </p:nvSpPr>
        <p:spPr>
          <a:xfrm rot="5400000">
            <a:off x="4388434" y="1614"/>
            <a:ext cx="278501" cy="42475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68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621"/>
    </mc:Choice>
    <mc:Fallback xmlns="">
      <p:transition spd="slow" advTm="57621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28</a:t>
            </a:fld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301752" y="1143000"/>
            <a:ext cx="850392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40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fr-FR" sz="40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000" dirty="0">
                <a:solidFill>
                  <a:schemeClr val="bg2">
                    <a:lumMod val="50000"/>
                  </a:schemeClr>
                </a:solidFill>
              </a:rPr>
              <a:t>   </a:t>
            </a:r>
            <a:r>
              <a:rPr lang="fr-FR" sz="4000" dirty="0">
                <a:solidFill>
                  <a:schemeClr val="accent4">
                    <a:lumMod val="75000"/>
                  </a:schemeClr>
                </a:solidFill>
              </a:rPr>
              <a:t>PROTONMBRT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000" dirty="0">
                <a:solidFill>
                  <a:schemeClr val="accent4">
                    <a:lumMod val="75000"/>
                  </a:schemeClr>
                </a:solidFill>
              </a:rPr>
              <a:t>   Proof of concept</a:t>
            </a:r>
          </a:p>
        </p:txBody>
      </p:sp>
    </p:spTree>
    <p:extLst>
      <p:ext uri="{BB962C8B-B14F-4D97-AF65-F5344CB8AC3E}">
        <p14:creationId xmlns:p14="http://schemas.microsoft.com/office/powerpoint/2010/main" val="35733662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>
                <a:solidFill>
                  <a:schemeClr val="bg1"/>
                </a:solidFill>
              </a:r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335779" y="1060723"/>
            <a:ext cx="8551684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b="1" dirty="0"/>
              <a:t>First evaluation </a:t>
            </a:r>
            <a:r>
              <a:rPr lang="en-GB" sz="2000" b="1" i="1" dirty="0"/>
              <a:t>of normal brain response (Prezado et al. </a:t>
            </a:r>
            <a:r>
              <a:rPr lang="en-GB" sz="2000" b="1" i="1" dirty="0" err="1"/>
              <a:t>Scie</a:t>
            </a:r>
            <a:r>
              <a:rPr lang="en-GB" sz="2000" b="1" i="1" dirty="0"/>
              <a:t>. Rep. 2017)</a:t>
            </a:r>
            <a:endParaRPr lang="en-US" b="1" i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4834" t="3707" b="31278"/>
          <a:stretch/>
        </p:blipFill>
        <p:spPr>
          <a:xfrm>
            <a:off x="6289167" y="3166135"/>
            <a:ext cx="2639303" cy="123516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256" y="3210651"/>
            <a:ext cx="1219306" cy="121930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6281" y="3193479"/>
            <a:ext cx="1219306" cy="1219306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612370" y="2496657"/>
            <a:ext cx="331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/>
              <a:t>Standard PT (25  Gy/one fraction)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5278909" y="2481432"/>
            <a:ext cx="3781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err="1"/>
              <a:t>pMBRT</a:t>
            </a:r>
            <a:r>
              <a:rPr lang="fr-FR" u="sng" dirty="0"/>
              <a:t> (25  Gy  </a:t>
            </a:r>
            <a:r>
              <a:rPr lang="fr-FR" u="sng" dirty="0" err="1"/>
              <a:t>average</a:t>
            </a:r>
            <a:r>
              <a:rPr lang="fr-FR" u="sng" dirty="0"/>
              <a:t> dose-</a:t>
            </a:r>
          </a:p>
          <a:p>
            <a:r>
              <a:rPr lang="fr-FR" u="sng" dirty="0"/>
              <a:t>58 Gy </a:t>
            </a:r>
            <a:r>
              <a:rPr lang="fr-FR" u="sng" dirty="0" err="1"/>
              <a:t>peak</a:t>
            </a:r>
            <a:r>
              <a:rPr lang="fr-FR" u="sng" dirty="0"/>
              <a:t> dose/one fraction)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78256" y="4497405"/>
            <a:ext cx="29825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Skin: moist desquamation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Permanent epilation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Important brain damage</a:t>
            </a:r>
            <a:endParaRPr lang="en-GB" sz="1600" dirty="0"/>
          </a:p>
        </p:txBody>
      </p:sp>
      <p:sp>
        <p:nvSpPr>
          <p:cNvPr id="14" name="Rectangle 13"/>
          <p:cNvSpPr/>
          <p:nvPr/>
        </p:nvSpPr>
        <p:spPr>
          <a:xfrm>
            <a:off x="5101092" y="454628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5FA0"/>
                </a:solidFill>
              </a:rPr>
              <a:t>No skin damage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5FA0"/>
                </a:solidFill>
              </a:rPr>
              <a:t>Reversible epilation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5FA0"/>
                </a:solidFill>
              </a:rPr>
              <a:t>No brain damage observed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5FA0"/>
                </a:solidFill>
              </a:rPr>
              <a:t>No cognitive effects observed</a:t>
            </a:r>
            <a:endParaRPr lang="fr-FR" dirty="0"/>
          </a:p>
        </p:txBody>
      </p:sp>
      <p:sp>
        <p:nvSpPr>
          <p:cNvPr id="16" name="Title 35"/>
          <p:cNvSpPr txBox="1">
            <a:spLocks/>
          </p:cNvSpPr>
          <p:nvPr/>
        </p:nvSpPr>
        <p:spPr>
          <a:xfrm>
            <a:off x="335779" y="239950"/>
            <a:ext cx="8534400" cy="54668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6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Proton </a:t>
            </a:r>
            <a:r>
              <a:rPr lang="en-GB" b="1" dirty="0" err="1">
                <a:solidFill>
                  <a:schemeClr val="accent4">
                    <a:lumMod val="75000"/>
                  </a:schemeClr>
                </a:solidFill>
              </a:rPr>
              <a:t>minibeam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 radiation therapy spares normal brain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29762" y="1816920"/>
            <a:ext cx="8340417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900" dirty="0" err="1"/>
              <a:t>Whole</a:t>
            </a:r>
            <a:r>
              <a:rPr lang="fr-FR" sz="1900" dirty="0"/>
              <a:t> </a:t>
            </a:r>
            <a:r>
              <a:rPr lang="fr-FR" sz="1900" dirty="0" err="1"/>
              <a:t>brain</a:t>
            </a:r>
            <a:r>
              <a:rPr lang="fr-FR" sz="1900" dirty="0"/>
              <a:t> irradiations (normal rats, 7-weeks </a:t>
            </a:r>
            <a:r>
              <a:rPr lang="fr-FR" sz="1900" dirty="0" err="1"/>
              <a:t>old</a:t>
            </a:r>
            <a:r>
              <a:rPr lang="fr-FR" sz="1900" dirty="0"/>
              <a:t>).  Long-</a:t>
            </a:r>
            <a:r>
              <a:rPr lang="fr-FR" sz="1900" dirty="0" err="1"/>
              <a:t>term</a:t>
            </a:r>
            <a:r>
              <a:rPr lang="fr-FR" sz="1900" dirty="0"/>
              <a:t> </a:t>
            </a:r>
            <a:r>
              <a:rPr lang="fr-FR" sz="1900" dirty="0" err="1"/>
              <a:t>follow</a:t>
            </a:r>
            <a:r>
              <a:rPr lang="fr-FR" sz="1900" dirty="0"/>
              <a:t> up (6 m)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4054713" y="3534967"/>
            <a:ext cx="909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VERSUS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2364407" y="5817251"/>
            <a:ext cx="40157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</a:rPr>
              <a:t>NET REDUCTION IN NEUROTOXICITY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9691" y="3215257"/>
            <a:ext cx="2553232" cy="1217043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9167" y="3193478"/>
            <a:ext cx="2639303" cy="1238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073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FA509A-DE6D-4645-BA7F-31DDA67E1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000" b="1" dirty="0" err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Radiotherapy</a:t>
            </a:r>
            <a:r>
              <a:rPr lang="es-ES_tradnl" sz="30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ES_tradnl" sz="3000" b="1" dirty="0" err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</a:t>
            </a:r>
            <a:r>
              <a:rPr lang="es-ES_tradnl" sz="30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ES" sz="30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978A0A3-F2EB-4CD8-AA05-4E98E68E1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" t="17305" r="49207" b="4716"/>
          <a:stretch/>
        </p:blipFill>
        <p:spPr>
          <a:xfrm>
            <a:off x="461673" y="1634836"/>
            <a:ext cx="4063358" cy="3690688"/>
          </a:xfr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17" t="17964" r="2626" b="4353"/>
          <a:stretch/>
        </p:blipFill>
        <p:spPr>
          <a:xfrm>
            <a:off x="4507488" y="1634836"/>
            <a:ext cx="4174839" cy="369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5109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5"/>
          <p:cNvSpPr>
            <a:spLocks noGrp="1"/>
          </p:cNvSpPr>
          <p:nvPr>
            <p:ph type="title"/>
          </p:nvPr>
        </p:nvSpPr>
        <p:spPr>
          <a:xfrm>
            <a:off x="419931" y="135184"/>
            <a:ext cx="8534400" cy="546688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Tumor control effectiveness in glioma (RG2) bearing rats 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AutoShape 2" descr="https://imncmail.in2p3.fr/service/home/~/?auth=co&amp;loc=fr&amp;id=100156&amp;part=3">
            <a:extLst>
              <a:ext uri="{FF2B5EF4-FFF2-40B4-BE49-F238E27FC236}">
                <a16:creationId xmlns:a16="http://schemas.microsoft.com/office/drawing/2014/main" id="{25DB5323-584F-4FC9-AB88-2DC6A87F71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286399" y="343804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" name="Rectangle 1"/>
          <p:cNvSpPr/>
          <p:nvPr/>
        </p:nvSpPr>
        <p:spPr>
          <a:xfrm>
            <a:off x="1225369" y="5837841"/>
            <a:ext cx="39367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sz="2100" dirty="0">
                <a:cs typeface="Arial"/>
              </a:rPr>
              <a:t>25 </a:t>
            </a:r>
            <a:r>
              <a:rPr lang="en-US" sz="2100" dirty="0" err="1">
                <a:cs typeface="Arial"/>
              </a:rPr>
              <a:t>Gy</a:t>
            </a:r>
            <a:r>
              <a:rPr lang="en-US" sz="2100" dirty="0">
                <a:cs typeface="Arial"/>
              </a:rPr>
              <a:t>/one fraction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3799017" y="3652627"/>
            <a:ext cx="497107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>
              <a:solidFill>
                <a:srgbClr val="3333CC"/>
              </a:solidFill>
            </a:endParaRPr>
          </a:p>
          <a:p>
            <a:pPr algn="ctr"/>
            <a:r>
              <a:rPr lang="en-US" sz="2200" b="1" dirty="0" err="1">
                <a:solidFill>
                  <a:srgbClr val="3333CC"/>
                </a:solidFill>
              </a:rPr>
              <a:t>pMBRT</a:t>
            </a:r>
            <a:r>
              <a:rPr lang="en-US" sz="2200" b="1" dirty="0">
                <a:solidFill>
                  <a:srgbClr val="3333CC"/>
                </a:solidFill>
              </a:rPr>
              <a:t> </a:t>
            </a:r>
            <a:r>
              <a:rPr lang="en-US" sz="2200" b="1" dirty="0">
                <a:solidFill>
                  <a:srgbClr val="3333CC"/>
                </a:solidFill>
                <a:sym typeface="Wingdings" panose="05000000000000000000" pitchFamily="2" charset="2"/>
              </a:rPr>
              <a:t></a:t>
            </a:r>
            <a:r>
              <a:rPr lang="en-US" sz="2200" b="1" dirty="0">
                <a:solidFill>
                  <a:srgbClr val="3333CC"/>
                </a:solidFill>
              </a:rPr>
              <a:t> </a:t>
            </a:r>
            <a:r>
              <a:rPr lang="en-US" sz="2200" dirty="0">
                <a:solidFill>
                  <a:srgbClr val="3333CC"/>
                </a:solidFill>
              </a:rPr>
              <a:t>67 % of long-term survivals (free of tumor). </a:t>
            </a:r>
          </a:p>
          <a:p>
            <a:endParaRPr lang="en-US" sz="2200" dirty="0">
              <a:solidFill>
                <a:srgbClr val="FF0000"/>
              </a:solidFill>
            </a:endParaRPr>
          </a:p>
          <a:p>
            <a:pPr algn="ctr"/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Among the best results ever obtained with radiotherapy alone</a:t>
            </a:r>
          </a:p>
          <a:p>
            <a:r>
              <a:rPr lang="fr-FR" dirty="0"/>
              <a:t>                </a:t>
            </a:r>
          </a:p>
          <a:p>
            <a:r>
              <a:rPr lang="fr-FR" dirty="0"/>
              <a:t>         </a:t>
            </a:r>
            <a:r>
              <a:rPr lang="fr-FR" i="1" dirty="0"/>
              <a:t>Prezado et al., </a:t>
            </a:r>
            <a:r>
              <a:rPr lang="fr-FR" i="1" dirty="0" err="1"/>
              <a:t>Red</a:t>
            </a:r>
            <a:r>
              <a:rPr lang="fr-FR" i="1" dirty="0"/>
              <a:t> Journal 2019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F917768-0F1A-4230-AABC-53A0C09E77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1230"/>
          <a:stretch/>
        </p:blipFill>
        <p:spPr>
          <a:xfrm>
            <a:off x="440205" y="3993155"/>
            <a:ext cx="836645" cy="1732395"/>
          </a:xfrm>
          <a:prstGeom prst="rect">
            <a:avLst/>
          </a:prstGeom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AE737DE8-D30F-4E86-9B68-AA61F9518611}"/>
              </a:ext>
            </a:extLst>
          </p:cNvPr>
          <p:cNvGrpSpPr/>
          <p:nvPr/>
        </p:nvGrpSpPr>
        <p:grpSpPr>
          <a:xfrm>
            <a:off x="414890" y="1081218"/>
            <a:ext cx="3087965" cy="4541808"/>
            <a:chOff x="376829" y="1081218"/>
            <a:chExt cx="2904698" cy="4123622"/>
          </a:xfrm>
        </p:grpSpPr>
        <p:sp>
          <p:nvSpPr>
            <p:cNvPr id="9" name="ZoneTexte 8"/>
            <p:cNvSpPr txBox="1"/>
            <p:nvPr/>
          </p:nvSpPr>
          <p:spPr>
            <a:xfrm>
              <a:off x="1524378" y="1081218"/>
              <a:ext cx="159466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b="1" dirty="0">
                  <a:solidFill>
                    <a:srgbClr val="006600"/>
                  </a:solidFill>
                </a:rPr>
                <a:t>Standard PT</a:t>
              </a: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803556" y="3251345"/>
              <a:ext cx="103630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b="1" dirty="0" err="1">
                  <a:solidFill>
                    <a:srgbClr val="3333CC"/>
                  </a:solidFill>
                </a:rPr>
                <a:t>pMBRT</a:t>
              </a:r>
              <a:endParaRPr lang="fr-FR" sz="2200" b="1" dirty="0">
                <a:solidFill>
                  <a:srgbClr val="3333CC"/>
                </a:solidFill>
              </a:endParaRPr>
            </a:p>
          </p:txBody>
        </p:sp>
        <p:pic>
          <p:nvPicPr>
            <p:cNvPr id="19" name="Image 18"/>
            <p:cNvPicPr>
              <a:picLocks noChangeAspect="1"/>
            </p:cNvPicPr>
            <p:nvPr/>
          </p:nvPicPr>
          <p:blipFill rotWithShape="1">
            <a:blip r:embed="rId5"/>
            <a:srcRect r="40819"/>
            <a:stretch/>
          </p:blipFill>
          <p:spPr>
            <a:xfrm>
              <a:off x="376829" y="1592472"/>
              <a:ext cx="2904698" cy="1433251"/>
            </a:xfrm>
            <a:prstGeom prst="rect">
              <a:avLst/>
            </a:prstGeom>
          </p:spPr>
        </p:pic>
        <p:grpSp>
          <p:nvGrpSpPr>
            <p:cNvPr id="20" name="Groupe 19"/>
            <p:cNvGrpSpPr/>
            <p:nvPr/>
          </p:nvGrpSpPr>
          <p:grpSpPr>
            <a:xfrm>
              <a:off x="1266250" y="3771589"/>
              <a:ext cx="2015277" cy="1433251"/>
              <a:chOff x="3522867" y="1435678"/>
              <a:chExt cx="2015277" cy="1433251"/>
            </a:xfrm>
          </p:grpSpPr>
          <p:pic>
            <p:nvPicPr>
              <p:cNvPr id="21" name="Image 20"/>
              <p:cNvPicPr>
                <a:picLocks noChangeAspect="1"/>
              </p:cNvPicPr>
              <p:nvPr/>
            </p:nvPicPr>
            <p:blipFill rotWithShape="1">
              <a:blip r:embed="rId5"/>
              <a:srcRect l="58940"/>
              <a:stretch/>
            </p:blipFill>
            <p:spPr>
              <a:xfrm>
                <a:off x="3522867" y="1435678"/>
                <a:ext cx="2015277" cy="1433251"/>
              </a:xfrm>
              <a:prstGeom prst="rect">
                <a:avLst/>
              </a:prstGeom>
            </p:spPr>
          </p:pic>
          <p:sp>
            <p:nvSpPr>
              <p:cNvPr id="23" name="CuadroTexto 14">
                <a:extLst>
                  <a:ext uri="{FF2B5EF4-FFF2-40B4-BE49-F238E27FC236}">
                    <a16:creationId xmlns:a16="http://schemas.microsoft.com/office/drawing/2014/main" id="{00251321-AC17-4E71-9882-DEB798E17A46}"/>
                  </a:ext>
                </a:extLst>
              </p:cNvPr>
              <p:cNvSpPr txBox="1"/>
              <p:nvPr/>
            </p:nvSpPr>
            <p:spPr>
              <a:xfrm>
                <a:off x="4060173" y="2039514"/>
                <a:ext cx="7907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dirty="0">
                    <a:solidFill>
                      <a:schemeClr val="bg1"/>
                    </a:solidFill>
                  </a:rPr>
                  <a:t>Tumor</a:t>
                </a:r>
                <a:endParaRPr lang="es-ES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5" name="Connecteur droit 24"/>
              <p:cNvCxnSpPr/>
              <p:nvPr/>
            </p:nvCxnSpPr>
            <p:spPr>
              <a:xfrm>
                <a:off x="4139461" y="2417760"/>
                <a:ext cx="612000" cy="0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CuadroTexto 14">
              <a:extLst>
                <a:ext uri="{FF2B5EF4-FFF2-40B4-BE49-F238E27FC236}">
                  <a16:creationId xmlns:a16="http://schemas.microsoft.com/office/drawing/2014/main" id="{3C2CE9C4-0871-405E-A279-40EFFD350EF1}"/>
                </a:ext>
              </a:extLst>
            </p:cNvPr>
            <p:cNvSpPr txBox="1"/>
            <p:nvPr/>
          </p:nvSpPr>
          <p:spPr>
            <a:xfrm>
              <a:off x="1829178" y="2218574"/>
              <a:ext cx="7907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>
                  <a:solidFill>
                    <a:schemeClr val="bg1"/>
                  </a:solidFill>
                </a:rPr>
                <a:t>Tumor</a:t>
              </a:r>
              <a:endParaRPr lang="es-ES" dirty="0">
                <a:solidFill>
                  <a:schemeClr val="bg1"/>
                </a:solidFill>
              </a:endParaRPr>
            </a:p>
          </p:txBody>
        </p:sp>
        <p:cxnSp>
          <p:nvCxnSpPr>
            <p:cNvPr id="29" name="Connecteur droit 24">
              <a:extLst>
                <a:ext uri="{FF2B5EF4-FFF2-40B4-BE49-F238E27FC236}">
                  <a16:creationId xmlns:a16="http://schemas.microsoft.com/office/drawing/2014/main" id="{0C7FE014-B074-455E-A097-4F6DD349C4E9}"/>
                </a:ext>
              </a:extLst>
            </p:cNvPr>
            <p:cNvCxnSpPr>
              <a:cxnSpLocks/>
            </p:cNvCxnSpPr>
            <p:nvPr/>
          </p:nvCxnSpPr>
          <p:spPr>
            <a:xfrm>
              <a:off x="1899847" y="2577099"/>
              <a:ext cx="612000" cy="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831979A8-19C2-49B8-A065-6E2C4F23B88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56082" y="1066990"/>
          <a:ext cx="5321021" cy="26152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Prism 7" r:id="rId6" imgW="4175774" imgH="2671263" progId="Prism7.Document">
                  <p:embed/>
                </p:oleObj>
              </mc:Choice>
              <mc:Fallback>
                <p:oleObj name="Prism 7" r:id="rId6" imgW="4175774" imgH="2671263" progId="Prism7.Document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id="{831979A8-19C2-49B8-A065-6E2C4F23B8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756082" y="1066990"/>
                        <a:ext cx="5321021" cy="26152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Slide Number Placeholder 2">
            <a:extLst>
              <a:ext uri="{FF2B5EF4-FFF2-40B4-BE49-F238E27FC236}">
                <a16:creationId xmlns:a16="http://schemas.microsoft.com/office/drawing/2014/main" id="{308C3766-E44B-4775-B74C-4FAE8A522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71270" y="6410848"/>
            <a:ext cx="457200" cy="279274"/>
          </a:xfrm>
        </p:spPr>
        <p:txBody>
          <a:bodyPr/>
          <a:lstStyle/>
          <a:p>
            <a:fld id="{16540AE4-83D8-FB47-82ED-D1E5E7101566}" type="slidenum">
              <a:rPr lang="en-US" smtClean="0">
                <a:solidFill>
                  <a:schemeClr val="bg1"/>
                </a:solidFill>
              </a:r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28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733"/>
    </mc:Choice>
    <mc:Fallback xmlns="">
      <p:transition spd="slow" advTm="72733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4070" y="245008"/>
            <a:ext cx="8534400" cy="546688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pMBRT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provides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tumor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control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even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with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highly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heterogeneous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dose distributions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>
                <a:solidFill>
                  <a:schemeClr val="bg1"/>
                </a:solidFill>
              </a:r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ángulo 1"/>
          <p:cNvSpPr/>
          <p:nvPr/>
        </p:nvSpPr>
        <p:spPr>
          <a:xfrm>
            <a:off x="4670854" y="1144915"/>
            <a:ext cx="4297135" cy="1938992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000" dirty="0"/>
              <a:t>INHOMOGENOUS dose distribution </a:t>
            </a:r>
            <a:endParaRPr lang="en-GB" sz="2000" b="1" dirty="0"/>
          </a:p>
          <a:p>
            <a:pPr algn="ctr"/>
            <a:endParaRPr lang="en-GB" sz="2000" b="1" dirty="0"/>
          </a:p>
          <a:p>
            <a:pPr algn="ctr"/>
            <a:r>
              <a:rPr lang="en-GB" sz="2000" dirty="0"/>
              <a:t>70 </a:t>
            </a:r>
            <a:r>
              <a:rPr lang="en-GB" sz="2000" dirty="0" err="1"/>
              <a:t>Gy</a:t>
            </a:r>
            <a:r>
              <a:rPr lang="en-GB" sz="2000" dirty="0"/>
              <a:t> in the peak </a:t>
            </a:r>
            <a:r>
              <a:rPr lang="en-GB" sz="2000" dirty="0">
                <a:sym typeface="Wingdings"/>
              </a:rPr>
              <a:t> 30 </a:t>
            </a:r>
            <a:r>
              <a:rPr lang="en-GB" sz="2000" dirty="0" err="1">
                <a:sym typeface="Wingdings"/>
              </a:rPr>
              <a:t>Gy</a:t>
            </a:r>
            <a:r>
              <a:rPr lang="en-GB" sz="2000" dirty="0">
                <a:sym typeface="Wingdings"/>
              </a:rPr>
              <a:t> average</a:t>
            </a:r>
          </a:p>
          <a:p>
            <a:pPr algn="ctr"/>
            <a:endParaRPr lang="en-GB" sz="2000" dirty="0">
              <a:sym typeface="Wingdings"/>
            </a:endParaRPr>
          </a:p>
          <a:p>
            <a:pPr algn="ctr"/>
            <a:r>
              <a:rPr lang="en-GB" sz="2000" dirty="0">
                <a:sym typeface="Wingdings"/>
              </a:rPr>
              <a:t>Whole brain irradiation, 8 days after implantation (n=10)</a:t>
            </a:r>
          </a:p>
        </p:txBody>
      </p:sp>
      <p:pic>
        <p:nvPicPr>
          <p:cNvPr id="7" name="Imagen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83" b="33778"/>
          <a:stretch/>
        </p:blipFill>
        <p:spPr bwMode="auto">
          <a:xfrm>
            <a:off x="394070" y="1134653"/>
            <a:ext cx="2273779" cy="184332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83207" y="3449609"/>
            <a:ext cx="5491722" cy="279471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/>
          <a:srcRect l="11410" t="22706" r="12812" b="16390"/>
          <a:stretch/>
        </p:blipFill>
        <p:spPr>
          <a:xfrm>
            <a:off x="5318234" y="3616135"/>
            <a:ext cx="1904982" cy="1618916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7716" y="3616135"/>
            <a:ext cx="1730754" cy="1618915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5848256" y="5466849"/>
            <a:ext cx="2749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Without</a:t>
            </a:r>
            <a:r>
              <a:rPr lang="fr-FR" dirty="0"/>
              <a:t> </a:t>
            </a:r>
            <a:r>
              <a:rPr lang="fr-FR" dirty="0" err="1"/>
              <a:t>significant</a:t>
            </a:r>
            <a:r>
              <a:rPr lang="fr-FR" dirty="0"/>
              <a:t> </a:t>
            </a:r>
            <a:r>
              <a:rPr lang="fr-FR" dirty="0" err="1"/>
              <a:t>toxicity</a:t>
            </a:r>
            <a:r>
              <a:rPr lang="fr-FR" dirty="0"/>
              <a:t>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54E8C0C-C3FF-4E7E-BF64-6B8E4FAE5B76}"/>
              </a:ext>
            </a:extLst>
          </p:cNvPr>
          <p:cNvSpPr txBox="1"/>
          <p:nvPr/>
        </p:nvSpPr>
        <p:spPr>
          <a:xfrm>
            <a:off x="5691622" y="6041516"/>
            <a:ext cx="3236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err="1"/>
              <a:t>Prezado</a:t>
            </a:r>
            <a:r>
              <a:rPr lang="es-ES_tradnl" i="1" dirty="0"/>
              <a:t> et al. </a:t>
            </a:r>
            <a:r>
              <a:rPr lang="es-ES_tradnl" i="1" dirty="0" err="1"/>
              <a:t>Scie</a:t>
            </a:r>
            <a:r>
              <a:rPr lang="es-ES_tradnl" i="1" dirty="0"/>
              <a:t>. </a:t>
            </a:r>
            <a:r>
              <a:rPr lang="es-ES_tradnl" i="1" dirty="0" err="1"/>
              <a:t>Reports</a:t>
            </a:r>
            <a:r>
              <a:rPr lang="es-ES_tradnl" i="1" dirty="0"/>
              <a:t> 2018</a:t>
            </a:r>
            <a:endParaRPr lang="es-ES" i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8" t="5177" r="5899" b="15059"/>
          <a:stretch/>
        </p:blipFill>
        <p:spPr bwMode="auto">
          <a:xfrm rot="16200000">
            <a:off x="2687388" y="1115116"/>
            <a:ext cx="1843327" cy="1882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5177" b="1505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5511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32</a:t>
            </a:fld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468313" y="2420888"/>
            <a:ext cx="8503920" cy="45720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3000" b="1" dirty="0">
                <a:solidFill>
                  <a:schemeClr val="accent4">
                    <a:lumMod val="75000"/>
                  </a:schemeClr>
                </a:solidFill>
              </a:rPr>
              <a:t>Proton </a:t>
            </a:r>
            <a:r>
              <a:rPr lang="fr-FR" sz="3000" b="1" dirty="0" err="1">
                <a:solidFill>
                  <a:schemeClr val="accent4">
                    <a:lumMod val="75000"/>
                  </a:schemeClr>
                </a:solidFill>
              </a:rPr>
              <a:t>minibeam</a:t>
            </a:r>
            <a:r>
              <a:rPr lang="fr-FR" sz="3000" b="1" dirty="0">
                <a:solidFill>
                  <a:schemeClr val="accent4">
                    <a:lumMod val="75000"/>
                  </a:schemeClr>
                </a:solidFill>
              </a:rPr>
              <a:t> radiation </a:t>
            </a:r>
            <a:r>
              <a:rPr lang="fr-FR" sz="3000" b="1" dirty="0" err="1">
                <a:solidFill>
                  <a:schemeClr val="accent4">
                    <a:lumMod val="75000"/>
                  </a:schemeClr>
                </a:solidFill>
              </a:rPr>
              <a:t>therapy</a:t>
            </a:r>
            <a:r>
              <a:rPr lang="fr-FR" sz="30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sz="3000" b="1" dirty="0" err="1">
                <a:solidFill>
                  <a:schemeClr val="accent4">
                    <a:lumMod val="75000"/>
                  </a:schemeClr>
                </a:solidFill>
              </a:rPr>
              <a:t>widens</a:t>
            </a:r>
            <a:r>
              <a:rPr lang="fr-FR" sz="3000" b="1" dirty="0">
                <a:solidFill>
                  <a:schemeClr val="accent4">
                    <a:lumMod val="75000"/>
                  </a:schemeClr>
                </a:solidFill>
              </a:rPr>
              <a:t> the </a:t>
            </a:r>
            <a:r>
              <a:rPr lang="fr-FR" sz="3000" b="1" dirty="0" err="1">
                <a:solidFill>
                  <a:schemeClr val="accent4">
                    <a:lumMod val="75000"/>
                  </a:schemeClr>
                </a:solidFill>
              </a:rPr>
              <a:t>therapeutic</a:t>
            </a:r>
            <a:r>
              <a:rPr lang="fr-FR" sz="30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sz="3000" b="1" dirty="0" err="1">
                <a:solidFill>
                  <a:schemeClr val="accent4">
                    <a:lumMod val="75000"/>
                  </a:schemeClr>
                </a:solidFill>
              </a:rPr>
              <a:t>window</a:t>
            </a:r>
            <a:r>
              <a:rPr lang="fr-FR" sz="3000" b="1" dirty="0">
                <a:solidFill>
                  <a:schemeClr val="accent4">
                    <a:lumMod val="75000"/>
                  </a:schemeClr>
                </a:solidFill>
              </a:rPr>
              <a:t> for </a:t>
            </a:r>
            <a:r>
              <a:rPr lang="fr-FR" sz="3000" b="1" dirty="0" err="1">
                <a:solidFill>
                  <a:schemeClr val="accent4">
                    <a:lumMod val="75000"/>
                  </a:schemeClr>
                </a:solidFill>
              </a:rPr>
              <a:t>gliomas</a:t>
            </a:r>
            <a:endParaRPr lang="fr-FR" sz="3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8380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628" y="-33979"/>
            <a:ext cx="8021637" cy="729605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accent4">
                    <a:lumMod val="75000"/>
                  </a:schemeClr>
                </a:solidFill>
              </a:rPr>
              <a:t>Short term objectives (3-5 years)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-299392" y="1031564"/>
            <a:ext cx="8229600" cy="5346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                             To reach Phase I/II clinical trials </a:t>
            </a:r>
          </a:p>
        </p:txBody>
      </p:sp>
      <p:sp>
        <p:nvSpPr>
          <p:cNvPr id="6" name="CuadroTexto 12"/>
          <p:cNvSpPr txBox="1"/>
          <p:nvPr/>
        </p:nvSpPr>
        <p:spPr>
          <a:xfrm>
            <a:off x="3702691" y="1601602"/>
            <a:ext cx="188538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00" b="1" dirty="0"/>
              <a:t>PROTONMBRT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775734" y="1904233"/>
            <a:ext cx="24255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200" dirty="0"/>
              <a:t>Proof of concept in </a:t>
            </a:r>
          </a:p>
          <a:p>
            <a:pPr algn="ctr"/>
            <a:r>
              <a:rPr lang="fr-FR" sz="2200" dirty="0" err="1"/>
              <a:t>small</a:t>
            </a:r>
            <a:r>
              <a:rPr lang="fr-FR" sz="2200" dirty="0"/>
              <a:t> </a:t>
            </a:r>
            <a:r>
              <a:rPr lang="fr-FR" sz="2200" dirty="0" err="1"/>
              <a:t>animals</a:t>
            </a:r>
            <a:endParaRPr lang="fr-FR" sz="2200" dirty="0"/>
          </a:p>
          <a:p>
            <a:endParaRPr lang="fr-FR" sz="2200" dirty="0"/>
          </a:p>
        </p:txBody>
      </p:sp>
      <p:sp>
        <p:nvSpPr>
          <p:cNvPr id="8" name="ZoneTexte 7"/>
          <p:cNvSpPr txBox="1"/>
          <p:nvPr/>
        </p:nvSpPr>
        <p:spPr>
          <a:xfrm>
            <a:off x="6100787" y="2040636"/>
            <a:ext cx="16843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dirty="0"/>
              <a:t> </a:t>
            </a:r>
            <a:r>
              <a:rPr lang="fr-FR" sz="2200" dirty="0" err="1"/>
              <a:t>Clinical</a:t>
            </a:r>
            <a:r>
              <a:rPr lang="fr-FR" sz="2200" dirty="0"/>
              <a:t> trials</a:t>
            </a:r>
          </a:p>
          <a:p>
            <a:endParaRPr lang="fr-FR" dirty="0"/>
          </a:p>
        </p:txBody>
      </p:sp>
      <p:sp>
        <p:nvSpPr>
          <p:cNvPr id="9" name="Flèche droite 8"/>
          <p:cNvSpPr/>
          <p:nvPr/>
        </p:nvSpPr>
        <p:spPr>
          <a:xfrm>
            <a:off x="3391974" y="2092806"/>
            <a:ext cx="2541273" cy="428151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2388707" y="2761578"/>
            <a:ext cx="43604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rgbClr val="FF0000"/>
                </a:solidFill>
              </a:rPr>
              <a:t>ERC </a:t>
            </a:r>
            <a:r>
              <a:rPr lang="fr-FR" sz="2200" b="1" dirty="0" err="1">
                <a:solidFill>
                  <a:srgbClr val="FF0000"/>
                </a:solidFill>
              </a:rPr>
              <a:t>consolidator</a:t>
            </a:r>
            <a:r>
              <a:rPr lang="fr-FR" sz="2200" b="1" dirty="0">
                <a:solidFill>
                  <a:srgbClr val="FF0000"/>
                </a:solidFill>
              </a:rPr>
              <a:t> </a:t>
            </a:r>
            <a:r>
              <a:rPr lang="fr-FR" sz="2200" b="1" dirty="0" err="1">
                <a:solidFill>
                  <a:srgbClr val="FF0000"/>
                </a:solidFill>
              </a:rPr>
              <a:t>grant</a:t>
            </a:r>
            <a:r>
              <a:rPr lang="fr-FR" sz="2200" b="1" dirty="0">
                <a:solidFill>
                  <a:srgbClr val="FF0000"/>
                </a:solidFill>
              </a:rPr>
              <a:t> (2019-2024) </a:t>
            </a:r>
          </a:p>
        </p:txBody>
      </p:sp>
      <p:sp>
        <p:nvSpPr>
          <p:cNvPr id="11" name="CuadroTexto 6"/>
          <p:cNvSpPr txBox="1"/>
          <p:nvPr/>
        </p:nvSpPr>
        <p:spPr>
          <a:xfrm>
            <a:off x="643539" y="3455707"/>
            <a:ext cx="822694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200" dirty="0"/>
              <a:t>Generation of intense </a:t>
            </a:r>
            <a:r>
              <a:rPr lang="en-US" sz="2200" dirty="0" err="1"/>
              <a:t>minibeams</a:t>
            </a:r>
            <a:r>
              <a:rPr lang="en-US" sz="2200" dirty="0"/>
              <a:t> at a clinical center </a:t>
            </a:r>
          </a:p>
          <a:p>
            <a:pPr marL="457200" indent="-457200">
              <a:buFont typeface="+mj-lt"/>
              <a:buAutoNum type="arabicPeriod"/>
            </a:pPr>
            <a:endParaRPr lang="en-US" sz="2200" u="sng" dirty="0"/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Challenging dosimetry (extremely small field sizes)</a:t>
            </a:r>
          </a:p>
          <a:p>
            <a:pPr marL="457200" indent="-457200">
              <a:buFont typeface="+mj-lt"/>
              <a:buAutoNum type="arabicPeriod"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Radiobiology</a:t>
            </a:r>
          </a:p>
          <a:p>
            <a:endParaRPr lang="en-US" sz="2200" dirty="0"/>
          </a:p>
          <a:p>
            <a:pPr lvl="1"/>
            <a:r>
              <a:rPr lang="en-US" sz="2200" dirty="0"/>
              <a:t>-</a:t>
            </a:r>
            <a:r>
              <a:rPr lang="en-US" sz="2200" i="1" dirty="0"/>
              <a:t>To find the physical parameters maximizing the therapeutic index</a:t>
            </a:r>
          </a:p>
          <a:p>
            <a:pPr lvl="1"/>
            <a:r>
              <a:rPr lang="en-US" sz="2200" i="1" dirty="0"/>
              <a:t>-To unravel the biological mechanisms</a:t>
            </a:r>
          </a:p>
          <a:p>
            <a:r>
              <a:rPr lang="en-US" sz="2200" i="1" dirty="0"/>
              <a:t> </a:t>
            </a:r>
          </a:p>
          <a:p>
            <a:r>
              <a:rPr lang="en-US" sz="2200" dirty="0"/>
              <a:t> </a:t>
            </a:r>
            <a:endParaRPr lang="es-ES" sz="2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051" y="2585123"/>
            <a:ext cx="948886" cy="94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0912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 txBox="1">
            <a:spLocks/>
          </p:cNvSpPr>
          <p:nvPr/>
        </p:nvSpPr>
        <p:spPr>
          <a:xfrm>
            <a:off x="395536" y="1772816"/>
            <a:ext cx="8208912" cy="4136234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Clr>
                <a:schemeClr val="tx1"/>
              </a:buClr>
              <a:buNone/>
            </a:pPr>
            <a:r>
              <a:rPr lang="en-US" sz="2000" b="1" dirty="0"/>
              <a:t> </a:t>
            </a:r>
            <a:r>
              <a:rPr lang="en-US" sz="2400" b="1" dirty="0"/>
              <a:t>The  increase of the tolerance doses of normal tissue by </a:t>
            </a:r>
            <a:r>
              <a:rPr lang="en-US" sz="2400" b="1" dirty="0" err="1"/>
              <a:t>pMBRT</a:t>
            </a:r>
            <a:r>
              <a:rPr lang="en-US" sz="2400" b="1" dirty="0"/>
              <a:t> offers </a:t>
            </a:r>
          </a:p>
          <a:p>
            <a:pPr marL="214313" indent="-214313" algn="just">
              <a:buClr>
                <a:schemeClr val="tx1"/>
              </a:buClr>
            </a:pPr>
            <a:endParaRPr lang="en-US" sz="2400" i="1" dirty="0"/>
          </a:p>
          <a:p>
            <a:pPr lvl="1" algn="just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</a:rPr>
              <a:t>Potential benefit for </a:t>
            </a:r>
            <a:r>
              <a:rPr lang="en-US" sz="2400" b="1" dirty="0" err="1">
                <a:solidFill>
                  <a:schemeClr val="tx1"/>
                </a:solidFill>
              </a:rPr>
              <a:t>paediatric</a:t>
            </a:r>
            <a:r>
              <a:rPr lang="en-US" sz="2400" b="1" dirty="0">
                <a:solidFill>
                  <a:schemeClr val="tx1"/>
                </a:solidFill>
              </a:rPr>
              <a:t> oncology 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 R</a:t>
            </a:r>
            <a:r>
              <a:rPr lang="en-US" sz="2400" dirty="0">
                <a:solidFill>
                  <a:schemeClr val="tx1"/>
                </a:solidFill>
              </a:rPr>
              <a:t>educed risk of complications</a:t>
            </a:r>
          </a:p>
          <a:p>
            <a:pPr marL="491490" lvl="1" indent="-285750" algn="just">
              <a:buClr>
                <a:schemeClr val="tx1"/>
              </a:buClr>
              <a:buFont typeface="Wingdings" panose="05000000000000000000" pitchFamily="2" charset="2"/>
              <a:buChar char="ü"/>
            </a:pPr>
            <a:endParaRPr lang="en-US" sz="2400" b="1" dirty="0">
              <a:solidFill>
                <a:schemeClr val="tx1"/>
              </a:solidFill>
            </a:endParaRPr>
          </a:p>
          <a:p>
            <a:pPr lvl="1" algn="just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</a:rPr>
              <a:t>Allows dose escalation 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400" b="1" dirty="0">
                <a:solidFill>
                  <a:schemeClr val="tx1"/>
                </a:solidFill>
                <a:sym typeface="Wingdings" panose="05000000000000000000" pitchFamily="2" charset="2"/>
              </a:rPr>
              <a:t>Efficient treatment of radioresistant tumors</a:t>
            </a:r>
          </a:p>
          <a:p>
            <a:pPr marL="491490" lvl="1" indent="-285750" algn="just">
              <a:buClr>
                <a:schemeClr val="tx1"/>
              </a:buClr>
              <a:buFont typeface="Wingdings" panose="05000000000000000000" pitchFamily="2" charset="2"/>
              <a:buChar char="ü"/>
            </a:pPr>
            <a:endParaRPr lang="en-US" sz="2400" dirty="0">
              <a:solidFill>
                <a:schemeClr val="tx1"/>
              </a:solidFill>
            </a:endParaRPr>
          </a:p>
          <a:p>
            <a:pPr lvl="1" algn="just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2400" b="1" dirty="0">
                <a:solidFill>
                  <a:schemeClr val="tx1"/>
                </a:solidFill>
              </a:rPr>
              <a:t>Cost reduction:  </a:t>
            </a:r>
          </a:p>
          <a:p>
            <a:pPr marL="274320" lvl="1" indent="0" algn="just">
              <a:buClr>
                <a:schemeClr val="tx1"/>
              </a:buClr>
              <a:buNone/>
            </a:pPr>
            <a:r>
              <a:rPr lang="en-US" sz="2400" b="1" dirty="0">
                <a:solidFill>
                  <a:schemeClr val="tx1"/>
                </a:solidFill>
              </a:rPr>
              <a:t>       </a:t>
            </a:r>
            <a:r>
              <a:rPr lang="en-US" sz="2400" dirty="0">
                <a:solidFill>
                  <a:schemeClr val="tx1"/>
                </a:solidFill>
              </a:rPr>
              <a:t>   -</a:t>
            </a:r>
            <a:r>
              <a:rPr lang="en-US" sz="2400" dirty="0" err="1">
                <a:solidFill>
                  <a:schemeClr val="tx1"/>
                </a:solidFill>
              </a:rPr>
              <a:t>pMBRT</a:t>
            </a:r>
            <a:r>
              <a:rPr lang="en-US" sz="2400" dirty="0">
                <a:solidFill>
                  <a:schemeClr val="tx1"/>
                </a:solidFill>
              </a:rPr>
              <a:t> enables hypofractionation schemes</a:t>
            </a:r>
          </a:p>
          <a:p>
            <a:pPr marL="205740" lvl="1" indent="0" algn="just">
              <a:buClr>
                <a:schemeClr val="tx1"/>
              </a:buClr>
              <a:buNone/>
            </a:pPr>
            <a:r>
              <a:rPr lang="en-US" sz="2400" b="1" dirty="0">
                <a:solidFill>
                  <a:schemeClr val="tx1"/>
                </a:solidFill>
              </a:rPr>
              <a:t>           -</a:t>
            </a:r>
            <a:r>
              <a:rPr lang="en-GB" sz="2400" dirty="0">
                <a:solidFill>
                  <a:schemeClr val="tx1"/>
                </a:solidFill>
              </a:rPr>
              <a:t>Reduced requirements of targeting</a:t>
            </a:r>
          </a:p>
          <a:p>
            <a:pPr marL="205740" lvl="1" indent="0" algn="just">
              <a:buClr>
                <a:schemeClr val="tx1"/>
              </a:buClr>
              <a:buNone/>
            </a:pPr>
            <a:endParaRPr lang="en-GB" sz="2400" dirty="0">
              <a:solidFill>
                <a:schemeClr val="tx1"/>
              </a:solidFill>
            </a:endParaRPr>
          </a:p>
          <a:p>
            <a:pPr marL="491490" lvl="1" indent="-285750" algn="just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schemeClr val="tx1"/>
                </a:solidFill>
              </a:rPr>
              <a:t>Reflection on first I clinical trials</a:t>
            </a:r>
          </a:p>
          <a:p>
            <a:pPr marL="491490" lvl="1" indent="-285750" algn="just">
              <a:buClr>
                <a:schemeClr val="tx1"/>
              </a:buClr>
              <a:buFont typeface="Wingdings" panose="05000000000000000000" pitchFamily="2" charset="2"/>
              <a:buChar char="ü"/>
            </a:pPr>
            <a:endParaRPr lang="en-GB" sz="1500" dirty="0">
              <a:solidFill>
                <a:schemeClr val="tx1"/>
              </a:solidFill>
            </a:endParaRPr>
          </a:p>
          <a:p>
            <a:pPr marL="205740" lvl="1" indent="0" algn="just">
              <a:buClr>
                <a:schemeClr val="tx1"/>
              </a:buClr>
              <a:buNone/>
            </a:pPr>
            <a:endParaRPr lang="en-US" sz="1500" dirty="0"/>
          </a:p>
        </p:txBody>
      </p:sp>
      <p:sp>
        <p:nvSpPr>
          <p:cNvPr id="8" name="TextBox 7"/>
          <p:cNvSpPr txBox="1"/>
          <p:nvPr/>
        </p:nvSpPr>
        <p:spPr>
          <a:xfrm>
            <a:off x="970513" y="985333"/>
            <a:ext cx="6981463" cy="6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A novel radiotherapy concept to solve an urgent medical need</a:t>
            </a:r>
          </a:p>
          <a:p>
            <a:pPr algn="ctr"/>
            <a:r>
              <a:rPr lang="en-US" sz="165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961506" y="-662782"/>
            <a:ext cx="7886700" cy="1325563"/>
          </a:xfrm>
        </p:spPr>
        <p:txBody>
          <a:bodyPr>
            <a:normAutofit/>
          </a:bodyPr>
          <a:lstStyle/>
          <a:p>
            <a:r>
              <a:rPr lang="en-US" sz="3000" b="1" i="1" dirty="0">
                <a:solidFill>
                  <a:schemeClr val="accent4">
                    <a:lumMod val="75000"/>
                  </a:schemeClr>
                </a:solidFill>
              </a:rPr>
              <a:t>PROTON</a:t>
            </a:r>
            <a:r>
              <a:rPr lang="en-US" sz="3000" b="1" dirty="0">
                <a:solidFill>
                  <a:schemeClr val="accent4">
                    <a:lumMod val="75000"/>
                  </a:schemeClr>
                </a:solidFill>
              </a:rPr>
              <a:t>MBRT</a:t>
            </a:r>
            <a:endParaRPr lang="en-US" sz="3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>
                <a:solidFill>
                  <a:schemeClr val="bg1"/>
                </a:solidFill>
              </a:rPr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56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244"/>
    </mc:Choice>
    <mc:Fallback xmlns="">
      <p:transition spd="slow" advTm="56244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830C7EC2-8043-4A26-B6CC-0B0C2C92BA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FD54D879-8AA2-43ED-8D6C-17DE7E54F109}"/>
              </a:ext>
            </a:extLst>
          </p:cNvPr>
          <p:cNvSpPr txBox="1">
            <a:spLocks/>
          </p:cNvSpPr>
          <p:nvPr/>
        </p:nvSpPr>
        <p:spPr>
          <a:xfrm>
            <a:off x="788986" y="2278386"/>
            <a:ext cx="7319319" cy="857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Moving </a:t>
            </a:r>
            <a:r>
              <a:rPr lang="fr-FR" sz="3300" b="1" dirty="0" err="1">
                <a:solidFill>
                  <a:schemeClr val="accent4">
                    <a:lumMod val="75000"/>
                  </a:schemeClr>
                </a:solidFill>
              </a:rPr>
              <a:t>forward</a:t>
            </a: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… </a:t>
            </a:r>
            <a:b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Heavy ions </a:t>
            </a:r>
            <a:r>
              <a:rPr lang="fr-FR" sz="3300" b="1" dirty="0" err="1">
                <a:solidFill>
                  <a:schemeClr val="accent4">
                    <a:lumMod val="75000"/>
                  </a:schemeClr>
                </a:solidFill>
              </a:rPr>
              <a:t>minibeam</a:t>
            </a: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 radiation </a:t>
            </a:r>
            <a:r>
              <a:rPr lang="fr-FR" sz="3300" b="1" dirty="0" err="1">
                <a:solidFill>
                  <a:schemeClr val="accent4">
                    <a:lumMod val="75000"/>
                  </a:schemeClr>
                </a:solidFill>
              </a:rPr>
              <a:t>therapy</a:t>
            </a: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b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</a:br>
            <a:endParaRPr lang="fr-FR" sz="33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" name="Picture 2" descr="Resultado de imagem para flagship">
            <a:extLst>
              <a:ext uri="{FF2B5EF4-FFF2-40B4-BE49-F238E27FC236}">
                <a16:creationId xmlns:a16="http://schemas.microsoft.com/office/drawing/2014/main" id="{093C0E8F-EAF1-4D30-ACD4-C2ACB5F801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273"/>
                    </a14:imgEffect>
                    <a14:imgEffect>
                      <a14:saturation sat="8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1396"/>
          <a:stretch/>
        </p:blipFill>
        <p:spPr bwMode="auto">
          <a:xfrm>
            <a:off x="3326424" y="3231545"/>
            <a:ext cx="5561522" cy="2237005"/>
          </a:xfrm>
          <a:prstGeom prst="rect">
            <a:avLst/>
          </a:prstGeom>
          <a:solidFill>
            <a:schemeClr val="bg1">
              <a:lumMod val="85000"/>
              <a:alpha val="99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42825495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59" y="-636392"/>
            <a:ext cx="7886700" cy="1325563"/>
          </a:xfrm>
        </p:spPr>
        <p:txBody>
          <a:bodyPr>
            <a:normAutofit/>
          </a:bodyPr>
          <a:lstStyle/>
          <a:p>
            <a:r>
              <a:rPr lang="en-US" sz="3300" b="1" dirty="0">
                <a:solidFill>
                  <a:schemeClr val="accent4">
                    <a:lumMod val="75000"/>
                  </a:schemeClr>
                </a:solidFill>
              </a:rPr>
              <a:t>Heavy ions  MBRT: Advantages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36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0758" y="1266743"/>
            <a:ext cx="46671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Reduced MSC </a:t>
            </a:r>
            <a:r>
              <a:rPr lang="en-US" sz="2200" dirty="0">
                <a:sym typeface="Wingdings"/>
              </a:rPr>
              <a:t></a:t>
            </a:r>
            <a:r>
              <a:rPr lang="en-US" sz="2200" dirty="0"/>
              <a:t>high PVDR in normal tissue </a:t>
            </a:r>
          </a:p>
          <a:p>
            <a:pPr algn="ctr"/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797" y="2123552"/>
            <a:ext cx="3507199" cy="24575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50856" y="1266743"/>
            <a:ext cx="40516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Narrow beams possible (500 µm)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58272" y="4894220"/>
            <a:ext cx="4701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Gonzalez, </a:t>
            </a:r>
            <a:r>
              <a:rPr lang="en-US" i="1" dirty="0" err="1"/>
              <a:t>Peucelle</a:t>
            </a:r>
            <a:r>
              <a:rPr lang="en-US" i="1" dirty="0"/>
              <a:t> and Prezado, Med. </a:t>
            </a:r>
            <a:r>
              <a:rPr lang="en-US" i="1" dirty="0" err="1"/>
              <a:t>Phys</a:t>
            </a:r>
            <a:r>
              <a:rPr lang="en-US" i="1" dirty="0"/>
              <a:t> 2017</a:t>
            </a: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quarter" idx="1"/>
          </p:nvPr>
        </p:nvPicPr>
        <p:blipFill rotWithShape="1">
          <a:blip r:embed="rId4"/>
          <a:srcRect l="-5030" r="-3239"/>
          <a:stretch/>
        </p:blipFill>
        <p:spPr>
          <a:xfrm>
            <a:off x="4534035" y="2086408"/>
            <a:ext cx="3823585" cy="2427562"/>
          </a:xfrm>
        </p:spPr>
      </p:pic>
      <p:sp>
        <p:nvSpPr>
          <p:cNvPr id="4" name="ZoneTexte 3"/>
          <p:cNvSpPr txBox="1"/>
          <p:nvPr/>
        </p:nvSpPr>
        <p:spPr>
          <a:xfrm>
            <a:off x="454629" y="5437936"/>
            <a:ext cx="84604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dirty="0">
                <a:solidFill>
                  <a:srgbClr val="0070C0"/>
                </a:solidFill>
              </a:rPr>
              <a:t>Possible synergies of MBRT </a:t>
            </a:r>
            <a:r>
              <a:rPr lang="fr-FR" sz="2200" dirty="0" err="1">
                <a:solidFill>
                  <a:srgbClr val="0070C0"/>
                </a:solidFill>
              </a:rPr>
              <a:t>effects</a:t>
            </a:r>
            <a:r>
              <a:rPr lang="fr-FR" sz="2200" dirty="0">
                <a:solidFill>
                  <a:srgbClr val="0070C0"/>
                </a:solidFill>
              </a:rPr>
              <a:t> </a:t>
            </a:r>
            <a:r>
              <a:rPr lang="fr-FR" sz="2200" dirty="0" err="1">
                <a:solidFill>
                  <a:srgbClr val="0070C0"/>
                </a:solidFill>
              </a:rPr>
              <a:t>with</a:t>
            </a:r>
            <a:r>
              <a:rPr lang="fr-FR" sz="2200" dirty="0">
                <a:solidFill>
                  <a:srgbClr val="0070C0"/>
                </a:solidFill>
              </a:rPr>
              <a:t> the </a:t>
            </a:r>
            <a:r>
              <a:rPr lang="fr-FR" sz="2200" dirty="0" err="1">
                <a:solidFill>
                  <a:srgbClr val="0070C0"/>
                </a:solidFill>
              </a:rPr>
              <a:t>higher</a:t>
            </a:r>
            <a:r>
              <a:rPr lang="fr-FR" sz="2200" dirty="0">
                <a:solidFill>
                  <a:srgbClr val="0070C0"/>
                </a:solidFill>
              </a:rPr>
              <a:t> </a:t>
            </a:r>
            <a:r>
              <a:rPr lang="fr-FR" sz="2200" dirty="0" err="1">
                <a:solidFill>
                  <a:srgbClr val="0070C0"/>
                </a:solidFill>
              </a:rPr>
              <a:t>capacity</a:t>
            </a:r>
            <a:r>
              <a:rPr lang="fr-FR" sz="2200" dirty="0">
                <a:solidFill>
                  <a:srgbClr val="0070C0"/>
                </a:solidFill>
              </a:rPr>
              <a:t> of ions to </a:t>
            </a:r>
            <a:r>
              <a:rPr lang="fr-FR" sz="2200" dirty="0" err="1">
                <a:solidFill>
                  <a:srgbClr val="0070C0"/>
                </a:solidFill>
              </a:rPr>
              <a:t>inhibit</a:t>
            </a:r>
            <a:r>
              <a:rPr lang="fr-FR" sz="2200" dirty="0">
                <a:solidFill>
                  <a:srgbClr val="0070C0"/>
                </a:solidFill>
              </a:rPr>
              <a:t> </a:t>
            </a:r>
            <a:r>
              <a:rPr lang="fr-FR" sz="2200" dirty="0" err="1">
                <a:solidFill>
                  <a:srgbClr val="0070C0"/>
                </a:solidFill>
              </a:rPr>
              <a:t>angiogenesis</a:t>
            </a:r>
            <a:r>
              <a:rPr lang="fr-FR" sz="2200" dirty="0">
                <a:solidFill>
                  <a:srgbClr val="0070C0"/>
                </a:solidFill>
              </a:rPr>
              <a:t> and </a:t>
            </a:r>
            <a:r>
              <a:rPr lang="fr-FR" sz="2200" dirty="0" err="1">
                <a:solidFill>
                  <a:srgbClr val="0070C0"/>
                </a:solidFill>
              </a:rPr>
              <a:t>activate</a:t>
            </a:r>
            <a:r>
              <a:rPr lang="fr-FR" sz="2200" dirty="0">
                <a:solidFill>
                  <a:srgbClr val="0070C0"/>
                </a:solidFill>
              </a:rPr>
              <a:t> immune system</a:t>
            </a:r>
          </a:p>
        </p:txBody>
      </p:sp>
      <p:sp>
        <p:nvSpPr>
          <p:cNvPr id="5" name="Flèche droite 4"/>
          <p:cNvSpPr/>
          <p:nvPr/>
        </p:nvSpPr>
        <p:spPr>
          <a:xfrm>
            <a:off x="4684845" y="1287005"/>
            <a:ext cx="334401" cy="32856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1502089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606"/>
    </mc:Choice>
    <mc:Fallback xmlns="">
      <p:transition spd="slow" advTm="21606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37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 rotWithShape="1">
          <a:blip r:embed="rId3"/>
          <a:srcRect l="6458" t="1" r="45454" b="53837"/>
          <a:stretch/>
        </p:blipFill>
        <p:spPr>
          <a:xfrm>
            <a:off x="1232034" y="1378498"/>
            <a:ext cx="4133555" cy="2067345"/>
          </a:xfr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3753" y="-148431"/>
            <a:ext cx="7319319" cy="857250"/>
          </a:xfrm>
        </p:spPr>
        <p:txBody>
          <a:bodyPr>
            <a:normAutofit/>
          </a:bodyPr>
          <a:lstStyle/>
          <a:p>
            <a:r>
              <a:rPr lang="en-US" sz="33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Heavy ions MBRT: impact on valleys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65589" y="1525978"/>
            <a:ext cx="3666541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i="1" dirty="0"/>
              <a:t>Large beam spacing (</a:t>
            </a:r>
            <a:r>
              <a:rPr lang="en-US" sz="2200" i="1" dirty="0" err="1"/>
              <a:t>ctc</a:t>
            </a:r>
            <a:r>
              <a:rPr lang="en-US" sz="2200" i="1" dirty="0"/>
              <a:t>) minimize </a:t>
            </a:r>
          </a:p>
          <a:p>
            <a:pPr algn="ctr"/>
            <a:r>
              <a:rPr lang="en-US" sz="2200" i="1" dirty="0"/>
              <a:t>the contribution of high LET fragments to the valleys</a:t>
            </a:r>
          </a:p>
          <a:p>
            <a:pPr algn="ctr"/>
            <a:endParaRPr lang="en-US" sz="2200" i="1" dirty="0"/>
          </a:p>
          <a:p>
            <a:pPr algn="ctr"/>
            <a:endParaRPr lang="en-US" sz="2200" i="1" dirty="0"/>
          </a:p>
          <a:p>
            <a:pPr algn="ctr"/>
            <a:endParaRPr lang="en-US" sz="2200" i="1" dirty="0"/>
          </a:p>
          <a:p>
            <a:pPr algn="ctr"/>
            <a:r>
              <a:rPr lang="en-US" sz="2200" i="1" dirty="0"/>
              <a:t>Heavier fragments</a:t>
            </a:r>
          </a:p>
          <a:p>
            <a:pPr algn="ctr"/>
            <a:r>
              <a:rPr lang="en-US" sz="2200" i="1" dirty="0"/>
              <a:t>are dominant in the valleys at the target position, which might favor tumor control.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97990" y="5962765"/>
            <a:ext cx="4701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Gonzalez, </a:t>
            </a:r>
            <a:r>
              <a:rPr lang="en-US" i="1" dirty="0" err="1"/>
              <a:t>Peucelle</a:t>
            </a:r>
            <a:r>
              <a:rPr lang="en-US" i="1" dirty="0"/>
              <a:t> and Prezado, Med. </a:t>
            </a:r>
            <a:r>
              <a:rPr lang="en-US" i="1" dirty="0" err="1"/>
              <a:t>Phys</a:t>
            </a:r>
            <a:r>
              <a:rPr lang="en-US" i="1" dirty="0"/>
              <a:t> 2017</a:t>
            </a:r>
          </a:p>
        </p:txBody>
      </p:sp>
      <p:pic>
        <p:nvPicPr>
          <p:cNvPr id="11" name="Content Placeholder 4"/>
          <p:cNvPicPr>
            <a:picLocks noChangeAspect="1"/>
          </p:cNvPicPr>
          <p:nvPr/>
        </p:nvPicPr>
        <p:blipFill rotWithShape="1">
          <a:blip r:embed="rId3"/>
          <a:srcRect l="2910" t="46044" r="45454" b="42"/>
          <a:stretch/>
        </p:blipFill>
        <p:spPr>
          <a:xfrm>
            <a:off x="935119" y="3383713"/>
            <a:ext cx="4437351" cy="2632052"/>
          </a:xfrm>
          <a:prstGeom prst="rect">
            <a:avLst/>
          </a:prstGeom>
        </p:spPr>
      </p:pic>
      <p:cxnSp>
        <p:nvCxnSpPr>
          <p:cNvPr id="4" name="Connecteur droit avec flèche 3"/>
          <p:cNvCxnSpPr>
            <a:cxnSpLocks/>
          </p:cNvCxnSpPr>
          <p:nvPr/>
        </p:nvCxnSpPr>
        <p:spPr>
          <a:xfrm>
            <a:off x="1036708" y="1726250"/>
            <a:ext cx="0" cy="33157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 rot="16200000">
            <a:off x="-405911" y="3064861"/>
            <a:ext cx="2331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/>
              <a:t>Larger</a:t>
            </a:r>
            <a:r>
              <a:rPr lang="fr-FR" sz="2000" dirty="0"/>
              <a:t> Beam </a:t>
            </a:r>
            <a:r>
              <a:rPr lang="fr-FR" sz="2000" dirty="0" err="1"/>
              <a:t>spacing</a:t>
            </a:r>
            <a:endParaRPr lang="fr-FR" sz="2000" dirty="0"/>
          </a:p>
        </p:txBody>
      </p:sp>
      <p:sp>
        <p:nvSpPr>
          <p:cNvPr id="2" name="ZoneTexte 1"/>
          <p:cNvSpPr txBox="1"/>
          <p:nvPr/>
        </p:nvSpPr>
        <p:spPr>
          <a:xfrm>
            <a:off x="2980539" y="5103306"/>
            <a:ext cx="7832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/>
              <a:t>Tumor</a:t>
            </a:r>
            <a:r>
              <a:rPr lang="fr-FR" sz="1600" b="1" dirty="0"/>
              <a:t>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2980538" y="2901174"/>
            <a:ext cx="7832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/>
              <a:t>Tumor</a:t>
            </a:r>
            <a:r>
              <a:rPr lang="fr-FR" sz="16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06604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856"/>
    </mc:Choice>
    <mc:Fallback xmlns="">
      <p:transition spd="slow" advTm="51856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8688" y="500060"/>
            <a:ext cx="8945312" cy="410016"/>
          </a:xfrm>
        </p:spPr>
        <p:txBody>
          <a:bodyPr>
            <a:noAutofit/>
          </a:bodyPr>
          <a:lstStyle/>
          <a:p>
            <a:r>
              <a:rPr lang="en-US" sz="26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Heavy ions MBRT: disentangling molecular and cellular effects with </a:t>
            </a:r>
            <a:r>
              <a:rPr lang="fr-FR" sz="2600" b="1" dirty="0" err="1">
                <a:solidFill>
                  <a:schemeClr val="accent4">
                    <a:lumMod val="75000"/>
                  </a:schemeClr>
                </a:solidFill>
                <a:latin typeface="+mn-lt"/>
              </a:rPr>
              <a:t>infrared</a:t>
            </a:r>
            <a:r>
              <a:rPr lang="fr-FR" sz="26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</a:t>
            </a:r>
            <a:r>
              <a:rPr lang="fr-FR" sz="2600" b="1" dirty="0" err="1">
                <a:solidFill>
                  <a:schemeClr val="accent4">
                    <a:lumMod val="75000"/>
                  </a:schemeClr>
                </a:solidFill>
                <a:latin typeface="+mn-lt"/>
              </a:rPr>
              <a:t>microspectroscopy</a:t>
            </a:r>
            <a:endParaRPr lang="fr-FR" sz="2600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38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150" y="1771631"/>
            <a:ext cx="8370387" cy="411511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sp>
        <p:nvSpPr>
          <p:cNvPr id="6" name="ZoneTexte 5"/>
          <p:cNvSpPr txBox="1"/>
          <p:nvPr/>
        </p:nvSpPr>
        <p:spPr>
          <a:xfrm>
            <a:off x="5574656" y="5887933"/>
            <a:ext cx="3160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I. Martinez et al., in </a:t>
            </a:r>
            <a:r>
              <a:rPr lang="fr-FR" i="1" dirty="0" err="1"/>
              <a:t>preparation</a:t>
            </a:r>
            <a:endParaRPr lang="fr-FR" i="1" dirty="0"/>
          </a:p>
        </p:txBody>
      </p:sp>
      <p:sp>
        <p:nvSpPr>
          <p:cNvPr id="4" name="ZoneTexte 3"/>
          <p:cNvSpPr txBox="1"/>
          <p:nvPr/>
        </p:nvSpPr>
        <p:spPr>
          <a:xfrm>
            <a:off x="340985" y="1189679"/>
            <a:ext cx="87728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dirty="0"/>
              <a:t>U87 </a:t>
            </a:r>
            <a:r>
              <a:rPr lang="fr-FR" sz="2200" dirty="0" err="1"/>
              <a:t>cells</a:t>
            </a:r>
            <a:r>
              <a:rPr lang="fr-FR" sz="2200" dirty="0"/>
              <a:t> </a:t>
            </a:r>
            <a:r>
              <a:rPr lang="fr-FR" sz="2200" dirty="0" err="1"/>
              <a:t>irradiated</a:t>
            </a:r>
            <a:r>
              <a:rPr lang="fr-FR" sz="2200" dirty="0"/>
              <a:t> </a:t>
            </a:r>
            <a:r>
              <a:rPr lang="fr-FR" sz="2200" dirty="0" err="1"/>
              <a:t>with</a:t>
            </a:r>
            <a:r>
              <a:rPr lang="fr-FR" sz="2200" dirty="0"/>
              <a:t> Carbon MBRT or </a:t>
            </a:r>
            <a:r>
              <a:rPr lang="fr-FR" sz="2200" dirty="0" err="1"/>
              <a:t>conventional</a:t>
            </a:r>
            <a:r>
              <a:rPr lang="fr-FR" sz="2200" dirty="0"/>
              <a:t> </a:t>
            </a:r>
            <a:r>
              <a:rPr lang="fr-FR" sz="2200" dirty="0" err="1"/>
              <a:t>broad</a:t>
            </a:r>
            <a:r>
              <a:rPr lang="fr-FR" sz="2200" dirty="0"/>
              <a:t> </a:t>
            </a:r>
            <a:r>
              <a:rPr lang="fr-FR" sz="2200" dirty="0" err="1"/>
              <a:t>beams</a:t>
            </a:r>
            <a:r>
              <a:rPr lang="fr-FR" sz="2200" dirty="0"/>
              <a:t> @ HIT</a:t>
            </a:r>
          </a:p>
        </p:txBody>
      </p:sp>
    </p:spTree>
    <p:extLst>
      <p:ext uri="{BB962C8B-B14F-4D97-AF65-F5344CB8AC3E}">
        <p14:creationId xmlns:p14="http://schemas.microsoft.com/office/powerpoint/2010/main" val="320094385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67744" y="-603448"/>
            <a:ext cx="7886700" cy="1325563"/>
          </a:xfrm>
        </p:spPr>
        <p:txBody>
          <a:bodyPr>
            <a:normAutofit/>
          </a:bodyPr>
          <a:lstStyle/>
          <a:p>
            <a:r>
              <a:rPr lang="fr-FR" sz="3300" b="1" dirty="0" err="1">
                <a:solidFill>
                  <a:schemeClr val="accent4">
                    <a:lumMod val="75000"/>
                  </a:schemeClr>
                </a:solidFill>
              </a:rPr>
              <a:t>Very</a:t>
            </a: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sz="3300" b="1" dirty="0" err="1">
                <a:solidFill>
                  <a:schemeClr val="accent4">
                    <a:lumMod val="75000"/>
                  </a:schemeClr>
                </a:solidFill>
              </a:rPr>
              <a:t>heavy</a:t>
            </a: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 ions MBRT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39</a:t>
            </a:fld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504895" y="1252639"/>
            <a:ext cx="84330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/>
              <a:t>Ne, Si and Ar ions </a:t>
            </a:r>
            <a:r>
              <a:rPr lang="fr-FR" sz="2200" dirty="0" err="1"/>
              <a:t>used</a:t>
            </a:r>
            <a:r>
              <a:rPr lang="fr-FR" sz="2200" dirty="0"/>
              <a:t> in the </a:t>
            </a:r>
            <a:r>
              <a:rPr lang="fr-FR" sz="2200" dirty="0" err="1"/>
              <a:t>past</a:t>
            </a:r>
            <a:r>
              <a:rPr lang="fr-FR" sz="2200" dirty="0"/>
              <a:t>, </a:t>
            </a:r>
            <a:r>
              <a:rPr lang="fr-FR" sz="2200" dirty="0" err="1"/>
              <a:t>extremely</a:t>
            </a:r>
            <a:r>
              <a:rPr lang="fr-FR" sz="2200" dirty="0"/>
              <a:t> efficient for the </a:t>
            </a:r>
            <a:r>
              <a:rPr lang="fr-FR" sz="2200" dirty="0" err="1"/>
              <a:t>treatment</a:t>
            </a:r>
            <a:r>
              <a:rPr lang="fr-FR" sz="2200" dirty="0"/>
              <a:t> of </a:t>
            </a:r>
            <a:r>
              <a:rPr lang="fr-FR" sz="2200" dirty="0" err="1"/>
              <a:t>hypoxic</a:t>
            </a:r>
            <a:r>
              <a:rPr lang="fr-FR" sz="2200" dirty="0"/>
              <a:t> </a:t>
            </a:r>
            <a:r>
              <a:rPr lang="fr-FR" sz="2200" dirty="0" err="1"/>
              <a:t>tumors</a:t>
            </a:r>
            <a:r>
              <a:rPr lang="fr-FR" sz="2200" dirty="0"/>
              <a:t>  (Castro 1994)</a:t>
            </a:r>
          </a:p>
          <a:p>
            <a:endParaRPr lang="fr-FR" sz="2200" dirty="0"/>
          </a:p>
          <a:p>
            <a:r>
              <a:rPr lang="fr-FR" sz="2200" dirty="0"/>
              <a:t>HOWEVER, </a:t>
            </a:r>
            <a:r>
              <a:rPr lang="fr-FR" sz="2200" dirty="0" err="1"/>
              <a:t>abandoned</a:t>
            </a:r>
            <a:r>
              <a:rPr lang="fr-FR" sz="2200" dirty="0"/>
              <a:t> due to important </a:t>
            </a:r>
            <a:r>
              <a:rPr lang="fr-FR" sz="2200" dirty="0" err="1"/>
              <a:t>side</a:t>
            </a:r>
            <a:r>
              <a:rPr lang="fr-FR" sz="2200" dirty="0"/>
              <a:t> </a:t>
            </a:r>
            <a:r>
              <a:rPr lang="fr-FR" sz="2200" dirty="0" err="1"/>
              <a:t>effects</a:t>
            </a:r>
            <a:r>
              <a:rPr lang="fr-FR" sz="2200" dirty="0"/>
              <a:t> in normal tissues</a:t>
            </a:r>
          </a:p>
          <a:p>
            <a:endParaRPr lang="fr-FR" sz="2000" dirty="0"/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835846" y="4249196"/>
            <a:ext cx="746621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 err="1">
                <a:solidFill>
                  <a:srgbClr val="0070C0"/>
                </a:solidFill>
              </a:rPr>
              <a:t>Very</a:t>
            </a:r>
            <a:r>
              <a:rPr lang="fr-FR" sz="2200" b="1" dirty="0">
                <a:solidFill>
                  <a:srgbClr val="0070C0"/>
                </a:solidFill>
              </a:rPr>
              <a:t> </a:t>
            </a:r>
            <a:r>
              <a:rPr lang="fr-FR" sz="2200" b="1" dirty="0" err="1">
                <a:solidFill>
                  <a:srgbClr val="0070C0"/>
                </a:solidFill>
              </a:rPr>
              <a:t>heavy</a:t>
            </a:r>
            <a:r>
              <a:rPr lang="fr-FR" sz="2200" b="1" dirty="0">
                <a:solidFill>
                  <a:srgbClr val="0070C0"/>
                </a:solidFill>
              </a:rPr>
              <a:t> ions (</a:t>
            </a:r>
            <a:r>
              <a:rPr lang="fr-FR" sz="2200" b="1" dirty="0" err="1">
                <a:solidFill>
                  <a:srgbClr val="0070C0"/>
                </a:solidFill>
              </a:rPr>
              <a:t>low</a:t>
            </a:r>
            <a:r>
              <a:rPr lang="fr-FR" sz="2200" b="1" dirty="0">
                <a:solidFill>
                  <a:srgbClr val="0070C0"/>
                </a:solidFill>
              </a:rPr>
              <a:t> OER)   +  MBRT (</a:t>
            </a:r>
            <a:r>
              <a:rPr lang="fr-FR" sz="2200" b="1" dirty="0" err="1">
                <a:solidFill>
                  <a:srgbClr val="0070C0"/>
                </a:solidFill>
              </a:rPr>
              <a:t>sparing</a:t>
            </a:r>
            <a:r>
              <a:rPr lang="fr-FR" sz="2200" b="1" dirty="0">
                <a:solidFill>
                  <a:srgbClr val="0070C0"/>
                </a:solidFill>
              </a:rPr>
              <a:t> of normal tissue)</a:t>
            </a:r>
          </a:p>
          <a:p>
            <a:endParaRPr lang="fr-FR" sz="2200" b="1" dirty="0">
              <a:solidFill>
                <a:srgbClr val="0070C0"/>
              </a:solidFill>
            </a:endParaRPr>
          </a:p>
          <a:p>
            <a:endParaRPr lang="fr-FR" sz="2200" dirty="0"/>
          </a:p>
          <a:p>
            <a:r>
              <a:rPr lang="fr-FR" sz="2200" dirty="0"/>
              <a:t>                      </a:t>
            </a:r>
            <a:r>
              <a:rPr lang="fr-FR" sz="2200" b="1" dirty="0" err="1"/>
              <a:t>Improvement</a:t>
            </a:r>
            <a:r>
              <a:rPr lang="fr-FR" sz="2200" b="1" dirty="0"/>
              <a:t> of </a:t>
            </a:r>
            <a:r>
              <a:rPr lang="fr-FR" sz="2200" b="1" dirty="0" err="1"/>
              <a:t>therapeutic</a:t>
            </a:r>
            <a:r>
              <a:rPr lang="fr-FR" sz="2200" b="1" dirty="0"/>
              <a:t> index</a:t>
            </a:r>
          </a:p>
        </p:txBody>
      </p:sp>
      <p:sp>
        <p:nvSpPr>
          <p:cNvPr id="8" name="Flèche vers le bas 7"/>
          <p:cNvSpPr/>
          <p:nvPr/>
        </p:nvSpPr>
        <p:spPr>
          <a:xfrm>
            <a:off x="3920022" y="4879737"/>
            <a:ext cx="648929" cy="36612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3782276" y="6037721"/>
            <a:ext cx="53617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i="1" dirty="0" err="1"/>
              <a:t>Peucelle</a:t>
            </a:r>
            <a:r>
              <a:rPr lang="fr-FR" sz="2000" i="1" dirty="0"/>
              <a:t>, Martinez and Prezado, Med. Phys. 2015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191681" y="3052871"/>
            <a:ext cx="19573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u="sng" dirty="0"/>
              <a:t>Our </a:t>
            </a:r>
            <a:r>
              <a:rPr lang="fr-FR" sz="2200" b="1" u="sng" dirty="0" err="1"/>
              <a:t>hypothesis</a:t>
            </a:r>
            <a:endParaRPr lang="fr-FR" sz="2200" b="1" u="sng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5184" y="2885595"/>
            <a:ext cx="2603638" cy="119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547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solidFill>
                  <a:schemeClr val="accent4">
                    <a:lumMod val="75000"/>
                  </a:schemeClr>
                </a:solidFill>
              </a:rPr>
              <a:t>External  radiotherapy</a:t>
            </a:r>
          </a:p>
        </p:txBody>
      </p:sp>
      <p:sp>
        <p:nvSpPr>
          <p:cNvPr id="6" name="Rectangle 5"/>
          <p:cNvSpPr/>
          <p:nvPr/>
        </p:nvSpPr>
        <p:spPr>
          <a:xfrm>
            <a:off x="467630" y="1082581"/>
            <a:ext cx="4966803" cy="5068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13"/>
              </a:spcBef>
            </a:pPr>
            <a:r>
              <a:rPr lang="en-US" sz="2000" dirty="0"/>
              <a:t>Medical lineal accelerators (RF)</a:t>
            </a:r>
          </a:p>
          <a:p>
            <a:pPr>
              <a:spcBef>
                <a:spcPts val="413"/>
              </a:spcBef>
            </a:pPr>
            <a:endParaRPr lang="en-US" sz="2000" dirty="0"/>
          </a:p>
          <a:p>
            <a:pPr marL="257175" indent="-257175">
              <a:spcBef>
                <a:spcPts val="413"/>
              </a:spcBef>
              <a:buFont typeface="Arial"/>
              <a:buChar char="•"/>
            </a:pPr>
            <a:r>
              <a:rPr lang="en-US" sz="2000" dirty="0"/>
              <a:t>Mainly 6 and 18 MV photons. </a:t>
            </a:r>
          </a:p>
          <a:p>
            <a:pPr marL="257175" indent="-257175">
              <a:spcBef>
                <a:spcPts val="413"/>
              </a:spcBef>
              <a:buFont typeface="Arial"/>
              <a:buChar char="•"/>
            </a:pPr>
            <a:endParaRPr lang="en-US" sz="2000" dirty="0"/>
          </a:p>
          <a:p>
            <a:pPr marL="257175" indent="-257175">
              <a:spcBef>
                <a:spcPts val="413"/>
              </a:spcBef>
              <a:buFont typeface="Arial"/>
              <a:buChar char="•"/>
            </a:pPr>
            <a:r>
              <a:rPr lang="en-US" sz="2000" dirty="0"/>
              <a:t>“Large field sizes”  (several squared cm) </a:t>
            </a:r>
          </a:p>
          <a:p>
            <a:pPr>
              <a:spcBef>
                <a:spcPts val="413"/>
              </a:spcBef>
            </a:pPr>
            <a:r>
              <a:rPr lang="en-US" sz="2000" dirty="0"/>
              <a:t>     &amp; homogenous dose distributions</a:t>
            </a:r>
          </a:p>
          <a:p>
            <a:pPr>
              <a:spcBef>
                <a:spcPts val="413"/>
              </a:spcBef>
            </a:pPr>
            <a:endParaRPr lang="en-US" sz="2000" dirty="0"/>
          </a:p>
          <a:p>
            <a:pPr marL="257175" indent="-257175">
              <a:spcBef>
                <a:spcPts val="413"/>
              </a:spcBef>
              <a:buFont typeface="Arial"/>
              <a:buChar char="•"/>
            </a:pPr>
            <a:r>
              <a:rPr lang="en-US" sz="2000" dirty="0"/>
              <a:t>Temporal fractionation of the dose</a:t>
            </a:r>
          </a:p>
          <a:p>
            <a:pPr marL="257175" indent="-257175">
              <a:spcBef>
                <a:spcPts val="413"/>
              </a:spcBef>
              <a:buFont typeface="Arial"/>
              <a:buChar char="•"/>
            </a:pPr>
            <a:endParaRPr lang="en-US" sz="2000" dirty="0"/>
          </a:p>
          <a:p>
            <a:pPr marL="257175" indent="-257175">
              <a:spcBef>
                <a:spcPts val="413"/>
              </a:spcBef>
              <a:buFont typeface="Arial"/>
              <a:buChar char="•"/>
            </a:pPr>
            <a:r>
              <a:rPr lang="en-US" sz="2000" dirty="0"/>
              <a:t>Dose rates around 2 </a:t>
            </a:r>
            <a:r>
              <a:rPr lang="en-US" sz="2000" dirty="0" err="1"/>
              <a:t>Gy</a:t>
            </a:r>
            <a:r>
              <a:rPr lang="en-US" sz="2000" dirty="0"/>
              <a:t>/min</a:t>
            </a:r>
          </a:p>
          <a:p>
            <a:pPr marL="257175" indent="-257175">
              <a:spcBef>
                <a:spcPts val="413"/>
              </a:spcBef>
              <a:buFont typeface="Arial"/>
              <a:buChar char="•"/>
            </a:pPr>
            <a:endParaRPr lang="en-US" sz="2000" dirty="0"/>
          </a:p>
          <a:p>
            <a:pPr>
              <a:spcBef>
                <a:spcPts val="413"/>
              </a:spcBef>
            </a:pPr>
            <a:endParaRPr lang="en-US" sz="2000" dirty="0"/>
          </a:p>
          <a:p>
            <a:pPr>
              <a:spcBef>
                <a:spcPts val="413"/>
              </a:spcBef>
            </a:pPr>
            <a:endParaRPr lang="en-US" sz="2000" dirty="0"/>
          </a:p>
          <a:p>
            <a:pPr>
              <a:spcBef>
                <a:spcPts val="413"/>
              </a:spcBef>
            </a:pPr>
            <a:endParaRPr lang="en-US" sz="2000" dirty="0">
              <a:cs typeface="Times New Roman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2594" y="930924"/>
            <a:ext cx="3631406" cy="203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17746" y="2946966"/>
            <a:ext cx="3425490" cy="19902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413"/>
              </a:spcBef>
            </a:pPr>
            <a:endParaRPr lang="en-US" sz="2000" dirty="0">
              <a:solidFill>
                <a:srgbClr val="000090"/>
              </a:solidFill>
            </a:endParaRPr>
          </a:p>
          <a:p>
            <a:pPr>
              <a:spcBef>
                <a:spcPts val="413"/>
              </a:spcBef>
            </a:pPr>
            <a:r>
              <a:rPr lang="en-US" sz="2000" dirty="0">
                <a:solidFill>
                  <a:srgbClr val="000090"/>
                </a:solidFill>
              </a:rPr>
              <a:t>2 </a:t>
            </a:r>
            <a:r>
              <a:rPr lang="en-US" sz="2000" dirty="0" err="1">
                <a:solidFill>
                  <a:srgbClr val="000090"/>
                </a:solidFill>
              </a:rPr>
              <a:t>Gy</a:t>
            </a:r>
            <a:r>
              <a:rPr lang="en-US" sz="2000" dirty="0">
                <a:solidFill>
                  <a:srgbClr val="000090"/>
                </a:solidFill>
              </a:rPr>
              <a:t>/session, 1 session/day, </a:t>
            </a:r>
          </a:p>
          <a:p>
            <a:pPr>
              <a:spcBef>
                <a:spcPts val="413"/>
              </a:spcBef>
            </a:pPr>
            <a:r>
              <a:rPr lang="en-US" sz="2000" dirty="0">
                <a:solidFill>
                  <a:srgbClr val="000090"/>
                </a:solidFill>
              </a:rPr>
              <a:t>5 sessions per week, 5-6 weeks</a:t>
            </a:r>
          </a:p>
          <a:p>
            <a:pPr>
              <a:spcBef>
                <a:spcPts val="413"/>
              </a:spcBef>
            </a:pPr>
            <a:endParaRPr lang="en-US" sz="2000" dirty="0">
              <a:solidFill>
                <a:srgbClr val="000090"/>
              </a:solidFill>
            </a:endParaRPr>
          </a:p>
          <a:p>
            <a:pPr>
              <a:spcBef>
                <a:spcPts val="413"/>
              </a:spcBef>
            </a:pPr>
            <a:endParaRPr lang="en-US" sz="1650" dirty="0">
              <a:solidFill>
                <a:srgbClr val="000090"/>
              </a:solidFill>
              <a:cs typeface="Times New Roman" charset="0"/>
            </a:endParaRPr>
          </a:p>
          <a:p>
            <a:endParaRPr lang="en-US" sz="1350" dirty="0"/>
          </a:p>
        </p:txBody>
      </p:sp>
      <p:pic>
        <p:nvPicPr>
          <p:cNvPr id="7" name="Imagen 9">
            <a:extLst>
              <a:ext uri="{FF2B5EF4-FFF2-40B4-BE49-F238E27FC236}">
                <a16:creationId xmlns:a16="http://schemas.microsoft.com/office/drawing/2014/main" id="{1997E71A-82D1-42B7-9EFC-172EF441951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367"/>
          <a:stretch/>
        </p:blipFill>
        <p:spPr>
          <a:xfrm>
            <a:off x="2123728" y="4824321"/>
            <a:ext cx="6033013" cy="159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1122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83312" y="-184737"/>
            <a:ext cx="7886700" cy="1325563"/>
          </a:xfrm>
        </p:spPr>
        <p:txBody>
          <a:bodyPr>
            <a:normAutofit/>
          </a:bodyPr>
          <a:lstStyle/>
          <a:p>
            <a:r>
              <a:rPr lang="fr-FR" sz="3000" b="1" dirty="0">
                <a:solidFill>
                  <a:schemeClr val="accent4">
                    <a:lumMod val="75000"/>
                  </a:schemeClr>
                </a:solidFill>
              </a:rPr>
              <a:t>Ne ions MBRT at HIMAC (</a:t>
            </a:r>
            <a:r>
              <a:rPr lang="fr-FR" sz="3000" b="1" dirty="0" err="1">
                <a:solidFill>
                  <a:schemeClr val="accent4">
                    <a:lumMod val="75000"/>
                  </a:schemeClr>
                </a:solidFill>
              </a:rPr>
              <a:t>Japan</a:t>
            </a:r>
            <a:r>
              <a:rPr lang="fr-FR" sz="3000" b="1" dirty="0">
                <a:solidFill>
                  <a:schemeClr val="accent4">
                    <a:lumMod val="75000"/>
                  </a:schemeClr>
                </a:solidFill>
              </a:rPr>
              <a:t>)</a:t>
            </a:r>
            <a:br>
              <a:rPr lang="fr-FR" sz="3000" b="1" dirty="0">
                <a:solidFill>
                  <a:schemeClr val="accent4">
                    <a:lumMod val="75000"/>
                  </a:schemeClr>
                </a:solidFill>
              </a:rPr>
            </a:br>
            <a:endParaRPr lang="fr-FR" sz="3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40</a:t>
            </a:fld>
            <a:endParaRPr lang="en-US" dirty="0"/>
          </a:p>
        </p:txBody>
      </p:sp>
      <p:pic>
        <p:nvPicPr>
          <p:cNvPr id="8" name="Grafik 17" descr="C:\Users\bergsj\ownCloud\Documents\Documents\Dokumente\Japan\IMG-20181021-WA0030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5" b="12817"/>
          <a:stretch/>
        </p:blipFill>
        <p:spPr bwMode="auto">
          <a:xfrm>
            <a:off x="199175" y="1428542"/>
            <a:ext cx="3175686" cy="15616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angle 8"/>
          <p:cNvSpPr/>
          <p:nvPr/>
        </p:nvSpPr>
        <p:spPr>
          <a:xfrm>
            <a:off x="3160123" y="1625243"/>
            <a:ext cx="61986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latin typeface="Times New Roman" panose="02020603050405020304" pitchFamily="18" charset="0"/>
                <a:ea typeface="Droid Sans Fallback"/>
              </a:rPr>
              <a:t>BJ human foreskin fibroblasts irradiated with </a:t>
            </a:r>
          </a:p>
          <a:p>
            <a:pPr algn="ctr"/>
            <a:r>
              <a:rPr lang="en-US" sz="2200" dirty="0">
                <a:latin typeface="Times New Roman" panose="02020603050405020304" pitchFamily="18" charset="0"/>
                <a:ea typeface="Droid Sans Fallback"/>
              </a:rPr>
              <a:t>230 MeV/A Ne ions </a:t>
            </a:r>
            <a:endParaRPr lang="fr-FR" sz="2200" dirty="0"/>
          </a:p>
        </p:txBody>
      </p:sp>
      <p:sp>
        <p:nvSpPr>
          <p:cNvPr id="10" name="ZoneTexte 9"/>
          <p:cNvSpPr txBox="1"/>
          <p:nvPr/>
        </p:nvSpPr>
        <p:spPr>
          <a:xfrm>
            <a:off x="2296415" y="5841656"/>
            <a:ext cx="55588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/>
              <a:t>First in vivo </a:t>
            </a:r>
            <a:r>
              <a:rPr lang="fr-FR" sz="2200" b="1" dirty="0" err="1"/>
              <a:t>experiment</a:t>
            </a:r>
            <a:r>
              <a:rPr lang="fr-FR" sz="2200" b="1" dirty="0"/>
              <a:t> </a:t>
            </a:r>
            <a:r>
              <a:rPr lang="fr-FR" sz="2200" b="1" dirty="0" err="1"/>
              <a:t>planned</a:t>
            </a:r>
            <a:r>
              <a:rPr lang="fr-FR" sz="2200" b="1" dirty="0"/>
              <a:t> </a:t>
            </a:r>
            <a:r>
              <a:rPr lang="fr-FR" sz="2200" b="1" dirty="0" err="1"/>
              <a:t>January</a:t>
            </a:r>
            <a:r>
              <a:rPr lang="fr-FR" sz="2200" b="1" dirty="0"/>
              <a:t> 2020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4"/>
          <a:srcRect l="8144" t="72510" r="52029"/>
          <a:stretch/>
        </p:blipFill>
        <p:spPr>
          <a:xfrm>
            <a:off x="105833" y="3151910"/>
            <a:ext cx="3010802" cy="268974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088300" y="3304979"/>
            <a:ext cx="387813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dirty="0"/>
              <a:t>First results indicate higher DNA damage in standard RT (infrared spectroscopy)  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4249564" y="4496783"/>
            <a:ext cx="37858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dirty="0" err="1"/>
              <a:t>Different</a:t>
            </a:r>
            <a:r>
              <a:rPr lang="fr-FR" sz="2200" dirty="0"/>
              <a:t> cytokine expression (</a:t>
            </a:r>
            <a:r>
              <a:rPr lang="fr-FR" sz="2200" dirty="0" err="1"/>
              <a:t>ongoing</a:t>
            </a:r>
            <a:r>
              <a:rPr lang="fr-FR" sz="2200" dirty="0"/>
              <a:t> </a:t>
            </a:r>
            <a:r>
              <a:rPr lang="fr-FR" sz="2200" dirty="0" err="1"/>
              <a:t>analysis</a:t>
            </a:r>
            <a:r>
              <a:rPr lang="fr-FR" sz="2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45182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386912A4-6834-4E46-8811-CCC72F381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41</a:t>
            </a:fld>
            <a:endParaRPr lang="en-US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7BE26C1-95DC-485C-A701-C105DC1D7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224" y="1566428"/>
            <a:ext cx="5891231" cy="4418423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C35849FC-0E30-4B3F-80E2-211357485376}"/>
              </a:ext>
            </a:extLst>
          </p:cNvPr>
          <p:cNvSpPr txBox="1"/>
          <p:nvPr/>
        </p:nvSpPr>
        <p:spPr>
          <a:xfrm>
            <a:off x="6622111" y="3544806"/>
            <a:ext cx="93166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2400" b="1" dirty="0" err="1">
                <a:solidFill>
                  <a:srgbClr val="C00000"/>
                </a:solidFill>
              </a:rPr>
              <a:t>Space</a:t>
            </a:r>
            <a:endParaRPr lang="es-ES" sz="2400" b="1" dirty="0">
              <a:solidFill>
                <a:srgbClr val="C00000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7384EDF-4E9F-4B10-A075-FD1E15D204CA}"/>
              </a:ext>
            </a:extLst>
          </p:cNvPr>
          <p:cNvSpPr txBox="1"/>
          <p:nvPr/>
        </p:nvSpPr>
        <p:spPr>
          <a:xfrm>
            <a:off x="1158119" y="5545309"/>
            <a:ext cx="215437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2400" b="1" dirty="0">
                <a:solidFill>
                  <a:srgbClr val="6AAA7B"/>
                </a:solidFill>
              </a:rPr>
              <a:t>Energy/</a:t>
            </a:r>
            <a:r>
              <a:rPr lang="es-ES" sz="2400" b="1" dirty="0" err="1">
                <a:solidFill>
                  <a:srgbClr val="6AAA7B"/>
                </a:solidFill>
              </a:rPr>
              <a:t>particle</a:t>
            </a:r>
            <a:endParaRPr lang="es-ES" sz="2400" b="1" dirty="0">
              <a:solidFill>
                <a:srgbClr val="6AAA7B"/>
              </a:solidFill>
            </a:endParaRPr>
          </a:p>
        </p:txBody>
      </p:sp>
      <p:sp>
        <p:nvSpPr>
          <p:cNvPr id="21" name="CuadroTexto 19">
            <a:extLst>
              <a:ext uri="{FF2B5EF4-FFF2-40B4-BE49-F238E27FC236}">
                <a16:creationId xmlns:a16="http://schemas.microsoft.com/office/drawing/2014/main" id="{FB1C8F85-84C6-4982-AEAB-DCFA303A66EC}"/>
              </a:ext>
            </a:extLst>
          </p:cNvPr>
          <p:cNvSpPr txBox="1"/>
          <p:nvPr/>
        </p:nvSpPr>
        <p:spPr>
          <a:xfrm>
            <a:off x="4568952" y="2049606"/>
            <a:ext cx="15765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00" dirty="0"/>
              <a:t>Standard RT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1D78AFC-90EA-4F48-B5D1-A61092ACC6B7}"/>
              </a:ext>
            </a:extLst>
          </p:cNvPr>
          <p:cNvSpPr txBox="1">
            <a:spLocks/>
          </p:cNvSpPr>
          <p:nvPr/>
        </p:nvSpPr>
        <p:spPr>
          <a:xfrm>
            <a:off x="436633" y="216196"/>
            <a:ext cx="8534400" cy="546688"/>
          </a:xfrm>
          <a:prstGeom prst="rect">
            <a:avLst/>
          </a:prstGeom>
        </p:spPr>
        <p:txBody>
          <a:bodyPr vert="horz" anchor="b">
            <a:normAutofit fontScale="82500" lnSpcReduction="1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6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3600" b="1" dirty="0">
                <a:solidFill>
                  <a:schemeClr val="accent4">
                    <a:lumMod val="75000"/>
                  </a:schemeClr>
                </a:solidFill>
              </a:rPr>
              <a:t>Using physics to modulate the biological response</a:t>
            </a:r>
          </a:p>
        </p:txBody>
      </p:sp>
      <p:pic>
        <p:nvPicPr>
          <p:cNvPr id="2062" name="Picture 14" descr="Resultado de imagen de esfera">
            <a:extLst>
              <a:ext uri="{FF2B5EF4-FFF2-40B4-BE49-F238E27FC236}">
                <a16:creationId xmlns:a16="http://schemas.microsoft.com/office/drawing/2014/main" id="{B3AB04DF-5834-424D-BAED-FE40DC17E5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833" y="2439796"/>
            <a:ext cx="886476" cy="85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2CCFCFD8-84A7-4A8E-8D82-A0EA38014575}"/>
              </a:ext>
            </a:extLst>
          </p:cNvPr>
          <p:cNvSpPr/>
          <p:nvPr/>
        </p:nvSpPr>
        <p:spPr>
          <a:xfrm>
            <a:off x="1124391" y="5545309"/>
            <a:ext cx="2188100" cy="5466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3B124D2-A72C-4D52-9191-29B0BBC713E6}"/>
              </a:ext>
            </a:extLst>
          </p:cNvPr>
          <p:cNvSpPr txBox="1"/>
          <p:nvPr/>
        </p:nvSpPr>
        <p:spPr>
          <a:xfrm>
            <a:off x="2987824" y="1544305"/>
            <a:ext cx="81785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2400" b="1" dirty="0">
                <a:solidFill>
                  <a:srgbClr val="322CA4"/>
                </a:solidFill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42873183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288ACD-3B68-45E9-96D8-12462317D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966" y="44624"/>
            <a:ext cx="8016984" cy="729605"/>
          </a:xfrm>
        </p:spPr>
        <p:txBody>
          <a:bodyPr/>
          <a:lstStyle/>
          <a:p>
            <a:r>
              <a:rPr lang="es-ES" sz="2800" b="1" dirty="0" err="1">
                <a:solidFill>
                  <a:schemeClr val="accent4">
                    <a:lumMod val="75000"/>
                  </a:schemeClr>
                </a:solidFill>
                <a:latin typeface="+mn-lt"/>
              </a:rPr>
              <a:t>Very</a:t>
            </a:r>
            <a:r>
              <a:rPr lang="es-ES" sz="28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</a:t>
            </a:r>
            <a:r>
              <a:rPr lang="es-ES" sz="2800" b="1" dirty="0" err="1">
                <a:solidFill>
                  <a:schemeClr val="accent4">
                    <a:lumMod val="75000"/>
                  </a:schemeClr>
                </a:solidFill>
                <a:latin typeface="+mn-lt"/>
              </a:rPr>
              <a:t>high</a:t>
            </a:r>
            <a:r>
              <a:rPr lang="es-ES" sz="28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</a:t>
            </a:r>
            <a:r>
              <a:rPr lang="es-ES" sz="2800" b="1" dirty="0" err="1">
                <a:solidFill>
                  <a:schemeClr val="accent4">
                    <a:lumMod val="75000"/>
                  </a:schemeClr>
                </a:solidFill>
                <a:latin typeface="+mn-lt"/>
              </a:rPr>
              <a:t>energy</a:t>
            </a:r>
            <a:r>
              <a:rPr lang="es-ES" sz="28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</a:t>
            </a:r>
            <a:r>
              <a:rPr lang="es-ES" sz="2800" b="1" dirty="0" err="1">
                <a:solidFill>
                  <a:schemeClr val="accent4">
                    <a:lumMod val="75000"/>
                  </a:schemeClr>
                </a:solidFill>
                <a:latin typeface="+mn-lt"/>
              </a:rPr>
              <a:t>electrons</a:t>
            </a:r>
            <a:r>
              <a:rPr lang="es-ES" sz="28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(VHEE) </a:t>
            </a:r>
            <a:r>
              <a:rPr lang="es-ES" sz="2800" b="1" dirty="0" err="1">
                <a:solidFill>
                  <a:schemeClr val="accent4">
                    <a:lumMod val="75000"/>
                  </a:schemeClr>
                </a:solidFill>
                <a:latin typeface="+mn-lt"/>
              </a:rPr>
              <a:t>therapy</a:t>
            </a:r>
            <a:endParaRPr lang="es-ES" sz="2800" b="1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9069668-0ADC-44F9-A3FA-CC7B5B06C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42</a:t>
            </a:fld>
            <a:endParaRPr lang="en-US" dirty="0"/>
          </a:p>
        </p:txBody>
      </p:sp>
      <p:sp>
        <p:nvSpPr>
          <p:cNvPr id="5" name="ZoneTexte 1">
            <a:extLst>
              <a:ext uri="{FF2B5EF4-FFF2-40B4-BE49-F238E27FC236}">
                <a16:creationId xmlns:a16="http://schemas.microsoft.com/office/drawing/2014/main" id="{ED12AD45-5F39-4D87-B680-0A536B754D3B}"/>
              </a:ext>
            </a:extLst>
          </p:cNvPr>
          <p:cNvSpPr txBox="1"/>
          <p:nvPr/>
        </p:nvSpPr>
        <p:spPr>
          <a:xfrm>
            <a:off x="301752" y="1182039"/>
            <a:ext cx="8409762" cy="3477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cs typeface="Arial" panose="020B0604020202020204" pitchFamily="34" charset="0"/>
              </a:rPr>
              <a:t>VHEE therapy (70-250MeV) is considered as a potential cost-effective approach to improve cancer treatments. </a:t>
            </a:r>
          </a:p>
          <a:p>
            <a:pPr algn="ctr"/>
            <a:endParaRPr lang="en-US" sz="2000" dirty="0">
              <a:cs typeface="Arial" panose="020B0604020202020204" pitchFamily="34" charset="0"/>
            </a:endParaRPr>
          </a:p>
          <a:p>
            <a:pPr algn="ctr"/>
            <a:endParaRPr lang="en-US" sz="2000" dirty="0">
              <a:cs typeface="Arial" panose="020B0604020202020204" pitchFamily="34" charset="0"/>
            </a:endParaRPr>
          </a:p>
          <a:p>
            <a:pPr algn="ctr"/>
            <a:endParaRPr lang="en-US" sz="2000" dirty="0">
              <a:cs typeface="Arial" panose="020B0604020202020204" pitchFamily="34" charset="0"/>
            </a:endParaRPr>
          </a:p>
          <a:p>
            <a:pPr algn="ctr"/>
            <a:endParaRPr lang="en-US" sz="2000" dirty="0">
              <a:cs typeface="Arial" panose="020B0604020202020204" pitchFamily="34" charset="0"/>
            </a:endParaRPr>
          </a:p>
          <a:p>
            <a:pPr algn="ctr"/>
            <a:endParaRPr lang="en-US" sz="2000" dirty="0">
              <a:cs typeface="Arial" panose="020B0604020202020204" pitchFamily="34" charset="0"/>
            </a:endParaRPr>
          </a:p>
          <a:p>
            <a:pPr algn="ctr"/>
            <a:endParaRPr lang="en-US" sz="2000" dirty="0">
              <a:cs typeface="Arial" panose="020B0604020202020204" pitchFamily="34" charset="0"/>
            </a:endParaRPr>
          </a:p>
          <a:p>
            <a:pPr algn="ctr"/>
            <a:endParaRPr lang="en-US" sz="2000" dirty="0">
              <a:cs typeface="Arial" panose="020B0604020202020204" pitchFamily="34" charset="0"/>
            </a:endParaRPr>
          </a:p>
          <a:p>
            <a:pPr algn="ctr"/>
            <a:r>
              <a:rPr lang="en-US" sz="2000" dirty="0">
                <a:cs typeface="Arial" panose="020B0604020202020204" pitchFamily="34" charset="0"/>
              </a:rPr>
              <a:t>Collaboration with Laser-LOA </a:t>
            </a:r>
          </a:p>
          <a:p>
            <a:pPr algn="ctr"/>
            <a:endParaRPr lang="en-US" sz="2000" dirty="0">
              <a:cs typeface="Arial" panose="020B0604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915C674-62A6-4BC9-9ADD-EE7390D86E87}"/>
              </a:ext>
            </a:extLst>
          </p:cNvPr>
          <p:cNvSpPr txBox="1"/>
          <p:nvPr/>
        </p:nvSpPr>
        <p:spPr>
          <a:xfrm>
            <a:off x="741756" y="5025662"/>
            <a:ext cx="467050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/>
              <a:t>VHEE </a:t>
            </a:r>
            <a:r>
              <a:rPr lang="es-ES" sz="2000" b="1" dirty="0" err="1"/>
              <a:t>grid</a:t>
            </a:r>
            <a:r>
              <a:rPr lang="es-ES" sz="2000" b="1" dirty="0"/>
              <a:t> </a:t>
            </a:r>
            <a:r>
              <a:rPr lang="es-ES" sz="2000" b="1" dirty="0" err="1"/>
              <a:t>therapy</a:t>
            </a:r>
            <a:r>
              <a:rPr lang="es-ES" sz="2000" b="1" dirty="0"/>
              <a:t> </a:t>
            </a:r>
            <a:r>
              <a:rPr lang="es-ES" sz="2000" b="1" dirty="0" err="1"/>
              <a:t>approach</a:t>
            </a:r>
            <a:endParaRPr lang="es-ES" sz="2000" b="1" dirty="0"/>
          </a:p>
          <a:p>
            <a:endParaRPr lang="es-ES" sz="2000" dirty="0"/>
          </a:p>
          <a:p>
            <a:r>
              <a:rPr lang="es-ES" i="1" dirty="0" err="1"/>
              <a:t>Martinez</a:t>
            </a:r>
            <a:r>
              <a:rPr lang="es-ES" i="1" dirty="0"/>
              <a:t>, </a:t>
            </a:r>
            <a:r>
              <a:rPr lang="es-ES" i="1" dirty="0" err="1"/>
              <a:t>Fois</a:t>
            </a:r>
            <a:r>
              <a:rPr lang="es-ES" i="1" dirty="0"/>
              <a:t> and Prezado, </a:t>
            </a:r>
            <a:r>
              <a:rPr lang="es-ES" i="1" dirty="0" err="1"/>
              <a:t>Med</a:t>
            </a:r>
            <a:r>
              <a:rPr lang="es-ES" i="1" dirty="0"/>
              <a:t>. </a:t>
            </a:r>
            <a:r>
              <a:rPr lang="es-ES" i="1" dirty="0" err="1"/>
              <a:t>Phys</a:t>
            </a:r>
            <a:r>
              <a:rPr lang="es-ES" i="1" dirty="0"/>
              <a:t>. 2015</a:t>
            </a:r>
          </a:p>
        </p:txBody>
      </p:sp>
      <p:pic>
        <p:nvPicPr>
          <p:cNvPr id="11" name="Image 16">
            <a:extLst>
              <a:ext uri="{FF2B5EF4-FFF2-40B4-BE49-F238E27FC236}">
                <a16:creationId xmlns:a16="http://schemas.microsoft.com/office/drawing/2014/main" id="{902CCB55-A778-4C60-8F00-1EF2933229A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1" r="48571" b="26995"/>
          <a:stretch/>
        </p:blipFill>
        <p:spPr>
          <a:xfrm>
            <a:off x="5375189" y="4587429"/>
            <a:ext cx="2643857" cy="1728953"/>
          </a:xfrm>
          <a:prstGeom prst="rect">
            <a:avLst/>
          </a:prstGeom>
        </p:spPr>
      </p:pic>
      <p:pic>
        <p:nvPicPr>
          <p:cNvPr id="3074" name="Picture 2" descr="Resultado de imagen de laser loa flacco">
            <a:extLst>
              <a:ext uri="{FF2B5EF4-FFF2-40B4-BE49-F238E27FC236}">
                <a16:creationId xmlns:a16="http://schemas.microsoft.com/office/drawing/2014/main" id="{550967C1-8C4A-4F9E-B2A0-97F805A0D3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827" y="2056059"/>
            <a:ext cx="27622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260771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0510"/>
            <a:ext cx="8220332" cy="6264051"/>
          </a:xfr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8389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>
                <a:solidFill>
                  <a:schemeClr val="accent4">
                    <a:lumMod val="75000"/>
                  </a:schemeClr>
                </a:solidFill>
              </a:rPr>
              <a:t>Dose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sz="2800" b="1" dirty="0">
                <a:solidFill>
                  <a:schemeClr val="accent4">
                    <a:lumMod val="75000"/>
                  </a:schemeClr>
                </a:solidFill>
              </a:rPr>
              <a:t>rate </a:t>
            </a:r>
            <a:r>
              <a:rPr lang="fr-FR" sz="2800" b="1" dirty="0" err="1">
                <a:solidFill>
                  <a:schemeClr val="accent4">
                    <a:lumMod val="75000"/>
                  </a:schemeClr>
                </a:solidFill>
              </a:rPr>
              <a:t>effects</a:t>
            </a:r>
            <a:r>
              <a:rPr lang="fr-FR" sz="2800" b="1" dirty="0">
                <a:solidFill>
                  <a:schemeClr val="accent4">
                    <a:lumMod val="75000"/>
                  </a:schemeClr>
                </a:solidFill>
              </a:rPr>
              <a:t>: FLASH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44</a:t>
            </a:fld>
            <a:endParaRPr lang="en-US" dirty="0"/>
          </a:p>
        </p:txBody>
      </p:sp>
      <p:sp>
        <p:nvSpPr>
          <p:cNvPr id="16" name="Marcador de contenido 3">
            <a:extLst>
              <a:ext uri="{FF2B5EF4-FFF2-40B4-BE49-F238E27FC236}">
                <a16:creationId xmlns:a16="http://schemas.microsoft.com/office/drawing/2014/main" id="{623223D7-2E1E-47C5-9FA3-579DE92709FA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87329" y="483861"/>
            <a:ext cx="6758772" cy="114864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s-ES" sz="2400" dirty="0"/>
          </a:p>
          <a:p>
            <a:pPr marL="0" indent="0">
              <a:buNone/>
            </a:pPr>
            <a:endParaRPr lang="es-ES" sz="2400" dirty="0"/>
          </a:p>
          <a:p>
            <a:pPr marL="0" indent="0">
              <a:buNone/>
            </a:pPr>
            <a:r>
              <a:rPr lang="es-ES" sz="2900" dirty="0" err="1">
                <a:latin typeface="+mn-lt"/>
              </a:rPr>
              <a:t>Impact</a:t>
            </a:r>
            <a:r>
              <a:rPr lang="es-ES" sz="2900" dirty="0">
                <a:latin typeface="+mn-lt"/>
              </a:rPr>
              <a:t> of </a:t>
            </a:r>
            <a:r>
              <a:rPr lang="es-ES" sz="2900" dirty="0" err="1">
                <a:latin typeface="+mn-lt"/>
              </a:rPr>
              <a:t>different</a:t>
            </a:r>
            <a:r>
              <a:rPr lang="es-ES" sz="2900" dirty="0">
                <a:latin typeface="+mn-lt"/>
              </a:rPr>
              <a:t> </a:t>
            </a:r>
            <a:r>
              <a:rPr lang="es-ES" sz="2900" dirty="0" err="1">
                <a:latin typeface="+mn-lt"/>
              </a:rPr>
              <a:t>beam</a:t>
            </a:r>
            <a:r>
              <a:rPr lang="es-ES" sz="2900" dirty="0">
                <a:latin typeface="+mn-lt"/>
              </a:rPr>
              <a:t> </a:t>
            </a:r>
            <a:r>
              <a:rPr lang="es-ES" sz="2900" dirty="0" err="1">
                <a:latin typeface="+mn-lt"/>
              </a:rPr>
              <a:t>structure</a:t>
            </a:r>
            <a:r>
              <a:rPr lang="es-ES" sz="2900" dirty="0">
                <a:latin typeface="+mn-lt"/>
              </a:rPr>
              <a:t> and </a:t>
            </a:r>
            <a:r>
              <a:rPr lang="es-ES" sz="2900" dirty="0" err="1">
                <a:latin typeface="+mn-lt"/>
              </a:rPr>
              <a:t>energy</a:t>
            </a:r>
            <a:r>
              <a:rPr lang="es-ES" sz="2900" dirty="0">
                <a:latin typeface="+mn-lt"/>
              </a:rPr>
              <a:t> </a:t>
            </a:r>
            <a:r>
              <a:rPr lang="es-ES" sz="2900" dirty="0" err="1">
                <a:latin typeface="+mn-lt"/>
              </a:rPr>
              <a:t>on</a:t>
            </a:r>
            <a:r>
              <a:rPr lang="es-ES" sz="2900" dirty="0">
                <a:latin typeface="+mn-lt"/>
              </a:rPr>
              <a:t> FLASH </a:t>
            </a:r>
            <a:r>
              <a:rPr lang="es-ES" sz="2900" dirty="0" err="1">
                <a:latin typeface="+mn-lt"/>
              </a:rPr>
              <a:t>effect</a:t>
            </a:r>
            <a:r>
              <a:rPr lang="es-ES" sz="2900" dirty="0">
                <a:latin typeface="+mn-lt"/>
              </a:rPr>
              <a:t>: </a:t>
            </a:r>
          </a:p>
          <a:p>
            <a:pPr marL="0" indent="0">
              <a:buNone/>
            </a:pPr>
            <a:endParaRPr lang="es-ES" sz="2900" dirty="0">
              <a:latin typeface="+mn-lt"/>
            </a:endParaRP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grpSp>
        <p:nvGrpSpPr>
          <p:cNvPr id="33" name="Groupe 32"/>
          <p:cNvGrpSpPr/>
          <p:nvPr/>
        </p:nvGrpSpPr>
        <p:grpSpPr>
          <a:xfrm>
            <a:off x="778968" y="1761679"/>
            <a:ext cx="5268444" cy="1632615"/>
            <a:chOff x="1704632" y="2226812"/>
            <a:chExt cx="5268444" cy="1632615"/>
          </a:xfrm>
        </p:grpSpPr>
        <p:cxnSp>
          <p:nvCxnSpPr>
            <p:cNvPr id="6" name="Connecteur droit 5"/>
            <p:cNvCxnSpPr/>
            <p:nvPr/>
          </p:nvCxnSpPr>
          <p:spPr>
            <a:xfrm flipV="1">
              <a:off x="1833688" y="3396834"/>
              <a:ext cx="4563604" cy="24961"/>
            </a:xfrm>
            <a:prstGeom prst="line">
              <a:avLst/>
            </a:prstGeom>
            <a:ln w="38100" cmpd="sng"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ZoneTexte 7"/>
            <p:cNvSpPr txBox="1"/>
            <p:nvPr/>
          </p:nvSpPr>
          <p:spPr>
            <a:xfrm>
              <a:off x="1742302" y="346057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0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5940421" y="3435616"/>
              <a:ext cx="10326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300 MeV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2248930" y="3460577"/>
              <a:ext cx="798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7 MeV</a:t>
              </a: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4169643" y="3490095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70 MeV</a:t>
              </a: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1704632" y="2596144"/>
              <a:ext cx="11503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err="1">
                  <a:solidFill>
                    <a:srgbClr val="FF0000"/>
                  </a:solidFill>
                </a:rPr>
                <a:t>Oriatron</a:t>
              </a:r>
              <a:r>
                <a:rPr lang="fr-FR" b="1" dirty="0">
                  <a:solidFill>
                    <a:srgbClr val="FF0000"/>
                  </a:solidFill>
                </a:rPr>
                <a:t>-</a:t>
              </a:r>
            </a:p>
            <a:p>
              <a:r>
                <a:rPr lang="fr-FR" b="1" dirty="0" err="1">
                  <a:solidFill>
                    <a:srgbClr val="FF0000"/>
                  </a:solidFill>
                </a:rPr>
                <a:t>Inst</a:t>
              </a:r>
              <a:r>
                <a:rPr lang="fr-FR" b="1" dirty="0">
                  <a:solidFill>
                    <a:srgbClr val="FF0000"/>
                  </a:solidFill>
                </a:rPr>
                <a:t>. Curie</a:t>
              </a: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3374505" y="2226812"/>
              <a:ext cx="11937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rgbClr val="769E78"/>
                  </a:solidFill>
                </a:rPr>
                <a:t>Laser-LOA </a:t>
              </a:r>
            </a:p>
          </p:txBody>
        </p:sp>
        <p:cxnSp>
          <p:nvCxnSpPr>
            <p:cNvPr id="23" name="Connecteur droit 22"/>
            <p:cNvCxnSpPr/>
            <p:nvPr/>
          </p:nvCxnSpPr>
          <p:spPr>
            <a:xfrm flipV="1">
              <a:off x="1794667" y="2600789"/>
              <a:ext cx="4552302" cy="18890"/>
            </a:xfrm>
            <a:prstGeom prst="line">
              <a:avLst/>
            </a:prstGeom>
            <a:ln w="19050">
              <a:solidFill>
                <a:srgbClr val="00B050"/>
              </a:solidFill>
              <a:headEnd type="arrow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/>
            <p:nvPr/>
          </p:nvCxnSpPr>
          <p:spPr>
            <a:xfrm flipV="1">
              <a:off x="1817003" y="3204382"/>
              <a:ext cx="1020311" cy="16284"/>
            </a:xfrm>
            <a:prstGeom prst="line">
              <a:avLst/>
            </a:prstGeom>
            <a:ln w="19050">
              <a:solidFill>
                <a:srgbClr val="FF0000"/>
              </a:solidFill>
              <a:headEnd type="triangl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e 50"/>
          <p:cNvGrpSpPr/>
          <p:nvPr/>
        </p:nvGrpSpPr>
        <p:grpSpPr>
          <a:xfrm>
            <a:off x="742611" y="3554497"/>
            <a:ext cx="4989315" cy="1359823"/>
            <a:chOff x="1037969" y="4843268"/>
            <a:chExt cx="4989315" cy="1359823"/>
          </a:xfrm>
        </p:grpSpPr>
        <p:cxnSp>
          <p:nvCxnSpPr>
            <p:cNvPr id="12" name="Connecteur droit 11"/>
            <p:cNvCxnSpPr/>
            <p:nvPr/>
          </p:nvCxnSpPr>
          <p:spPr>
            <a:xfrm>
              <a:off x="1184732" y="5282615"/>
              <a:ext cx="1342915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12"/>
            <p:cNvSpPr txBox="1"/>
            <p:nvPr/>
          </p:nvSpPr>
          <p:spPr>
            <a:xfrm>
              <a:off x="1502045" y="4843268"/>
              <a:ext cx="4587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rgbClr val="FF0000"/>
                  </a:solidFill>
                </a:rPr>
                <a:t>µs </a:t>
              </a: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5626853" y="4873646"/>
              <a:ext cx="4004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err="1">
                  <a:solidFill>
                    <a:srgbClr val="6AAA7B"/>
                  </a:solidFill>
                </a:rPr>
                <a:t>fs</a:t>
              </a:r>
              <a:r>
                <a:rPr lang="fr-FR" dirty="0"/>
                <a:t> </a:t>
              </a:r>
            </a:p>
          </p:txBody>
        </p:sp>
        <p:cxnSp>
          <p:nvCxnSpPr>
            <p:cNvPr id="41" name="Connecteur droit 40"/>
            <p:cNvCxnSpPr/>
            <p:nvPr/>
          </p:nvCxnSpPr>
          <p:spPr>
            <a:xfrm>
              <a:off x="5626854" y="5282615"/>
              <a:ext cx="344157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Ellipse 45"/>
            <p:cNvSpPr/>
            <p:nvPr/>
          </p:nvSpPr>
          <p:spPr>
            <a:xfrm>
              <a:off x="1037969" y="5461686"/>
              <a:ext cx="1680518" cy="7290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8" name="Ellipse 47"/>
            <p:cNvSpPr/>
            <p:nvPr/>
          </p:nvSpPr>
          <p:spPr>
            <a:xfrm>
              <a:off x="5742575" y="5474042"/>
              <a:ext cx="112714" cy="7290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50" name="Image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6101" y="1049603"/>
            <a:ext cx="1696070" cy="1610656"/>
          </a:xfrm>
          <a:prstGeom prst="rect">
            <a:avLst/>
          </a:prstGeom>
        </p:spPr>
      </p:pic>
      <p:pic>
        <p:nvPicPr>
          <p:cNvPr id="53" name="Image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3213" y="5412247"/>
            <a:ext cx="2237426" cy="883997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611" y="5466496"/>
            <a:ext cx="2231329" cy="877900"/>
          </a:xfrm>
          <a:prstGeom prst="rect">
            <a:avLst/>
          </a:prstGeom>
        </p:spPr>
      </p:pic>
      <p:sp>
        <p:nvSpPr>
          <p:cNvPr id="59" name="ZoneTexte 58"/>
          <p:cNvSpPr txBox="1"/>
          <p:nvPr/>
        </p:nvSpPr>
        <p:spPr>
          <a:xfrm>
            <a:off x="6820930" y="4172915"/>
            <a:ext cx="14927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/>
              <a:t>Bunch</a:t>
            </a:r>
            <a:r>
              <a:rPr lang="fr-FR" sz="2000" dirty="0"/>
              <a:t> </a:t>
            </a:r>
            <a:r>
              <a:rPr lang="fr-FR" sz="2000" dirty="0" err="1"/>
              <a:t>width</a:t>
            </a:r>
            <a:endParaRPr lang="fr-FR" sz="2000" dirty="0"/>
          </a:p>
        </p:txBody>
      </p:sp>
      <p:sp>
        <p:nvSpPr>
          <p:cNvPr id="60" name="ZoneTexte 59"/>
          <p:cNvSpPr txBox="1"/>
          <p:nvPr/>
        </p:nvSpPr>
        <p:spPr>
          <a:xfrm>
            <a:off x="7112769" y="5505336"/>
            <a:ext cx="174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/>
              <a:t>Repetition</a:t>
            </a:r>
            <a:r>
              <a:rPr lang="fr-FR" sz="2000" dirty="0"/>
              <a:t> rate</a:t>
            </a:r>
          </a:p>
        </p:txBody>
      </p:sp>
    </p:spTree>
    <p:extLst>
      <p:ext uri="{BB962C8B-B14F-4D97-AF65-F5344CB8AC3E}">
        <p14:creationId xmlns:p14="http://schemas.microsoft.com/office/powerpoint/2010/main" val="279556895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45</a:t>
            </a:fld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442145" y="1526484"/>
            <a:ext cx="579801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200" dirty="0"/>
              <a:t>The dose </a:t>
            </a:r>
            <a:r>
              <a:rPr lang="fr-FR" sz="2200" dirty="0" err="1"/>
              <a:t>delivery</a:t>
            </a:r>
            <a:r>
              <a:rPr lang="fr-FR" sz="2200" dirty="0"/>
              <a:t> </a:t>
            </a:r>
            <a:r>
              <a:rPr lang="fr-FR" sz="2200" dirty="0" err="1"/>
              <a:t>method</a:t>
            </a:r>
            <a:r>
              <a:rPr lang="fr-FR" sz="2200" dirty="0"/>
              <a:t> </a:t>
            </a:r>
            <a:r>
              <a:rPr lang="fr-FR" sz="2200" dirty="0" err="1"/>
              <a:t>may</a:t>
            </a:r>
            <a:r>
              <a:rPr lang="fr-FR" sz="2200" dirty="0"/>
              <a:t> have an important impact on </a:t>
            </a:r>
            <a:r>
              <a:rPr lang="fr-FR" sz="2200" dirty="0" err="1"/>
              <a:t>biological</a:t>
            </a:r>
            <a:r>
              <a:rPr lang="fr-FR" sz="2200" dirty="0"/>
              <a:t> </a:t>
            </a:r>
            <a:r>
              <a:rPr lang="fr-FR" sz="2200" dirty="0" err="1"/>
              <a:t>response</a:t>
            </a:r>
            <a:r>
              <a:rPr lang="fr-FR" sz="2200" dirty="0"/>
              <a:t>. </a:t>
            </a:r>
            <a:r>
              <a:rPr lang="es-ES" sz="2200" dirty="0"/>
              <a:t>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2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200" dirty="0"/>
              <a:t>Not </a:t>
            </a:r>
            <a:r>
              <a:rPr lang="fr-FR" sz="2200" dirty="0" err="1"/>
              <a:t>need</a:t>
            </a:r>
            <a:r>
              <a:rPr lang="fr-FR" sz="2200" dirty="0"/>
              <a:t> to </a:t>
            </a:r>
            <a:r>
              <a:rPr lang="fr-FR" sz="2200" dirty="0" err="1"/>
              <a:t>deposit</a:t>
            </a:r>
            <a:r>
              <a:rPr lang="fr-FR" sz="2200" dirty="0"/>
              <a:t> a </a:t>
            </a:r>
            <a:r>
              <a:rPr lang="fr-FR" sz="2200" dirty="0" err="1"/>
              <a:t>lethal</a:t>
            </a:r>
            <a:r>
              <a:rPr lang="fr-FR" sz="2200" dirty="0"/>
              <a:t> dose in </a:t>
            </a:r>
            <a:r>
              <a:rPr lang="fr-FR" sz="2200" dirty="0" err="1"/>
              <a:t>each</a:t>
            </a:r>
            <a:r>
              <a:rPr lang="fr-FR" sz="2200" dirty="0"/>
              <a:t> of the  </a:t>
            </a:r>
            <a:r>
              <a:rPr lang="fr-FR" sz="2200" dirty="0" err="1"/>
              <a:t>tumor</a:t>
            </a:r>
            <a:r>
              <a:rPr lang="fr-FR" sz="2200" dirty="0"/>
              <a:t> </a:t>
            </a:r>
            <a:r>
              <a:rPr lang="fr-FR" sz="2200" dirty="0" err="1"/>
              <a:t>cells</a:t>
            </a:r>
            <a:r>
              <a:rPr lang="fr-FR" sz="2200" dirty="0"/>
              <a:t> to </a:t>
            </a:r>
            <a:r>
              <a:rPr lang="fr-FR" sz="2200" dirty="0" err="1"/>
              <a:t>kill</a:t>
            </a:r>
            <a:r>
              <a:rPr lang="fr-FR" sz="2200" dirty="0"/>
              <a:t> </a:t>
            </a:r>
            <a:r>
              <a:rPr lang="fr-FR" sz="2200" dirty="0" err="1"/>
              <a:t>it</a:t>
            </a:r>
            <a:r>
              <a:rPr lang="fr-FR" sz="2200" dirty="0"/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2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200" dirty="0"/>
              <a:t>Non-</a:t>
            </a:r>
            <a:r>
              <a:rPr lang="fr-FR" sz="2200" dirty="0" err="1"/>
              <a:t>targeted</a:t>
            </a:r>
            <a:r>
              <a:rPr lang="fr-FR" sz="2200" dirty="0"/>
              <a:t> </a:t>
            </a:r>
            <a:r>
              <a:rPr lang="fr-FR" sz="2200" dirty="0" err="1"/>
              <a:t>effects</a:t>
            </a:r>
            <a:r>
              <a:rPr lang="fr-FR" sz="2200" dirty="0"/>
              <a:t> </a:t>
            </a:r>
            <a:r>
              <a:rPr lang="fr-FR" sz="2200" dirty="0" err="1"/>
              <a:t>can</a:t>
            </a:r>
            <a:r>
              <a:rPr lang="fr-FR" sz="2200" dirty="0"/>
              <a:t> </a:t>
            </a:r>
            <a:r>
              <a:rPr lang="fr-FR" sz="2200" dirty="0" err="1"/>
              <a:t>play</a:t>
            </a:r>
            <a:r>
              <a:rPr lang="fr-FR" sz="2200" dirty="0"/>
              <a:t> a major </a:t>
            </a:r>
            <a:r>
              <a:rPr lang="fr-FR" sz="2200" dirty="0" err="1"/>
              <a:t>role</a:t>
            </a:r>
            <a:r>
              <a:rPr lang="fr-FR" sz="2200" dirty="0"/>
              <a:t> in RT </a:t>
            </a:r>
            <a:r>
              <a:rPr lang="fr-FR" sz="2200" dirty="0" err="1"/>
              <a:t>treatments</a:t>
            </a:r>
            <a:r>
              <a:rPr lang="fr-FR" sz="2200" dirty="0"/>
              <a:t>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200" dirty="0"/>
          </a:p>
          <a:p>
            <a:endParaRPr lang="fr-FR" sz="2200" dirty="0"/>
          </a:p>
          <a:p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6922" y="1124281"/>
            <a:ext cx="2421548" cy="314636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42145" y="4619639"/>
            <a:ext cx="81952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200" dirty="0" err="1"/>
              <a:t>Charged</a:t>
            </a:r>
            <a:r>
              <a:rPr lang="fr-FR" sz="2200" dirty="0"/>
              <a:t> </a:t>
            </a:r>
            <a:r>
              <a:rPr lang="fr-FR" sz="2200" dirty="0" err="1"/>
              <a:t>particles</a:t>
            </a:r>
            <a:r>
              <a:rPr lang="fr-FR" sz="2200" dirty="0"/>
              <a:t> (p, </a:t>
            </a:r>
            <a:r>
              <a:rPr lang="fr-FR" sz="2200" dirty="0" err="1"/>
              <a:t>heavy</a:t>
            </a:r>
            <a:r>
              <a:rPr lang="fr-FR" sz="2200" dirty="0"/>
              <a:t> ions) </a:t>
            </a:r>
            <a:r>
              <a:rPr lang="fr-FR" sz="2200" dirty="0" err="1"/>
              <a:t>allow</a:t>
            </a:r>
            <a:r>
              <a:rPr lang="fr-FR" sz="2200" dirty="0"/>
              <a:t> to </a:t>
            </a:r>
            <a:r>
              <a:rPr lang="fr-FR" sz="2200" dirty="0" err="1"/>
              <a:t>fully</a:t>
            </a:r>
            <a:r>
              <a:rPr lang="fr-FR" sz="2200" dirty="0"/>
              <a:t> profit </a:t>
            </a:r>
            <a:r>
              <a:rPr lang="fr-FR" sz="2200" dirty="0" err="1"/>
              <a:t>from</a:t>
            </a:r>
            <a:r>
              <a:rPr lang="fr-FR" sz="2200" dirty="0"/>
              <a:t> the </a:t>
            </a:r>
            <a:r>
              <a:rPr lang="fr-FR" sz="2200" dirty="0" err="1"/>
              <a:t>advantages</a:t>
            </a:r>
            <a:r>
              <a:rPr lang="fr-FR" sz="2200" dirty="0"/>
              <a:t> of </a:t>
            </a:r>
            <a:r>
              <a:rPr lang="fr-FR" sz="2200" dirty="0" err="1"/>
              <a:t>spatially</a:t>
            </a:r>
            <a:r>
              <a:rPr lang="fr-FR" sz="2200" dirty="0"/>
              <a:t> </a:t>
            </a:r>
            <a:r>
              <a:rPr lang="fr-FR" sz="2200" dirty="0" err="1"/>
              <a:t>fractionated</a:t>
            </a:r>
            <a:r>
              <a:rPr lang="fr-FR" sz="2200" dirty="0"/>
              <a:t> </a:t>
            </a:r>
            <a:r>
              <a:rPr lang="fr-FR" sz="2200" dirty="0" err="1"/>
              <a:t>radiotherapy</a:t>
            </a:r>
            <a:endParaRPr lang="fr-FR" sz="2200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9" name="Titre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b="1" dirty="0">
                <a:solidFill>
                  <a:schemeClr val="accent4">
                    <a:lumMod val="75000"/>
                  </a:schemeClr>
                </a:solidFill>
              </a:rPr>
              <a:t>Final </a:t>
            </a:r>
            <a:r>
              <a:rPr lang="fr-FR" sz="2600" b="1" dirty="0" err="1">
                <a:solidFill>
                  <a:schemeClr val="accent4">
                    <a:lumMod val="75000"/>
                  </a:schemeClr>
                </a:solidFill>
              </a:rPr>
              <a:t>reflections</a:t>
            </a:r>
            <a:endParaRPr lang="fr-FR" sz="26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72042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International </a:t>
            </a:r>
            <a:r>
              <a:rPr lang="fr-FR" sz="2800" dirty="0" err="1">
                <a:solidFill>
                  <a:schemeClr val="accent4">
                    <a:lumMod val="75000"/>
                  </a:schemeClr>
                </a:solidFill>
                <a:latin typeface="+mn-lt"/>
              </a:rPr>
              <a:t>Biophysics</a:t>
            </a:r>
            <a:r>
              <a:rPr lang="fr-FR" sz="28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collaboration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8314" y="1196752"/>
            <a:ext cx="8280150" cy="5112568"/>
          </a:xfrm>
        </p:spPr>
        <p:txBody>
          <a:bodyPr/>
          <a:lstStyle/>
          <a:p>
            <a:r>
              <a:rPr lang="en-US" sz="2200" dirty="0">
                <a:latin typeface="+mn-lt"/>
              </a:rPr>
              <a:t>Why?</a:t>
            </a:r>
          </a:p>
          <a:p>
            <a:pPr marL="184150" lvl="1" indent="0">
              <a:lnSpc>
                <a:spcPct val="100000"/>
              </a:lnSpc>
              <a:buNone/>
            </a:pPr>
            <a:r>
              <a:rPr lang="en-US" sz="2200" i="1" dirty="0">
                <a:latin typeface="+mn-lt"/>
              </a:rPr>
              <a:t>New accelerators under construction worldwide, very expensive facilities who plan biomedical research. </a:t>
            </a:r>
          </a:p>
          <a:p>
            <a:pPr marL="184150" lvl="1" indent="0">
              <a:lnSpc>
                <a:spcPct val="100000"/>
              </a:lnSpc>
              <a:buNone/>
            </a:pPr>
            <a:r>
              <a:rPr lang="en-US" sz="2200" i="1" dirty="0">
                <a:latin typeface="+mn-lt"/>
              </a:rPr>
              <a:t>Important to coordinate the efforts to avoid duplications and instead have synergistic interactions for biomedical research</a:t>
            </a:r>
          </a:p>
          <a:p>
            <a:pPr marL="184150" lvl="1" indent="0">
              <a:lnSpc>
                <a:spcPct val="100000"/>
              </a:lnSpc>
              <a:buNone/>
            </a:pPr>
            <a:endParaRPr lang="fr-FR" sz="2200" dirty="0">
              <a:latin typeface="+mn-lt"/>
            </a:endParaRPr>
          </a:p>
          <a:p>
            <a:r>
              <a:rPr lang="fr-FR" sz="2200" dirty="0">
                <a:latin typeface="+mn-lt"/>
              </a:rPr>
              <a:t>New </a:t>
            </a:r>
            <a:r>
              <a:rPr lang="fr-FR" sz="2200" dirty="0" err="1">
                <a:latin typeface="+mn-lt"/>
              </a:rPr>
              <a:t>beams</a:t>
            </a:r>
            <a:r>
              <a:rPr lang="fr-FR" sz="2200" dirty="0">
                <a:latin typeface="+mn-lt"/>
              </a:rPr>
              <a:t>: </a:t>
            </a:r>
            <a:r>
              <a:rPr lang="fr-FR" sz="2200" dirty="0" err="1">
                <a:latin typeface="+mn-lt"/>
              </a:rPr>
              <a:t>higher</a:t>
            </a:r>
            <a:r>
              <a:rPr lang="fr-FR" sz="2200" dirty="0">
                <a:latin typeface="+mn-lt"/>
              </a:rPr>
              <a:t> </a:t>
            </a:r>
            <a:r>
              <a:rPr lang="fr-FR" sz="2200" dirty="0" err="1">
                <a:latin typeface="+mn-lt"/>
              </a:rPr>
              <a:t>energy</a:t>
            </a:r>
            <a:r>
              <a:rPr lang="fr-FR" sz="2200" dirty="0">
                <a:latin typeface="+mn-lt"/>
              </a:rPr>
              <a:t>, </a:t>
            </a:r>
            <a:r>
              <a:rPr lang="fr-FR" sz="2200" dirty="0" err="1">
                <a:latin typeface="+mn-lt"/>
              </a:rPr>
              <a:t>higher</a:t>
            </a:r>
            <a:r>
              <a:rPr lang="fr-FR" sz="2200" dirty="0">
                <a:latin typeface="+mn-lt"/>
              </a:rPr>
              <a:t> </a:t>
            </a:r>
            <a:r>
              <a:rPr lang="fr-FR" sz="2200" dirty="0" err="1">
                <a:latin typeface="+mn-lt"/>
              </a:rPr>
              <a:t>intensity</a:t>
            </a:r>
            <a:r>
              <a:rPr lang="fr-FR" sz="2200" dirty="0">
                <a:latin typeface="+mn-lt"/>
              </a:rPr>
              <a:t>, </a:t>
            </a:r>
            <a:r>
              <a:rPr lang="fr-FR" sz="2200" dirty="0" err="1">
                <a:latin typeface="+mn-lt"/>
              </a:rPr>
              <a:t>different</a:t>
            </a:r>
            <a:r>
              <a:rPr lang="fr-FR" sz="2200" dirty="0">
                <a:latin typeface="+mn-lt"/>
              </a:rPr>
              <a:t> </a:t>
            </a:r>
            <a:r>
              <a:rPr lang="fr-FR" sz="2200" dirty="0" err="1">
                <a:latin typeface="+mn-lt"/>
              </a:rPr>
              <a:t>beam</a:t>
            </a:r>
            <a:r>
              <a:rPr lang="fr-FR" sz="2200" dirty="0">
                <a:latin typeface="+mn-lt"/>
              </a:rPr>
              <a:t> structure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l="14318" t="16146" r="25547" b="28769"/>
          <a:stretch/>
        </p:blipFill>
        <p:spPr>
          <a:xfrm>
            <a:off x="1547664" y="3909416"/>
            <a:ext cx="6387604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97897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5DA50A-F5C4-4BE1-85C3-467AFCE5B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Frontiers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in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Physics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: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research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topic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issue</a:t>
            </a:r>
            <a:endParaRPr lang="es-E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A6D7469-EDC4-438B-A3C1-B6E7F29E9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4" y="1009230"/>
            <a:ext cx="8021636" cy="5112568"/>
          </a:xfrm>
        </p:spPr>
        <p:txBody>
          <a:bodyPr/>
          <a:lstStyle/>
          <a:p>
            <a:r>
              <a:rPr lang="es-ES" dirty="0" err="1"/>
              <a:t>Recruiting</a:t>
            </a:r>
            <a:r>
              <a:rPr lang="es-ES" dirty="0"/>
              <a:t> </a:t>
            </a:r>
            <a:r>
              <a:rPr lang="es-ES" dirty="0" err="1"/>
              <a:t>papers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C270005-6749-4A06-ACD7-AAA97D044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FA451FC-73BF-45E3-95DA-965FF8CB39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450" t="10800" r="11413" b="9156"/>
          <a:stretch/>
        </p:blipFill>
        <p:spPr>
          <a:xfrm>
            <a:off x="1480945" y="1556792"/>
            <a:ext cx="5436077" cy="420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5288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48</a:t>
            </a:fld>
            <a:endParaRPr lang="en-US" dirty="0"/>
          </a:p>
        </p:txBody>
      </p:sp>
      <p:sp>
        <p:nvSpPr>
          <p:cNvPr id="2" name="AutoShape 2" descr="Résultat de recherche d'images pour &quot;consuelo guardiola&quot;"/>
          <p:cNvSpPr>
            <a:spLocks noChangeAspect="1" noChangeArrowheads="1"/>
          </p:cNvSpPr>
          <p:nvPr/>
        </p:nvSpPr>
        <p:spPr bwMode="auto">
          <a:xfrm>
            <a:off x="155574" y="-144463"/>
            <a:ext cx="3023577" cy="302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797552" y="941634"/>
            <a:ext cx="8534400" cy="546688"/>
          </a:xfrm>
        </p:spPr>
        <p:txBody>
          <a:bodyPr/>
          <a:lstStyle/>
          <a:p>
            <a:r>
              <a:rPr lang="fr-FR" b="1" i="1" dirty="0">
                <a:solidFill>
                  <a:srgbClr val="0070C0"/>
                </a:solidFill>
              </a:rPr>
              <a:t>NARA team</a:t>
            </a:r>
          </a:p>
        </p:txBody>
      </p:sp>
      <p:sp>
        <p:nvSpPr>
          <p:cNvPr id="7" name="AutoShape 4" descr="Résultat de recherche d'images pour &quot;consuelo guardiola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29" name="Groupe 28"/>
          <p:cNvGrpSpPr/>
          <p:nvPr/>
        </p:nvGrpSpPr>
        <p:grpSpPr>
          <a:xfrm>
            <a:off x="642385" y="1670134"/>
            <a:ext cx="7828885" cy="3803909"/>
            <a:chOff x="485088" y="1270173"/>
            <a:chExt cx="7828885" cy="4082582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2054" y="1402228"/>
              <a:ext cx="1100577" cy="1145448"/>
            </a:xfrm>
            <a:prstGeom prst="rect">
              <a:avLst/>
            </a:prstGeom>
          </p:spPr>
        </p:pic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1486" y="1270173"/>
              <a:ext cx="1267556" cy="1297560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4966" y="1426367"/>
              <a:ext cx="1044185" cy="1141365"/>
            </a:xfrm>
            <a:prstGeom prst="rect">
              <a:avLst/>
            </a:prstGeom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092" y="3423526"/>
              <a:ext cx="1371545" cy="1371545"/>
            </a:xfrm>
            <a:prstGeom prst="rect">
              <a:avLst/>
            </a:prstGeom>
          </p:spPr>
        </p:pic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4966" y="3433255"/>
              <a:ext cx="1138628" cy="1361167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98"/>
            <a:stretch/>
          </p:blipFill>
          <p:spPr>
            <a:xfrm>
              <a:off x="3586964" y="3442264"/>
              <a:ext cx="1461498" cy="1352157"/>
            </a:xfrm>
            <a:prstGeom prst="rect">
              <a:avLst/>
            </a:prstGeom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1693" y="3433255"/>
              <a:ext cx="1219200" cy="1361816"/>
            </a:xfrm>
            <a:prstGeom prst="rect">
              <a:avLst/>
            </a:prstGeom>
          </p:spPr>
        </p:pic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0601" y="3442263"/>
              <a:ext cx="1217636" cy="1352807"/>
            </a:xfrm>
            <a:prstGeom prst="rect">
              <a:avLst/>
            </a:prstGeom>
          </p:spPr>
        </p:pic>
        <p:sp>
          <p:nvSpPr>
            <p:cNvPr id="19" name="ZoneTexte 18"/>
            <p:cNvSpPr txBox="1"/>
            <p:nvPr/>
          </p:nvSpPr>
          <p:spPr>
            <a:xfrm>
              <a:off x="485088" y="2691235"/>
              <a:ext cx="13340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C. </a:t>
              </a:r>
              <a:r>
                <a:rPr lang="fr-FR" dirty="0" err="1"/>
                <a:t>Guardiola</a:t>
              </a:r>
              <a:endParaRPr lang="fr-FR" dirty="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1971571" y="2708332"/>
              <a:ext cx="13020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C. </a:t>
              </a:r>
              <a:r>
                <a:rPr lang="fr-FR" dirty="0" err="1"/>
                <a:t>Lamirault</a:t>
              </a:r>
              <a:endParaRPr lang="fr-FR" dirty="0"/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3538172" y="2708332"/>
              <a:ext cx="12341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R. Delorme</a:t>
              </a:r>
            </a:p>
          </p:txBody>
        </p:sp>
        <p:pic>
          <p:nvPicPr>
            <p:cNvPr id="22" name="Image 21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29" b="23078"/>
            <a:stretch/>
          </p:blipFill>
          <p:spPr>
            <a:xfrm>
              <a:off x="4964356" y="1346913"/>
              <a:ext cx="1337104" cy="1302673"/>
            </a:xfrm>
            <a:prstGeom prst="rect">
              <a:avLst/>
            </a:prstGeom>
          </p:spPr>
        </p:pic>
        <p:sp>
          <p:nvSpPr>
            <p:cNvPr id="23" name="ZoneTexte 22"/>
            <p:cNvSpPr txBox="1"/>
            <p:nvPr/>
          </p:nvSpPr>
          <p:spPr>
            <a:xfrm>
              <a:off x="4991717" y="2708332"/>
              <a:ext cx="1317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T. Schneider</a:t>
              </a: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649419" y="4983423"/>
              <a:ext cx="11971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I. Martinez</a:t>
              </a: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2064944" y="4982850"/>
              <a:ext cx="15220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M. Dos Santos</a:t>
              </a: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4008538" y="4983423"/>
              <a:ext cx="8831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J. Bergs</a:t>
              </a: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5517834" y="4965996"/>
              <a:ext cx="1204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C. </a:t>
              </a:r>
              <a:r>
                <a:rPr lang="fr-FR" dirty="0" err="1"/>
                <a:t>Peucelle</a:t>
              </a:r>
              <a:endParaRPr lang="fr-FR" dirty="0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6938725" y="4983423"/>
              <a:ext cx="13752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W.  Gonzalez</a:t>
              </a:r>
            </a:p>
          </p:txBody>
        </p:sp>
      </p:grpSp>
      <p:sp>
        <p:nvSpPr>
          <p:cNvPr id="30" name="ZoneTexte 29"/>
          <p:cNvSpPr txBox="1"/>
          <p:nvPr/>
        </p:nvSpPr>
        <p:spPr>
          <a:xfrm>
            <a:off x="2768517" y="283777"/>
            <a:ext cx="314836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>
                <a:solidFill>
                  <a:schemeClr val="accent4">
                    <a:lumMod val="75000"/>
                  </a:schemeClr>
                </a:solidFill>
              </a:rPr>
              <a:t>Acknowledgments </a:t>
            </a: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13"/>
          <a:stretch/>
        </p:blipFill>
        <p:spPr>
          <a:xfrm>
            <a:off x="6781010" y="1567951"/>
            <a:ext cx="1727889" cy="1699179"/>
          </a:xfrm>
          <a:prstGeom prst="rect">
            <a:avLst/>
          </a:prstGeom>
        </p:spPr>
      </p:pic>
      <p:sp>
        <p:nvSpPr>
          <p:cNvPr id="32" name="ZoneTexte 31"/>
          <p:cNvSpPr txBox="1"/>
          <p:nvPr/>
        </p:nvSpPr>
        <p:spPr>
          <a:xfrm>
            <a:off x="530650" y="5879451"/>
            <a:ext cx="45120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 err="1">
                <a:solidFill>
                  <a:srgbClr val="0070C0"/>
                </a:solidFill>
              </a:rPr>
              <a:t>Biology</a:t>
            </a:r>
            <a:r>
              <a:rPr lang="fr-FR" sz="2200" b="1" dirty="0">
                <a:solidFill>
                  <a:srgbClr val="0070C0"/>
                </a:solidFill>
              </a:rPr>
              <a:t> Service of IMNC: M. </a:t>
            </a:r>
            <a:r>
              <a:rPr lang="fr-FR" sz="2200" b="1" dirty="0" err="1">
                <a:solidFill>
                  <a:srgbClr val="0070C0"/>
                </a:solidFill>
              </a:rPr>
              <a:t>Juchaux</a:t>
            </a:r>
            <a:r>
              <a:rPr lang="fr-FR" sz="2200" b="1" dirty="0">
                <a:solidFill>
                  <a:srgbClr val="0070C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1338690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49</a:t>
            </a:fld>
            <a:endParaRPr lang="en-US" dirty="0"/>
          </a:p>
        </p:txBody>
      </p:sp>
      <p:sp>
        <p:nvSpPr>
          <p:cNvPr id="5" name="Titre 4"/>
          <p:cNvSpPr txBox="1">
            <a:spLocks noGrp="1"/>
          </p:cNvSpPr>
          <p:nvPr>
            <p:ph type="title"/>
          </p:nvPr>
        </p:nvSpPr>
        <p:spPr>
          <a:xfrm>
            <a:off x="2838813" y="243029"/>
            <a:ext cx="3619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>
                <a:solidFill>
                  <a:schemeClr val="accent4">
                    <a:lumMod val="75000"/>
                  </a:schemeClr>
                </a:solidFill>
              </a:rPr>
              <a:t>Acknowledgments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6591356" y="4190410"/>
            <a:ext cx="110158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600" b="1" dirty="0">
                <a:solidFill>
                  <a:srgbClr val="0070C0"/>
                </a:solidFill>
              </a:rPr>
              <a:t>IR4M</a:t>
            </a:r>
          </a:p>
          <a:p>
            <a:pPr algn="ctr"/>
            <a:r>
              <a:rPr lang="fr-FR" sz="2000" dirty="0"/>
              <a:t>C. </a:t>
            </a:r>
            <a:r>
              <a:rPr lang="fr-FR" sz="2000" dirty="0" err="1"/>
              <a:t>Sebrie</a:t>
            </a:r>
            <a:endParaRPr lang="fr-FR" sz="2000" dirty="0"/>
          </a:p>
        </p:txBody>
      </p:sp>
      <p:sp>
        <p:nvSpPr>
          <p:cNvPr id="7" name="ZoneTexte 6"/>
          <p:cNvSpPr txBox="1"/>
          <p:nvPr/>
        </p:nvSpPr>
        <p:spPr>
          <a:xfrm>
            <a:off x="2634784" y="1713788"/>
            <a:ext cx="2098523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 err="1"/>
              <a:t>Experimental</a:t>
            </a:r>
            <a:r>
              <a:rPr lang="fr-FR" sz="2200" b="1" dirty="0"/>
              <a:t> RT</a:t>
            </a:r>
          </a:p>
          <a:p>
            <a:pPr algn="ctr"/>
            <a:r>
              <a:rPr lang="fr-FR" sz="2200" b="1" dirty="0"/>
              <a:t> </a:t>
            </a:r>
            <a:r>
              <a:rPr lang="fr-FR" sz="2200" b="1" dirty="0" err="1"/>
              <a:t>platform</a:t>
            </a:r>
            <a:endParaRPr lang="fr-FR" sz="2200" b="1" dirty="0"/>
          </a:p>
          <a:p>
            <a:pPr algn="ctr"/>
            <a:r>
              <a:rPr lang="fr-FR" sz="2200" dirty="0"/>
              <a:t>F</a:t>
            </a:r>
            <a:r>
              <a:rPr lang="fr-FR" sz="2000" dirty="0"/>
              <a:t>. </a:t>
            </a:r>
            <a:r>
              <a:rPr lang="fr-FR" sz="2000" dirty="0" err="1"/>
              <a:t>Pouzoulet</a:t>
            </a:r>
            <a:endParaRPr lang="fr-FR" sz="2000" dirty="0"/>
          </a:p>
          <a:p>
            <a:pPr algn="ctr"/>
            <a:r>
              <a:rPr lang="fr-FR" sz="2000" dirty="0"/>
              <a:t>D. </a:t>
            </a:r>
            <a:r>
              <a:rPr lang="fr-FR" sz="2000" dirty="0" err="1"/>
              <a:t>Labiod</a:t>
            </a:r>
            <a:endParaRPr lang="fr-FR" sz="2000" dirty="0"/>
          </a:p>
          <a:p>
            <a:pPr algn="ctr"/>
            <a:r>
              <a:rPr lang="fr-FR" sz="2000" dirty="0"/>
              <a:t>C. </a:t>
            </a:r>
            <a:r>
              <a:rPr lang="fr-FR" sz="2000" dirty="0" err="1"/>
              <a:t>Roulin</a:t>
            </a:r>
            <a:endParaRPr lang="fr-FR" sz="2000" dirty="0"/>
          </a:p>
          <a:p>
            <a:r>
              <a:rPr lang="fr-FR" dirty="0"/>
              <a:t>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01752" y="1715514"/>
            <a:ext cx="193411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200" b="1" dirty="0"/>
              <a:t>Orsay Proton </a:t>
            </a:r>
          </a:p>
          <a:p>
            <a:pPr algn="ctr"/>
            <a:r>
              <a:rPr lang="fr-FR" sz="2200" b="1" dirty="0" err="1"/>
              <a:t>therapy</a:t>
            </a:r>
            <a:r>
              <a:rPr lang="fr-FR" sz="2200" b="1" dirty="0"/>
              <a:t> Center</a:t>
            </a:r>
          </a:p>
          <a:p>
            <a:pPr algn="ctr"/>
            <a:r>
              <a:rPr lang="fr-FR" sz="2000" dirty="0" err="1"/>
              <a:t>A.Patriarca</a:t>
            </a:r>
            <a:endParaRPr lang="fr-FR" sz="2000" dirty="0"/>
          </a:p>
          <a:p>
            <a:pPr algn="ctr"/>
            <a:r>
              <a:rPr lang="fr-FR" sz="2000" dirty="0"/>
              <a:t>L. De </a:t>
            </a:r>
            <a:r>
              <a:rPr lang="fr-FR" sz="2000" dirty="0" err="1"/>
              <a:t>Marzi</a:t>
            </a:r>
            <a:endParaRPr lang="fr-FR" sz="2000" dirty="0"/>
          </a:p>
          <a:p>
            <a:pPr algn="ctr"/>
            <a:r>
              <a:rPr lang="fr-FR" sz="2000" dirty="0"/>
              <a:t>C. </a:t>
            </a:r>
            <a:r>
              <a:rPr lang="fr-FR" sz="2000" dirty="0" err="1"/>
              <a:t>Nauraye</a:t>
            </a:r>
            <a:endParaRPr lang="fr-FR" sz="2000" dirty="0"/>
          </a:p>
          <a:p>
            <a:pPr algn="ctr"/>
            <a:r>
              <a:rPr lang="fr-FR" sz="2000" dirty="0"/>
              <a:t>R. </a:t>
            </a:r>
            <a:r>
              <a:rPr lang="fr-FR" sz="2000" dirty="0" err="1"/>
              <a:t>Dendale</a:t>
            </a:r>
            <a:endParaRPr lang="fr-FR" sz="2000" dirty="0"/>
          </a:p>
          <a:p>
            <a:pPr algn="ctr"/>
            <a:r>
              <a:rPr lang="fr-FR" sz="2000" dirty="0"/>
              <a:t>E. </a:t>
            </a:r>
            <a:r>
              <a:rPr lang="fr-FR" sz="2000" dirty="0" err="1"/>
              <a:t>Hierso</a:t>
            </a:r>
            <a:endParaRPr lang="fr-FR" sz="2000" dirty="0"/>
          </a:p>
          <a:p>
            <a:endParaRPr lang="fr-FR" dirty="0"/>
          </a:p>
          <a:p>
            <a:r>
              <a:rPr lang="fr-FR" dirty="0"/>
              <a:t>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842216" y="1032327"/>
            <a:ext cx="230826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b="1" dirty="0">
                <a:solidFill>
                  <a:srgbClr val="0070C0"/>
                </a:solidFill>
              </a:rPr>
              <a:t>Institut Pasteur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6437964" y="1389489"/>
            <a:ext cx="1377300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fr-FR" sz="2200" b="1" dirty="0"/>
          </a:p>
          <a:p>
            <a:pPr algn="ctr"/>
            <a:r>
              <a:rPr lang="fr-FR" sz="2200" dirty="0"/>
              <a:t>G. </a:t>
            </a:r>
            <a:r>
              <a:rPr lang="fr-FR" sz="2200" dirty="0" err="1"/>
              <a:t>Jouvion</a:t>
            </a:r>
            <a:endParaRPr lang="fr-FR" sz="2000" dirty="0"/>
          </a:p>
          <a:p>
            <a:pPr algn="ctr"/>
            <a:r>
              <a:rPr lang="fr-FR" sz="2000" dirty="0"/>
              <a:t>D. Hardy</a:t>
            </a:r>
          </a:p>
          <a:p>
            <a:r>
              <a:rPr lang="fr-FR" dirty="0"/>
              <a:t>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444042" y="1052213"/>
            <a:ext cx="198913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b="1" dirty="0">
                <a:solidFill>
                  <a:srgbClr val="0070C0"/>
                </a:solidFill>
              </a:rPr>
              <a:t>Institut Curie</a:t>
            </a:r>
          </a:p>
        </p:txBody>
      </p:sp>
      <p:pic>
        <p:nvPicPr>
          <p:cNvPr id="11" name="Picture 2" descr="C:\Users\pverrell\AppData\Local\Temp\notesC7A056\~377688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6" t="37316" r="3785" b="1378"/>
          <a:stretch/>
        </p:blipFill>
        <p:spPr bwMode="auto">
          <a:xfrm>
            <a:off x="683356" y="4234419"/>
            <a:ext cx="3738577" cy="192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91" b="35623"/>
          <a:stretch/>
        </p:blipFill>
        <p:spPr>
          <a:xfrm>
            <a:off x="5785092" y="2538604"/>
            <a:ext cx="1357056" cy="118959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248" y="2538604"/>
            <a:ext cx="1281627" cy="1182424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215" b="24869"/>
          <a:stretch/>
        </p:blipFill>
        <p:spPr>
          <a:xfrm>
            <a:off x="6425665" y="5174903"/>
            <a:ext cx="1432966" cy="1014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88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2800" b="1" dirty="0">
                <a:solidFill>
                  <a:schemeClr val="accent1">
                    <a:lumMod val="50000"/>
                  </a:schemeClr>
                </a:solidFill>
              </a:rPr>
              <a:t>New </a:t>
            </a:r>
            <a:r>
              <a:rPr lang="fr-FR" sz="2800" b="1" dirty="0" err="1">
                <a:solidFill>
                  <a:schemeClr val="accent1">
                    <a:lumMod val="50000"/>
                  </a:schemeClr>
                </a:solidFill>
              </a:rPr>
              <a:t>approaches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</a:rPr>
              <a:t> in </a:t>
            </a:r>
            <a:r>
              <a:rPr lang="fr-FR" sz="2800" b="1" dirty="0" err="1">
                <a:solidFill>
                  <a:schemeClr val="accent1">
                    <a:lumMod val="50000"/>
                  </a:schemeClr>
                </a:solidFill>
              </a:rPr>
              <a:t>Radiotherapy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fr-FR" sz="2800" b="1" dirty="0" err="1">
                <a:solidFill>
                  <a:schemeClr val="accent1">
                    <a:lumMod val="50000"/>
                  </a:schemeClr>
                </a:solidFill>
              </a:rPr>
              <a:t>why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>
          <a:xfrm>
            <a:off x="221400" y="1112026"/>
            <a:ext cx="8614752" cy="45068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lnSpc>
                <a:spcPts val="2000"/>
              </a:lnSpc>
              <a:buNone/>
            </a:pPr>
            <a:r>
              <a:rPr lang="en-US" sz="2200" dirty="0"/>
              <a:t>Radiotherapy is one of the most important methods for cancer treatment. </a:t>
            </a:r>
          </a:p>
          <a:p>
            <a:pPr marL="0" indent="0" defTabSz="914400">
              <a:lnSpc>
                <a:spcPts val="2000"/>
              </a:lnSpc>
              <a:buNone/>
            </a:pPr>
            <a:endParaRPr lang="en-US" sz="2200" dirty="0"/>
          </a:p>
          <a:p>
            <a:pPr marL="0" indent="0" algn="ctr" defTabSz="914400">
              <a:buNone/>
            </a:pPr>
            <a:r>
              <a:rPr lang="en-US" sz="2200" dirty="0"/>
              <a:t>Remarkable technical advancements </a:t>
            </a:r>
            <a:r>
              <a:rPr lang="en-US" sz="2200" b="1" dirty="0"/>
              <a:t>BUT</a:t>
            </a:r>
            <a:r>
              <a:rPr lang="en-US" sz="2200" dirty="0"/>
              <a:t> the same few temporal and spatial dose distributions</a:t>
            </a:r>
          </a:p>
          <a:p>
            <a:pPr marL="0" indent="0" algn="ctr" defTabSz="914400">
              <a:lnSpc>
                <a:spcPts val="2000"/>
              </a:lnSpc>
              <a:buNone/>
            </a:pPr>
            <a:endParaRPr lang="en-US" sz="2200" dirty="0"/>
          </a:p>
          <a:p>
            <a:pPr marL="0" indent="0" algn="ctr" defTabSz="914400">
              <a:buFont typeface="Wingdings 2"/>
              <a:buNone/>
            </a:pPr>
            <a:r>
              <a:rPr lang="en-US" sz="2200" b="1" dirty="0"/>
              <a:t>Main limitation in radiotherapy : normal tissue tolerances</a:t>
            </a:r>
            <a:endParaRPr lang="en-US" sz="2200" b="1" dirty="0">
              <a:sym typeface="Wingdings" panose="05000000000000000000" pitchFamily="2" charset="2"/>
            </a:endParaRPr>
          </a:p>
          <a:p>
            <a:pPr marL="0" indent="0" algn="ctr" defTabSz="914400">
              <a:buFont typeface="Wingdings 2"/>
              <a:buNone/>
            </a:pPr>
            <a:r>
              <a:rPr lang="en-US" sz="2200" b="1" dirty="0">
                <a:sym typeface="Wingdings" panose="05000000000000000000" pitchFamily="2" charset="2"/>
              </a:rPr>
              <a:t> </a:t>
            </a:r>
            <a:r>
              <a:rPr lang="en-US" sz="2200" dirty="0">
                <a:sym typeface="Wingdings" panose="05000000000000000000" pitchFamily="2" charset="2"/>
              </a:rPr>
              <a:t>Unsatisfactory treatment of </a:t>
            </a:r>
            <a:r>
              <a:rPr lang="en-US" sz="2200" dirty="0" err="1">
                <a:sym typeface="Wingdings" panose="05000000000000000000" pitchFamily="2" charset="2"/>
              </a:rPr>
              <a:t>radioresistant</a:t>
            </a:r>
            <a:r>
              <a:rPr lang="en-US" sz="2200" dirty="0">
                <a:sym typeface="Wingdings" panose="05000000000000000000" pitchFamily="2" charset="2"/>
              </a:rPr>
              <a:t> tumors (i.e. gliomas)</a:t>
            </a:r>
          </a:p>
          <a:p>
            <a:pPr marL="0" indent="0" algn="ctr" defTabSz="914400">
              <a:buFont typeface="Wingdings 2"/>
              <a:buNone/>
            </a:pPr>
            <a:r>
              <a:rPr lang="en-US" sz="2200" dirty="0">
                <a:sym typeface="Wingdings" panose="05000000000000000000" pitchFamily="2" charset="2"/>
              </a:rPr>
              <a:t>&amp; pediatric cancers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96080E20-D789-4840-83EB-1FB8EDE983C6}"/>
              </a:ext>
            </a:extLst>
          </p:cNvPr>
          <p:cNvGrpSpPr/>
          <p:nvPr/>
        </p:nvGrpSpPr>
        <p:grpSpPr>
          <a:xfrm>
            <a:off x="2727111" y="4074058"/>
            <a:ext cx="3683682" cy="2336789"/>
            <a:chOff x="2627591" y="3792765"/>
            <a:chExt cx="3671667" cy="2506435"/>
          </a:xfrm>
        </p:grpSpPr>
        <p:pic>
          <p:nvPicPr>
            <p:cNvPr id="10" name="Image 19">
              <a:extLst>
                <a:ext uri="{FF2B5EF4-FFF2-40B4-BE49-F238E27FC236}">
                  <a16:creationId xmlns:a16="http://schemas.microsoft.com/office/drawing/2014/main" id="{79A73C08-EBEE-478E-8B5E-924B9BEA7B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2627591" y="3792765"/>
              <a:ext cx="3671667" cy="2506435"/>
            </a:xfrm>
            <a:prstGeom prst="rect">
              <a:avLst/>
            </a:prstGeom>
          </p:spPr>
        </p:pic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E10EC9E9-97B2-4C2D-8AAB-124C4984E4F0}"/>
                </a:ext>
              </a:extLst>
            </p:cNvPr>
            <p:cNvSpPr txBox="1"/>
            <p:nvPr/>
          </p:nvSpPr>
          <p:spPr>
            <a:xfrm>
              <a:off x="3109165" y="4318465"/>
              <a:ext cx="102419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200" b="1" dirty="0" err="1">
                  <a:solidFill>
                    <a:srgbClr val="0070C0"/>
                  </a:solidFill>
                </a:rPr>
                <a:t>Physics</a:t>
              </a:r>
              <a:endParaRPr lang="es-ES" sz="2200" b="1" dirty="0">
                <a:solidFill>
                  <a:srgbClr val="0070C0"/>
                </a:solidFill>
              </a:endParaRP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DD649E19-ECA5-4298-BC84-4FF745FB5920}"/>
                </a:ext>
              </a:extLst>
            </p:cNvPr>
            <p:cNvSpPr txBox="1"/>
            <p:nvPr/>
          </p:nvSpPr>
          <p:spPr>
            <a:xfrm>
              <a:off x="4783762" y="4318466"/>
              <a:ext cx="105189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200" b="1" dirty="0" err="1">
                  <a:solidFill>
                    <a:srgbClr val="00B050"/>
                  </a:solidFill>
                </a:rPr>
                <a:t>Biology</a:t>
              </a:r>
              <a:endParaRPr lang="es-ES" sz="2200" b="1" dirty="0">
                <a:solidFill>
                  <a:srgbClr val="00B050"/>
                </a:solidFill>
              </a:endParaRPr>
            </a:p>
          </p:txBody>
        </p: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C2F44E27-225B-4BFD-BEFF-714A9E7DA5E1}"/>
                </a:ext>
              </a:extLst>
            </p:cNvPr>
            <p:cNvSpPr txBox="1"/>
            <p:nvPr/>
          </p:nvSpPr>
          <p:spPr>
            <a:xfrm>
              <a:off x="3874961" y="5428177"/>
              <a:ext cx="12747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200" b="1" dirty="0"/>
                <a:t>Medicine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672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40"/>
    </mc:Choice>
    <mc:Fallback xmlns="">
      <p:transition spd="slow" advTm="5174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19672" y="1484784"/>
            <a:ext cx="6595545" cy="538309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 err="1"/>
              <a:t>Thank</a:t>
            </a:r>
            <a:r>
              <a:rPr lang="fr-FR" sz="2400" dirty="0"/>
              <a:t> </a:t>
            </a:r>
            <a:r>
              <a:rPr lang="fr-FR" sz="2400" dirty="0" err="1"/>
              <a:t>you</a:t>
            </a:r>
            <a:r>
              <a:rPr lang="fr-FR" sz="2400" dirty="0"/>
              <a:t> </a:t>
            </a:r>
            <a:r>
              <a:rPr lang="fr-FR" sz="2400" dirty="0" err="1"/>
              <a:t>very</a:t>
            </a:r>
            <a:r>
              <a:rPr lang="fr-FR" sz="2400" dirty="0"/>
              <a:t> </a:t>
            </a:r>
            <a:r>
              <a:rPr lang="fr-FR" sz="2400" dirty="0" err="1"/>
              <a:t>much</a:t>
            </a:r>
            <a:r>
              <a:rPr lang="fr-FR" sz="2400" dirty="0"/>
              <a:t> for </a:t>
            </a:r>
            <a:r>
              <a:rPr lang="fr-FR" sz="2400" dirty="0" err="1"/>
              <a:t>your</a:t>
            </a:r>
            <a:r>
              <a:rPr lang="fr-FR" sz="2400" dirty="0"/>
              <a:t> attention!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7" name="Image 2">
            <a:extLst>
              <a:ext uri="{FF2B5EF4-FFF2-40B4-BE49-F238E27FC236}">
                <a16:creationId xmlns:a16="http://schemas.microsoft.com/office/drawing/2014/main" id="{E978F76E-9B5C-4F2D-98DD-461CAA9DA8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2276872"/>
            <a:ext cx="3829931" cy="27363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78682" y="5373216"/>
            <a:ext cx="2616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yolanda.prezado@curie.fr</a:t>
            </a:r>
          </a:p>
        </p:txBody>
      </p:sp>
    </p:spTree>
    <p:extLst>
      <p:ext uri="{BB962C8B-B14F-4D97-AF65-F5344CB8AC3E}">
        <p14:creationId xmlns:p14="http://schemas.microsoft.com/office/powerpoint/2010/main" val="2817019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320040" y="1664687"/>
            <a:ext cx="850392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b="1" dirty="0" err="1">
                <a:solidFill>
                  <a:schemeClr val="accent2">
                    <a:lumMod val="75000"/>
                  </a:schemeClr>
                </a:solidFill>
              </a:rPr>
              <a:t>Rethink</a:t>
            </a:r>
            <a:r>
              <a:rPr lang="fr-FR" sz="3600" b="1" dirty="0">
                <a:solidFill>
                  <a:schemeClr val="accent2">
                    <a:lumMod val="75000"/>
                  </a:schemeClr>
                </a:solidFill>
              </a:rPr>
              <a:t> radiation </a:t>
            </a:r>
            <a:r>
              <a:rPr lang="fr-FR" sz="3600" b="1" dirty="0" err="1">
                <a:solidFill>
                  <a:schemeClr val="accent2">
                    <a:lumMod val="75000"/>
                  </a:schemeClr>
                </a:solidFill>
              </a:rPr>
              <a:t>therapy</a:t>
            </a:r>
            <a:endParaRPr lang="fr-FR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6575" y="1624509"/>
            <a:ext cx="2796550" cy="373339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962" y="2492896"/>
            <a:ext cx="4514558" cy="2865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127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386912A4-6834-4E46-8811-CCC72F381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7</a:t>
            </a:fld>
            <a:endParaRPr lang="en-US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7BE26C1-95DC-485C-A701-C105DC1D7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559" y="1588551"/>
            <a:ext cx="5891231" cy="4418423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C35849FC-0E30-4B3F-80E2-211357485376}"/>
              </a:ext>
            </a:extLst>
          </p:cNvPr>
          <p:cNvSpPr txBox="1"/>
          <p:nvPr/>
        </p:nvSpPr>
        <p:spPr>
          <a:xfrm>
            <a:off x="5690446" y="3544806"/>
            <a:ext cx="93166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2400" b="1" dirty="0" err="1">
                <a:solidFill>
                  <a:srgbClr val="C00000"/>
                </a:solidFill>
              </a:rPr>
              <a:t>Space</a:t>
            </a:r>
            <a:endParaRPr lang="es-ES" sz="2400" b="1" dirty="0">
              <a:solidFill>
                <a:srgbClr val="C00000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ACD8B00-C92F-4680-838E-9A015F5C953D}"/>
              </a:ext>
            </a:extLst>
          </p:cNvPr>
          <p:cNvSpPr txBox="1"/>
          <p:nvPr/>
        </p:nvSpPr>
        <p:spPr>
          <a:xfrm>
            <a:off x="2072138" y="1518400"/>
            <a:ext cx="81785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2400" b="1" dirty="0">
                <a:solidFill>
                  <a:srgbClr val="322CA4"/>
                </a:solidFill>
              </a:rPr>
              <a:t>Time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7384EDF-4E9F-4B10-A075-FD1E15D204CA}"/>
              </a:ext>
            </a:extLst>
          </p:cNvPr>
          <p:cNvSpPr txBox="1"/>
          <p:nvPr/>
        </p:nvSpPr>
        <p:spPr>
          <a:xfrm>
            <a:off x="226454" y="5545309"/>
            <a:ext cx="215437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2400" b="1" dirty="0">
                <a:solidFill>
                  <a:srgbClr val="6AAA7B"/>
                </a:solidFill>
              </a:rPr>
              <a:t>Energy/</a:t>
            </a:r>
            <a:r>
              <a:rPr lang="es-ES" sz="2400" b="1" dirty="0" err="1">
                <a:solidFill>
                  <a:srgbClr val="6AAA7B"/>
                </a:solidFill>
              </a:rPr>
              <a:t>particle</a:t>
            </a:r>
            <a:endParaRPr lang="es-ES" sz="2400" b="1" dirty="0">
              <a:solidFill>
                <a:srgbClr val="6AAA7B"/>
              </a:solidFill>
            </a:endParaRPr>
          </a:p>
        </p:txBody>
      </p:sp>
      <p:sp>
        <p:nvSpPr>
          <p:cNvPr id="21" name="CuadroTexto 19">
            <a:extLst>
              <a:ext uri="{FF2B5EF4-FFF2-40B4-BE49-F238E27FC236}">
                <a16:creationId xmlns:a16="http://schemas.microsoft.com/office/drawing/2014/main" id="{FB1C8F85-84C6-4982-AEAB-DCFA303A66EC}"/>
              </a:ext>
            </a:extLst>
          </p:cNvPr>
          <p:cNvSpPr txBox="1"/>
          <p:nvPr/>
        </p:nvSpPr>
        <p:spPr>
          <a:xfrm>
            <a:off x="3637287" y="2049606"/>
            <a:ext cx="15765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00" dirty="0"/>
              <a:t>Standard RT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1D78AFC-90EA-4F48-B5D1-A61092ACC6B7}"/>
              </a:ext>
            </a:extLst>
          </p:cNvPr>
          <p:cNvSpPr txBox="1">
            <a:spLocks/>
          </p:cNvSpPr>
          <p:nvPr/>
        </p:nvSpPr>
        <p:spPr>
          <a:xfrm>
            <a:off x="301752" y="276628"/>
            <a:ext cx="8534400" cy="546688"/>
          </a:xfrm>
          <a:prstGeom prst="rect">
            <a:avLst/>
          </a:prstGeom>
        </p:spPr>
        <p:txBody>
          <a:bodyPr vert="horz" anchor="b">
            <a:normAutofit fontScale="82500" lnSpcReduction="1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6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3600" b="1" dirty="0">
                <a:solidFill>
                  <a:schemeClr val="accent1">
                    <a:lumMod val="50000"/>
                  </a:schemeClr>
                </a:solidFill>
              </a:rPr>
              <a:t>Using physics to modulate the biological response</a:t>
            </a:r>
          </a:p>
        </p:txBody>
      </p:sp>
      <p:pic>
        <p:nvPicPr>
          <p:cNvPr id="2062" name="Picture 14" descr="Resultado de imagen de esfera">
            <a:extLst>
              <a:ext uri="{FF2B5EF4-FFF2-40B4-BE49-F238E27FC236}">
                <a16:creationId xmlns:a16="http://schemas.microsoft.com/office/drawing/2014/main" id="{B3AB04DF-5834-424D-BAED-FE40DC17E5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168" y="2439796"/>
            <a:ext cx="886476" cy="85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5454314" y="1536963"/>
            <a:ext cx="347415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Homogeneous</a:t>
            </a:r>
            <a:r>
              <a:rPr lang="fr-FR" dirty="0"/>
              <a:t> dose distributions</a:t>
            </a:r>
          </a:p>
          <a:p>
            <a:r>
              <a:rPr lang="fr-FR" dirty="0"/>
              <a:t>Large </a:t>
            </a:r>
            <a:r>
              <a:rPr lang="fr-FR" dirty="0" err="1"/>
              <a:t>field</a:t>
            </a:r>
            <a:r>
              <a:rPr lang="fr-FR" dirty="0"/>
              <a:t> sizes</a:t>
            </a:r>
          </a:p>
          <a:p>
            <a:r>
              <a:rPr lang="fr-FR" dirty="0" err="1"/>
              <a:t>Mostly</a:t>
            </a:r>
            <a:r>
              <a:rPr lang="fr-FR" dirty="0"/>
              <a:t> photons</a:t>
            </a:r>
          </a:p>
          <a:p>
            <a:r>
              <a:rPr lang="fr-FR" dirty="0"/>
              <a:t>Time </a:t>
            </a:r>
            <a:r>
              <a:rPr lang="fr-FR" dirty="0" err="1"/>
              <a:t>fractionaction</a:t>
            </a:r>
            <a:r>
              <a:rPr lang="fr-FR" dirty="0"/>
              <a:t>: </a:t>
            </a:r>
            <a:r>
              <a:rPr lang="fr-FR" i="1" dirty="0"/>
              <a:t>2 Gy/fraction, </a:t>
            </a:r>
          </a:p>
          <a:p>
            <a:r>
              <a:rPr lang="fr-FR" i="1" dirty="0"/>
              <a:t> 1 fraction/</a:t>
            </a:r>
            <a:r>
              <a:rPr lang="fr-FR" i="1" dirty="0" err="1"/>
              <a:t>day</a:t>
            </a:r>
            <a:r>
              <a:rPr lang="fr-FR" i="1" dirty="0"/>
              <a:t>, 30-35 fractions</a:t>
            </a:r>
          </a:p>
        </p:txBody>
      </p:sp>
      <p:sp>
        <p:nvSpPr>
          <p:cNvPr id="5" name="Accolade ouvrante 4"/>
          <p:cNvSpPr/>
          <p:nvPr/>
        </p:nvSpPr>
        <p:spPr>
          <a:xfrm>
            <a:off x="5348741" y="1518399"/>
            <a:ext cx="132834" cy="149589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6678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386912A4-6834-4E46-8811-CCC72F381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8</a:t>
            </a:fld>
            <a:endParaRPr lang="en-US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7BE26C1-95DC-485C-A701-C105DC1D7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224" y="1566428"/>
            <a:ext cx="5891231" cy="4418423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C35849FC-0E30-4B3F-80E2-211357485376}"/>
              </a:ext>
            </a:extLst>
          </p:cNvPr>
          <p:cNvSpPr txBox="1"/>
          <p:nvPr/>
        </p:nvSpPr>
        <p:spPr>
          <a:xfrm>
            <a:off x="6622111" y="3544806"/>
            <a:ext cx="93166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2400" b="1" dirty="0" err="1">
                <a:solidFill>
                  <a:srgbClr val="C00000"/>
                </a:solidFill>
              </a:rPr>
              <a:t>Space</a:t>
            </a:r>
            <a:endParaRPr lang="es-ES" sz="2400" b="1" dirty="0">
              <a:solidFill>
                <a:srgbClr val="C00000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7384EDF-4E9F-4B10-A075-FD1E15D204CA}"/>
              </a:ext>
            </a:extLst>
          </p:cNvPr>
          <p:cNvSpPr txBox="1"/>
          <p:nvPr/>
        </p:nvSpPr>
        <p:spPr>
          <a:xfrm>
            <a:off x="1158119" y="5545309"/>
            <a:ext cx="215437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2400" b="1" dirty="0">
                <a:solidFill>
                  <a:srgbClr val="6AAA7B"/>
                </a:solidFill>
              </a:rPr>
              <a:t>Energy/</a:t>
            </a:r>
            <a:r>
              <a:rPr lang="es-ES" sz="2400" b="1" dirty="0" err="1">
                <a:solidFill>
                  <a:srgbClr val="6AAA7B"/>
                </a:solidFill>
              </a:rPr>
              <a:t>particle</a:t>
            </a:r>
            <a:endParaRPr lang="es-ES" sz="2400" b="1" dirty="0">
              <a:solidFill>
                <a:srgbClr val="6AAA7B"/>
              </a:solidFill>
            </a:endParaRPr>
          </a:p>
        </p:txBody>
      </p:sp>
      <p:sp>
        <p:nvSpPr>
          <p:cNvPr id="21" name="CuadroTexto 19">
            <a:extLst>
              <a:ext uri="{FF2B5EF4-FFF2-40B4-BE49-F238E27FC236}">
                <a16:creationId xmlns:a16="http://schemas.microsoft.com/office/drawing/2014/main" id="{FB1C8F85-84C6-4982-AEAB-DCFA303A66EC}"/>
              </a:ext>
            </a:extLst>
          </p:cNvPr>
          <p:cNvSpPr txBox="1"/>
          <p:nvPr/>
        </p:nvSpPr>
        <p:spPr>
          <a:xfrm>
            <a:off x="4568952" y="2049606"/>
            <a:ext cx="15765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00" dirty="0"/>
              <a:t>Standard RT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1D78AFC-90EA-4F48-B5D1-A61092ACC6B7}"/>
              </a:ext>
            </a:extLst>
          </p:cNvPr>
          <p:cNvSpPr txBox="1">
            <a:spLocks/>
          </p:cNvSpPr>
          <p:nvPr/>
        </p:nvSpPr>
        <p:spPr>
          <a:xfrm>
            <a:off x="436633" y="216196"/>
            <a:ext cx="8534400" cy="546688"/>
          </a:xfrm>
          <a:prstGeom prst="rect">
            <a:avLst/>
          </a:prstGeom>
        </p:spPr>
        <p:txBody>
          <a:bodyPr vert="horz" anchor="b">
            <a:normAutofit fontScale="82500" lnSpcReduction="1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6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3600" b="1" dirty="0">
                <a:solidFill>
                  <a:schemeClr val="accent4">
                    <a:lumMod val="75000"/>
                  </a:schemeClr>
                </a:solidFill>
              </a:rPr>
              <a:t>Using physics to modulate the biological response</a:t>
            </a:r>
          </a:p>
        </p:txBody>
      </p:sp>
      <p:pic>
        <p:nvPicPr>
          <p:cNvPr id="2062" name="Picture 14" descr="Resultado de imagen de esfera">
            <a:extLst>
              <a:ext uri="{FF2B5EF4-FFF2-40B4-BE49-F238E27FC236}">
                <a16:creationId xmlns:a16="http://schemas.microsoft.com/office/drawing/2014/main" id="{B3AB04DF-5834-424D-BAED-FE40DC17E5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833" y="2439796"/>
            <a:ext cx="886476" cy="85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2CCFCFD8-84A7-4A8E-8D82-A0EA38014575}"/>
              </a:ext>
            </a:extLst>
          </p:cNvPr>
          <p:cNvSpPr/>
          <p:nvPr/>
        </p:nvSpPr>
        <p:spPr>
          <a:xfrm>
            <a:off x="2874012" y="1527206"/>
            <a:ext cx="931665" cy="5466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3B124D2-A72C-4D52-9191-29B0BBC713E6}"/>
              </a:ext>
            </a:extLst>
          </p:cNvPr>
          <p:cNvSpPr txBox="1"/>
          <p:nvPr/>
        </p:nvSpPr>
        <p:spPr>
          <a:xfrm>
            <a:off x="2987824" y="1544305"/>
            <a:ext cx="81785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2400" b="1" dirty="0">
                <a:solidFill>
                  <a:srgbClr val="322CA4"/>
                </a:solidFill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2954117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400" dirty="0">
                <a:solidFill>
                  <a:schemeClr val="accent4">
                    <a:lumMod val="75000"/>
                  </a:schemeClr>
                </a:solidFill>
              </a:rPr>
              <a:t>Temporal fractionation of the dose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46497" y="2803103"/>
            <a:ext cx="3316258" cy="1408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000" dirty="0"/>
              <a:t>– </a:t>
            </a:r>
            <a:r>
              <a:rPr lang="en-US" sz="2200" b="0" dirty="0" err="1">
                <a:solidFill>
                  <a:schemeClr val="accent6"/>
                </a:solidFill>
                <a:latin typeface="+mn-lt"/>
              </a:rPr>
              <a:t>Reoxygenation</a:t>
            </a:r>
            <a:r>
              <a:rPr lang="en-US" sz="2200" b="0" dirty="0">
                <a:solidFill>
                  <a:schemeClr val="accent6"/>
                </a:solidFill>
                <a:latin typeface="+mn-lt"/>
              </a:rPr>
              <a:t> </a:t>
            </a:r>
          </a:p>
          <a:p>
            <a:pPr marL="0" indent="0" algn="just">
              <a:buNone/>
            </a:pPr>
            <a:endParaRPr lang="en-US" sz="2200" b="0" dirty="0">
              <a:solidFill>
                <a:schemeClr val="accent6"/>
              </a:solidFill>
              <a:latin typeface="+mn-lt"/>
            </a:endParaRPr>
          </a:p>
          <a:p>
            <a:pPr marL="0" indent="0" algn="just">
              <a:buNone/>
            </a:pPr>
            <a:r>
              <a:rPr lang="en-US" sz="2200" b="0" dirty="0">
                <a:solidFill>
                  <a:schemeClr val="accent6"/>
                </a:solidFill>
                <a:latin typeface="+mn-lt"/>
              </a:rPr>
              <a:t>– </a:t>
            </a:r>
            <a:r>
              <a:rPr lang="en-US" sz="2200" b="0" dirty="0" err="1">
                <a:solidFill>
                  <a:schemeClr val="accent6"/>
                </a:solidFill>
                <a:latin typeface="+mn-lt"/>
              </a:rPr>
              <a:t>Reassortment</a:t>
            </a:r>
            <a:endParaRPr lang="en-US" sz="2200" b="0" dirty="0">
              <a:solidFill>
                <a:schemeClr val="accent6"/>
              </a:solidFill>
              <a:latin typeface="+mn-lt"/>
            </a:endParaRP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5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0980" y="4211117"/>
            <a:ext cx="2965138" cy="2194482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907" y="1668309"/>
            <a:ext cx="814045" cy="923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005778" y="1859726"/>
            <a:ext cx="19052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 err="1"/>
              <a:t>Tumor</a:t>
            </a:r>
            <a:r>
              <a:rPr lang="fr-FR" sz="2200" b="1" dirty="0"/>
              <a:t> control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166530" y="1818559"/>
            <a:ext cx="33592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/>
              <a:t>Normal tissue </a:t>
            </a:r>
            <a:r>
              <a:rPr lang="fr-FR" sz="2200" b="1" dirty="0" err="1"/>
              <a:t>preservation</a:t>
            </a:r>
            <a:endParaRPr lang="fr-FR" sz="2200" b="1" dirty="0"/>
          </a:p>
        </p:txBody>
      </p:sp>
      <p:sp>
        <p:nvSpPr>
          <p:cNvPr id="8" name="Rectangle 7"/>
          <p:cNvSpPr/>
          <p:nvPr/>
        </p:nvSpPr>
        <p:spPr>
          <a:xfrm>
            <a:off x="5310909" y="2735900"/>
            <a:ext cx="36022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– Repair of </a:t>
            </a:r>
            <a:r>
              <a:rPr lang="en-US" sz="2200" dirty="0" err="1"/>
              <a:t>sublethal</a:t>
            </a:r>
            <a:r>
              <a:rPr lang="en-US" sz="2200" dirty="0"/>
              <a:t> damage   	</a:t>
            </a:r>
          </a:p>
          <a:p>
            <a:r>
              <a:rPr lang="en-US" sz="2200" dirty="0"/>
              <a:t>– Repopulation of cells</a:t>
            </a:r>
          </a:p>
        </p:txBody>
      </p:sp>
      <p:sp>
        <p:nvSpPr>
          <p:cNvPr id="9" name="Rectangle 8"/>
          <p:cNvSpPr/>
          <p:nvPr/>
        </p:nvSpPr>
        <p:spPr>
          <a:xfrm>
            <a:off x="611560" y="1045452"/>
            <a:ext cx="884843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2F5597"/>
                </a:solidFill>
              </a:rPr>
              <a:t>Common scheme: 2 </a:t>
            </a:r>
            <a:r>
              <a:rPr lang="en-US" sz="2200" dirty="0" err="1">
                <a:solidFill>
                  <a:srgbClr val="2F5597"/>
                </a:solidFill>
              </a:rPr>
              <a:t>Gy</a:t>
            </a:r>
            <a:r>
              <a:rPr lang="en-US" sz="2200" dirty="0">
                <a:solidFill>
                  <a:srgbClr val="2F5597"/>
                </a:solidFill>
              </a:rPr>
              <a:t>/session, 1 session/day, 5 days week, 5-6 weeks </a:t>
            </a:r>
          </a:p>
        </p:txBody>
      </p:sp>
    </p:spTree>
    <p:extLst>
      <p:ext uri="{BB962C8B-B14F-4D97-AF65-F5344CB8AC3E}">
        <p14:creationId xmlns:p14="http://schemas.microsoft.com/office/powerpoint/2010/main" val="14749828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6161bf23964febf341e96f464fc16cc1b438f2"/>
  <p:tag name="ISPRING_RESOURCE_PATHS_HASH_2" val="6fd879b14c3126aa40ab45aabc72663e8c77e2e"/>
</p:tagLst>
</file>

<file path=ppt/theme/theme1.xml><?xml version="1.0" encoding="utf-8"?>
<a:theme xmlns:a="http://schemas.openxmlformats.org/drawingml/2006/main" name="Office Theme">
  <a:themeElements>
    <a:clrScheme name="Institut Curie">
      <a:dk1>
        <a:srgbClr val="000000"/>
      </a:dk1>
      <a:lt1>
        <a:srgbClr val="FFFFFF"/>
      </a:lt1>
      <a:dk2>
        <a:srgbClr val="EE8220"/>
      </a:dk2>
      <a:lt2>
        <a:srgbClr val="EE8220"/>
      </a:lt2>
      <a:accent1>
        <a:srgbClr val="FAC090"/>
      </a:accent1>
      <a:accent2>
        <a:srgbClr val="5B5B60"/>
      </a:accent2>
      <a:accent3>
        <a:srgbClr val="E76D1A"/>
      </a:accent3>
      <a:accent4>
        <a:srgbClr val="EE8220"/>
      </a:accent4>
      <a:accent5>
        <a:srgbClr val="FAC090"/>
      </a:accent5>
      <a:accent6>
        <a:srgbClr val="000000"/>
      </a:accent6>
      <a:hlink>
        <a:srgbClr val="F2F2F2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13326</TotalTime>
  <Words>1964</Words>
  <Application>Microsoft Office PowerPoint</Application>
  <PresentationFormat>Affichage à l'écran (4:3)</PresentationFormat>
  <Paragraphs>513</Paragraphs>
  <Slides>50</Slides>
  <Notes>16</Notes>
  <HiddenSlides>0</HiddenSlides>
  <MMClips>0</MMClips>
  <ScaleCrop>false</ScaleCrop>
  <HeadingPairs>
    <vt:vector size="8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50</vt:i4>
      </vt:variant>
    </vt:vector>
  </HeadingPairs>
  <TitlesOfParts>
    <vt:vector size="62" baseType="lpstr">
      <vt:lpstr>ＭＳ Ｐゴシック</vt:lpstr>
      <vt:lpstr>Arial</vt:lpstr>
      <vt:lpstr>Arial Unicode MS</vt:lpstr>
      <vt:lpstr>Calibri</vt:lpstr>
      <vt:lpstr>Century Gothic</vt:lpstr>
      <vt:lpstr>Droid Sans Fallback</vt:lpstr>
      <vt:lpstr>Times New Roman</vt:lpstr>
      <vt:lpstr>Trebuchet MS</vt:lpstr>
      <vt:lpstr>Wingdings</vt:lpstr>
      <vt:lpstr>Wingdings 2</vt:lpstr>
      <vt:lpstr>Office Theme</vt:lpstr>
      <vt:lpstr>Prism 7</vt:lpstr>
      <vt:lpstr>Présentation PowerPoint</vt:lpstr>
      <vt:lpstr>Radiotherapy (RT)</vt:lpstr>
      <vt:lpstr>Radiotherapy  types </vt:lpstr>
      <vt:lpstr>External  radiotherapy</vt:lpstr>
      <vt:lpstr>New approaches in Radiotherapy: why?</vt:lpstr>
      <vt:lpstr>Présentation PowerPoint</vt:lpstr>
      <vt:lpstr>Présentation PowerPoint</vt:lpstr>
      <vt:lpstr>Présentation PowerPoint</vt:lpstr>
      <vt:lpstr>Temporal fractionation of the dose</vt:lpstr>
      <vt:lpstr>Temporal fractionation of the dose</vt:lpstr>
      <vt:lpstr>High single dose can estimulate immune system </vt:lpstr>
      <vt:lpstr>Dose rate</vt:lpstr>
      <vt:lpstr>Time: Dose rate</vt:lpstr>
      <vt:lpstr>Présentation PowerPoint</vt:lpstr>
      <vt:lpstr>Addressing a clinical need with a new paradigm</vt:lpstr>
      <vt:lpstr>Addressing a clinical need with a new RT paradigm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Microbeam Radiation therapy </vt:lpstr>
      <vt:lpstr>Drawbacks of MRT</vt:lpstr>
      <vt:lpstr>Minibeam radiation therapy: a good compromise</vt:lpstr>
      <vt:lpstr>Présentation PowerPoint</vt:lpstr>
      <vt:lpstr>PROTONMBRT: an innovative therapeutic approach</vt:lpstr>
      <vt:lpstr>Présentation PowerPoint</vt:lpstr>
      <vt:lpstr>Présentation PowerPoint</vt:lpstr>
      <vt:lpstr>Tumor control effectiveness in glioma (RG2) bearing rats </vt:lpstr>
      <vt:lpstr>pMBRT provides tumor control even with highly heterogeneous dose distributions</vt:lpstr>
      <vt:lpstr>Présentation PowerPoint</vt:lpstr>
      <vt:lpstr>Short term objectives (3-5 years)</vt:lpstr>
      <vt:lpstr>PROTONMBRT</vt:lpstr>
      <vt:lpstr>Présentation PowerPoint</vt:lpstr>
      <vt:lpstr>Heavy ions  MBRT: Advantages</vt:lpstr>
      <vt:lpstr>Heavy ions MBRT: impact on valleys</vt:lpstr>
      <vt:lpstr>Heavy ions MBRT: disentangling molecular and cellular effects with infrared microspectroscopy</vt:lpstr>
      <vt:lpstr>Very heavy ions MBRT</vt:lpstr>
      <vt:lpstr>Ne ions MBRT at HIMAC (Japan) </vt:lpstr>
      <vt:lpstr>Présentation PowerPoint</vt:lpstr>
      <vt:lpstr>Very high energy electrons (VHEE) therapy</vt:lpstr>
      <vt:lpstr>Présentation PowerPoint</vt:lpstr>
      <vt:lpstr>Dose rate effects: FLASH</vt:lpstr>
      <vt:lpstr>Final reflections</vt:lpstr>
      <vt:lpstr>International Biophysics collaboration</vt:lpstr>
      <vt:lpstr>Frontiers in Physics: research topic issue</vt:lpstr>
      <vt:lpstr>NARA team</vt:lpstr>
      <vt:lpstr>Acknowledgments </vt:lpstr>
      <vt:lpstr>Présentation PowerPoint</vt:lpstr>
    </vt:vector>
  </TitlesOfParts>
  <Company>Indépendant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Thomas Hervé</dc:creator>
  <cp:lastModifiedBy>Yolanda Prezado</cp:lastModifiedBy>
  <cp:revision>706</cp:revision>
  <cp:lastPrinted>2017-04-19T10:17:01Z</cp:lastPrinted>
  <dcterms:created xsi:type="dcterms:W3CDTF">2015-05-27T08:44:12Z</dcterms:created>
  <dcterms:modified xsi:type="dcterms:W3CDTF">2019-11-13T14:27:12Z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7549485</vt:lpwstr>
  </property>
  <property fmtid="{D5CDD505-2E9C-101B-9397-08002B2CF9AE}" pid="3" name="NXPowerLiteSettings">
    <vt:lpwstr>B74006B004C800</vt:lpwstr>
  </property>
  <property fmtid="{D5CDD505-2E9C-101B-9397-08002B2CF9AE}" pid="4" name="NXPowerLiteVersion">
    <vt:lpwstr>D5.0.6</vt:lpwstr>
  </property>
</Properties>
</file>