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239" r:id="rId4"/>
    <p:sldMasterId id="2147484251" r:id="rId5"/>
  </p:sldMasterIdLst>
  <p:notesMasterIdLst>
    <p:notesMasterId r:id="rId45"/>
  </p:notesMasterIdLst>
  <p:handoutMasterIdLst>
    <p:handoutMasterId r:id="rId46"/>
  </p:handoutMasterIdLst>
  <p:sldIdLst>
    <p:sldId id="1451" r:id="rId6"/>
    <p:sldId id="921" r:id="rId7"/>
    <p:sldId id="858" r:id="rId8"/>
    <p:sldId id="1091" r:id="rId9"/>
    <p:sldId id="1090" r:id="rId10"/>
    <p:sldId id="1033" r:id="rId11"/>
    <p:sldId id="1101" r:id="rId12"/>
    <p:sldId id="1401" r:id="rId13"/>
    <p:sldId id="1087" r:id="rId14"/>
    <p:sldId id="1088" r:id="rId15"/>
    <p:sldId id="1093" r:id="rId16"/>
    <p:sldId id="1106" r:id="rId17"/>
    <p:sldId id="1108" r:id="rId18"/>
    <p:sldId id="1448" r:id="rId19"/>
    <p:sldId id="1450" r:id="rId20"/>
    <p:sldId id="268" r:id="rId21"/>
    <p:sldId id="1452" r:id="rId22"/>
    <p:sldId id="1303" r:id="rId23"/>
    <p:sldId id="382" r:id="rId24"/>
    <p:sldId id="408" r:id="rId25"/>
    <p:sldId id="527" r:id="rId26"/>
    <p:sldId id="537" r:id="rId27"/>
    <p:sldId id="259" r:id="rId28"/>
    <p:sldId id="305" r:id="rId29"/>
    <p:sldId id="277" r:id="rId30"/>
    <p:sldId id="529" r:id="rId31"/>
    <p:sldId id="288" r:id="rId32"/>
    <p:sldId id="1449" r:id="rId33"/>
    <p:sldId id="261" r:id="rId34"/>
    <p:sldId id="335" r:id="rId35"/>
    <p:sldId id="262" r:id="rId36"/>
    <p:sldId id="339" r:id="rId37"/>
    <p:sldId id="338" r:id="rId38"/>
    <p:sldId id="323" r:id="rId39"/>
    <p:sldId id="308" r:id="rId40"/>
    <p:sldId id="336" r:id="rId41"/>
    <p:sldId id="340" r:id="rId42"/>
    <p:sldId id="264" r:id="rId43"/>
    <p:sldId id="330"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7">
          <p15:clr>
            <a:srgbClr val="A4A3A4"/>
          </p15:clr>
        </p15:guide>
        <p15:guide id="2" pos="28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055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900"/>
    <p:restoredTop sz="95126" autoAdjust="0"/>
  </p:normalViewPr>
  <p:slideViewPr>
    <p:cSldViewPr snapToGrid="0" snapToObjects="1">
      <p:cViewPr>
        <p:scale>
          <a:sx n="100" d="100"/>
          <a:sy n="100" d="100"/>
        </p:scale>
        <p:origin x="1512" y="270"/>
      </p:cViewPr>
      <p:guideLst>
        <p:guide orient="horz" pos="2167"/>
        <p:guide pos="2882"/>
      </p:guideLst>
    </p:cSldViewPr>
  </p:slideViewPr>
  <p:notesTextViewPr>
    <p:cViewPr>
      <p:scale>
        <a:sx n="100" d="100"/>
        <a:sy n="100" d="100"/>
      </p:scale>
      <p:origin x="0" y="0"/>
    </p:cViewPr>
  </p:notesTextViewPr>
  <p:sorterViewPr>
    <p:cViewPr varScale="1">
      <p:scale>
        <a:sx n="100" d="100"/>
        <a:sy n="100" d="100"/>
      </p:scale>
      <p:origin x="0" y="-550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9F5A68A-ACCE-784B-9B86-6BF239ADA5D8}" type="datetimeFigureOut">
              <a:rPr lang="en-US" smtClean="0"/>
              <a:t>2/17/2020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13665DE-805B-7C47-8718-9E59C3CB3757}" type="slidenum">
              <a:rPr lang="en-US" smtClean="0"/>
              <a:t>‹#›</a:t>
            </a:fld>
            <a:endParaRPr lang="en-US" dirty="0"/>
          </a:p>
        </p:txBody>
      </p:sp>
    </p:spTree>
    <p:extLst>
      <p:ext uri="{BB962C8B-B14F-4D97-AF65-F5344CB8AC3E}">
        <p14:creationId xmlns:p14="http://schemas.microsoft.com/office/powerpoint/2010/main" val="30575813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6C46B3-4BC9-4740-9196-6825ADA67657}" type="datetimeFigureOut">
              <a:rPr lang="en-US" smtClean="0"/>
              <a:t>2/17/2020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D3863C-F7FA-BB47-913C-199AB6D4809D}" type="slidenum">
              <a:rPr lang="en-US" smtClean="0"/>
              <a:t>‹#›</a:t>
            </a:fld>
            <a:endParaRPr lang="en-US" dirty="0"/>
          </a:p>
        </p:txBody>
      </p:sp>
    </p:spTree>
    <p:extLst>
      <p:ext uri="{BB962C8B-B14F-4D97-AF65-F5344CB8AC3E}">
        <p14:creationId xmlns:p14="http://schemas.microsoft.com/office/powerpoint/2010/main" val="211088860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a:extLst>
              <a:ext uri="{FF2B5EF4-FFF2-40B4-BE49-F238E27FC236}">
                <a16:creationId xmlns:a16="http://schemas.microsoft.com/office/drawing/2014/main" id="{A4E8F510-7390-3F48-B38C-4FE74C90A8B6}"/>
              </a:ext>
            </a:extLst>
          </p:cNvPr>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4" name="Notes Placeholder 2">
            <a:extLst>
              <a:ext uri="{FF2B5EF4-FFF2-40B4-BE49-F238E27FC236}">
                <a16:creationId xmlns:a16="http://schemas.microsoft.com/office/drawing/2014/main" id="{6FF9520B-9EE4-5248-9935-0E235033E86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ea typeface="ＭＳ Ｐゴシック" panose="020B0600070205080204" pitchFamily="34" charset="-128"/>
            </a:endParaRPr>
          </a:p>
        </p:txBody>
      </p:sp>
      <p:sp>
        <p:nvSpPr>
          <p:cNvPr id="54275" name="Slide Number Placeholder 3">
            <a:extLst>
              <a:ext uri="{FF2B5EF4-FFF2-40B4-BE49-F238E27FC236}">
                <a16:creationId xmlns:a16="http://schemas.microsoft.com/office/drawing/2014/main" id="{DDDCF6C5-08B2-E940-9516-BC1B90AF289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ea typeface="ＭＳ Ｐゴシック" panose="020B0600070205080204" pitchFamily="34" charset="-128"/>
              </a:defRPr>
            </a:lvl1pPr>
            <a:lvl2pPr marL="742950" indent="-285750">
              <a:defRPr>
                <a:solidFill>
                  <a:schemeClr val="tx1"/>
                </a:solidFill>
                <a:latin typeface="Tahoma" panose="020B0604030504040204" pitchFamily="34" charset="0"/>
                <a:ea typeface="ＭＳ Ｐゴシック" panose="020B0600070205080204" pitchFamily="34" charset="-128"/>
              </a:defRPr>
            </a:lvl2pPr>
            <a:lvl3pPr marL="1143000" indent="-228600">
              <a:defRPr>
                <a:solidFill>
                  <a:schemeClr val="tx1"/>
                </a:solidFill>
                <a:latin typeface="Tahoma" panose="020B0604030504040204" pitchFamily="34" charset="0"/>
                <a:ea typeface="ＭＳ Ｐゴシック" panose="020B0600070205080204" pitchFamily="34" charset="-128"/>
              </a:defRPr>
            </a:lvl3pPr>
            <a:lvl4pPr marL="1600200" indent="-228600">
              <a:defRPr>
                <a:solidFill>
                  <a:schemeClr val="tx1"/>
                </a:solidFill>
                <a:latin typeface="Tahoma" panose="020B0604030504040204" pitchFamily="34" charset="0"/>
                <a:ea typeface="ＭＳ Ｐゴシック" panose="020B0600070205080204" pitchFamily="34" charset="-128"/>
              </a:defRPr>
            </a:lvl4pPr>
            <a:lvl5pPr marL="2057400" indent="-228600">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9pPr>
          </a:lstStyle>
          <a:p>
            <a:fld id="{ABFA399D-5E43-1940-816E-80535DF42795}" type="slidenum">
              <a:rPr lang="en-US" altLang="en-US" smtClean="0"/>
              <a:pPr/>
              <a:t>7</a:t>
            </a:fld>
            <a:endParaRPr lang="en-US" altLang="en-US"/>
          </a:p>
        </p:txBody>
      </p:sp>
    </p:spTree>
    <p:extLst>
      <p:ext uri="{BB962C8B-B14F-4D97-AF65-F5344CB8AC3E}">
        <p14:creationId xmlns:p14="http://schemas.microsoft.com/office/powerpoint/2010/main" val="784998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Need &lt;2pA is sufficient</a:t>
            </a:r>
            <a:r>
              <a:rPr lang="en-GB" baseline="0" dirty="0"/>
              <a:t> for imaging (image generated in about 1 minute</a:t>
            </a:r>
            <a:endParaRPr lang="en-GB" dirty="0"/>
          </a:p>
        </p:txBody>
      </p:sp>
      <p:sp>
        <p:nvSpPr>
          <p:cNvPr id="4" name="Slide Number Placeholder 3"/>
          <p:cNvSpPr>
            <a:spLocks noGrp="1"/>
          </p:cNvSpPr>
          <p:nvPr>
            <p:ph type="sldNum" sz="quarter" idx="10"/>
          </p:nvPr>
        </p:nvSpPr>
        <p:spPr/>
        <p:txBody>
          <a:bodyPr/>
          <a:lstStyle/>
          <a:p>
            <a:fld id="{6A37CEA5-BFBF-41DE-A33D-A795B355C1EB}" type="slidenum">
              <a:rPr lang="en-GB" smtClean="0"/>
              <a:t>35</a:t>
            </a:fld>
            <a:endParaRPr lang="en-GB"/>
          </a:p>
        </p:txBody>
      </p:sp>
    </p:spTree>
    <p:extLst>
      <p:ext uri="{BB962C8B-B14F-4D97-AF65-F5344CB8AC3E}">
        <p14:creationId xmlns:p14="http://schemas.microsoft.com/office/powerpoint/2010/main" val="3204213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A37CEA5-BFBF-41DE-A33D-A795B355C1EB}" type="slidenum">
              <a:rPr lang="en-GB" smtClean="0"/>
              <a:t>36</a:t>
            </a:fld>
            <a:endParaRPr lang="en-GB"/>
          </a:p>
        </p:txBody>
      </p:sp>
    </p:spTree>
    <p:extLst>
      <p:ext uri="{BB962C8B-B14F-4D97-AF65-F5344CB8AC3E}">
        <p14:creationId xmlns:p14="http://schemas.microsoft.com/office/powerpoint/2010/main" val="2103248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A37CEA5-BFBF-41DE-A33D-A795B355C1EB}" type="slidenum">
              <a:rPr lang="en-GB" smtClean="0"/>
              <a:t>39</a:t>
            </a:fld>
            <a:endParaRPr lang="en-GB"/>
          </a:p>
        </p:txBody>
      </p:sp>
    </p:spTree>
    <p:extLst>
      <p:ext uri="{BB962C8B-B14F-4D97-AF65-F5344CB8AC3E}">
        <p14:creationId xmlns:p14="http://schemas.microsoft.com/office/powerpoint/2010/main" val="1221481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8A42194-3D17-B443-AEBE-6199B603484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11502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281562-3D04-4A7E-AF85-A7A3EB558469}" type="slidenum">
              <a:rPr kumimoji="0" lang="fr-CH" sz="1200" b="0" i="0" u="none" strike="noStrike" kern="1200" cap="none" spc="0" normalizeH="0" baseline="0" noProof="0" smtClean="0">
                <a:ln>
                  <a:noFill/>
                </a:ln>
                <a:solidFill>
                  <a:prstClr val="black"/>
                </a:solidFill>
                <a:effectLst/>
                <a:uLnTx/>
                <a:uFillTx/>
                <a:latin typeface="Calibri"/>
                <a:ea typeface="ＭＳ Ｐゴシック" pitchFamily="-111"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fr-CH" sz="1200" b="0" i="0" u="none" strike="noStrike" kern="1200" cap="none" spc="0" normalizeH="0" baseline="0" noProof="0">
              <a:ln>
                <a:noFill/>
              </a:ln>
              <a:solidFill>
                <a:prstClr val="black"/>
              </a:solidFill>
              <a:effectLst/>
              <a:uLnTx/>
              <a:uFillTx/>
              <a:latin typeface="Calibri"/>
              <a:ea typeface="ＭＳ Ｐゴシック" pitchFamily="-111" charset="-128"/>
              <a:cs typeface="+mn-cs"/>
            </a:endParaRPr>
          </a:p>
        </p:txBody>
      </p:sp>
    </p:spTree>
    <p:extLst>
      <p:ext uri="{BB962C8B-B14F-4D97-AF65-F5344CB8AC3E}">
        <p14:creationId xmlns:p14="http://schemas.microsoft.com/office/powerpoint/2010/main" val="1567415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dirty="0"/>
              <a:t>Tecnologie intelligenti per estendere le vite con acceleratori lineari </a:t>
            </a:r>
            <a:r>
              <a:rPr lang="it-IT" dirty="0" err="1"/>
              <a:t>projetto</a:t>
            </a:r>
            <a:r>
              <a:rPr lang="it-IT" dirty="0"/>
              <a:t> per Migliorare l'accesso alla radioterapia a livello globale</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8A42194-3D17-B443-AEBE-6199B603484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6910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D3863C-F7FA-BB47-913C-199AB6D4809D}" type="slidenum">
              <a:rPr lang="en-US" smtClean="0"/>
              <a:t>23</a:t>
            </a:fld>
            <a:endParaRPr lang="en-US" dirty="0"/>
          </a:p>
        </p:txBody>
      </p:sp>
    </p:spTree>
    <p:extLst>
      <p:ext uri="{BB962C8B-B14F-4D97-AF65-F5344CB8AC3E}">
        <p14:creationId xmlns:p14="http://schemas.microsoft.com/office/powerpoint/2010/main" val="2744303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a:p>
            <a:pPr marL="285750" indent="-285750">
              <a:buBlip>
                <a:blip r:embed="rId3"/>
              </a:buBlip>
            </a:pPr>
            <a:r>
              <a:rPr lang="en-GB" dirty="0"/>
              <a:t>The amount of coupling required between cells significantly degrades x-band shunt impedance and gradient. </a:t>
            </a:r>
          </a:p>
          <a:p>
            <a:pPr marL="285750" indent="-285750">
              <a:buBlip>
                <a:blip r:embed="rId3"/>
              </a:buBlip>
            </a:pPr>
            <a:r>
              <a:rPr lang="en-GB" dirty="0"/>
              <a:t>1mm septum thickness is a risky manufacturing challenge. + the graph on the previous slide had a s-band septum of 4mm and x-band 1mm (thinner septum higher </a:t>
            </a:r>
            <a:r>
              <a:rPr lang="en-GB" dirty="0" err="1"/>
              <a:t>Rs</a:t>
            </a:r>
            <a:r>
              <a:rPr lang="en-GB" dirty="0"/>
              <a:t>)</a:t>
            </a:r>
          </a:p>
          <a:p>
            <a:pPr marL="285750" indent="-285750">
              <a:buBlip>
                <a:blip r:embed="rId3"/>
              </a:buBlip>
            </a:pPr>
            <a:r>
              <a:rPr lang="en-GB" dirty="0" err="1"/>
              <a:t>Epeak</a:t>
            </a:r>
            <a:r>
              <a:rPr lang="en-GB" dirty="0"/>
              <a:t> limit is 200 MV/m. peaking on the nose cone/aperture. There is no advantage to a smaller aperture at s-band, shunt impedance stays almost constant as we increase aperture. So </a:t>
            </a:r>
            <a:r>
              <a:rPr lang="en-GB" dirty="0" err="1"/>
              <a:t>Epeak</a:t>
            </a:r>
            <a:r>
              <a:rPr lang="en-GB" dirty="0"/>
              <a:t> can be optimised. </a:t>
            </a:r>
          </a:p>
          <a:p>
            <a:pPr marL="285750" indent="-285750">
              <a:buBlip>
                <a:blip r:embed="rId3"/>
              </a:buBlip>
            </a:pPr>
            <a:r>
              <a:rPr lang="en-GB" dirty="0" err="1"/>
              <a:t>Hpeak</a:t>
            </a:r>
            <a:r>
              <a:rPr lang="en-GB" dirty="0"/>
              <a:t> limit is 273 kA/m. Both utilise magnetic coupling – this is why X-band is higher due to more coupling. However s-band is closer to limit and can be optimised. </a:t>
            </a:r>
          </a:p>
          <a:p>
            <a:pPr marL="285750" indent="-285750">
              <a:buBlip>
                <a:blip r:embed="rId3"/>
              </a:buBlip>
            </a:pPr>
            <a:r>
              <a:rPr lang="en-GB" dirty="0"/>
              <a:t>The Gradient in both of these cases is limited by the modified pointing vector (</a:t>
            </a:r>
            <a:r>
              <a:rPr lang="en-GB" dirty="0" err="1"/>
              <a:t>Sc</a:t>
            </a:r>
            <a:r>
              <a:rPr lang="en-GB" dirty="0"/>
              <a:t>)</a:t>
            </a:r>
          </a:p>
          <a:p>
            <a:pPr marL="285750" indent="-285750">
              <a:buBlip>
                <a:blip r:embed="rId3"/>
              </a:buBlip>
            </a:pPr>
            <a:r>
              <a:rPr lang="en-GB" dirty="0"/>
              <a:t>An X-band Traveling wave structure reached 58MV/m in simulation.</a:t>
            </a:r>
          </a:p>
          <a:p>
            <a:pPr marL="285750" indent="-285750">
              <a:buBlip>
                <a:blip r:embed="rId3"/>
              </a:buBlip>
            </a:pPr>
            <a:r>
              <a:rPr lang="en-GB" dirty="0"/>
              <a:t>Considering all of these results, it makes sense to open the aperture of the s-band structure, thus requiring less focussing magnets between structures, fitting in an extra structure, and lowering the required gradient. This then allows for optimisation lowering the peak fields.  </a:t>
            </a:r>
          </a:p>
          <a:p>
            <a:pPr marL="285750" indent="-285750">
              <a:buFont typeface="Arial" panose="020B0604020202020204" pitchFamily="34" charset="0"/>
              <a:buBlip>
                <a:blip r:embed="rId3"/>
              </a:buBlip>
            </a:pPr>
            <a:endParaRPr lang="en-GB" dirty="0"/>
          </a:p>
        </p:txBody>
      </p:sp>
      <p:sp>
        <p:nvSpPr>
          <p:cNvPr id="4" name="Slide Number Placeholder 3"/>
          <p:cNvSpPr>
            <a:spLocks noGrp="1"/>
          </p:cNvSpPr>
          <p:nvPr>
            <p:ph type="sldNum" sz="quarter" idx="10"/>
          </p:nvPr>
        </p:nvSpPr>
        <p:spPr/>
        <p:txBody>
          <a:bodyPr/>
          <a:lstStyle/>
          <a:p>
            <a:fld id="{6A37CEA5-BFBF-41DE-A33D-A795B355C1EB}" type="slidenum">
              <a:rPr lang="en-GB" smtClean="0"/>
              <a:t>30</a:t>
            </a:fld>
            <a:endParaRPr lang="en-GB"/>
          </a:p>
        </p:txBody>
      </p:sp>
    </p:spTree>
    <p:extLst>
      <p:ext uri="{BB962C8B-B14F-4D97-AF65-F5344CB8AC3E}">
        <p14:creationId xmlns:p14="http://schemas.microsoft.com/office/powerpoint/2010/main" val="3520128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a:t>
            </a:r>
            <a:r>
              <a:rPr lang="en-GB" baseline="0" dirty="0"/>
              <a:t> moving on with large aperture phase we looked at septum again because the plot before was scaled septum and it has significant impact. </a:t>
            </a:r>
            <a:endParaRPr lang="en-GB" dirty="0"/>
          </a:p>
          <a:p>
            <a:endParaRPr lang="en-GB" dirty="0"/>
          </a:p>
          <a:p>
            <a:r>
              <a:rPr lang="en-GB" dirty="0"/>
              <a:t>Moved forward with c</a:t>
            </a:r>
            <a:r>
              <a:rPr lang="en-GB" baseline="0" dirty="0"/>
              <a:t> and s band because of high coupling required at x-band.</a:t>
            </a:r>
          </a:p>
          <a:p>
            <a:endParaRPr lang="en-GB" baseline="0" dirty="0"/>
          </a:p>
          <a:p>
            <a:r>
              <a:rPr lang="en-GB" baseline="0" dirty="0"/>
              <a:t>Relative cell diameters.</a:t>
            </a:r>
          </a:p>
          <a:p>
            <a:endParaRPr lang="en-GB" baseline="0" dirty="0"/>
          </a:p>
          <a:p>
            <a:r>
              <a:rPr lang="en-GB" baseline="0" dirty="0"/>
              <a:t>Baring in mind the coupling issue at x-band </a:t>
            </a:r>
          </a:p>
          <a:p>
            <a:endParaRPr lang="en-GB" baseline="0" dirty="0"/>
          </a:p>
          <a:p>
            <a:r>
              <a:rPr lang="en-GB" baseline="0" dirty="0"/>
              <a:t>Add a plot that demonstrates septum and nose cone</a:t>
            </a:r>
          </a:p>
          <a:p>
            <a:endParaRPr lang="en-GB" dirty="0"/>
          </a:p>
        </p:txBody>
      </p:sp>
      <p:sp>
        <p:nvSpPr>
          <p:cNvPr id="4" name="Slide Number Placeholder 3"/>
          <p:cNvSpPr>
            <a:spLocks noGrp="1"/>
          </p:cNvSpPr>
          <p:nvPr>
            <p:ph type="sldNum" sz="quarter" idx="10"/>
          </p:nvPr>
        </p:nvSpPr>
        <p:spPr/>
        <p:txBody>
          <a:bodyPr/>
          <a:lstStyle/>
          <a:p>
            <a:fld id="{6A37CEA5-BFBF-41DE-A33D-A795B355C1EB}" type="slidenum">
              <a:rPr lang="en-GB" smtClean="0"/>
              <a:t>32</a:t>
            </a:fld>
            <a:endParaRPr lang="en-GB"/>
          </a:p>
        </p:txBody>
      </p:sp>
    </p:spTree>
    <p:extLst>
      <p:ext uri="{BB962C8B-B14F-4D97-AF65-F5344CB8AC3E}">
        <p14:creationId xmlns:p14="http://schemas.microsoft.com/office/powerpoint/2010/main" val="2193526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Moved forward with c</a:t>
            </a:r>
            <a:r>
              <a:rPr lang="en-GB" baseline="0" dirty="0"/>
              <a:t> and s band because of high coupling required at x-band.</a:t>
            </a:r>
          </a:p>
          <a:p>
            <a:endParaRPr lang="en-GB" baseline="0" dirty="0"/>
          </a:p>
          <a:p>
            <a:r>
              <a:rPr lang="en-GB" baseline="0" dirty="0"/>
              <a:t>Rans some multi cells cavity simulations at c &amp; </a:t>
            </a:r>
            <a:r>
              <a:rPr lang="en-GB" baseline="0" dirty="0" err="1"/>
              <a:t>sband</a:t>
            </a:r>
            <a:r>
              <a:rPr lang="en-GB" baseline="0" dirty="0"/>
              <a:t>.</a:t>
            </a:r>
          </a:p>
          <a:p>
            <a:r>
              <a:rPr lang="en-GB" baseline="0" dirty="0"/>
              <a:t>Re-optimise to meet all gradient constraints</a:t>
            </a:r>
            <a:endParaRPr lang="en-GB" dirty="0"/>
          </a:p>
        </p:txBody>
      </p:sp>
      <p:sp>
        <p:nvSpPr>
          <p:cNvPr id="4" name="Slide Number Placeholder 3"/>
          <p:cNvSpPr>
            <a:spLocks noGrp="1"/>
          </p:cNvSpPr>
          <p:nvPr>
            <p:ph type="sldNum" sz="quarter" idx="10"/>
          </p:nvPr>
        </p:nvSpPr>
        <p:spPr/>
        <p:txBody>
          <a:bodyPr/>
          <a:lstStyle/>
          <a:p>
            <a:fld id="{6A37CEA5-BFBF-41DE-A33D-A795B355C1EB}" type="slidenum">
              <a:rPr lang="en-GB" smtClean="0"/>
              <a:t>33</a:t>
            </a:fld>
            <a:endParaRPr lang="en-GB"/>
          </a:p>
        </p:txBody>
      </p:sp>
    </p:spTree>
    <p:extLst>
      <p:ext uri="{BB962C8B-B14F-4D97-AF65-F5344CB8AC3E}">
        <p14:creationId xmlns:p14="http://schemas.microsoft.com/office/powerpoint/2010/main" val="4057634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A37CEA5-BFBF-41DE-A33D-A795B355C1EB}" type="slidenum">
              <a:rPr lang="en-GB" smtClean="0"/>
              <a:t>34</a:t>
            </a:fld>
            <a:endParaRPr lang="en-GB"/>
          </a:p>
        </p:txBody>
      </p:sp>
    </p:spTree>
    <p:extLst>
      <p:ext uri="{BB962C8B-B14F-4D97-AF65-F5344CB8AC3E}">
        <p14:creationId xmlns:p14="http://schemas.microsoft.com/office/powerpoint/2010/main" val="3476782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2: text only">
    <p:spTree>
      <p:nvGrpSpPr>
        <p:cNvPr id="1" name=""/>
        <p:cNvGrpSpPr/>
        <p:nvPr/>
      </p:nvGrpSpPr>
      <p:grpSpPr>
        <a:xfrm>
          <a:off x="0" y="0"/>
          <a:ext cx="0" cy="0"/>
          <a:chOff x="0" y="0"/>
          <a:chExt cx="0" cy="0"/>
        </a:xfrm>
      </p:grpSpPr>
      <p:sp>
        <p:nvSpPr>
          <p:cNvPr id="2" name="Title 1"/>
          <p:cNvSpPr>
            <a:spLocks noGrp="1"/>
          </p:cNvSpPr>
          <p:nvPr>
            <p:ph type="ctrTitle"/>
          </p:nvPr>
        </p:nvSpPr>
        <p:spPr>
          <a:xfrm>
            <a:off x="395536" y="548680"/>
            <a:ext cx="6768752" cy="1152128"/>
          </a:xfrm>
          <a:prstGeom prst="rect">
            <a:avLst/>
          </a:prstGeom>
          <a:solidFill>
            <a:srgbClr val="C00000"/>
          </a:solidFill>
        </p:spPr>
        <p:txBody>
          <a:bodyPr/>
          <a:lstStyle>
            <a:lvl1pPr algn="l">
              <a:lnSpc>
                <a:spcPts val="2625"/>
              </a:lnSpc>
              <a:defRPr sz="2700">
                <a:solidFill>
                  <a:schemeClr val="bg1"/>
                </a:solidFill>
              </a:defRPr>
            </a:lvl1pPr>
          </a:lstStyle>
          <a:p>
            <a:r>
              <a:rPr lang="en-US" dirty="0"/>
              <a:t>Click to edit Master title style</a:t>
            </a:r>
            <a:endParaRPr lang="en-GB" dirty="0"/>
          </a:p>
        </p:txBody>
      </p:sp>
      <p:sp>
        <p:nvSpPr>
          <p:cNvPr id="4" name="Text Placeholder 7"/>
          <p:cNvSpPr>
            <a:spLocks noGrp="1"/>
          </p:cNvSpPr>
          <p:nvPr>
            <p:ph type="body" sz="quarter" idx="14"/>
          </p:nvPr>
        </p:nvSpPr>
        <p:spPr>
          <a:xfrm>
            <a:off x="395289" y="1844677"/>
            <a:ext cx="8425184" cy="4752975"/>
          </a:xfrm>
          <a:prstGeom prst="rect">
            <a:avLst/>
          </a:prstGeom>
        </p:spPr>
        <p:txBody>
          <a:bodyPr vert="horz"/>
          <a:lstStyle>
            <a:lvl1pPr>
              <a:defRPr sz="2000">
                <a:solidFill>
                  <a:srgbClr val="666666"/>
                </a:solidFill>
              </a:defRPr>
            </a:lvl1pPr>
            <a:lvl2pPr>
              <a:defRPr sz="1650">
                <a:solidFill>
                  <a:srgbClr val="666666"/>
                </a:solidFill>
              </a:defRPr>
            </a:lvl2pPr>
            <a:lvl3pPr>
              <a:defRPr sz="1500">
                <a:solidFill>
                  <a:srgbClr val="666666"/>
                </a:solidFill>
              </a:defRPr>
            </a:lvl3pPr>
            <a:lvl4pPr>
              <a:defRPr sz="1350">
                <a:solidFill>
                  <a:srgbClr val="666666"/>
                </a:solidFill>
              </a:defRPr>
            </a:lvl4pPr>
            <a:lvl5pPr>
              <a:defRPr sz="1200">
                <a:solidFill>
                  <a:srgbClr val="666666"/>
                </a:solidFill>
              </a:defRPr>
            </a:lvl5pPr>
          </a:lstStyle>
          <a:p>
            <a:pPr lvl="0"/>
            <a:r>
              <a:rPr lang="en-GB" dirty="0"/>
              <a:t>Click to edit Master text styles</a:t>
            </a:r>
          </a:p>
        </p:txBody>
      </p:sp>
    </p:spTree>
    <p:extLst>
      <p:ext uri="{BB962C8B-B14F-4D97-AF65-F5344CB8AC3E}">
        <p14:creationId xmlns:p14="http://schemas.microsoft.com/office/powerpoint/2010/main" val="1405365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Slide 1: presentation title">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556793"/>
            <a:ext cx="8208912" cy="1010543"/>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467544" y="2852936"/>
            <a:ext cx="8208912" cy="720080"/>
          </a:xfrm>
          <a:prstGeom prst="rect">
            <a:avLst/>
          </a:prstGeom>
        </p:spPr>
        <p:txBody>
          <a:bodyPr/>
          <a:lstStyle>
            <a:lvl1pPr marL="0" indent="0" algn="l">
              <a:spcBef>
                <a:spcPts val="0"/>
              </a:spcBef>
              <a:buNone/>
              <a:defRPr sz="1200">
                <a:solidFill>
                  <a:srgbClr val="66666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val="371948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900"/>
          </a:xfrm>
          <a:prstGeom prst="rect">
            <a:avLst/>
          </a:prstGeo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341438"/>
            <a:ext cx="4038600" cy="47847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41438"/>
            <a:ext cx="4038600" cy="47847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r>
              <a:rPr lang="en-US"/>
              <a:t>01/15</a:t>
            </a:r>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r>
              <a:rPr lang="en-US"/>
              <a:t>ENGR 227</a:t>
            </a: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62CB6840-33D9-474B-A7E4-8F57EBB84413}" type="slidenum">
              <a:rPr lang="en-US" altLang="en-US"/>
              <a:pPr/>
              <a:t>‹#›</a:t>
            </a:fld>
            <a:endParaRPr lang="en-US" altLang="en-US"/>
          </a:p>
        </p:txBody>
      </p:sp>
    </p:spTree>
    <p:extLst>
      <p:ext uri="{BB962C8B-B14F-4D97-AF65-F5344CB8AC3E}">
        <p14:creationId xmlns:p14="http://schemas.microsoft.com/office/powerpoint/2010/main" val="180331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0" y="6553200"/>
            <a:ext cx="2133600" cy="365125"/>
          </a:xfrm>
          <a:prstGeom prst="rect">
            <a:avLst/>
          </a:prstGeom>
        </p:spPr>
        <p:txBody>
          <a:bodyPr/>
          <a:lstStyle>
            <a:lvl1pPr>
              <a:defRPr>
                <a:solidFill>
                  <a:prstClr val="white"/>
                </a:solidFill>
              </a:defRPr>
            </a:lvl1pPr>
          </a:lstStyle>
          <a:p>
            <a:pPr>
              <a:defRPr/>
            </a:pPr>
            <a:endParaRPr lang="en-US" dirty="0">
              <a:latin typeface="Calibri"/>
            </a:endParaRPr>
          </a:p>
        </p:txBody>
      </p:sp>
    </p:spTree>
    <p:extLst>
      <p:ext uri="{BB962C8B-B14F-4D97-AF65-F5344CB8AC3E}">
        <p14:creationId xmlns:p14="http://schemas.microsoft.com/office/powerpoint/2010/main" val="2441224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4AE80-2D98-4BAF-A1DD-8089CE96FAA7}"/>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D74622F5-E547-47CC-A004-0E9123CEB2DB}"/>
              </a:ext>
            </a:extLst>
          </p:cNvPr>
          <p:cNvSpPr>
            <a:spLocks noGrp="1"/>
          </p:cNvSpPr>
          <p:nvPr>
            <p:ph type="sldNum" sz="quarter" idx="12"/>
          </p:nvPr>
        </p:nvSpPr>
        <p:spPr>
          <a:xfrm>
            <a:off x="6644964" y="6229431"/>
            <a:ext cx="2057400" cy="365125"/>
          </a:xfrm>
        </p:spPr>
        <p:txBody>
          <a:bodyPr/>
          <a:lstStyle/>
          <a:p>
            <a:fld id="{853F4229-485E-4EDF-B0E6-9F9BC7EBB478}" type="slidenum">
              <a:rPr lang="en-US" smtClean="0"/>
              <a:t>‹#›</a:t>
            </a:fld>
            <a:endParaRPr lang="en-US" dirty="0"/>
          </a:p>
        </p:txBody>
      </p:sp>
    </p:spTree>
    <p:extLst>
      <p:ext uri="{BB962C8B-B14F-4D97-AF65-F5344CB8AC3E}">
        <p14:creationId xmlns:p14="http://schemas.microsoft.com/office/powerpoint/2010/main" val="16833862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Blank background">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6B9A2A6B-8CE5-415B-AEA2-CA928EA98163}"/>
              </a:ext>
            </a:extLst>
          </p:cNvPr>
          <p:cNvSpPr>
            <a:spLocks noGrp="1"/>
          </p:cNvSpPr>
          <p:nvPr>
            <p:ph type="sldNum" sz="quarter" idx="4"/>
          </p:nvPr>
        </p:nvSpPr>
        <p:spPr>
          <a:xfrm>
            <a:off x="6700049" y="6218414"/>
            <a:ext cx="2057400" cy="365125"/>
          </a:xfrm>
          <a:prstGeom prst="rect">
            <a:avLst/>
          </a:prstGeom>
        </p:spPr>
        <p:txBody>
          <a:bodyPr vert="horz" lIns="91440" tIns="45720" rIns="91440" bIns="45720" rtlCol="0" anchor="ctr"/>
          <a:lstStyle>
            <a:lvl1pPr algn="r">
              <a:defRPr sz="1200">
                <a:solidFill>
                  <a:schemeClr val="accent1"/>
                </a:solidFill>
              </a:defRPr>
            </a:lvl1pPr>
          </a:lstStyle>
          <a:p>
            <a:fld id="{853F4229-485E-4EDF-B0E6-9F9BC7EBB478}" type="slidenum">
              <a:rPr lang="en-US" smtClean="0"/>
              <a:pPr/>
              <a:t>‹#›</a:t>
            </a:fld>
            <a:endParaRPr lang="en-US" dirty="0"/>
          </a:p>
        </p:txBody>
      </p:sp>
      <p:sp>
        <p:nvSpPr>
          <p:cNvPr id="5" name="TextBox 4">
            <a:extLst>
              <a:ext uri="{FF2B5EF4-FFF2-40B4-BE49-F238E27FC236}">
                <a16:creationId xmlns:a16="http://schemas.microsoft.com/office/drawing/2014/main" id="{4D2FC577-CC74-4337-A32A-9FB8FD0A9967}"/>
              </a:ext>
            </a:extLst>
          </p:cNvPr>
          <p:cNvSpPr txBox="1"/>
          <p:nvPr userDrawn="1"/>
        </p:nvSpPr>
        <p:spPr>
          <a:xfrm>
            <a:off x="343245" y="6331056"/>
            <a:ext cx="4829254" cy="246221"/>
          </a:xfrm>
          <a:prstGeom prst="rect">
            <a:avLst/>
          </a:prstGeom>
          <a:noFill/>
        </p:spPr>
        <p:txBody>
          <a:bodyPr wrap="square" rtlCol="0">
            <a:spAutoFit/>
          </a:bodyPr>
          <a:lstStyle/>
          <a:p>
            <a:r>
              <a:rPr lang="en-US" sz="1000" dirty="0">
                <a:solidFill>
                  <a:schemeClr val="tx1">
                    <a:lumMod val="65000"/>
                    <a:lumOff val="35000"/>
                  </a:schemeClr>
                </a:solidFill>
              </a:rPr>
              <a:t>**PROPRIETARY AND CONFIDENTIAL – NOT TO BE SHARED**</a:t>
            </a:r>
          </a:p>
        </p:txBody>
      </p:sp>
    </p:spTree>
    <p:extLst>
      <p:ext uri="{BB962C8B-B14F-4D97-AF65-F5344CB8AC3E}">
        <p14:creationId xmlns:p14="http://schemas.microsoft.com/office/powerpoint/2010/main" val="676809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itle 1">
            <a:extLst>
              <a:ext uri="{FF2B5EF4-FFF2-40B4-BE49-F238E27FC236}">
                <a16:creationId xmlns:a16="http://schemas.microsoft.com/office/drawing/2014/main" id="{3907F5C5-6DD2-4616-920C-A067901ABB60}"/>
              </a:ext>
            </a:extLst>
          </p:cNvPr>
          <p:cNvSpPr>
            <a:spLocks noGrp="1"/>
          </p:cNvSpPr>
          <p:nvPr>
            <p:ph type="ctrTitle"/>
          </p:nvPr>
        </p:nvSpPr>
        <p:spPr>
          <a:xfrm>
            <a:off x="395536" y="548680"/>
            <a:ext cx="6768752" cy="1152128"/>
          </a:xfrm>
          <a:prstGeom prst="rect">
            <a:avLst/>
          </a:prstGeom>
          <a:solidFill>
            <a:srgbClr val="C00000"/>
          </a:solidFill>
        </p:spPr>
        <p:txBody>
          <a:bodyPr/>
          <a:lstStyle>
            <a:lvl1pPr algn="l">
              <a:lnSpc>
                <a:spcPts val="2625"/>
              </a:lnSpc>
              <a:defRPr sz="2700">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375048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914D3-0757-4ADE-9124-1B1ED6ABF1A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EF4505-0350-4298-A406-4276EE58C66D}"/>
              </a:ext>
            </a:extLst>
          </p:cNvPr>
          <p:cNvSpPr>
            <a:spLocks noGrp="1"/>
          </p:cNvSpPr>
          <p:nvPr>
            <p:ph sz="half" idx="1"/>
          </p:nvPr>
        </p:nvSpPr>
        <p:spPr>
          <a:xfrm>
            <a:off x="538722" y="1564395"/>
            <a:ext cx="402336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D4EB16-9808-4148-BCEE-3E822E874C55}"/>
              </a:ext>
            </a:extLst>
          </p:cNvPr>
          <p:cNvSpPr>
            <a:spLocks noGrp="1"/>
          </p:cNvSpPr>
          <p:nvPr>
            <p:ph sz="half" idx="2"/>
          </p:nvPr>
        </p:nvSpPr>
        <p:spPr>
          <a:xfrm>
            <a:off x="4781320" y="1564395"/>
            <a:ext cx="402336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3F4EC9F4-3478-4E60-868E-FB5706FE331F}"/>
              </a:ext>
            </a:extLst>
          </p:cNvPr>
          <p:cNvSpPr>
            <a:spLocks noGrp="1"/>
          </p:cNvSpPr>
          <p:nvPr>
            <p:ph type="sldNum" sz="quarter" idx="12"/>
          </p:nvPr>
        </p:nvSpPr>
        <p:spPr/>
        <p:txBody>
          <a:bodyPr/>
          <a:lstStyle/>
          <a:p>
            <a:fld id="{853F4229-485E-4EDF-B0E6-9F9BC7EBB478}" type="slidenum">
              <a:rPr lang="en-US" smtClean="0"/>
              <a:t>‹#›</a:t>
            </a:fld>
            <a:endParaRPr lang="en-US" dirty="0"/>
          </a:p>
        </p:txBody>
      </p:sp>
    </p:spTree>
    <p:extLst>
      <p:ext uri="{BB962C8B-B14F-4D97-AF65-F5344CB8AC3E}">
        <p14:creationId xmlns:p14="http://schemas.microsoft.com/office/powerpoint/2010/main" val="39995767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Slide 1: presentation title">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556793"/>
            <a:ext cx="8208912" cy="1010543"/>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467544" y="2852936"/>
            <a:ext cx="8208912" cy="720080"/>
          </a:xfrm>
          <a:prstGeom prst="rect">
            <a:avLst/>
          </a:prstGeom>
        </p:spPr>
        <p:txBody>
          <a:bodyPr/>
          <a:lstStyle>
            <a:lvl1pPr marL="0" indent="0" algn="l">
              <a:spcBef>
                <a:spcPts val="0"/>
              </a:spcBef>
              <a:buNone/>
              <a:defRPr sz="1600">
                <a:solidFill>
                  <a:srgbClr val="66666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GB" dirty="0"/>
          </a:p>
        </p:txBody>
      </p:sp>
      <p:pic>
        <p:nvPicPr>
          <p:cNvPr id="4" name="Picture 7" descr="Untitled-1"/>
          <p:cNvPicPr>
            <a:picLocks noChangeAspect="1" noChangeArrowheads="1"/>
          </p:cNvPicPr>
          <p:nvPr userDrawn="1"/>
        </p:nvPicPr>
        <p:blipFill>
          <a:blip r:embed="rId2"/>
          <a:srcRect/>
          <a:stretch>
            <a:fillRect/>
          </a:stretch>
        </p:blipFill>
        <p:spPr bwMode="auto">
          <a:xfrm>
            <a:off x="589491" y="344560"/>
            <a:ext cx="899196" cy="533400"/>
          </a:xfrm>
          <a:prstGeom prst="rect">
            <a:avLst/>
          </a:prstGeom>
          <a:noFill/>
        </p:spPr>
      </p:pic>
      <p:pic>
        <p:nvPicPr>
          <p:cNvPr id="5" name="Picture 4"/>
          <p:cNvPicPr>
            <a:picLocks noChangeAspect="1"/>
          </p:cNvPicPr>
          <p:nvPr userDrawn="1"/>
        </p:nvPicPr>
        <p:blipFill>
          <a:blip r:embed="rId3"/>
          <a:stretch>
            <a:fillRect/>
          </a:stretch>
        </p:blipFill>
        <p:spPr>
          <a:xfrm>
            <a:off x="4432031" y="390983"/>
            <a:ext cx="1656476" cy="385192"/>
          </a:xfrm>
          <a:prstGeom prst="rect">
            <a:avLst/>
          </a:prstGeom>
        </p:spPr>
      </p:pic>
      <p:pic>
        <p:nvPicPr>
          <p:cNvPr id="6" name="Picture 5"/>
          <p:cNvPicPr>
            <a:picLocks noChangeAspect="1"/>
          </p:cNvPicPr>
          <p:nvPr userDrawn="1"/>
        </p:nvPicPr>
        <p:blipFill>
          <a:blip r:embed="rId4"/>
          <a:stretch>
            <a:fillRect/>
          </a:stretch>
        </p:blipFill>
        <p:spPr>
          <a:xfrm>
            <a:off x="1828030" y="334215"/>
            <a:ext cx="1152128" cy="526937"/>
          </a:xfrm>
          <a:prstGeom prst="rect">
            <a:avLst/>
          </a:prstGeom>
        </p:spPr>
      </p:pic>
      <p:pic>
        <p:nvPicPr>
          <p:cNvPr id="7" name="Picture 6"/>
          <p:cNvPicPr>
            <a:picLocks noChangeAspect="1"/>
          </p:cNvPicPr>
          <p:nvPr userDrawn="1"/>
        </p:nvPicPr>
        <p:blipFill>
          <a:blip r:embed="rId5"/>
          <a:stretch>
            <a:fillRect/>
          </a:stretch>
        </p:blipFill>
        <p:spPr>
          <a:xfrm>
            <a:off x="3490449" y="357097"/>
            <a:ext cx="683465" cy="504056"/>
          </a:xfrm>
          <a:prstGeom prst="rect">
            <a:avLst/>
          </a:prstGeom>
        </p:spPr>
      </p:pic>
      <p:pic>
        <p:nvPicPr>
          <p:cNvPr id="8" name="Picture 4" descr="ttp://worldtruth.tv/wp-content/uploads/2015/04/CERN-Brand-New-Shocking-Information-Final-Mystery-of-the-"/>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6415636" y="334215"/>
            <a:ext cx="494538" cy="488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38791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9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341438"/>
            <a:ext cx="8229600" cy="47847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r>
              <a:rPr lang="en-US"/>
              <a:t>01/15</a:t>
            </a:r>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r>
              <a:rPr lang="en-US"/>
              <a:t>ENGR 227</a:t>
            </a:r>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A52A7121-0E51-41A9-BF78-8271F1371D36}" type="slidenum">
              <a:rPr lang="en-US" altLang="en-US"/>
              <a:pPr/>
              <a:t>‹#›</a:t>
            </a:fld>
            <a:endParaRPr lang="en-US" altLang="en-US"/>
          </a:p>
        </p:txBody>
      </p:sp>
    </p:spTree>
    <p:extLst>
      <p:ext uri="{BB962C8B-B14F-4D97-AF65-F5344CB8AC3E}">
        <p14:creationId xmlns:p14="http://schemas.microsoft.com/office/powerpoint/2010/main" val="2272206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3: text using bullet points">
    <p:spTree>
      <p:nvGrpSpPr>
        <p:cNvPr id="1" name=""/>
        <p:cNvGrpSpPr/>
        <p:nvPr/>
      </p:nvGrpSpPr>
      <p:grpSpPr>
        <a:xfrm>
          <a:off x="0" y="0"/>
          <a:ext cx="0" cy="0"/>
          <a:chOff x="0" y="0"/>
          <a:chExt cx="0" cy="0"/>
        </a:xfrm>
      </p:grpSpPr>
      <p:sp>
        <p:nvSpPr>
          <p:cNvPr id="4" name="Title 1"/>
          <p:cNvSpPr>
            <a:spLocks noGrp="1"/>
          </p:cNvSpPr>
          <p:nvPr>
            <p:ph type="ctrTitle"/>
          </p:nvPr>
        </p:nvSpPr>
        <p:spPr>
          <a:xfrm>
            <a:off x="395536" y="980480"/>
            <a:ext cx="6768752" cy="585853"/>
          </a:xfrm>
          <a:prstGeom prst="rect">
            <a:avLst/>
          </a:prstGeom>
          <a:solidFill>
            <a:srgbClr val="C00000"/>
          </a:solidFill>
        </p:spPr>
        <p:txBody>
          <a:bodyPr/>
          <a:lstStyle>
            <a:lvl1pPr algn="l">
              <a:lnSpc>
                <a:spcPts val="2625"/>
              </a:lnSpc>
              <a:defRPr sz="2700">
                <a:solidFill>
                  <a:schemeClr val="bg1"/>
                </a:solidFill>
              </a:defRPr>
            </a:lvl1pPr>
          </a:lstStyle>
          <a:p>
            <a:r>
              <a:rPr lang="en-US" dirty="0"/>
              <a:t>Click to edit Master title style</a:t>
            </a:r>
            <a:endParaRPr lang="en-GB" dirty="0"/>
          </a:p>
        </p:txBody>
      </p:sp>
      <p:sp>
        <p:nvSpPr>
          <p:cNvPr id="5" name="Text Placeholder 7"/>
          <p:cNvSpPr>
            <a:spLocks noGrp="1"/>
          </p:cNvSpPr>
          <p:nvPr>
            <p:ph type="body" sz="quarter" idx="14"/>
          </p:nvPr>
        </p:nvSpPr>
        <p:spPr>
          <a:xfrm>
            <a:off x="395289" y="1844677"/>
            <a:ext cx="8425184" cy="4752975"/>
          </a:xfrm>
          <a:prstGeom prst="rect">
            <a:avLst/>
          </a:prstGeom>
        </p:spPr>
        <p:txBody>
          <a:bodyPr vert="horz"/>
          <a:lstStyle>
            <a:lvl1pPr>
              <a:defRPr sz="2000">
                <a:solidFill>
                  <a:srgbClr val="666666"/>
                </a:solidFill>
              </a:defRPr>
            </a:lvl1pPr>
            <a:lvl2pPr>
              <a:defRPr sz="2000">
                <a:solidFill>
                  <a:srgbClr val="666666"/>
                </a:solidFill>
              </a:defRPr>
            </a:lvl2pPr>
            <a:lvl3pPr>
              <a:defRPr sz="2000">
                <a:solidFill>
                  <a:srgbClr val="666666"/>
                </a:solidFill>
              </a:defRPr>
            </a:lvl3pPr>
            <a:lvl4pPr>
              <a:defRPr sz="2000">
                <a:solidFill>
                  <a:srgbClr val="666666"/>
                </a:solidFill>
              </a:defRPr>
            </a:lvl4pPr>
            <a:lvl5pPr>
              <a:defRPr sz="2000">
                <a:solidFill>
                  <a:srgbClr val="666666"/>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6" name="Picture 7" descr="Untitled-1"/>
          <p:cNvPicPr>
            <a:picLocks noChangeAspect="1" noChangeArrowheads="1"/>
          </p:cNvPicPr>
          <p:nvPr userDrawn="1"/>
        </p:nvPicPr>
        <p:blipFill>
          <a:blip r:embed="rId2"/>
          <a:srcRect/>
          <a:stretch>
            <a:fillRect/>
          </a:stretch>
        </p:blipFill>
        <p:spPr bwMode="auto">
          <a:xfrm>
            <a:off x="589491" y="344560"/>
            <a:ext cx="899196" cy="533400"/>
          </a:xfrm>
          <a:prstGeom prst="rect">
            <a:avLst/>
          </a:prstGeom>
          <a:noFill/>
        </p:spPr>
      </p:pic>
      <p:pic>
        <p:nvPicPr>
          <p:cNvPr id="7" name="Picture 6"/>
          <p:cNvPicPr>
            <a:picLocks noChangeAspect="1"/>
          </p:cNvPicPr>
          <p:nvPr userDrawn="1"/>
        </p:nvPicPr>
        <p:blipFill>
          <a:blip r:embed="rId3"/>
          <a:stretch>
            <a:fillRect/>
          </a:stretch>
        </p:blipFill>
        <p:spPr>
          <a:xfrm>
            <a:off x="4432031" y="390983"/>
            <a:ext cx="1656476" cy="385192"/>
          </a:xfrm>
          <a:prstGeom prst="rect">
            <a:avLst/>
          </a:prstGeom>
        </p:spPr>
      </p:pic>
      <p:pic>
        <p:nvPicPr>
          <p:cNvPr id="8" name="Picture 7"/>
          <p:cNvPicPr>
            <a:picLocks noChangeAspect="1"/>
          </p:cNvPicPr>
          <p:nvPr userDrawn="1"/>
        </p:nvPicPr>
        <p:blipFill>
          <a:blip r:embed="rId4"/>
          <a:stretch>
            <a:fillRect/>
          </a:stretch>
        </p:blipFill>
        <p:spPr>
          <a:xfrm>
            <a:off x="1828030" y="334215"/>
            <a:ext cx="1152128" cy="526937"/>
          </a:xfrm>
          <a:prstGeom prst="rect">
            <a:avLst/>
          </a:prstGeom>
        </p:spPr>
      </p:pic>
      <p:pic>
        <p:nvPicPr>
          <p:cNvPr id="9" name="Picture 8"/>
          <p:cNvPicPr>
            <a:picLocks noChangeAspect="1"/>
          </p:cNvPicPr>
          <p:nvPr userDrawn="1"/>
        </p:nvPicPr>
        <p:blipFill>
          <a:blip r:embed="rId5"/>
          <a:stretch>
            <a:fillRect/>
          </a:stretch>
        </p:blipFill>
        <p:spPr>
          <a:xfrm>
            <a:off x="3490449" y="357097"/>
            <a:ext cx="683465" cy="504056"/>
          </a:xfrm>
          <a:prstGeom prst="rect">
            <a:avLst/>
          </a:prstGeom>
        </p:spPr>
      </p:pic>
      <p:pic>
        <p:nvPicPr>
          <p:cNvPr id="10" name="Picture 4" descr="ttp://worldtruth.tv/wp-content/uploads/2015/04/CERN-Brand-New-Shocking-Information-Final-Mystery-of-the-"/>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6415636" y="334215"/>
            <a:ext cx="494538" cy="488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1161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4: smaller text using bullet points">
    <p:spTree>
      <p:nvGrpSpPr>
        <p:cNvPr id="1" name=""/>
        <p:cNvGrpSpPr/>
        <p:nvPr/>
      </p:nvGrpSpPr>
      <p:grpSpPr>
        <a:xfrm>
          <a:off x="0" y="0"/>
          <a:ext cx="0" cy="0"/>
          <a:chOff x="0" y="0"/>
          <a:chExt cx="0" cy="0"/>
        </a:xfrm>
      </p:grpSpPr>
      <p:sp>
        <p:nvSpPr>
          <p:cNvPr id="5" name="Text Placeholder 7"/>
          <p:cNvSpPr>
            <a:spLocks noGrp="1"/>
          </p:cNvSpPr>
          <p:nvPr>
            <p:ph type="body" sz="quarter" idx="14"/>
          </p:nvPr>
        </p:nvSpPr>
        <p:spPr>
          <a:xfrm>
            <a:off x="395289" y="1844677"/>
            <a:ext cx="8425184" cy="4752975"/>
          </a:xfrm>
          <a:prstGeom prst="rect">
            <a:avLst/>
          </a:prstGeom>
        </p:spPr>
        <p:txBody>
          <a:bodyPr vert="horz"/>
          <a:lstStyle>
            <a:lvl1pPr>
              <a:defRPr sz="2000">
                <a:solidFill>
                  <a:srgbClr val="666666"/>
                </a:solidFill>
              </a:defRPr>
            </a:lvl1pPr>
            <a:lvl2pPr>
              <a:defRPr sz="2000">
                <a:solidFill>
                  <a:srgbClr val="666666"/>
                </a:solidFill>
              </a:defRPr>
            </a:lvl2pPr>
            <a:lvl3pPr>
              <a:defRPr sz="2000">
                <a:solidFill>
                  <a:srgbClr val="666666"/>
                </a:solidFill>
              </a:defRPr>
            </a:lvl3pPr>
            <a:lvl4pPr>
              <a:defRPr sz="2000">
                <a:solidFill>
                  <a:srgbClr val="666666"/>
                </a:solidFill>
              </a:defRPr>
            </a:lvl4pPr>
            <a:lvl5pPr>
              <a:defRPr sz="2000">
                <a:solidFill>
                  <a:srgbClr val="666666"/>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a:extLst>
              <a:ext uri="{FF2B5EF4-FFF2-40B4-BE49-F238E27FC236}">
                <a16:creationId xmlns:a16="http://schemas.microsoft.com/office/drawing/2014/main" id="{A173026D-5903-45A0-8975-C2840AAFED5C}"/>
              </a:ext>
            </a:extLst>
          </p:cNvPr>
          <p:cNvSpPr>
            <a:spLocks noGrp="1"/>
          </p:cNvSpPr>
          <p:nvPr>
            <p:ph type="ctrTitle"/>
          </p:nvPr>
        </p:nvSpPr>
        <p:spPr>
          <a:xfrm>
            <a:off x="395536" y="548680"/>
            <a:ext cx="6768752" cy="1152128"/>
          </a:xfrm>
          <a:prstGeom prst="rect">
            <a:avLst/>
          </a:prstGeom>
          <a:solidFill>
            <a:srgbClr val="C00000"/>
          </a:solidFill>
        </p:spPr>
        <p:txBody>
          <a:bodyPr/>
          <a:lstStyle>
            <a:lvl1pPr algn="l">
              <a:lnSpc>
                <a:spcPts val="2625"/>
              </a:lnSpc>
              <a:defRPr sz="2700">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323326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5: text with bullet points &amp; 1 image">
    <p:spTree>
      <p:nvGrpSpPr>
        <p:cNvPr id="1" name=""/>
        <p:cNvGrpSpPr/>
        <p:nvPr/>
      </p:nvGrpSpPr>
      <p:grpSpPr>
        <a:xfrm>
          <a:off x="0" y="0"/>
          <a:ext cx="0" cy="0"/>
          <a:chOff x="0" y="0"/>
          <a:chExt cx="0" cy="0"/>
        </a:xfrm>
      </p:grpSpPr>
      <p:sp>
        <p:nvSpPr>
          <p:cNvPr id="5" name="Text Placeholder 7"/>
          <p:cNvSpPr>
            <a:spLocks noGrp="1"/>
          </p:cNvSpPr>
          <p:nvPr>
            <p:ph type="body" sz="quarter" idx="14"/>
          </p:nvPr>
        </p:nvSpPr>
        <p:spPr>
          <a:xfrm>
            <a:off x="395290" y="1844677"/>
            <a:ext cx="5400847" cy="4752975"/>
          </a:xfrm>
          <a:prstGeom prst="rect">
            <a:avLst/>
          </a:prstGeom>
        </p:spPr>
        <p:txBody>
          <a:bodyPr vert="horz"/>
          <a:lstStyle>
            <a:lvl1pPr>
              <a:defRPr sz="2000">
                <a:solidFill>
                  <a:srgbClr val="666666"/>
                </a:solidFill>
              </a:defRPr>
            </a:lvl1pPr>
            <a:lvl2pPr>
              <a:defRPr sz="1650">
                <a:solidFill>
                  <a:srgbClr val="666666"/>
                </a:solidFill>
              </a:defRPr>
            </a:lvl2pPr>
            <a:lvl3pPr>
              <a:defRPr sz="1500">
                <a:solidFill>
                  <a:srgbClr val="666666"/>
                </a:solidFill>
              </a:defRPr>
            </a:lvl3pPr>
            <a:lvl4pPr>
              <a:defRPr sz="1350">
                <a:solidFill>
                  <a:srgbClr val="666666"/>
                </a:solidFill>
              </a:defRPr>
            </a:lvl4pPr>
            <a:lvl5pPr>
              <a:defRPr sz="1200">
                <a:solidFill>
                  <a:srgbClr val="666666"/>
                </a:solidFill>
              </a:defRPr>
            </a:lvl5pPr>
          </a:lstStyle>
          <a:p>
            <a:pPr lvl="0"/>
            <a:r>
              <a:rPr lang="en-GB" dirty="0"/>
              <a:t>Click to edit Master text styles</a:t>
            </a:r>
          </a:p>
        </p:txBody>
      </p:sp>
      <p:sp>
        <p:nvSpPr>
          <p:cNvPr id="2" name="TextBox 1"/>
          <p:cNvSpPr txBox="1"/>
          <p:nvPr userDrawn="1"/>
        </p:nvSpPr>
        <p:spPr>
          <a:xfrm>
            <a:off x="3234023" y="3660229"/>
            <a:ext cx="184731" cy="300082"/>
          </a:xfrm>
          <a:prstGeom prst="rect">
            <a:avLst/>
          </a:prstGeom>
          <a:noFill/>
        </p:spPr>
        <p:txBody>
          <a:bodyPr wrap="none" rtlCol="0">
            <a:spAutoFit/>
          </a:bodyPr>
          <a:lstStyle/>
          <a:p>
            <a:endParaRPr lang="en-US" sz="1350" dirty="0">
              <a:solidFill>
                <a:prstClr val="black"/>
              </a:solidFill>
            </a:endParaRPr>
          </a:p>
        </p:txBody>
      </p:sp>
      <p:sp>
        <p:nvSpPr>
          <p:cNvPr id="6" name="Title 1">
            <a:extLst>
              <a:ext uri="{FF2B5EF4-FFF2-40B4-BE49-F238E27FC236}">
                <a16:creationId xmlns:a16="http://schemas.microsoft.com/office/drawing/2014/main" id="{DA3098E1-B4EB-461E-8FB5-91011F89B52B}"/>
              </a:ext>
            </a:extLst>
          </p:cNvPr>
          <p:cNvSpPr>
            <a:spLocks noGrp="1"/>
          </p:cNvSpPr>
          <p:nvPr>
            <p:ph type="ctrTitle"/>
          </p:nvPr>
        </p:nvSpPr>
        <p:spPr>
          <a:xfrm>
            <a:off x="395536" y="548680"/>
            <a:ext cx="6768752" cy="1152128"/>
          </a:xfrm>
          <a:prstGeom prst="rect">
            <a:avLst/>
          </a:prstGeom>
          <a:solidFill>
            <a:srgbClr val="C00000"/>
          </a:solidFill>
        </p:spPr>
        <p:txBody>
          <a:bodyPr/>
          <a:lstStyle>
            <a:lvl1pPr algn="l">
              <a:lnSpc>
                <a:spcPts val="2625"/>
              </a:lnSpc>
              <a:defRPr sz="2700">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09999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6: text with bullet points &amp; 2 images">
    <p:spTree>
      <p:nvGrpSpPr>
        <p:cNvPr id="1" name=""/>
        <p:cNvGrpSpPr/>
        <p:nvPr/>
      </p:nvGrpSpPr>
      <p:grpSpPr>
        <a:xfrm>
          <a:off x="0" y="0"/>
          <a:ext cx="0" cy="0"/>
          <a:chOff x="0" y="0"/>
          <a:chExt cx="0" cy="0"/>
        </a:xfrm>
      </p:grpSpPr>
      <p:sp>
        <p:nvSpPr>
          <p:cNvPr id="8" name="Text Placeholder 7"/>
          <p:cNvSpPr>
            <a:spLocks noGrp="1"/>
          </p:cNvSpPr>
          <p:nvPr>
            <p:ph type="body" sz="quarter" idx="14"/>
          </p:nvPr>
        </p:nvSpPr>
        <p:spPr>
          <a:xfrm>
            <a:off x="395290" y="1844677"/>
            <a:ext cx="5400847" cy="4752975"/>
          </a:xfrm>
          <a:prstGeom prst="rect">
            <a:avLst/>
          </a:prstGeom>
        </p:spPr>
        <p:txBody>
          <a:bodyPr vert="horz"/>
          <a:lstStyle>
            <a:lvl1pPr>
              <a:defRPr sz="2000">
                <a:solidFill>
                  <a:srgbClr val="666666"/>
                </a:solidFill>
              </a:defRPr>
            </a:lvl1pPr>
            <a:lvl2pPr>
              <a:defRPr sz="2000">
                <a:solidFill>
                  <a:srgbClr val="666666"/>
                </a:solidFill>
              </a:defRPr>
            </a:lvl2pPr>
            <a:lvl3pPr>
              <a:defRPr sz="2000">
                <a:solidFill>
                  <a:srgbClr val="666666"/>
                </a:solidFill>
              </a:defRPr>
            </a:lvl3pPr>
            <a:lvl4pPr>
              <a:defRPr sz="2000">
                <a:solidFill>
                  <a:srgbClr val="666666"/>
                </a:solidFill>
              </a:defRPr>
            </a:lvl4pPr>
            <a:lvl5pPr>
              <a:defRPr sz="2000">
                <a:solidFill>
                  <a:srgbClr val="666666"/>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a:extLst>
              <a:ext uri="{FF2B5EF4-FFF2-40B4-BE49-F238E27FC236}">
                <a16:creationId xmlns:a16="http://schemas.microsoft.com/office/drawing/2014/main" id="{D93A1736-85BC-4EA2-B74A-BADD9CB31FEC}"/>
              </a:ext>
            </a:extLst>
          </p:cNvPr>
          <p:cNvSpPr>
            <a:spLocks noGrp="1"/>
          </p:cNvSpPr>
          <p:nvPr>
            <p:ph type="ctrTitle"/>
          </p:nvPr>
        </p:nvSpPr>
        <p:spPr>
          <a:xfrm>
            <a:off x="395536" y="548680"/>
            <a:ext cx="6768752" cy="1152128"/>
          </a:xfrm>
          <a:prstGeom prst="rect">
            <a:avLst/>
          </a:prstGeom>
          <a:solidFill>
            <a:srgbClr val="C00000"/>
          </a:solidFill>
        </p:spPr>
        <p:txBody>
          <a:bodyPr/>
          <a:lstStyle>
            <a:lvl1pPr algn="l">
              <a:lnSpc>
                <a:spcPts val="2625"/>
              </a:lnSpc>
              <a:defRPr sz="2700">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36159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7: image only">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40BA2E4-EEAE-45C8-B2DB-50FF70406B63}"/>
              </a:ext>
            </a:extLst>
          </p:cNvPr>
          <p:cNvSpPr>
            <a:spLocks noGrp="1"/>
          </p:cNvSpPr>
          <p:nvPr>
            <p:ph type="ctrTitle"/>
          </p:nvPr>
        </p:nvSpPr>
        <p:spPr>
          <a:xfrm>
            <a:off x="395536" y="548680"/>
            <a:ext cx="6768752" cy="1152128"/>
          </a:xfrm>
          <a:prstGeom prst="rect">
            <a:avLst/>
          </a:prstGeom>
          <a:solidFill>
            <a:srgbClr val="C00000"/>
          </a:solidFill>
        </p:spPr>
        <p:txBody>
          <a:bodyPr/>
          <a:lstStyle>
            <a:lvl1pPr algn="l">
              <a:lnSpc>
                <a:spcPts val="2625"/>
              </a:lnSpc>
              <a:defRPr sz="2700">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626806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8: blank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BE2F4BC-7A77-4D19-8272-A00737EC9BE7}"/>
              </a:ext>
            </a:extLst>
          </p:cNvPr>
          <p:cNvSpPr>
            <a:spLocks noGrp="1"/>
          </p:cNvSpPr>
          <p:nvPr>
            <p:ph type="ctrTitle"/>
          </p:nvPr>
        </p:nvSpPr>
        <p:spPr>
          <a:xfrm>
            <a:off x="395536" y="548680"/>
            <a:ext cx="6768752" cy="1152128"/>
          </a:xfrm>
          <a:prstGeom prst="rect">
            <a:avLst/>
          </a:prstGeom>
          <a:solidFill>
            <a:srgbClr val="C00000"/>
          </a:solidFill>
        </p:spPr>
        <p:txBody>
          <a:bodyPr/>
          <a:lstStyle>
            <a:lvl1pPr algn="l">
              <a:lnSpc>
                <a:spcPts val="2625"/>
              </a:lnSpc>
              <a:defRPr sz="2700">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500702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4"/>
            <a:ext cx="2133600" cy="365125"/>
          </a:xfrm>
          <a:prstGeom prst="rect">
            <a:avLst/>
          </a:prstGeom>
        </p:spPr>
        <p:txBody>
          <a:bodyPr/>
          <a:lstStyle/>
          <a:p>
            <a:fld id="{0C5FE24C-38D4-4870-9101-EB9E441BC23C}" type="datetimeFigureOut">
              <a:rPr lang="en-GB" smtClean="0">
                <a:solidFill>
                  <a:prstClr val="black"/>
                </a:solidFill>
              </a:rPr>
              <a:pPr/>
              <a:t>19/02/2020</a:t>
            </a:fld>
            <a:endParaRPr lang="en-GB">
              <a:solidFill>
                <a:prstClr val="black"/>
              </a:solidFill>
            </a:endParaRPr>
          </a:p>
        </p:txBody>
      </p:sp>
      <p:sp>
        <p:nvSpPr>
          <p:cNvPr id="3" name="Footer Placeholder 2"/>
          <p:cNvSpPr>
            <a:spLocks noGrp="1"/>
          </p:cNvSpPr>
          <p:nvPr>
            <p:ph type="ftr" sz="quarter" idx="11"/>
          </p:nvPr>
        </p:nvSpPr>
        <p:spPr>
          <a:xfrm>
            <a:off x="3124200" y="6356354"/>
            <a:ext cx="28956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a:xfrm>
            <a:off x="6553200" y="6356354"/>
            <a:ext cx="2133600" cy="365125"/>
          </a:xfrm>
          <a:prstGeom prst="rect">
            <a:avLst/>
          </a:prstGeom>
        </p:spPr>
        <p:txBody>
          <a:bodyPr/>
          <a:lstStyle/>
          <a:p>
            <a:fld id="{F19A1344-C9B1-4166-9A12-84679BD6898B}"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037837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56353"/>
            <a:ext cx="2057400" cy="365125"/>
          </a:xfrm>
          <a:prstGeom prst="rect">
            <a:avLst/>
          </a:prstGeom>
        </p:spPr>
        <p:txBody>
          <a:bodyPr/>
          <a:lstStyle/>
          <a:p>
            <a:fld id="{2FD1D150-533D-495C-8423-E2363DD0C794}" type="datetimeFigureOut">
              <a:rPr lang="en-US" smtClean="0">
                <a:solidFill>
                  <a:prstClr val="black"/>
                </a:solidFill>
              </a:rPr>
              <a:pPr/>
              <a:t>2/19/2020</a:t>
            </a:fld>
            <a:endParaRPr lang="en-US">
              <a:solidFill>
                <a:prstClr val="black"/>
              </a:solidFill>
            </a:endParaRPr>
          </a:p>
        </p:txBody>
      </p:sp>
      <p:sp>
        <p:nvSpPr>
          <p:cNvPr id="5" name="Footer Placeholder 4"/>
          <p:cNvSpPr>
            <a:spLocks noGrp="1"/>
          </p:cNvSpPr>
          <p:nvPr>
            <p:ph type="ftr" sz="quarter" idx="11"/>
          </p:nvPr>
        </p:nvSpPr>
        <p:spPr>
          <a:xfrm>
            <a:off x="3028950" y="6356353"/>
            <a:ext cx="30861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457950" y="6356353"/>
            <a:ext cx="2057400" cy="365125"/>
          </a:xfrm>
          <a:prstGeom prst="rect">
            <a:avLst/>
          </a:prstGeom>
        </p:spPr>
        <p:txBody>
          <a:bodyPr/>
          <a:lstStyle/>
          <a:p>
            <a:fld id="{C1934ABB-53FC-49BA-8E90-BC9452CADFE3}" type="slidenum">
              <a:rPr lang="en-US" smtClean="0">
                <a:solidFill>
                  <a:prstClr val="black"/>
                </a:solidFill>
              </a:rPr>
              <a:pPr/>
              <a:t>‹#›</a:t>
            </a:fld>
            <a:endParaRPr lang="en-US">
              <a:solidFill>
                <a:prstClr val="black"/>
              </a:solidFill>
            </a:endParaRPr>
          </a:p>
        </p:txBody>
      </p:sp>
      <p:sp>
        <p:nvSpPr>
          <p:cNvPr id="7" name="Title 1">
            <a:extLst>
              <a:ext uri="{FF2B5EF4-FFF2-40B4-BE49-F238E27FC236}">
                <a16:creationId xmlns:a16="http://schemas.microsoft.com/office/drawing/2014/main" id="{D5B4B2C1-77B2-4469-B17C-0130736F1020}"/>
              </a:ext>
            </a:extLst>
          </p:cNvPr>
          <p:cNvSpPr>
            <a:spLocks noGrp="1"/>
          </p:cNvSpPr>
          <p:nvPr>
            <p:ph type="ctrTitle"/>
          </p:nvPr>
        </p:nvSpPr>
        <p:spPr>
          <a:xfrm>
            <a:off x="395536" y="548680"/>
            <a:ext cx="6768752" cy="1152128"/>
          </a:xfrm>
          <a:prstGeom prst="rect">
            <a:avLst/>
          </a:prstGeom>
          <a:solidFill>
            <a:srgbClr val="C00000"/>
          </a:solidFill>
        </p:spPr>
        <p:txBody>
          <a:bodyPr/>
          <a:lstStyle>
            <a:lvl1pPr algn="l">
              <a:lnSpc>
                <a:spcPts val="2625"/>
              </a:lnSpc>
              <a:defRPr sz="2700">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776958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7.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8"/>
          <p:cNvPicPr>
            <a:picLocks noChangeAspect="1" noChangeArrowheads="1"/>
          </p:cNvPicPr>
          <p:nvPr userDrawn="1"/>
        </p:nvPicPr>
        <p:blipFill>
          <a:blip r:embed="rId18" cstate="print">
            <a:extLst>
              <a:ext uri="{28A0092B-C50C-407E-A947-70E740481C1C}">
                <a14:useLocalDpi xmlns:a14="http://schemas.microsoft.com/office/drawing/2010/main" val="0"/>
              </a:ext>
            </a:extLst>
          </a:blip>
          <a:stretch>
            <a:fillRect/>
          </a:stretch>
        </p:blipFill>
        <p:spPr bwMode="auto">
          <a:xfrm>
            <a:off x="5523" y="3879"/>
            <a:ext cx="9132955" cy="6862148"/>
          </a:xfrm>
          <a:prstGeom prst="rect">
            <a:avLst/>
          </a:prstGeom>
          <a:noFill/>
          <a:ln w="9525">
            <a:noFill/>
            <a:miter lim="800000"/>
            <a:headEnd/>
            <a:tailEnd/>
          </a:ln>
        </p:spPr>
      </p:pic>
    </p:spTree>
    <p:extLst>
      <p:ext uri="{BB962C8B-B14F-4D97-AF65-F5344CB8AC3E}">
        <p14:creationId xmlns:p14="http://schemas.microsoft.com/office/powerpoint/2010/main" val="4142449151"/>
      </p:ext>
    </p:extLst>
  </p:cSld>
  <p:clrMap bg1="lt1" tx1="dk1" bg2="lt2" tx2="dk2" accent1="accent1" accent2="accent2" accent3="accent3" accent4="accent4" accent5="accent5" accent6="accent6" hlink="hlink" folHlink="folHlink"/>
  <p:sldLayoutIdLst>
    <p:sldLayoutId id="2147484240" r:id="rId1"/>
    <p:sldLayoutId id="2147484241" r:id="rId2"/>
    <p:sldLayoutId id="2147484242" r:id="rId3"/>
    <p:sldLayoutId id="2147484243" r:id="rId4"/>
    <p:sldLayoutId id="2147484244" r:id="rId5"/>
    <p:sldLayoutId id="2147484245" r:id="rId6"/>
    <p:sldLayoutId id="2147484246" r:id="rId7"/>
    <p:sldLayoutId id="2147484247" r:id="rId8"/>
    <p:sldLayoutId id="2147484248" r:id="rId9"/>
    <p:sldLayoutId id="2147484249" r:id="rId10"/>
    <p:sldLayoutId id="2147484250" r:id="rId11"/>
    <p:sldLayoutId id="2147484254" r:id="rId12"/>
    <p:sldLayoutId id="2147484255" r:id="rId13"/>
    <p:sldLayoutId id="2147484256" r:id="rId14"/>
    <p:sldLayoutId id="2147484257" r:id="rId15"/>
    <p:sldLayoutId id="2147484258" r:id="rId16"/>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5"/>
          <p:cNvPicPr>
            <a:picLocks noChangeAspect="1"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2" y="1103"/>
            <a:ext cx="9143998" cy="6862147"/>
          </a:xfrm>
          <a:prstGeom prst="rect">
            <a:avLst/>
          </a:prstGeom>
          <a:noFill/>
          <a:ln w="9525">
            <a:noFill/>
            <a:miter lim="800000"/>
            <a:headEnd/>
            <a:tailEnd/>
          </a:ln>
        </p:spPr>
      </p:pic>
    </p:spTree>
    <p:extLst>
      <p:ext uri="{BB962C8B-B14F-4D97-AF65-F5344CB8AC3E}">
        <p14:creationId xmlns:p14="http://schemas.microsoft.com/office/powerpoint/2010/main" val="2066993226"/>
      </p:ext>
    </p:extLst>
  </p:cSld>
  <p:clrMap bg1="lt1" tx1="dk1" bg2="lt2" tx2="dk2" accent1="accent1" accent2="accent2" accent3="accent3" accent4="accent4" accent5="accent5" accent6="accent6" hlink="hlink" folHlink="folHlink"/>
  <p:sldLayoutIdLst>
    <p:sldLayoutId id="2147484252" r:id="rId1"/>
    <p:sldLayoutId id="2147484253" r:id="rId2"/>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hyperlink" Target="http://www.medwow.com/med/linear-accelerator/varian/unique/51445.model-spec" TargetMode="Externa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9.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5" Type="http://schemas.openxmlformats.org/officeDocument/2006/relationships/image" Target="../media/image39.png"/><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5.emf"/><Relationship Id="rId4"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jpg"/><Relationship Id="rId5" Type="http://schemas.openxmlformats.org/officeDocument/2006/relationships/image" Target="../media/image64.jpg"/><Relationship Id="rId4" Type="http://schemas.openxmlformats.org/officeDocument/2006/relationships/image" Target="../media/image63.png"/></Relationships>
</file>

<file path=ppt/slides/_rels/slide39.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jpeg"/><Relationship Id="rId7" Type="http://schemas.openxmlformats.org/officeDocument/2006/relationships/image" Target="../media/image70.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jpeg"/><Relationship Id="rId4" Type="http://schemas.openxmlformats.org/officeDocument/2006/relationships/image" Target="../media/image67.jpeg"/><Relationship Id="rId9" Type="http://schemas.openxmlformats.org/officeDocument/2006/relationships/image" Target="../media/image7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705648"/>
            <a:ext cx="8208912" cy="1010543"/>
          </a:xfrm>
          <a:solidFill>
            <a:srgbClr val="C00000"/>
          </a:solidFill>
        </p:spPr>
        <p:txBody>
          <a:bodyPr/>
          <a:lstStyle/>
          <a:p>
            <a:r>
              <a:rPr lang="en-GB" dirty="0">
                <a:solidFill>
                  <a:schemeClr val="bg1"/>
                </a:solidFill>
              </a:rPr>
              <a:t>Development of side-coupled </a:t>
            </a:r>
            <a:r>
              <a:rPr lang="en-GB" dirty="0" err="1">
                <a:solidFill>
                  <a:schemeClr val="bg1"/>
                </a:solidFill>
              </a:rPr>
              <a:t>linacs</a:t>
            </a:r>
            <a:r>
              <a:rPr lang="en-GB" dirty="0">
                <a:solidFill>
                  <a:schemeClr val="bg1"/>
                </a:solidFill>
              </a:rPr>
              <a:t> for radiotherapy at Lancaster University</a:t>
            </a:r>
          </a:p>
        </p:txBody>
      </p:sp>
      <p:sp>
        <p:nvSpPr>
          <p:cNvPr id="3" name="Subtitle 2"/>
          <p:cNvSpPr>
            <a:spLocks noGrp="1"/>
          </p:cNvSpPr>
          <p:nvPr>
            <p:ph type="subTitle" idx="1"/>
          </p:nvPr>
        </p:nvSpPr>
        <p:spPr/>
        <p:txBody>
          <a:bodyPr/>
          <a:lstStyle/>
          <a:p>
            <a:r>
              <a:rPr lang="en-GB" sz="2000" dirty="0"/>
              <a:t>Prof Graeme Burt, Lancaster University / Cockcroft Institute</a:t>
            </a:r>
          </a:p>
          <a:p>
            <a:endParaRPr lang="en-GB" sz="2000" dirty="0"/>
          </a:p>
          <a:p>
            <a:r>
              <a:rPr lang="en-GB" sz="2000" dirty="0"/>
              <a:t>Thanks to STELLA and Probe Collaborations</a:t>
            </a:r>
          </a:p>
        </p:txBody>
      </p:sp>
    </p:spTree>
    <p:extLst>
      <p:ext uri="{BB962C8B-B14F-4D97-AF65-F5344CB8AC3E}">
        <p14:creationId xmlns:p14="http://schemas.microsoft.com/office/powerpoint/2010/main" val="3136888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1">
            <a:extLst>
              <a:ext uri="{FF2B5EF4-FFF2-40B4-BE49-F238E27FC236}">
                <a16:creationId xmlns:a16="http://schemas.microsoft.com/office/drawing/2014/main" id="{E0B1F912-D299-1B42-A072-04787CF933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9867"/>
            <a:ext cx="9144000"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6" name="TextBox 2">
            <a:extLst>
              <a:ext uri="{FF2B5EF4-FFF2-40B4-BE49-F238E27FC236}">
                <a16:creationId xmlns:a16="http://schemas.microsoft.com/office/drawing/2014/main" id="{14759955-9269-9244-BE41-7B86ABDA2F6C}"/>
              </a:ext>
            </a:extLst>
          </p:cNvPr>
          <p:cNvSpPr txBox="1">
            <a:spLocks noChangeArrowheads="1"/>
          </p:cNvSpPr>
          <p:nvPr/>
        </p:nvSpPr>
        <p:spPr bwMode="auto">
          <a:xfrm>
            <a:off x="7661275" y="6389688"/>
            <a:ext cx="8969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ea typeface="ＭＳ Ｐゴシック" panose="020B0600070205080204" pitchFamily="34" charset="-128"/>
              </a:defRPr>
            </a:lvl1pPr>
            <a:lvl2pPr marL="742950" indent="-285750">
              <a:defRPr>
                <a:solidFill>
                  <a:schemeClr val="tx1"/>
                </a:solidFill>
                <a:latin typeface="Tahoma" panose="020B0604030504040204" pitchFamily="34" charset="0"/>
                <a:ea typeface="ＭＳ Ｐゴシック" panose="020B0600070205080204" pitchFamily="34" charset="-128"/>
              </a:defRPr>
            </a:lvl2pPr>
            <a:lvl3pPr marL="1143000" indent="-228600">
              <a:defRPr>
                <a:solidFill>
                  <a:schemeClr val="tx1"/>
                </a:solidFill>
                <a:latin typeface="Tahoma" panose="020B0604030504040204" pitchFamily="34" charset="0"/>
                <a:ea typeface="ＭＳ Ｐゴシック" panose="020B0600070205080204" pitchFamily="34" charset="-128"/>
              </a:defRPr>
            </a:lvl3pPr>
            <a:lvl4pPr marL="1600200" indent="-228600">
              <a:defRPr>
                <a:solidFill>
                  <a:schemeClr val="tx1"/>
                </a:solidFill>
                <a:latin typeface="Tahoma" panose="020B0604030504040204" pitchFamily="34" charset="0"/>
                <a:ea typeface="ＭＳ Ｐゴシック" panose="020B0600070205080204" pitchFamily="34" charset="-128"/>
              </a:defRPr>
            </a:lvl4pPr>
            <a:lvl5pPr marL="2057400" indent="-228600">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9pPr>
          </a:lstStyle>
          <a:p>
            <a:r>
              <a:rPr lang="en-US" altLang="en-US" sz="1200" i="1">
                <a:solidFill>
                  <a:srgbClr val="0000FF"/>
                </a:solidFill>
              </a:rPr>
              <a:t>IAEA, 2017</a:t>
            </a:r>
          </a:p>
        </p:txBody>
      </p:sp>
    </p:spTree>
    <p:extLst>
      <p:ext uri="{BB962C8B-B14F-4D97-AF65-F5344CB8AC3E}">
        <p14:creationId xmlns:p14="http://schemas.microsoft.com/office/powerpoint/2010/main" val="570999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D1171-0044-344F-97B7-03F38A5A4552}"/>
              </a:ext>
            </a:extLst>
          </p:cNvPr>
          <p:cNvSpPr>
            <a:spLocks noGrp="1"/>
          </p:cNvSpPr>
          <p:nvPr>
            <p:ph type="ctrTitle"/>
          </p:nvPr>
        </p:nvSpPr>
        <p:spPr>
          <a:xfrm>
            <a:off x="0" y="171450"/>
            <a:ext cx="9144000" cy="1384300"/>
          </a:xfrm>
        </p:spPr>
        <p:txBody>
          <a:bodyPr>
            <a:normAutofit fontScale="90000"/>
          </a:bodyPr>
          <a:lstStyle/>
          <a:p>
            <a:pPr>
              <a:defRPr/>
            </a:pPr>
            <a:br>
              <a:rPr lang="en-US" sz="2800" b="1" dirty="0">
                <a:latin typeface="Georgia"/>
                <a:cs typeface="Georgia"/>
              </a:rPr>
            </a:br>
            <a:r>
              <a:rPr lang="en-US" sz="2800" b="1" dirty="0">
                <a:latin typeface="Georgia"/>
                <a:cs typeface="Georgia"/>
              </a:rPr>
              <a:t>1</a:t>
            </a:r>
            <a:r>
              <a:rPr lang="en-US" sz="2800" b="1" baseline="30000" dirty="0">
                <a:latin typeface="Georgia"/>
                <a:cs typeface="Georgia"/>
              </a:rPr>
              <a:t>st</a:t>
            </a:r>
            <a:r>
              <a:rPr lang="en-US" sz="2800" b="1" dirty="0">
                <a:latin typeface="Georgia"/>
                <a:cs typeface="Georgia"/>
              </a:rPr>
              <a:t> workshop on: </a:t>
            </a:r>
            <a:br>
              <a:rPr lang="en-US" sz="2800" b="1" dirty="0">
                <a:latin typeface="Georgia"/>
                <a:cs typeface="Georgia"/>
              </a:rPr>
            </a:br>
            <a:r>
              <a:rPr lang="en-US" sz="2800" b="1" dirty="0">
                <a:latin typeface="Georgia"/>
                <a:cs typeface="Georgia"/>
              </a:rPr>
              <a:t>“Design Characteristics of a Novel Linear Accelerator for Challenging Environments”</a:t>
            </a:r>
            <a:br>
              <a:rPr lang="en-US" sz="2400" b="1" dirty="0">
                <a:latin typeface="Georgia"/>
                <a:cs typeface="Georgia"/>
              </a:rPr>
            </a:br>
            <a:endParaRPr lang="en-US" sz="1600" dirty="0">
              <a:latin typeface="Georgia"/>
              <a:cs typeface="Georgia"/>
            </a:endParaRPr>
          </a:p>
        </p:txBody>
      </p:sp>
      <p:sp>
        <p:nvSpPr>
          <p:cNvPr id="3" name="Subtitle 2">
            <a:extLst>
              <a:ext uri="{FF2B5EF4-FFF2-40B4-BE49-F238E27FC236}">
                <a16:creationId xmlns:a16="http://schemas.microsoft.com/office/drawing/2014/main" id="{E18D4A76-41EC-384F-BEF0-DF1ACAF0E676}"/>
              </a:ext>
            </a:extLst>
          </p:cNvPr>
          <p:cNvSpPr>
            <a:spLocks noGrp="1"/>
          </p:cNvSpPr>
          <p:nvPr>
            <p:ph type="subTitle" idx="1"/>
          </p:nvPr>
        </p:nvSpPr>
        <p:spPr>
          <a:xfrm>
            <a:off x="206375" y="1927225"/>
            <a:ext cx="8664575" cy="587375"/>
          </a:xfrm>
        </p:spPr>
        <p:txBody>
          <a:bodyPr>
            <a:noAutofit/>
          </a:bodyPr>
          <a:lstStyle/>
          <a:p>
            <a:pPr>
              <a:defRPr/>
            </a:pPr>
            <a:r>
              <a:rPr lang="en-US" sz="2000" dirty="0">
                <a:solidFill>
                  <a:schemeClr val="tx1"/>
                </a:solidFill>
                <a:latin typeface="Georgia"/>
                <a:cs typeface="Georgia"/>
              </a:rPr>
              <a:t>Norman Coleman, David </a:t>
            </a:r>
            <a:r>
              <a:rPr lang="en-US" sz="2000" dirty="0" err="1">
                <a:solidFill>
                  <a:schemeClr val="tx1"/>
                </a:solidFill>
                <a:latin typeface="Georgia"/>
                <a:cs typeface="Georgia"/>
              </a:rPr>
              <a:t>Pistenmaa</a:t>
            </a:r>
            <a:r>
              <a:rPr lang="en-US" sz="2000" dirty="0">
                <a:solidFill>
                  <a:schemeClr val="tx1"/>
                </a:solidFill>
                <a:latin typeface="Georgia"/>
                <a:cs typeface="Georgia"/>
              </a:rPr>
              <a:t> (ICEC) Manjit Dosanjh (CERN) </a:t>
            </a:r>
          </a:p>
        </p:txBody>
      </p:sp>
      <p:pic>
        <p:nvPicPr>
          <p:cNvPr id="58371" name="Picture 2">
            <a:extLst>
              <a:ext uri="{FF2B5EF4-FFF2-40B4-BE49-F238E27FC236}">
                <a16:creationId xmlns:a16="http://schemas.microsoft.com/office/drawing/2014/main" id="{BA2F9C3A-E2BB-4946-AB04-64B78E88FF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2463" y="3359150"/>
            <a:ext cx="197802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2" name="Content Placeholder 60">
            <a:extLst>
              <a:ext uri="{FF2B5EF4-FFF2-40B4-BE49-F238E27FC236}">
                <a16:creationId xmlns:a16="http://schemas.microsoft.com/office/drawing/2014/main" id="{CFE2D81E-AE79-8D42-8A29-960FF3CB1D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375" y="3338513"/>
            <a:ext cx="4689475" cy="332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3" name="TextBox 7">
            <a:extLst>
              <a:ext uri="{FF2B5EF4-FFF2-40B4-BE49-F238E27FC236}">
                <a16:creationId xmlns:a16="http://schemas.microsoft.com/office/drawing/2014/main" id="{E97550AD-E1F6-D542-A479-8E5CBE61F0E9}"/>
              </a:ext>
            </a:extLst>
          </p:cNvPr>
          <p:cNvSpPr txBox="1">
            <a:spLocks noChangeArrowheads="1"/>
          </p:cNvSpPr>
          <p:nvPr/>
        </p:nvSpPr>
        <p:spPr bwMode="auto">
          <a:xfrm>
            <a:off x="4706938" y="5227638"/>
            <a:ext cx="4519612"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ＭＳ Ｐゴシック" panose="020B0600070205080204" pitchFamily="34" charset="-128"/>
              </a:defRPr>
            </a:lvl1pPr>
            <a:lvl2pPr marL="742950" indent="-285750">
              <a:defRPr>
                <a:solidFill>
                  <a:schemeClr val="tx1"/>
                </a:solidFill>
                <a:latin typeface="Tahoma" panose="020B0604030504040204" pitchFamily="34" charset="0"/>
                <a:ea typeface="ＭＳ Ｐゴシック" panose="020B0600070205080204" pitchFamily="34" charset="-128"/>
              </a:defRPr>
            </a:lvl2pPr>
            <a:lvl3pPr marL="1143000" indent="-228600">
              <a:defRPr>
                <a:solidFill>
                  <a:schemeClr val="tx1"/>
                </a:solidFill>
                <a:latin typeface="Tahoma" panose="020B0604030504040204" pitchFamily="34" charset="0"/>
                <a:ea typeface="ＭＳ Ｐゴシック" panose="020B0600070205080204" pitchFamily="34" charset="-128"/>
              </a:defRPr>
            </a:lvl3pPr>
            <a:lvl4pPr marL="1600200" indent="-228600">
              <a:defRPr>
                <a:solidFill>
                  <a:schemeClr val="tx1"/>
                </a:solidFill>
                <a:latin typeface="Tahoma" panose="020B0604030504040204" pitchFamily="34" charset="0"/>
                <a:ea typeface="ＭＳ Ｐゴシック" panose="020B0600070205080204" pitchFamily="34" charset="-128"/>
              </a:defRPr>
            </a:lvl4pPr>
            <a:lvl5pPr marL="2057400" indent="-228600">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9pPr>
          </a:lstStyle>
          <a:p>
            <a:pPr algn="ctr"/>
            <a:r>
              <a:rPr lang="en-US" altLang="en-US" sz="1400">
                <a:solidFill>
                  <a:srgbClr val="323588"/>
                </a:solidFill>
              </a:rPr>
              <a:t>European Organization for Nuclear Research (CERN)</a:t>
            </a:r>
          </a:p>
          <a:p>
            <a:pPr algn="ctr"/>
            <a:r>
              <a:rPr lang="en-US" altLang="en-US" sz="1400">
                <a:solidFill>
                  <a:srgbClr val="323588"/>
                </a:solidFill>
              </a:rPr>
              <a:t>International Atomic Energy Agency (IAEA)</a:t>
            </a:r>
          </a:p>
          <a:p>
            <a:pPr algn="ctr"/>
            <a:r>
              <a:rPr lang="en-US" altLang="en-US" sz="1400">
                <a:solidFill>
                  <a:srgbClr val="323588"/>
                </a:solidFill>
              </a:rPr>
              <a:t>James Martin Center for Nonproliferation Studies (CNS)</a:t>
            </a:r>
          </a:p>
          <a:p>
            <a:pPr algn="ctr"/>
            <a:r>
              <a:rPr lang="en-US" altLang="en-US" sz="1400">
                <a:solidFill>
                  <a:srgbClr val="323588"/>
                </a:solidFill>
              </a:rPr>
              <a:t>National Aeronautics and Space Administration (NASA)</a:t>
            </a:r>
          </a:p>
          <a:p>
            <a:pPr algn="ctr"/>
            <a:r>
              <a:rPr lang="en-US" altLang="en-US" sz="1400">
                <a:solidFill>
                  <a:srgbClr val="323588"/>
                </a:solidFill>
              </a:rPr>
              <a:t> National Nuclear Security Administration (NNSA)</a:t>
            </a:r>
          </a:p>
        </p:txBody>
      </p:sp>
      <p:pic>
        <p:nvPicPr>
          <p:cNvPr id="58374" name="Picture 8">
            <a:extLst>
              <a:ext uri="{FF2B5EF4-FFF2-40B4-BE49-F238E27FC236}">
                <a16:creationId xmlns:a16="http://schemas.microsoft.com/office/drawing/2014/main" id="{E227176E-8C30-EB49-A560-2C3285F881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150" y="4427538"/>
            <a:ext cx="6318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5" name="Picture 9">
            <a:extLst>
              <a:ext uri="{FF2B5EF4-FFF2-40B4-BE49-F238E27FC236}">
                <a16:creationId xmlns:a16="http://schemas.microsoft.com/office/drawing/2014/main" id="{0BEA7D47-2CDC-B346-B416-104ECFFE2B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588" y="5629275"/>
            <a:ext cx="693737"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6" name="TextBox 3">
            <a:extLst>
              <a:ext uri="{FF2B5EF4-FFF2-40B4-BE49-F238E27FC236}">
                <a16:creationId xmlns:a16="http://schemas.microsoft.com/office/drawing/2014/main" id="{221C3597-7271-C14C-A145-500CC471F80B}"/>
              </a:ext>
            </a:extLst>
          </p:cNvPr>
          <p:cNvSpPr txBox="1">
            <a:spLocks noChangeArrowheads="1"/>
          </p:cNvSpPr>
          <p:nvPr/>
        </p:nvSpPr>
        <p:spPr bwMode="auto">
          <a:xfrm>
            <a:off x="2500313" y="2405063"/>
            <a:ext cx="41068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ea typeface="ＭＳ Ｐゴシック" panose="020B0600070205080204" pitchFamily="34" charset="-128"/>
              </a:defRPr>
            </a:lvl1pPr>
            <a:lvl2pPr marL="742950" indent="-285750">
              <a:defRPr>
                <a:solidFill>
                  <a:schemeClr val="tx1"/>
                </a:solidFill>
                <a:latin typeface="Tahoma" panose="020B0604030504040204" pitchFamily="34" charset="0"/>
                <a:ea typeface="ＭＳ Ｐゴシック" panose="020B0600070205080204" pitchFamily="34" charset="-128"/>
              </a:defRPr>
            </a:lvl2pPr>
            <a:lvl3pPr marL="1143000" indent="-228600">
              <a:defRPr>
                <a:solidFill>
                  <a:schemeClr val="tx1"/>
                </a:solidFill>
                <a:latin typeface="Tahoma" panose="020B0604030504040204" pitchFamily="34" charset="0"/>
                <a:ea typeface="ＭＳ Ｐゴシック" panose="020B0600070205080204" pitchFamily="34" charset="-128"/>
              </a:defRPr>
            </a:lvl3pPr>
            <a:lvl4pPr marL="1600200" indent="-228600">
              <a:defRPr>
                <a:solidFill>
                  <a:schemeClr val="tx1"/>
                </a:solidFill>
                <a:latin typeface="Tahoma" panose="020B0604030504040204" pitchFamily="34" charset="0"/>
                <a:ea typeface="ＭＳ Ｐゴシック" panose="020B0600070205080204" pitchFamily="34" charset="-128"/>
              </a:defRPr>
            </a:lvl4pPr>
            <a:lvl5pPr marL="2057400" indent="-228600">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9pPr>
          </a:lstStyle>
          <a:p>
            <a:r>
              <a:rPr lang="en-US" altLang="en-US" dirty="0">
                <a:solidFill>
                  <a:srgbClr val="0000FF"/>
                </a:solidFill>
                <a:latin typeface="Georgia" panose="02040502050405020303" pitchFamily="18" charset="0"/>
              </a:rPr>
              <a:t>http://</a:t>
            </a:r>
            <a:r>
              <a:rPr lang="en-US" altLang="en-US" dirty="0" err="1">
                <a:solidFill>
                  <a:srgbClr val="0000FF"/>
                </a:solidFill>
                <a:latin typeface="Georgia" panose="02040502050405020303" pitchFamily="18" charset="0"/>
              </a:rPr>
              <a:t>indico.cern.ch</a:t>
            </a:r>
            <a:r>
              <a:rPr lang="en-US" altLang="en-US" dirty="0">
                <a:solidFill>
                  <a:srgbClr val="0000FF"/>
                </a:solidFill>
                <a:latin typeface="Georgia" panose="02040502050405020303" pitchFamily="18" charset="0"/>
              </a:rPr>
              <a:t>/event/560969/</a:t>
            </a:r>
          </a:p>
          <a:p>
            <a:endParaRPr lang="en-US" altLang="en-US" dirty="0"/>
          </a:p>
        </p:txBody>
      </p:sp>
    </p:spTree>
    <p:extLst>
      <p:ext uri="{BB962C8B-B14F-4D97-AF65-F5344CB8AC3E}">
        <p14:creationId xmlns:p14="http://schemas.microsoft.com/office/powerpoint/2010/main" val="1577343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0E4B6D-D6BB-5541-A27C-919CD18D1DC2}"/>
              </a:ext>
            </a:extLst>
          </p:cNvPr>
          <p:cNvSpPr>
            <a:spLocks noGrp="1"/>
          </p:cNvSpPr>
          <p:nvPr>
            <p:ph idx="1"/>
          </p:nvPr>
        </p:nvSpPr>
        <p:spPr>
          <a:xfrm>
            <a:off x="255182" y="1234891"/>
            <a:ext cx="8415338" cy="5341937"/>
          </a:xfrm>
        </p:spPr>
        <p:txBody>
          <a:bodyPr>
            <a:normAutofit/>
          </a:bodyPr>
          <a:lstStyle/>
          <a:p>
            <a:pPr marL="0" indent="0" algn="ctr">
              <a:buFont typeface="Wingdings 2" pitchFamily="2" charset="2"/>
              <a:buNone/>
              <a:defRPr/>
            </a:pPr>
            <a:r>
              <a:rPr lang="en-CA" dirty="0">
                <a:solidFill>
                  <a:srgbClr val="800000"/>
                </a:solidFill>
              </a:rPr>
              <a:t>1</a:t>
            </a:r>
            <a:r>
              <a:rPr lang="en-CA" baseline="30000" dirty="0">
                <a:solidFill>
                  <a:srgbClr val="800000"/>
                </a:solidFill>
              </a:rPr>
              <a:t>st</a:t>
            </a:r>
            <a:r>
              <a:rPr lang="en-CA" dirty="0">
                <a:solidFill>
                  <a:srgbClr val="800000"/>
                </a:solidFill>
              </a:rPr>
              <a:t>  Workshop addressed:</a:t>
            </a:r>
            <a:endParaRPr lang="en-US" dirty="0">
              <a:solidFill>
                <a:srgbClr val="800000"/>
              </a:solidFill>
            </a:endParaRPr>
          </a:p>
          <a:p>
            <a:pPr marL="514350" indent="-457200">
              <a:buFont typeface="Wingdings" charset="2"/>
              <a:buAutoNum type="arabicPlain"/>
              <a:defRPr/>
            </a:pPr>
            <a:r>
              <a:rPr lang="en-US" sz="2600" dirty="0"/>
              <a:t>the role of radiotherapy in treating cancer in challenging environments such as in many low- and middle-income countries (LMICs) and the related security concerns of medical radiological materials, </a:t>
            </a:r>
          </a:p>
          <a:p>
            <a:pPr marL="514350" indent="-457200">
              <a:buFont typeface="Wingdings" charset="2"/>
              <a:buAutoNum type="arabicPlain"/>
              <a:defRPr/>
            </a:pPr>
            <a:r>
              <a:rPr lang="en-US" sz="2600" dirty="0"/>
              <a:t>the design requirements of linear accelerators and related technologies for use in challenging environments, </a:t>
            </a:r>
          </a:p>
          <a:p>
            <a:pPr marL="514350" indent="-457200">
              <a:buFont typeface="Wingdings" charset="2"/>
              <a:buAutoNum type="arabicPlain"/>
              <a:defRPr/>
            </a:pPr>
            <a:r>
              <a:rPr lang="en-US" sz="2600" dirty="0"/>
              <a:t>the education, training and mentoring of the sustainable workforce needed to utilize novel radiation treatment systems</a:t>
            </a:r>
          </a:p>
          <a:p>
            <a:pPr marL="514350" indent="-457200">
              <a:buFont typeface="Wingdings" charset="2"/>
              <a:buAutoNum type="arabicPlain"/>
              <a:defRPr/>
            </a:pPr>
            <a:r>
              <a:rPr lang="en-US" sz="2600" dirty="0"/>
              <a:t>the costs of and financing for the implementation of the recommendations from the workshop</a:t>
            </a:r>
            <a:r>
              <a:rPr lang="en-US" dirty="0"/>
              <a:t>. </a:t>
            </a:r>
            <a:endParaRPr lang="en-CA" dirty="0"/>
          </a:p>
        </p:txBody>
      </p:sp>
    </p:spTree>
    <p:extLst>
      <p:ext uri="{BB962C8B-B14F-4D97-AF65-F5344CB8AC3E}">
        <p14:creationId xmlns:p14="http://schemas.microsoft.com/office/powerpoint/2010/main" val="3502356851"/>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B2644B1-24EA-F64C-8AC0-668DBE89E6DA}"/>
              </a:ext>
            </a:extLst>
          </p:cNvPr>
          <p:cNvSpPr/>
          <p:nvPr/>
        </p:nvSpPr>
        <p:spPr>
          <a:xfrm>
            <a:off x="236538" y="908050"/>
            <a:ext cx="8858250" cy="58134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prstClr val="white"/>
              </a:solidFill>
              <a:latin typeface="Calibri"/>
            </a:endParaRPr>
          </a:p>
        </p:txBody>
      </p:sp>
      <p:sp>
        <p:nvSpPr>
          <p:cNvPr id="60418" name="Title 1">
            <a:extLst>
              <a:ext uri="{FF2B5EF4-FFF2-40B4-BE49-F238E27FC236}">
                <a16:creationId xmlns:a16="http://schemas.microsoft.com/office/drawing/2014/main" id="{3C7DD5E2-DE94-864D-9350-DE47EEE62F47}"/>
              </a:ext>
            </a:extLst>
          </p:cNvPr>
          <p:cNvSpPr>
            <a:spLocks noGrp="1"/>
          </p:cNvSpPr>
          <p:nvPr>
            <p:ph type="title"/>
          </p:nvPr>
        </p:nvSpPr>
        <p:spPr>
          <a:xfrm>
            <a:off x="628650" y="365128"/>
            <a:ext cx="7886700" cy="1325563"/>
          </a:xfrm>
          <a:prstGeom prst="rect">
            <a:avLst/>
          </a:prstGeom>
        </p:spPr>
        <p:txBody>
          <a:bodyPr>
            <a:normAutofit/>
          </a:bodyPr>
          <a:lstStyle/>
          <a:p>
            <a:r>
              <a:rPr lang="en-GB" altLang="en-US">
                <a:ea typeface="ＭＳ Ｐゴシック" panose="020B0600070205080204" pitchFamily="34" charset="-128"/>
              </a:rPr>
              <a:t>Outcome resulted in 3 Task Forces</a:t>
            </a:r>
          </a:p>
        </p:txBody>
      </p:sp>
      <p:pic>
        <p:nvPicPr>
          <p:cNvPr id="60419" name="Picture 3">
            <a:extLst>
              <a:ext uri="{FF2B5EF4-FFF2-40B4-BE49-F238E27FC236}">
                <a16:creationId xmlns:a16="http://schemas.microsoft.com/office/drawing/2014/main" id="{866B83C6-0E46-314A-9EEC-273EA95F55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665" r="11725" b="3764"/>
          <a:stretch>
            <a:fillRect/>
          </a:stretch>
        </p:blipFill>
        <p:spPr bwMode="auto">
          <a:xfrm>
            <a:off x="323850" y="1031875"/>
            <a:ext cx="2087563"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0" name="Picture 4">
            <a:extLst>
              <a:ext uri="{FF2B5EF4-FFF2-40B4-BE49-F238E27FC236}">
                <a16:creationId xmlns:a16="http://schemas.microsoft.com/office/drawing/2014/main" id="{4118E144-3806-BC42-A832-C6071A7622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013" y="1412875"/>
            <a:ext cx="2543175"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a:extLst>
              <a:ext uri="{FF2B5EF4-FFF2-40B4-BE49-F238E27FC236}">
                <a16:creationId xmlns:a16="http://schemas.microsoft.com/office/drawing/2014/main" id="{44BA8A8E-7595-D340-8268-0B81B1DE3264}"/>
              </a:ext>
            </a:extLst>
          </p:cNvPr>
          <p:cNvSpPr txBox="1">
            <a:spLocks/>
          </p:cNvSpPr>
          <p:nvPr/>
        </p:nvSpPr>
        <p:spPr>
          <a:xfrm>
            <a:off x="166688" y="3136900"/>
            <a:ext cx="3022600" cy="2955925"/>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defRPr/>
            </a:pPr>
            <a:r>
              <a:rPr lang="en-CA" sz="2900" b="1" dirty="0">
                <a:solidFill>
                  <a:srgbClr val="000099"/>
                </a:solidFill>
                <a:latin typeface="Arial" panose="020B0604020202020204" pitchFamily="34" charset="0"/>
                <a:cs typeface="Arial" panose="020B0604020202020204" pitchFamily="34" charset="0"/>
              </a:rPr>
              <a:t>Technology (“Bury the Complexity)</a:t>
            </a:r>
          </a:p>
          <a:p>
            <a:pPr marL="0" indent="0">
              <a:lnSpc>
                <a:spcPct val="120000"/>
              </a:lnSpc>
              <a:buFont typeface="Arial" panose="020B0604020202020204" pitchFamily="34" charset="0"/>
              <a:buNone/>
              <a:defRPr/>
            </a:pPr>
            <a:r>
              <a:rPr lang="en-US" sz="2900" dirty="0">
                <a:solidFill>
                  <a:prstClr val="black">
                    <a:lumMod val="65000"/>
                    <a:lumOff val="35000"/>
                  </a:prstClr>
                </a:solidFill>
                <a:latin typeface="Arial" panose="020B0604020202020204" pitchFamily="34" charset="0"/>
                <a:cs typeface="Arial" panose="020B0604020202020204" pitchFamily="34" charset="0"/>
              </a:rPr>
              <a:t>Develop optimal design requirements for a novel high-quality, lower-cost treatment solution that leverages existing </a:t>
            </a:r>
            <a:r>
              <a:rPr lang="en-US" sz="2900" dirty="0" err="1">
                <a:solidFill>
                  <a:prstClr val="black">
                    <a:lumMod val="65000"/>
                    <a:lumOff val="35000"/>
                  </a:prstClr>
                </a:solidFill>
                <a:latin typeface="Arial" panose="020B0604020202020204" pitchFamily="34" charset="0"/>
                <a:cs typeface="Arial" panose="020B0604020202020204" pitchFamily="34" charset="0"/>
              </a:rPr>
              <a:t>linac</a:t>
            </a:r>
            <a:r>
              <a:rPr lang="en-US" sz="2900" dirty="0">
                <a:solidFill>
                  <a:prstClr val="black">
                    <a:lumMod val="65000"/>
                    <a:lumOff val="35000"/>
                  </a:prstClr>
                </a:solidFill>
                <a:latin typeface="Arial" panose="020B0604020202020204" pitchFamily="34" charset="0"/>
                <a:cs typeface="Arial" panose="020B0604020202020204" pitchFamily="34" charset="0"/>
              </a:rPr>
              <a:t> technologies and incorporates intelligent software designed for robust operation in a range of challenging environments</a:t>
            </a:r>
            <a:endParaRPr lang="en-CA" sz="2900" dirty="0">
              <a:solidFill>
                <a:prstClr val="black">
                  <a:lumMod val="65000"/>
                  <a:lumOff val="35000"/>
                </a:prstClr>
              </a:solidFill>
              <a:latin typeface="Arial" panose="020B0604020202020204" pitchFamily="34" charset="0"/>
              <a:cs typeface="Arial" panose="020B0604020202020204" pitchFamily="34" charset="0"/>
            </a:endParaRPr>
          </a:p>
        </p:txBody>
      </p:sp>
      <p:sp>
        <p:nvSpPr>
          <p:cNvPr id="60422" name="Content Placeholder 2">
            <a:extLst>
              <a:ext uri="{FF2B5EF4-FFF2-40B4-BE49-F238E27FC236}">
                <a16:creationId xmlns:a16="http://schemas.microsoft.com/office/drawing/2014/main" id="{5AA0CBB8-D73F-F04E-BD2A-F8EB68BA97ED}"/>
              </a:ext>
            </a:extLst>
          </p:cNvPr>
          <p:cNvSpPr txBox="1">
            <a:spLocks noChangeArrowheads="1"/>
          </p:cNvSpPr>
          <p:nvPr/>
        </p:nvSpPr>
        <p:spPr bwMode="auto">
          <a:xfrm>
            <a:off x="3135313" y="3082925"/>
            <a:ext cx="2949575"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685800" indent="-22860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eaLnBrk="1" hangingPunct="1">
              <a:spcBef>
                <a:spcPts val="1000"/>
              </a:spcBef>
              <a:buClrTx/>
              <a:buSzTx/>
              <a:buFont typeface="Arial" panose="020B0604020202020204" pitchFamily="34" charset="0"/>
              <a:buNone/>
            </a:pPr>
            <a:r>
              <a:rPr lang="en-CA" altLang="en-US" sz="1600" b="1">
                <a:solidFill>
                  <a:srgbClr val="000099"/>
                </a:solidFill>
                <a:latin typeface="Arial" panose="020B0604020202020204" pitchFamily="34" charset="0"/>
                <a:cs typeface="Arial" panose="020B0604020202020204" pitchFamily="34" charset="0"/>
              </a:rPr>
              <a:t>Education, Training, and Mentoring</a:t>
            </a:r>
          </a:p>
          <a:p>
            <a:pPr eaLnBrk="1" hangingPunct="1">
              <a:lnSpc>
                <a:spcPct val="90000"/>
              </a:lnSpc>
              <a:spcBef>
                <a:spcPts val="1000"/>
              </a:spcBef>
              <a:buClrTx/>
              <a:buSzTx/>
              <a:buFont typeface="Arial" panose="020B0604020202020204" pitchFamily="34" charset="0"/>
              <a:buNone/>
            </a:pPr>
            <a:endParaRPr lang="en-CA" altLang="en-US" sz="100" b="1">
              <a:solidFill>
                <a:srgbClr val="000099"/>
              </a:solidFill>
              <a:latin typeface="Arial" panose="020B0604020202020204" pitchFamily="34" charset="0"/>
              <a:cs typeface="Arial" panose="020B0604020202020204" pitchFamily="34" charset="0"/>
            </a:endParaRPr>
          </a:p>
          <a:p>
            <a:pPr eaLnBrk="1" hangingPunct="1">
              <a:spcBef>
                <a:spcPct val="0"/>
              </a:spcBef>
              <a:buClrTx/>
              <a:buSzTx/>
              <a:buFont typeface="Arial" panose="020B0604020202020204" pitchFamily="34" charset="0"/>
              <a:buNone/>
            </a:pPr>
            <a:r>
              <a:rPr lang="en-US" altLang="en-US" sz="1600">
                <a:latin typeface="Arial" panose="020B0604020202020204" pitchFamily="34" charset="0"/>
                <a:cs typeface="Arial" panose="020B0604020202020204" pitchFamily="34" charset="0"/>
              </a:rPr>
              <a:t>Identify 1) the education and training requirements for current as well as future radiotherapy equipment and treatment systems worldwide, 2) the current extent of education and training program resources and 3) the education and training needed to fill the gaps. </a:t>
            </a:r>
            <a:endParaRPr lang="en-CA" altLang="en-US" sz="1600">
              <a:latin typeface="Arial" panose="020B0604020202020204" pitchFamily="34" charset="0"/>
              <a:cs typeface="Arial" panose="020B0604020202020204" pitchFamily="34" charset="0"/>
            </a:endParaRPr>
          </a:p>
        </p:txBody>
      </p:sp>
      <p:sp>
        <p:nvSpPr>
          <p:cNvPr id="60423" name="Content Placeholder 2">
            <a:extLst>
              <a:ext uri="{FF2B5EF4-FFF2-40B4-BE49-F238E27FC236}">
                <a16:creationId xmlns:a16="http://schemas.microsoft.com/office/drawing/2014/main" id="{7E683710-6B2E-044E-B7FB-3F521DEEBCE4}"/>
              </a:ext>
            </a:extLst>
          </p:cNvPr>
          <p:cNvSpPr txBox="1">
            <a:spLocks noChangeArrowheads="1"/>
          </p:cNvSpPr>
          <p:nvPr/>
        </p:nvSpPr>
        <p:spPr bwMode="auto">
          <a:xfrm>
            <a:off x="6299200" y="3046413"/>
            <a:ext cx="2795588" cy="309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2000"/>
              </a:spcBef>
              <a:buClr>
                <a:srgbClr val="6FB7D7"/>
              </a:buClr>
              <a:buSzPct val="110000"/>
              <a:buFont typeface="Wingdings 2" pitchFamily="2" charset="2"/>
              <a:buChar char=""/>
              <a:defRPr sz="2400">
                <a:solidFill>
                  <a:srgbClr val="595959"/>
                </a:solidFill>
                <a:latin typeface="News Gothic MT" panose="020B0503020103020203" pitchFamily="34" charset="0"/>
                <a:ea typeface="ＭＳ Ｐゴシック" panose="020B0600070205080204" pitchFamily="34" charset="-128"/>
              </a:defRPr>
            </a:lvl1pPr>
            <a:lvl2pPr marL="685800" indent="-228600">
              <a:spcBef>
                <a:spcPts val="600"/>
              </a:spcBef>
              <a:buClr>
                <a:srgbClr val="215D77"/>
              </a:buClr>
              <a:buSzPct val="110000"/>
              <a:buFont typeface="Wingdings 2" pitchFamily="2" charset="2"/>
              <a:buChar char=""/>
              <a:defRPr sz="2200">
                <a:solidFill>
                  <a:srgbClr val="595959"/>
                </a:solidFill>
                <a:latin typeface="News Gothic MT" panose="020B0503020103020203" pitchFamily="34" charset="0"/>
                <a:ea typeface="ＭＳ Ｐゴシック" panose="020B0600070205080204" pitchFamily="34" charset="-128"/>
              </a:defRPr>
            </a:lvl2pPr>
            <a:lvl3pPr marL="1143000" indent="-228600">
              <a:spcBef>
                <a:spcPts val="600"/>
              </a:spcBef>
              <a:buClr>
                <a:srgbClr val="6FB7D7"/>
              </a:buClr>
              <a:buSzPct val="110000"/>
              <a:buFont typeface="Wingdings 2" pitchFamily="2" charset="2"/>
              <a:buChar char=""/>
              <a:defRPr sz="2000">
                <a:solidFill>
                  <a:srgbClr val="595959"/>
                </a:solidFill>
                <a:latin typeface="News Gothic MT" panose="020B0503020103020203" pitchFamily="34" charset="0"/>
                <a:ea typeface="ＭＳ Ｐゴシック" panose="020B0600070205080204" pitchFamily="34" charset="-128"/>
              </a:defRPr>
            </a:lvl3pPr>
            <a:lvl4pPr marL="1600200" indent="-228600">
              <a:spcBef>
                <a:spcPts val="600"/>
              </a:spcBef>
              <a:buClr>
                <a:srgbClr val="215D7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4pPr>
            <a:lvl5pPr marL="2057400" indent="-228600">
              <a:spcBef>
                <a:spcPts val="600"/>
              </a:spcBef>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5pPr>
            <a:lvl6pPr marL="25146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6pPr>
            <a:lvl7pPr marL="29718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7pPr>
            <a:lvl8pPr marL="34290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8pPr>
            <a:lvl9pPr marL="3886200" indent="-228600" eaLnBrk="0" fontAlgn="base" hangingPunct="0">
              <a:spcBef>
                <a:spcPts val="600"/>
              </a:spcBef>
              <a:spcAft>
                <a:spcPct val="0"/>
              </a:spcAft>
              <a:buClr>
                <a:srgbClr val="6FB7D7"/>
              </a:buClr>
              <a:buSzPct val="110000"/>
              <a:buFont typeface="Wingdings 2" pitchFamily="2" charset="2"/>
              <a:buChar char=""/>
              <a:defRPr>
                <a:solidFill>
                  <a:srgbClr val="595959"/>
                </a:solidFill>
                <a:latin typeface="News Gothic MT" panose="020B0503020103020203" pitchFamily="34" charset="0"/>
                <a:ea typeface="ＭＳ Ｐゴシック" panose="020B0600070205080204" pitchFamily="34" charset="-128"/>
              </a:defRPr>
            </a:lvl9pPr>
          </a:lstStyle>
          <a:p>
            <a:pPr eaLnBrk="1" hangingPunct="1">
              <a:spcBef>
                <a:spcPts val="1000"/>
              </a:spcBef>
              <a:buClrTx/>
              <a:buSzTx/>
              <a:buFont typeface="Arial" panose="020B0604020202020204" pitchFamily="34" charset="0"/>
              <a:buNone/>
            </a:pPr>
            <a:r>
              <a:rPr lang="en-CA" altLang="en-US" sz="1600" b="1">
                <a:solidFill>
                  <a:srgbClr val="000099"/>
                </a:solidFill>
                <a:latin typeface="Arial" panose="020B0604020202020204" pitchFamily="34" charset="0"/>
                <a:cs typeface="Arial" panose="020B0604020202020204" pitchFamily="34" charset="0"/>
              </a:rPr>
              <a:t>Global Connectivity and Development</a:t>
            </a:r>
          </a:p>
          <a:p>
            <a:pPr eaLnBrk="1" hangingPunct="1">
              <a:spcBef>
                <a:spcPts val="1000"/>
              </a:spcBef>
              <a:buClrTx/>
              <a:buSzTx/>
              <a:buFont typeface="Arial" panose="020B0604020202020204" pitchFamily="34" charset="0"/>
              <a:buNone/>
            </a:pPr>
            <a:endParaRPr lang="en-CA" altLang="en-US" sz="100">
              <a:latin typeface="Arial" panose="020B0604020202020204" pitchFamily="34" charset="0"/>
              <a:cs typeface="Arial" panose="020B0604020202020204" pitchFamily="34" charset="0"/>
            </a:endParaRPr>
          </a:p>
          <a:p>
            <a:pPr eaLnBrk="1" hangingPunct="1">
              <a:spcBef>
                <a:spcPct val="0"/>
              </a:spcBef>
              <a:buClrTx/>
              <a:buSzTx/>
              <a:buFont typeface="Arial" panose="020B0604020202020204" pitchFamily="34" charset="0"/>
              <a:buNone/>
            </a:pPr>
            <a:r>
              <a:rPr lang="en-US" altLang="en-US" sz="1600">
                <a:latin typeface="Arial" panose="020B0604020202020204" pitchFamily="34" charset="0"/>
                <a:cs typeface="Arial" panose="020B0604020202020204" pitchFamily="34" charset="0"/>
              </a:rPr>
              <a:t>Develop and implement a strategy for securing financial support in client countries as well as from governmental, academic and philanthropic organizations and individuals to insure success of the effort to make excellent near-term and long-term RT systems.</a:t>
            </a:r>
            <a:endParaRPr lang="en-CA" altLang="en-US" sz="1600">
              <a:latin typeface="Arial" panose="020B0604020202020204" pitchFamily="34" charset="0"/>
              <a:cs typeface="Arial" panose="020B0604020202020204" pitchFamily="34" charset="0"/>
            </a:endParaRPr>
          </a:p>
        </p:txBody>
      </p:sp>
      <p:pic>
        <p:nvPicPr>
          <p:cNvPr id="60424" name="Picture 10">
            <a:extLst>
              <a:ext uri="{FF2B5EF4-FFF2-40B4-BE49-F238E27FC236}">
                <a16:creationId xmlns:a16="http://schemas.microsoft.com/office/drawing/2014/main" id="{FCD8935C-E481-0042-AB6F-F069C6B04C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6388" y="1125538"/>
            <a:ext cx="1854200" cy="186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5" name="TextBox 5">
            <a:extLst>
              <a:ext uri="{FF2B5EF4-FFF2-40B4-BE49-F238E27FC236}">
                <a16:creationId xmlns:a16="http://schemas.microsoft.com/office/drawing/2014/main" id="{6486F7C1-037A-B24D-9044-F6A6CC7B1C54}"/>
              </a:ext>
            </a:extLst>
          </p:cNvPr>
          <p:cNvSpPr txBox="1">
            <a:spLocks noChangeArrowheads="1"/>
          </p:cNvSpPr>
          <p:nvPr/>
        </p:nvSpPr>
        <p:spPr bwMode="auto">
          <a:xfrm>
            <a:off x="6999288" y="6335713"/>
            <a:ext cx="1843087"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ea typeface="ＭＳ Ｐゴシック" panose="020B0600070205080204" pitchFamily="34" charset="-128"/>
              </a:defRPr>
            </a:lvl1pPr>
            <a:lvl2pPr marL="742950" indent="-285750">
              <a:defRPr>
                <a:solidFill>
                  <a:schemeClr val="tx1"/>
                </a:solidFill>
                <a:latin typeface="Tahoma" panose="020B0604030504040204" pitchFamily="34" charset="0"/>
                <a:ea typeface="ＭＳ Ｐゴシック" panose="020B0600070205080204" pitchFamily="34" charset="-128"/>
              </a:defRPr>
            </a:lvl2pPr>
            <a:lvl3pPr marL="1143000" indent="-228600">
              <a:defRPr>
                <a:solidFill>
                  <a:schemeClr val="tx1"/>
                </a:solidFill>
                <a:latin typeface="Tahoma" panose="020B0604030504040204" pitchFamily="34" charset="0"/>
                <a:ea typeface="ＭＳ Ｐゴシック" panose="020B0600070205080204" pitchFamily="34" charset="-128"/>
              </a:defRPr>
            </a:lvl3pPr>
            <a:lvl4pPr marL="1600200" indent="-228600">
              <a:defRPr>
                <a:solidFill>
                  <a:schemeClr val="tx1"/>
                </a:solidFill>
                <a:latin typeface="Tahoma" panose="020B0604030504040204" pitchFamily="34" charset="0"/>
                <a:ea typeface="ＭＳ Ｐゴシック" panose="020B0600070205080204" pitchFamily="34" charset="-128"/>
              </a:defRPr>
            </a:lvl4pPr>
            <a:lvl5pPr marL="2057400" indent="-228600">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9pPr>
          </a:lstStyle>
          <a:p>
            <a:r>
              <a:rPr lang="en-US" altLang="en-US" sz="1200" i="1">
                <a:solidFill>
                  <a:srgbClr val="0000FF"/>
                </a:solidFill>
              </a:rPr>
              <a:t>David Jaffray, ICARO 2017</a:t>
            </a:r>
          </a:p>
          <a:p>
            <a:endParaRPr lang="en-US" altLang="en-US"/>
          </a:p>
        </p:txBody>
      </p:sp>
    </p:spTree>
    <p:extLst>
      <p:ext uri="{BB962C8B-B14F-4D97-AF65-F5344CB8AC3E}">
        <p14:creationId xmlns:p14="http://schemas.microsoft.com/office/powerpoint/2010/main" val="1054157082"/>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33BD7-423A-104D-AB3B-19D5D094CBDD}"/>
              </a:ext>
            </a:extLst>
          </p:cNvPr>
          <p:cNvSpPr>
            <a:spLocks noGrp="1"/>
          </p:cNvSpPr>
          <p:nvPr>
            <p:ph type="title"/>
          </p:nvPr>
        </p:nvSpPr>
        <p:spPr>
          <a:xfrm>
            <a:off x="479865" y="836712"/>
            <a:ext cx="7886700" cy="570537"/>
          </a:xfrm>
          <a:prstGeom prst="rect">
            <a:avLst/>
          </a:prstGeom>
        </p:spPr>
        <p:txBody>
          <a:bodyPr>
            <a:normAutofit/>
          </a:bodyPr>
          <a:lstStyle/>
          <a:p>
            <a:pPr algn="ctr"/>
            <a:r>
              <a:rPr lang="en-US" u="none" dirty="0"/>
              <a:t>Meeting in Botswana: March 2019</a:t>
            </a:r>
          </a:p>
        </p:txBody>
      </p:sp>
      <p:pic>
        <p:nvPicPr>
          <p:cNvPr id="6" name="Content Placeholder 5">
            <a:extLst>
              <a:ext uri="{FF2B5EF4-FFF2-40B4-BE49-F238E27FC236}">
                <a16:creationId xmlns:a16="http://schemas.microsoft.com/office/drawing/2014/main" id="{898FA8DE-9318-A044-B5B6-D6B3E08D3CE3}"/>
              </a:ext>
            </a:extLst>
          </p:cNvPr>
          <p:cNvPicPr>
            <a:picLocks noGrp="1" noChangeAspect="1"/>
          </p:cNvPicPr>
          <p:nvPr>
            <p:ph idx="1"/>
          </p:nvPr>
        </p:nvPicPr>
        <p:blipFill>
          <a:blip r:embed="rId3"/>
          <a:stretch>
            <a:fillRect/>
          </a:stretch>
        </p:blipFill>
        <p:spPr>
          <a:xfrm>
            <a:off x="479865" y="1468505"/>
            <a:ext cx="8494427" cy="3888000"/>
          </a:xfrm>
        </p:spPr>
      </p:pic>
      <p:sp>
        <p:nvSpPr>
          <p:cNvPr id="7" name="TextBox 6">
            <a:extLst>
              <a:ext uri="{FF2B5EF4-FFF2-40B4-BE49-F238E27FC236}">
                <a16:creationId xmlns:a16="http://schemas.microsoft.com/office/drawing/2014/main" id="{AAA267FA-0BEF-D241-A781-6BE41041E4B4}"/>
              </a:ext>
            </a:extLst>
          </p:cNvPr>
          <p:cNvSpPr txBox="1"/>
          <p:nvPr/>
        </p:nvSpPr>
        <p:spPr>
          <a:xfrm>
            <a:off x="317241" y="5561791"/>
            <a:ext cx="8657051"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a:cs typeface="Calibri" panose="020F0502020204030204" pitchFamily="34" charset="0"/>
              </a:rPr>
              <a:t>Understanding problem together  with  discussion, agreed strategy</a:t>
            </a:r>
          </a:p>
        </p:txBody>
      </p:sp>
    </p:spTree>
    <p:extLst>
      <p:ext uri="{BB962C8B-B14F-4D97-AF65-F5344CB8AC3E}">
        <p14:creationId xmlns:p14="http://schemas.microsoft.com/office/powerpoint/2010/main" val="3918022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CE698-030A-4968-BD80-54E4F62A38CE}"/>
              </a:ext>
            </a:extLst>
          </p:cNvPr>
          <p:cNvSpPr>
            <a:spLocks noGrp="1"/>
          </p:cNvSpPr>
          <p:nvPr>
            <p:ph type="title"/>
          </p:nvPr>
        </p:nvSpPr>
        <p:spPr>
          <a:xfrm>
            <a:off x="451096" y="949332"/>
            <a:ext cx="7886700" cy="580583"/>
          </a:xfrm>
          <a:prstGeom prst="rect">
            <a:avLst/>
          </a:prstGeom>
        </p:spPr>
        <p:txBody>
          <a:bodyPr>
            <a:normAutofit fontScale="90000"/>
          </a:bodyPr>
          <a:lstStyle/>
          <a:p>
            <a:r>
              <a:rPr lang="en-GB" dirty="0"/>
              <a:t>Biggest issues in LMIC hospitals</a:t>
            </a:r>
            <a:br>
              <a:rPr lang="en-GB" dirty="0"/>
            </a:br>
            <a:endParaRPr lang="en-GB" dirty="0"/>
          </a:p>
        </p:txBody>
      </p:sp>
      <p:sp>
        <p:nvSpPr>
          <p:cNvPr id="3" name="Content Placeholder 2">
            <a:extLst>
              <a:ext uri="{FF2B5EF4-FFF2-40B4-BE49-F238E27FC236}">
                <a16:creationId xmlns:a16="http://schemas.microsoft.com/office/drawing/2014/main" id="{F39961CD-D5CF-4BB8-BD2B-5BD5DE620C4A}"/>
              </a:ext>
            </a:extLst>
          </p:cNvPr>
          <p:cNvSpPr>
            <a:spLocks noGrp="1"/>
          </p:cNvSpPr>
          <p:nvPr>
            <p:ph idx="1"/>
          </p:nvPr>
        </p:nvSpPr>
        <p:spPr>
          <a:xfrm>
            <a:off x="318815" y="1709178"/>
            <a:ext cx="3578482" cy="4109908"/>
          </a:xfrm>
        </p:spPr>
        <p:txBody>
          <a:bodyPr/>
          <a:lstStyle/>
          <a:p>
            <a:r>
              <a:rPr lang="en-GB" dirty="0"/>
              <a:t>Delays in repairs</a:t>
            </a:r>
          </a:p>
          <a:p>
            <a:r>
              <a:rPr lang="en-GB" dirty="0"/>
              <a:t>Lack of funds for regular maintenance</a:t>
            </a:r>
          </a:p>
          <a:p>
            <a:r>
              <a:rPr lang="en-GB" dirty="0"/>
              <a:t>Lack of trained engineer’s</a:t>
            </a:r>
          </a:p>
          <a:p>
            <a:r>
              <a:rPr lang="en-GB" dirty="0"/>
              <a:t>Fluctuating electrical supply</a:t>
            </a:r>
          </a:p>
          <a:p>
            <a:r>
              <a:rPr lang="en-GB" dirty="0"/>
              <a:t>Corruption</a:t>
            </a:r>
          </a:p>
          <a:p>
            <a:endParaRPr lang="en-GB" dirty="0"/>
          </a:p>
          <a:p>
            <a:pPr marL="0" indent="0">
              <a:buNone/>
            </a:pPr>
            <a:r>
              <a:rPr lang="en-GB" sz="2800" b="1" dirty="0"/>
              <a:t>What isn’t wanted</a:t>
            </a:r>
          </a:p>
          <a:p>
            <a:r>
              <a:rPr lang="en-GB" dirty="0"/>
              <a:t>Cheap, poorly made </a:t>
            </a:r>
            <a:r>
              <a:rPr lang="en-GB" dirty="0" err="1"/>
              <a:t>linacs</a:t>
            </a:r>
            <a:endParaRPr lang="en-GB" dirty="0"/>
          </a:p>
        </p:txBody>
      </p:sp>
      <p:sp>
        <p:nvSpPr>
          <p:cNvPr id="4" name="Isosceles Triangle 3">
            <a:extLst>
              <a:ext uri="{FF2B5EF4-FFF2-40B4-BE49-F238E27FC236}">
                <a16:creationId xmlns:a16="http://schemas.microsoft.com/office/drawing/2014/main" id="{067C6C0E-33DE-4D87-9590-4A8015B9996A}"/>
              </a:ext>
            </a:extLst>
          </p:cNvPr>
          <p:cNvSpPr/>
          <p:nvPr/>
        </p:nvSpPr>
        <p:spPr>
          <a:xfrm>
            <a:off x="4891596" y="2263806"/>
            <a:ext cx="3027285" cy="300065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8A71C7B-F855-4A7F-8443-EC79EEA151D8}"/>
              </a:ext>
            </a:extLst>
          </p:cNvPr>
          <p:cNvSpPr txBox="1"/>
          <p:nvPr/>
        </p:nvSpPr>
        <p:spPr>
          <a:xfrm>
            <a:off x="3950563" y="5113975"/>
            <a:ext cx="887767" cy="646331"/>
          </a:xfrm>
          <a:prstGeom prst="rect">
            <a:avLst/>
          </a:prstGeom>
          <a:noFill/>
        </p:spPr>
        <p:txBody>
          <a:bodyPr wrap="square" rtlCol="0">
            <a:spAutoFit/>
          </a:bodyPr>
          <a:lstStyle/>
          <a:p>
            <a:r>
              <a:rPr lang="en-GB" dirty="0"/>
              <a:t>Capital Cost</a:t>
            </a:r>
          </a:p>
        </p:txBody>
      </p:sp>
      <p:sp>
        <p:nvSpPr>
          <p:cNvPr id="6" name="TextBox 5">
            <a:extLst>
              <a:ext uri="{FF2B5EF4-FFF2-40B4-BE49-F238E27FC236}">
                <a16:creationId xmlns:a16="http://schemas.microsoft.com/office/drawing/2014/main" id="{D434E6AC-0BC1-41C3-B123-40401D0F5F5C}"/>
              </a:ext>
            </a:extLst>
          </p:cNvPr>
          <p:cNvSpPr txBox="1"/>
          <p:nvPr/>
        </p:nvSpPr>
        <p:spPr>
          <a:xfrm>
            <a:off x="5424255" y="1593541"/>
            <a:ext cx="2175031" cy="646331"/>
          </a:xfrm>
          <a:prstGeom prst="rect">
            <a:avLst/>
          </a:prstGeom>
          <a:noFill/>
        </p:spPr>
        <p:txBody>
          <a:bodyPr wrap="square" rtlCol="0">
            <a:spAutoFit/>
          </a:bodyPr>
          <a:lstStyle/>
          <a:p>
            <a:r>
              <a:rPr lang="en-GB" dirty="0"/>
              <a:t>Reliability/Lifetime/ maintenance cost</a:t>
            </a:r>
          </a:p>
        </p:txBody>
      </p:sp>
      <p:sp>
        <p:nvSpPr>
          <p:cNvPr id="7" name="TextBox 6">
            <a:extLst>
              <a:ext uri="{FF2B5EF4-FFF2-40B4-BE49-F238E27FC236}">
                <a16:creationId xmlns:a16="http://schemas.microsoft.com/office/drawing/2014/main" id="{5C8599D1-8A47-4C46-9F90-2C137E1768FE}"/>
              </a:ext>
            </a:extLst>
          </p:cNvPr>
          <p:cNvSpPr txBox="1"/>
          <p:nvPr/>
        </p:nvSpPr>
        <p:spPr>
          <a:xfrm>
            <a:off x="7688061" y="5307300"/>
            <a:ext cx="1482571" cy="369332"/>
          </a:xfrm>
          <a:prstGeom prst="rect">
            <a:avLst/>
          </a:prstGeom>
          <a:noFill/>
        </p:spPr>
        <p:txBody>
          <a:bodyPr wrap="square" rtlCol="0">
            <a:spAutoFit/>
          </a:bodyPr>
          <a:lstStyle/>
          <a:p>
            <a:r>
              <a:rPr lang="en-GB" dirty="0"/>
              <a:t>Performance</a:t>
            </a:r>
          </a:p>
        </p:txBody>
      </p:sp>
      <p:sp>
        <p:nvSpPr>
          <p:cNvPr id="8" name="Star: 5 Points 7">
            <a:extLst>
              <a:ext uri="{FF2B5EF4-FFF2-40B4-BE49-F238E27FC236}">
                <a16:creationId xmlns:a16="http://schemas.microsoft.com/office/drawing/2014/main" id="{BEFE6797-7ECD-4416-A9DE-D16951D70BC3}"/>
              </a:ext>
            </a:extLst>
          </p:cNvPr>
          <p:cNvSpPr/>
          <p:nvPr/>
        </p:nvSpPr>
        <p:spPr>
          <a:xfrm>
            <a:off x="4749554" y="4950196"/>
            <a:ext cx="532659" cy="495603"/>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tar: 5 Points 8">
            <a:extLst>
              <a:ext uri="{FF2B5EF4-FFF2-40B4-BE49-F238E27FC236}">
                <a16:creationId xmlns:a16="http://schemas.microsoft.com/office/drawing/2014/main" id="{99BD24EC-8914-40C2-A6E2-E41B3E5FC431}"/>
              </a:ext>
            </a:extLst>
          </p:cNvPr>
          <p:cNvSpPr/>
          <p:nvPr/>
        </p:nvSpPr>
        <p:spPr>
          <a:xfrm>
            <a:off x="6846164" y="3450761"/>
            <a:ext cx="532659" cy="495603"/>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5E2E539B-C111-4004-B3CA-B242C5ADF5AA}"/>
              </a:ext>
            </a:extLst>
          </p:cNvPr>
          <p:cNvSpPr txBox="1"/>
          <p:nvPr/>
        </p:nvSpPr>
        <p:spPr>
          <a:xfrm>
            <a:off x="5149049" y="5842168"/>
            <a:ext cx="2077374" cy="923330"/>
          </a:xfrm>
          <a:prstGeom prst="rect">
            <a:avLst/>
          </a:prstGeom>
          <a:noFill/>
        </p:spPr>
        <p:txBody>
          <a:bodyPr wrap="square" rtlCol="0">
            <a:spAutoFit/>
          </a:bodyPr>
          <a:lstStyle/>
          <a:p>
            <a:r>
              <a:rPr lang="en-GB" dirty="0"/>
              <a:t>Where everyone in the West thinks African’s prioritise</a:t>
            </a:r>
          </a:p>
        </p:txBody>
      </p:sp>
      <p:cxnSp>
        <p:nvCxnSpPr>
          <p:cNvPr id="12" name="Straight Arrow Connector 11">
            <a:extLst>
              <a:ext uri="{FF2B5EF4-FFF2-40B4-BE49-F238E27FC236}">
                <a16:creationId xmlns:a16="http://schemas.microsoft.com/office/drawing/2014/main" id="{C5085647-A4B3-4A5D-AC24-C06C61DA1000}"/>
              </a:ext>
            </a:extLst>
          </p:cNvPr>
          <p:cNvCxnSpPr>
            <a:stCxn id="10" idx="0"/>
          </p:cNvCxnSpPr>
          <p:nvPr/>
        </p:nvCxnSpPr>
        <p:spPr>
          <a:xfrm flipH="1" flipV="1">
            <a:off x="5149049" y="5307300"/>
            <a:ext cx="1038687" cy="5348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1E14619-58D3-4626-8331-B3BD67B6D594}"/>
              </a:ext>
            </a:extLst>
          </p:cNvPr>
          <p:cNvSpPr txBox="1"/>
          <p:nvPr/>
        </p:nvSpPr>
        <p:spPr>
          <a:xfrm>
            <a:off x="7378823" y="2395619"/>
            <a:ext cx="1482571" cy="923330"/>
          </a:xfrm>
          <a:prstGeom prst="rect">
            <a:avLst/>
          </a:prstGeom>
          <a:noFill/>
        </p:spPr>
        <p:txBody>
          <a:bodyPr wrap="square" rtlCol="0">
            <a:spAutoFit/>
          </a:bodyPr>
          <a:lstStyle/>
          <a:p>
            <a:r>
              <a:rPr lang="en-GB" dirty="0"/>
              <a:t>What African clinicians really want</a:t>
            </a:r>
          </a:p>
        </p:txBody>
      </p:sp>
      <p:cxnSp>
        <p:nvCxnSpPr>
          <p:cNvPr id="15" name="Straight Arrow Connector 14">
            <a:extLst>
              <a:ext uri="{FF2B5EF4-FFF2-40B4-BE49-F238E27FC236}">
                <a16:creationId xmlns:a16="http://schemas.microsoft.com/office/drawing/2014/main" id="{F5B919DC-AE73-4A17-B900-1BCC51BD1021}"/>
              </a:ext>
            </a:extLst>
          </p:cNvPr>
          <p:cNvCxnSpPr>
            <a:stCxn id="13" idx="2"/>
            <a:endCxn id="9" idx="4"/>
          </p:cNvCxnSpPr>
          <p:nvPr/>
        </p:nvCxnSpPr>
        <p:spPr>
          <a:xfrm flipH="1">
            <a:off x="7378822" y="3318949"/>
            <a:ext cx="741287" cy="3211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572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89607"/>
            <a:ext cx="7886700" cy="528007"/>
          </a:xfrm>
          <a:prstGeom prst="rect">
            <a:avLst/>
          </a:prstGeom>
        </p:spPr>
        <p:txBody>
          <a:bodyPr>
            <a:normAutofit/>
          </a:bodyPr>
          <a:lstStyle/>
          <a:p>
            <a:r>
              <a:rPr lang="en-GB" dirty="0"/>
              <a:t>Component lifetime: Varian Unique</a:t>
            </a:r>
          </a:p>
        </p:txBody>
      </p:sp>
      <p:graphicFrame>
        <p:nvGraphicFramePr>
          <p:cNvPr id="4" name="Content Placeholder 3"/>
          <p:cNvGraphicFramePr>
            <a:graphicFrameLocks noGrp="1"/>
          </p:cNvGraphicFramePr>
          <p:nvPr>
            <p:ph idx="1"/>
          </p:nvPr>
        </p:nvGraphicFramePr>
        <p:xfrm>
          <a:off x="628650" y="1902978"/>
          <a:ext cx="7886700" cy="2225040"/>
        </p:xfrm>
        <a:graphic>
          <a:graphicData uri="http://schemas.openxmlformats.org/drawingml/2006/table">
            <a:tbl>
              <a:tblPr firstRow="1" bandRow="1">
                <a:tableStyleId>{5940675A-B579-460E-94D1-54222C63F5DA}</a:tableStyleId>
              </a:tblPr>
              <a:tblGrid>
                <a:gridCol w="3943350">
                  <a:extLst>
                    <a:ext uri="{9D8B030D-6E8A-4147-A177-3AD203B41FA5}">
                      <a16:colId xmlns:a16="http://schemas.microsoft.com/office/drawing/2014/main" val="20000"/>
                    </a:ext>
                  </a:extLst>
                </a:gridCol>
                <a:gridCol w="3943350">
                  <a:extLst>
                    <a:ext uri="{9D8B030D-6E8A-4147-A177-3AD203B41FA5}">
                      <a16:colId xmlns:a16="http://schemas.microsoft.com/office/drawing/2014/main" val="20001"/>
                    </a:ext>
                  </a:extLst>
                </a:gridCol>
              </a:tblGrid>
              <a:tr h="278130">
                <a:tc>
                  <a:txBody>
                    <a:bodyPr/>
                    <a:lstStyle/>
                    <a:p>
                      <a:pPr algn="ctr"/>
                      <a:r>
                        <a:rPr lang="en-GB" sz="1000" dirty="0"/>
                        <a:t>Component</a:t>
                      </a:r>
                    </a:p>
                  </a:txBody>
                  <a:tcPr marL="68580" marR="68580" marT="34290" marB="34290"/>
                </a:tc>
                <a:tc>
                  <a:txBody>
                    <a:bodyPr/>
                    <a:lstStyle/>
                    <a:p>
                      <a:pPr algn="ctr"/>
                      <a:r>
                        <a:rPr lang="en-GB" sz="1000" dirty="0"/>
                        <a:t>Lifetime [years]</a:t>
                      </a:r>
                    </a:p>
                  </a:txBody>
                  <a:tcPr marL="68580" marR="68580" marT="34290" marB="34290"/>
                </a:tc>
                <a:extLst>
                  <a:ext uri="{0D108BD9-81ED-4DB2-BD59-A6C34878D82A}">
                    <a16:rowId xmlns:a16="http://schemas.microsoft.com/office/drawing/2014/main" val="10000"/>
                  </a:ext>
                </a:extLst>
              </a:tr>
              <a:tr h="278130">
                <a:tc>
                  <a:txBody>
                    <a:bodyPr/>
                    <a:lstStyle/>
                    <a:p>
                      <a:pPr algn="ctr"/>
                      <a:r>
                        <a:rPr lang="en-GB" sz="1000" dirty="0"/>
                        <a:t>Machine</a:t>
                      </a:r>
                    </a:p>
                  </a:txBody>
                  <a:tcPr marL="68580" marR="68580" marT="34290" marB="34290"/>
                </a:tc>
                <a:tc>
                  <a:txBody>
                    <a:bodyPr/>
                    <a:lstStyle/>
                    <a:p>
                      <a:pPr algn="ctr"/>
                      <a:r>
                        <a:rPr lang="en-GB" sz="1000" dirty="0"/>
                        <a:t>10</a:t>
                      </a:r>
                    </a:p>
                  </a:txBody>
                  <a:tcPr marL="68580" marR="68580" marT="34290" marB="34290"/>
                </a:tc>
                <a:extLst>
                  <a:ext uri="{0D108BD9-81ED-4DB2-BD59-A6C34878D82A}">
                    <a16:rowId xmlns:a16="http://schemas.microsoft.com/office/drawing/2014/main" val="10001"/>
                  </a:ext>
                </a:extLst>
              </a:tr>
              <a:tr h="278130">
                <a:tc>
                  <a:txBody>
                    <a:bodyPr/>
                    <a:lstStyle/>
                    <a:p>
                      <a:pPr algn="ctr"/>
                      <a:r>
                        <a:rPr lang="en-GB" sz="1000" dirty="0" err="1"/>
                        <a:t>Thyratron</a:t>
                      </a:r>
                      <a:endParaRPr lang="en-GB" sz="1000" dirty="0"/>
                    </a:p>
                  </a:txBody>
                  <a:tcPr marL="68580" marR="68580" marT="34290" marB="34290"/>
                </a:tc>
                <a:tc>
                  <a:txBody>
                    <a:bodyPr/>
                    <a:lstStyle/>
                    <a:p>
                      <a:pPr algn="ctr"/>
                      <a:r>
                        <a:rPr lang="en-GB" sz="1000" dirty="0"/>
                        <a:t>3</a:t>
                      </a:r>
                    </a:p>
                  </a:txBody>
                  <a:tcPr marL="68580" marR="68580" marT="34290" marB="34290"/>
                </a:tc>
                <a:extLst>
                  <a:ext uri="{0D108BD9-81ED-4DB2-BD59-A6C34878D82A}">
                    <a16:rowId xmlns:a16="http://schemas.microsoft.com/office/drawing/2014/main" val="10002"/>
                  </a:ext>
                </a:extLst>
              </a:tr>
              <a:tr h="278130">
                <a:tc>
                  <a:txBody>
                    <a:bodyPr/>
                    <a:lstStyle/>
                    <a:p>
                      <a:pPr algn="ctr"/>
                      <a:r>
                        <a:rPr lang="en-GB" sz="1000" dirty="0"/>
                        <a:t>Ion chamber</a:t>
                      </a:r>
                    </a:p>
                  </a:txBody>
                  <a:tcPr marL="68580" marR="68580" marT="34290" marB="34290"/>
                </a:tc>
                <a:tc>
                  <a:txBody>
                    <a:bodyPr/>
                    <a:lstStyle/>
                    <a:p>
                      <a:pPr algn="ctr"/>
                      <a:r>
                        <a:rPr lang="en-GB" sz="1000" dirty="0"/>
                        <a:t>15</a:t>
                      </a:r>
                    </a:p>
                  </a:txBody>
                  <a:tcPr marL="68580" marR="68580" marT="34290" marB="34290"/>
                </a:tc>
                <a:extLst>
                  <a:ext uri="{0D108BD9-81ED-4DB2-BD59-A6C34878D82A}">
                    <a16:rowId xmlns:a16="http://schemas.microsoft.com/office/drawing/2014/main" val="10003"/>
                  </a:ext>
                </a:extLst>
              </a:tr>
              <a:tr h="278130">
                <a:tc>
                  <a:txBody>
                    <a:bodyPr/>
                    <a:lstStyle/>
                    <a:p>
                      <a:pPr algn="ctr"/>
                      <a:r>
                        <a:rPr lang="en-GB" sz="1000" dirty="0"/>
                        <a:t>Accelerator</a:t>
                      </a:r>
                      <a:r>
                        <a:rPr lang="en-GB" sz="1000" baseline="0" dirty="0"/>
                        <a:t> structure</a:t>
                      </a:r>
                      <a:endParaRPr lang="en-GB" sz="1000" dirty="0"/>
                    </a:p>
                  </a:txBody>
                  <a:tcPr marL="68580" marR="68580" marT="34290" marB="34290"/>
                </a:tc>
                <a:tc>
                  <a:txBody>
                    <a:bodyPr/>
                    <a:lstStyle/>
                    <a:p>
                      <a:pPr algn="ctr"/>
                      <a:r>
                        <a:rPr lang="en-GB" sz="1000" dirty="0"/>
                        <a:t>10</a:t>
                      </a:r>
                    </a:p>
                  </a:txBody>
                  <a:tcPr marL="68580" marR="68580" marT="34290" marB="34290"/>
                </a:tc>
                <a:extLst>
                  <a:ext uri="{0D108BD9-81ED-4DB2-BD59-A6C34878D82A}">
                    <a16:rowId xmlns:a16="http://schemas.microsoft.com/office/drawing/2014/main" val="10004"/>
                  </a:ext>
                </a:extLst>
              </a:tr>
              <a:tr h="278130">
                <a:tc>
                  <a:txBody>
                    <a:bodyPr/>
                    <a:lstStyle/>
                    <a:p>
                      <a:pPr algn="ctr"/>
                      <a:r>
                        <a:rPr lang="en-GB" sz="1000" dirty="0"/>
                        <a:t>Magnetron</a:t>
                      </a:r>
                    </a:p>
                  </a:txBody>
                  <a:tcPr marL="68580" marR="68580" marT="34290" marB="34290"/>
                </a:tc>
                <a:tc>
                  <a:txBody>
                    <a:bodyPr/>
                    <a:lstStyle/>
                    <a:p>
                      <a:pPr algn="ctr"/>
                      <a:r>
                        <a:rPr lang="en-GB" sz="1000" dirty="0"/>
                        <a:t>5</a:t>
                      </a:r>
                    </a:p>
                  </a:txBody>
                  <a:tcPr marL="68580" marR="68580" marT="34290" marB="34290"/>
                </a:tc>
                <a:extLst>
                  <a:ext uri="{0D108BD9-81ED-4DB2-BD59-A6C34878D82A}">
                    <a16:rowId xmlns:a16="http://schemas.microsoft.com/office/drawing/2014/main" val="10005"/>
                  </a:ext>
                </a:extLst>
              </a:tr>
              <a:tr h="278130">
                <a:tc>
                  <a:txBody>
                    <a:bodyPr/>
                    <a:lstStyle/>
                    <a:p>
                      <a:pPr algn="ctr"/>
                      <a:r>
                        <a:rPr lang="en-GB" sz="1000" dirty="0"/>
                        <a:t>Field light</a:t>
                      </a:r>
                    </a:p>
                  </a:txBody>
                  <a:tcPr marL="68580" marR="68580" marT="34290" marB="34290"/>
                </a:tc>
                <a:tc>
                  <a:txBody>
                    <a:bodyPr/>
                    <a:lstStyle/>
                    <a:p>
                      <a:pPr algn="ctr"/>
                      <a:r>
                        <a:rPr lang="en-GB" sz="1000" dirty="0"/>
                        <a:t>1</a:t>
                      </a:r>
                    </a:p>
                  </a:txBody>
                  <a:tcPr marL="68580" marR="68580" marT="34290" marB="34290"/>
                </a:tc>
                <a:extLst>
                  <a:ext uri="{0D108BD9-81ED-4DB2-BD59-A6C34878D82A}">
                    <a16:rowId xmlns:a16="http://schemas.microsoft.com/office/drawing/2014/main" val="10006"/>
                  </a:ext>
                </a:extLst>
              </a:tr>
              <a:tr h="278130">
                <a:tc>
                  <a:txBody>
                    <a:bodyPr/>
                    <a:lstStyle/>
                    <a:p>
                      <a:pPr algn="ctr"/>
                      <a:r>
                        <a:rPr lang="en-GB" sz="1000" dirty="0" err="1"/>
                        <a:t>aSi</a:t>
                      </a:r>
                      <a:r>
                        <a:rPr lang="en-GB" sz="1000" baseline="0" dirty="0"/>
                        <a:t> portal imager</a:t>
                      </a:r>
                      <a:endParaRPr lang="en-GB" sz="1000" dirty="0"/>
                    </a:p>
                  </a:txBody>
                  <a:tcPr marL="68580" marR="68580" marT="34290" marB="34290"/>
                </a:tc>
                <a:tc>
                  <a:txBody>
                    <a:bodyPr/>
                    <a:lstStyle/>
                    <a:p>
                      <a:pPr algn="ctr"/>
                      <a:r>
                        <a:rPr lang="en-GB" sz="1000" dirty="0"/>
                        <a:t>7</a:t>
                      </a:r>
                    </a:p>
                  </a:txBody>
                  <a:tcPr marL="68580" marR="68580" marT="34290" marB="34290"/>
                </a:tc>
                <a:extLst>
                  <a:ext uri="{0D108BD9-81ED-4DB2-BD59-A6C34878D82A}">
                    <a16:rowId xmlns:a16="http://schemas.microsoft.com/office/drawing/2014/main" val="10007"/>
                  </a:ext>
                </a:extLst>
              </a:tr>
            </a:tbl>
          </a:graphicData>
        </a:graphic>
      </p:graphicFrame>
      <p:sp>
        <p:nvSpPr>
          <p:cNvPr id="5" name="TextBox 4"/>
          <p:cNvSpPr txBox="1"/>
          <p:nvPr/>
        </p:nvSpPr>
        <p:spPr>
          <a:xfrm>
            <a:off x="496208" y="4529565"/>
            <a:ext cx="7886700" cy="1546577"/>
          </a:xfrm>
          <a:prstGeom prst="rect">
            <a:avLst/>
          </a:prstGeom>
          <a:noFill/>
        </p:spPr>
        <p:txBody>
          <a:bodyPr wrap="square" rtlCol="0">
            <a:spAutoFit/>
          </a:bodyPr>
          <a:lstStyle/>
          <a:p>
            <a:r>
              <a:rPr lang="en-GB" sz="1350" dirty="0"/>
              <a:t>We have been informed (anonymously) from a western hospital that the main problems with the linac resulting in downtime are with the vacuum, and IT (treatment planning) system. The main RF failures relate to the gun and magnetron, but are rare and mostly fairly minor repairs. The main failures relate to moving parts (MLC, gantry bearings </a:t>
            </a:r>
            <a:r>
              <a:rPr lang="en-GB" sz="1350" dirty="0" err="1"/>
              <a:t>etc</a:t>
            </a:r>
            <a:r>
              <a:rPr lang="en-GB" sz="1350" dirty="0"/>
              <a:t>).</a:t>
            </a:r>
          </a:p>
          <a:p>
            <a:endParaRPr lang="en-GB" sz="1350" dirty="0"/>
          </a:p>
          <a:p>
            <a:r>
              <a:rPr lang="en-GB" sz="1350" dirty="0"/>
              <a:t>Note: this may not be true for ODA recipient countries as they have different needs and environmental conditions (Hubert to give more information in the next talk)</a:t>
            </a:r>
          </a:p>
        </p:txBody>
      </p:sp>
      <p:sp>
        <p:nvSpPr>
          <p:cNvPr id="6" name="TextBox 5"/>
          <p:cNvSpPr txBox="1"/>
          <p:nvPr/>
        </p:nvSpPr>
        <p:spPr>
          <a:xfrm>
            <a:off x="628650" y="4137150"/>
            <a:ext cx="7886700" cy="415498"/>
          </a:xfrm>
          <a:prstGeom prst="rect">
            <a:avLst/>
          </a:prstGeom>
          <a:noFill/>
        </p:spPr>
        <p:txBody>
          <a:bodyPr wrap="square" rtlCol="0">
            <a:spAutoFit/>
          </a:bodyPr>
          <a:lstStyle/>
          <a:p>
            <a:r>
              <a:rPr lang="en-GB" sz="1050" dirty="0"/>
              <a:t>Source:</a:t>
            </a:r>
          </a:p>
          <a:p>
            <a:pPr marL="214313" indent="-214313">
              <a:buFont typeface="Arial" panose="020B0604020202020204" pitchFamily="34" charset="0"/>
              <a:buChar char="•"/>
            </a:pPr>
            <a:r>
              <a:rPr lang="en-GB" sz="1050" u="sng" dirty="0">
                <a:hlinkClick r:id="rId2"/>
              </a:rPr>
              <a:t>http://www.medwow.com/med/linear-accelerator/varian/unique/51445.model-spec</a:t>
            </a:r>
            <a:endParaRPr lang="en-GB" sz="1050" dirty="0"/>
          </a:p>
        </p:txBody>
      </p:sp>
    </p:spTree>
    <p:extLst>
      <p:ext uri="{BB962C8B-B14F-4D97-AF65-F5344CB8AC3E}">
        <p14:creationId xmlns:p14="http://schemas.microsoft.com/office/powerpoint/2010/main" val="21603515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93F4BB-BC62-436A-BF9F-0F432E1B1523}"/>
              </a:ext>
            </a:extLst>
          </p:cNvPr>
          <p:cNvSpPr>
            <a:spLocks noGrp="1"/>
          </p:cNvSpPr>
          <p:nvPr>
            <p:ph idx="1"/>
          </p:nvPr>
        </p:nvSpPr>
        <p:spPr>
          <a:xfrm>
            <a:off x="85726" y="1825625"/>
            <a:ext cx="4657724" cy="4351338"/>
          </a:xfrm>
        </p:spPr>
        <p:txBody>
          <a:bodyPr/>
          <a:lstStyle/>
          <a:p>
            <a:r>
              <a:rPr lang="en-GB" sz="2000" dirty="0"/>
              <a:t>But not all failures and repairs are created equal.</a:t>
            </a:r>
          </a:p>
          <a:p>
            <a:r>
              <a:rPr lang="en-GB" sz="2000" dirty="0"/>
              <a:t>Nigeria has far longer repair times that in the UK, the repair hub is normally in a different continent or South Africa and maintenance is often not to the same standard</a:t>
            </a:r>
          </a:p>
          <a:p>
            <a:r>
              <a:rPr lang="en-GB" sz="2000" dirty="0"/>
              <a:t>Interestingly Botswana which is a fairly affluent country and pay manufacturer warranty, service and repair has similar downtime but more faults</a:t>
            </a:r>
          </a:p>
          <a:p>
            <a:r>
              <a:rPr lang="en-GB" sz="2000" dirty="0"/>
              <a:t>MLC has the most faults but diagnostics, RF and vacuum contribute to the largest downtime</a:t>
            </a:r>
          </a:p>
        </p:txBody>
      </p:sp>
      <p:sp>
        <p:nvSpPr>
          <p:cNvPr id="3" name="Title 2">
            <a:extLst>
              <a:ext uri="{FF2B5EF4-FFF2-40B4-BE49-F238E27FC236}">
                <a16:creationId xmlns:a16="http://schemas.microsoft.com/office/drawing/2014/main" id="{09BE69BD-B53A-4ACA-9D50-8CC4DBC20C64}"/>
              </a:ext>
            </a:extLst>
          </p:cNvPr>
          <p:cNvSpPr>
            <a:spLocks noGrp="1"/>
          </p:cNvSpPr>
          <p:nvPr>
            <p:ph type="ctrTitle"/>
          </p:nvPr>
        </p:nvSpPr>
        <p:spPr>
          <a:xfrm>
            <a:off x="85725" y="681038"/>
            <a:ext cx="4486275" cy="864394"/>
          </a:xfrm>
        </p:spPr>
        <p:txBody>
          <a:bodyPr/>
          <a:lstStyle/>
          <a:p>
            <a:r>
              <a:rPr lang="en-GB" dirty="0"/>
              <a:t>Failure statistics (courtesy Sheehy Melbourne/Oxford)</a:t>
            </a:r>
          </a:p>
        </p:txBody>
      </p:sp>
      <p:pic>
        <p:nvPicPr>
          <p:cNvPr id="6" name="Picture 5">
            <a:extLst>
              <a:ext uri="{FF2B5EF4-FFF2-40B4-BE49-F238E27FC236}">
                <a16:creationId xmlns:a16="http://schemas.microsoft.com/office/drawing/2014/main" id="{77F5FF64-BD45-46CF-9E1A-45BF1A0F9ACC}"/>
              </a:ext>
            </a:extLst>
          </p:cNvPr>
          <p:cNvPicPr>
            <a:picLocks noChangeAspect="1"/>
          </p:cNvPicPr>
          <p:nvPr/>
        </p:nvPicPr>
        <p:blipFill>
          <a:blip r:embed="rId2"/>
          <a:stretch>
            <a:fillRect/>
          </a:stretch>
        </p:blipFill>
        <p:spPr>
          <a:xfrm>
            <a:off x="4743450" y="840915"/>
            <a:ext cx="4400550" cy="6017085"/>
          </a:xfrm>
          <a:prstGeom prst="rect">
            <a:avLst/>
          </a:prstGeom>
        </p:spPr>
      </p:pic>
    </p:spTree>
    <p:extLst>
      <p:ext uri="{BB962C8B-B14F-4D97-AF65-F5344CB8AC3E}">
        <p14:creationId xmlns:p14="http://schemas.microsoft.com/office/powerpoint/2010/main" val="2888944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274638"/>
            <a:ext cx="9059838" cy="1143000"/>
          </a:xfrm>
          <a:prstGeom prst="rect">
            <a:avLst/>
          </a:prstGeom>
        </p:spPr>
        <p:txBody>
          <a:bodyPr>
            <a:noAutofit/>
          </a:bodyPr>
          <a:lstStyle/>
          <a:p>
            <a:r>
              <a:rPr lang="fr-CH" sz="2800" b="1" dirty="0"/>
              <a:t>Desirable features regarding LINACs designed for LICs </a:t>
            </a:r>
            <a:br>
              <a:rPr lang="fr-CH" sz="3200" dirty="0"/>
            </a:br>
            <a:r>
              <a:rPr lang="fr-CH" sz="2000" i="1" dirty="0"/>
              <a:t>(Pomper MA et al. The Stanley </a:t>
            </a:r>
            <a:r>
              <a:rPr lang="fr-CH" sz="2000" i="1" dirty="0" err="1"/>
              <a:t>Foundation</a:t>
            </a:r>
            <a:r>
              <a:rPr lang="fr-CH" sz="2000" i="1" dirty="0"/>
              <a:t>, CNS, </a:t>
            </a:r>
            <a:r>
              <a:rPr lang="fr-CH" sz="2000" i="1" dirty="0" err="1"/>
              <a:t>February</a:t>
            </a:r>
            <a:r>
              <a:rPr lang="fr-CH" sz="2000" i="1" dirty="0"/>
              <a:t> 2016)</a:t>
            </a:r>
          </a:p>
        </p:txBody>
      </p:sp>
      <p:sp>
        <p:nvSpPr>
          <p:cNvPr id="3" name="Content Placeholder 2"/>
          <p:cNvSpPr>
            <a:spLocks noGrp="1"/>
          </p:cNvSpPr>
          <p:nvPr>
            <p:ph idx="1"/>
          </p:nvPr>
        </p:nvSpPr>
        <p:spPr>
          <a:xfrm>
            <a:off x="323528" y="1580045"/>
            <a:ext cx="8640960" cy="4525963"/>
          </a:xfrm>
        </p:spPr>
        <p:txBody>
          <a:bodyPr>
            <a:normAutofit/>
          </a:bodyPr>
          <a:lstStyle/>
          <a:p>
            <a:r>
              <a:rPr lang="en-US" sz="2800" dirty="0"/>
              <a:t>A developing-world LINAC with modular enhancements, as capability increases: an option for LINAC companies to consider. </a:t>
            </a:r>
          </a:p>
          <a:p>
            <a:endParaRPr lang="en-US" sz="2800" dirty="0"/>
          </a:p>
          <a:p>
            <a:r>
              <a:rPr lang="en-US" sz="2800" dirty="0"/>
              <a:t>Costs could be phased in by starting with a basic unit, and options could be provided for:</a:t>
            </a:r>
          </a:p>
          <a:p>
            <a:pPr lvl="1"/>
            <a:r>
              <a:rPr lang="en-US" sz="2400" dirty="0"/>
              <a:t> new technology,</a:t>
            </a:r>
          </a:p>
          <a:p>
            <a:pPr lvl="1"/>
            <a:r>
              <a:rPr lang="en-US" sz="2400" dirty="0"/>
              <a:t> remote diagnosis and adjustment,</a:t>
            </a:r>
          </a:p>
          <a:p>
            <a:pPr lvl="1"/>
            <a:r>
              <a:rPr lang="en-US" sz="2400" dirty="0"/>
              <a:t> a long-term maintenance contract with the vendor.</a:t>
            </a:r>
          </a:p>
          <a:p>
            <a:endParaRPr lang="fr-CH" dirty="0"/>
          </a:p>
        </p:txBody>
      </p:sp>
      <p:sp>
        <p:nvSpPr>
          <p:cNvPr id="2" name="TextBox 1"/>
          <p:cNvSpPr txBox="1"/>
          <p:nvPr/>
        </p:nvSpPr>
        <p:spPr>
          <a:xfrm>
            <a:off x="6454588" y="6140844"/>
            <a:ext cx="2605250"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ＭＳ Ｐゴシック" charset="-128"/>
                <a:cs typeface="+mn-cs"/>
              </a:rPr>
              <a:t>David </a:t>
            </a:r>
            <a:r>
              <a:rPr kumimoji="0" lang="en-US" sz="1800" b="0" i="0" u="none" strike="noStrike" kern="1200" cap="none" spc="0" normalizeH="0" baseline="0" noProof="0" dirty="0" err="1">
                <a:ln>
                  <a:noFill/>
                </a:ln>
                <a:solidFill>
                  <a:prstClr val="black"/>
                </a:solidFill>
                <a:effectLst/>
                <a:uLnTx/>
                <a:uFillTx/>
                <a:latin typeface="Calibri"/>
                <a:ea typeface="ＭＳ Ｐゴシック" charset="-128"/>
                <a:cs typeface="+mn-cs"/>
              </a:rPr>
              <a:t>Jaffray</a:t>
            </a:r>
            <a:r>
              <a:rPr kumimoji="0" lang="en-US" sz="1800" b="0" i="0" u="none" strike="noStrike" kern="1200" cap="none" spc="0" normalizeH="0" baseline="0" noProof="0" dirty="0">
                <a:ln>
                  <a:noFill/>
                </a:ln>
                <a:solidFill>
                  <a:prstClr val="black"/>
                </a:solidFill>
                <a:effectLst/>
                <a:uLnTx/>
                <a:uFillTx/>
                <a:latin typeface="Calibri"/>
                <a:ea typeface="ＭＳ Ｐゴシック" charset="-128"/>
                <a:cs typeface="+mn-cs"/>
              </a:rPr>
              <a:t>, ICARO 2017</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ＭＳ Ｐゴシック" charset="-128"/>
              <a:cs typeface="+mn-cs"/>
            </a:endParaRPr>
          </a:p>
        </p:txBody>
      </p:sp>
    </p:spTree>
    <p:extLst>
      <p:ext uri="{BB962C8B-B14F-4D97-AF65-F5344CB8AC3E}">
        <p14:creationId xmlns:p14="http://schemas.microsoft.com/office/powerpoint/2010/main" val="1659199266"/>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D0595-962D-4588-B4E1-9669B6931A0E}"/>
              </a:ext>
            </a:extLst>
          </p:cNvPr>
          <p:cNvSpPr>
            <a:spLocks noGrp="1"/>
          </p:cNvSpPr>
          <p:nvPr>
            <p:ph type="ctrTitle" idx="4294967295"/>
          </p:nvPr>
        </p:nvSpPr>
        <p:spPr>
          <a:xfrm>
            <a:off x="0" y="776288"/>
            <a:ext cx="9144000" cy="1081087"/>
          </a:xfrm>
          <a:prstGeom prst="rect">
            <a:avLst/>
          </a:prstGeom>
          <a:solidFill>
            <a:srgbClr val="C2E1EC"/>
          </a:solidFill>
        </p:spPr>
        <p:txBody>
          <a:bodyPr lIns="548640" tIns="182880" anchor="t">
            <a:noAutofit/>
          </a:bodyPr>
          <a:lstStyle/>
          <a:p>
            <a:pPr>
              <a:lnSpc>
                <a:spcPct val="110000"/>
              </a:lnSpc>
            </a:pPr>
            <a:r>
              <a:rPr lang="en-US" sz="3200" dirty="0">
                <a:solidFill>
                  <a:schemeClr val="accent2"/>
                </a:solidFill>
                <a:latin typeface="+mn-lt"/>
                <a:cs typeface="Calibri" panose="020F0502020204030204" pitchFamily="34" charset="0"/>
              </a:rPr>
              <a:t>Improving Access to Radiation Therapy Globally</a:t>
            </a:r>
            <a:br>
              <a:rPr lang="en-US" sz="3200" dirty="0">
                <a:solidFill>
                  <a:schemeClr val="accent2"/>
                </a:solidFill>
                <a:cs typeface="Calibri" panose="020F0502020204030204" pitchFamily="34" charset="0"/>
              </a:rPr>
            </a:br>
            <a:br>
              <a:rPr lang="en-US" sz="2800" dirty="0">
                <a:solidFill>
                  <a:schemeClr val="accent2"/>
                </a:solidFill>
                <a:cs typeface="Calibri" panose="020F0502020204030204" pitchFamily="34" charset="0"/>
              </a:rPr>
            </a:br>
            <a:br>
              <a:rPr lang="en-US" sz="2800" dirty="0">
                <a:solidFill>
                  <a:schemeClr val="accent2"/>
                </a:solidFill>
                <a:cs typeface="Calibri" panose="020F0502020204030204" pitchFamily="34" charset="0"/>
              </a:rPr>
            </a:br>
            <a:br>
              <a:rPr lang="en-US" sz="2800" dirty="0">
                <a:solidFill>
                  <a:schemeClr val="accent2"/>
                </a:solidFill>
                <a:cs typeface="Calibri" panose="020F0502020204030204" pitchFamily="34" charset="0"/>
              </a:rPr>
            </a:br>
            <a:endParaRPr lang="en-US" sz="1400" dirty="0">
              <a:solidFill>
                <a:schemeClr val="accent2"/>
              </a:solidFill>
              <a:cs typeface="Calibri" panose="020F0502020204030204" pitchFamily="34" charset="0"/>
            </a:endParaRPr>
          </a:p>
        </p:txBody>
      </p:sp>
      <p:sp>
        <p:nvSpPr>
          <p:cNvPr id="4" name="TextBox 3">
            <a:extLst>
              <a:ext uri="{FF2B5EF4-FFF2-40B4-BE49-F238E27FC236}">
                <a16:creationId xmlns:a16="http://schemas.microsoft.com/office/drawing/2014/main" id="{5C4C122D-ACC3-DD4D-978C-C674D6C02723}"/>
              </a:ext>
            </a:extLst>
          </p:cNvPr>
          <p:cNvSpPr txBox="1"/>
          <p:nvPr/>
        </p:nvSpPr>
        <p:spPr>
          <a:xfrm>
            <a:off x="100013" y="2967738"/>
            <a:ext cx="9043987" cy="230832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PROJECT STELLA</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C00000"/>
                </a:solidFill>
                <a:effectLst/>
                <a:uLnTx/>
                <a:uFillTx/>
                <a:latin typeface="Calibri" panose="020F0502020204030204"/>
                <a:ea typeface="+mn-ea"/>
                <a:cs typeface="+mn-cs"/>
              </a:rPr>
              <a:t>S</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mart </a:t>
            </a:r>
            <a:r>
              <a:rPr kumimoji="0" lang="en-US" sz="4000" b="1" i="0" u="none" strike="noStrike" kern="1200" cap="none" spc="0" normalizeH="0" baseline="0" noProof="0" dirty="0">
                <a:ln>
                  <a:noFill/>
                </a:ln>
                <a:solidFill>
                  <a:srgbClr val="C00000"/>
                </a:solidFill>
                <a:effectLst/>
                <a:uLnTx/>
                <a:uFillTx/>
                <a:latin typeface="Calibri" panose="020F0502020204030204"/>
                <a:ea typeface="+mn-ea"/>
                <a:cs typeface="+mn-cs"/>
              </a:rPr>
              <a:t>T</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echnologies to </a:t>
            </a:r>
            <a:r>
              <a:rPr kumimoji="0" lang="en-US" sz="4000" b="1" i="0" u="none" strike="noStrike" kern="1200" cap="none" spc="0" normalizeH="0" baseline="0" noProof="0" dirty="0">
                <a:ln>
                  <a:noFill/>
                </a:ln>
                <a:solidFill>
                  <a:srgbClr val="C00000"/>
                </a:solidFill>
                <a:effectLst/>
                <a:uLnTx/>
                <a:uFillTx/>
                <a:latin typeface="Calibri" panose="020F0502020204030204"/>
                <a:ea typeface="+mn-ea"/>
                <a:cs typeface="+mn-cs"/>
              </a:rPr>
              <a:t>E</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xtend </a:t>
            </a:r>
            <a:r>
              <a:rPr kumimoji="0" lang="en-US" sz="4000" b="1" i="0" u="none" strike="noStrike" kern="1200" cap="none" spc="0" normalizeH="0" baseline="0" noProof="0" dirty="0">
                <a:ln>
                  <a:noFill/>
                </a:ln>
                <a:solidFill>
                  <a:srgbClr val="C00000"/>
                </a:solidFill>
                <a:effectLst/>
                <a:uLnTx/>
                <a:uFillTx/>
                <a:latin typeface="Calibri" panose="020F0502020204030204"/>
                <a:ea typeface="+mn-ea"/>
                <a:cs typeface="+mn-cs"/>
              </a:rPr>
              <a:t>L</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ives with </a:t>
            </a:r>
            <a:r>
              <a:rPr kumimoji="0" lang="en-US" sz="4000" b="1" i="0" u="none" strike="noStrike" kern="1200" cap="none" spc="0" normalizeH="0" baseline="0" noProof="0" dirty="0">
                <a:ln>
                  <a:noFill/>
                </a:ln>
                <a:solidFill>
                  <a:srgbClr val="C00000"/>
                </a:solidFill>
                <a:effectLst/>
                <a:uLnTx/>
                <a:uFillTx/>
                <a:latin typeface="Calibri" panose="020F0502020204030204"/>
                <a:ea typeface="+mn-ea"/>
                <a:cs typeface="+mn-cs"/>
              </a:rPr>
              <a:t>L</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inear </a:t>
            </a:r>
            <a:r>
              <a:rPr kumimoji="0" lang="en-US" sz="4000" b="1" i="0" u="none" strike="noStrike" kern="1200" cap="none" spc="0" normalizeH="0" baseline="0" noProof="0" dirty="0">
                <a:ln>
                  <a:noFill/>
                </a:ln>
                <a:solidFill>
                  <a:srgbClr val="C00000"/>
                </a:solidFill>
                <a:effectLst/>
                <a:uLnTx/>
                <a:uFillTx/>
                <a:latin typeface="Calibri" panose="020F0502020204030204"/>
                <a:ea typeface="+mn-ea"/>
                <a:cs typeface="+mn-cs"/>
              </a:rPr>
              <a:t>A</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ccelerators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0176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3500" y="84666"/>
            <a:ext cx="9017000" cy="6756400"/>
          </a:xfrm>
          <a:prstGeom prst="rect">
            <a:avLst/>
          </a:prstGeom>
        </p:spPr>
      </p:pic>
      <p:sp>
        <p:nvSpPr>
          <p:cNvPr id="3" name="Date Placeholder 2"/>
          <p:cNvSpPr>
            <a:spLocks noGrp="1"/>
          </p:cNvSpPr>
          <p:nvPr>
            <p:ph type="dt" sz="half" idx="10"/>
          </p:nvPr>
        </p:nvSpPr>
        <p:spPr/>
        <p:txBody>
          <a:bodyPr/>
          <a:lstStyle/>
          <a:p>
            <a:pPr>
              <a:defRPr/>
            </a:pPr>
            <a:endParaRPr lang="en-US" dirty="0">
              <a:latin typeface="Calibri"/>
            </a:endParaRPr>
          </a:p>
        </p:txBody>
      </p:sp>
    </p:spTree>
    <p:extLst>
      <p:ext uri="{BB962C8B-B14F-4D97-AF65-F5344CB8AC3E}">
        <p14:creationId xmlns:p14="http://schemas.microsoft.com/office/powerpoint/2010/main" val="1305645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42BD30D0-5D7F-44BC-BE99-92CD4C6C9791}"/>
              </a:ext>
            </a:extLst>
          </p:cNvPr>
          <p:cNvSpPr>
            <a:spLocks noGrp="1" noChangeArrowheads="1"/>
          </p:cNvSpPr>
          <p:nvPr>
            <p:ph type="title"/>
          </p:nvPr>
        </p:nvSpPr>
        <p:spPr>
          <a:xfrm>
            <a:off x="511034" y="1041991"/>
            <a:ext cx="6626072" cy="538246"/>
          </a:xfrm>
          <a:prstGeom prst="rect">
            <a:avLst/>
          </a:prstGeom>
        </p:spPr>
        <p:txBody>
          <a:bodyPr>
            <a:normAutofit/>
          </a:bodyPr>
          <a:lstStyle/>
          <a:p>
            <a:r>
              <a:rPr lang="en-GB" altLang="en-US" dirty="0"/>
              <a:t>Scaling length and power with frequency</a:t>
            </a:r>
          </a:p>
        </p:txBody>
      </p:sp>
      <p:pic>
        <p:nvPicPr>
          <p:cNvPr id="14339" name="Picture 6">
            <a:extLst>
              <a:ext uri="{FF2B5EF4-FFF2-40B4-BE49-F238E27FC236}">
                <a16:creationId xmlns:a16="http://schemas.microsoft.com/office/drawing/2014/main" id="{6E957991-EA8C-420F-9EF2-5E4F74AE75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9560" y="1762414"/>
            <a:ext cx="6841184" cy="319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7">
            <a:extLst>
              <a:ext uri="{FF2B5EF4-FFF2-40B4-BE49-F238E27FC236}">
                <a16:creationId xmlns:a16="http://schemas.microsoft.com/office/drawing/2014/main" id="{AD7C6720-1DA1-459A-A90C-22342D947B22}"/>
              </a:ext>
            </a:extLst>
          </p:cNvPr>
          <p:cNvSpPr txBox="1">
            <a:spLocks noChangeArrowheads="1"/>
          </p:cNvSpPr>
          <p:nvPr/>
        </p:nvSpPr>
        <p:spPr bwMode="auto">
          <a:xfrm>
            <a:off x="511033" y="4620437"/>
            <a:ext cx="7888687" cy="2023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85750" indent="-285750">
              <a:spcBef>
                <a:spcPct val="0"/>
              </a:spcBef>
            </a:pPr>
            <a:r>
              <a:rPr lang="en-GB" altLang="en-US" sz="1600" dirty="0"/>
              <a:t>The surface resistance of a copper cavity increases with frequency square and shunt impedance drops with aperture faster at higher frequency, so you would imagine that lower frequencies are better</a:t>
            </a:r>
          </a:p>
          <a:p>
            <a:pPr marL="285750" indent="-285750">
              <a:spcBef>
                <a:spcPct val="0"/>
              </a:spcBef>
            </a:pPr>
            <a:r>
              <a:rPr lang="en-GB" altLang="en-US" sz="1600" dirty="0"/>
              <a:t>But the higher the frequency the shorter each cell is, hence the more cells you can fit in per meter</a:t>
            </a:r>
          </a:p>
          <a:p>
            <a:pPr marL="285750" indent="-285750">
              <a:spcBef>
                <a:spcPct val="0"/>
              </a:spcBef>
            </a:pPr>
            <a:r>
              <a:rPr lang="en-GB" altLang="en-US" sz="1600" dirty="0"/>
              <a:t>Shunt impedance is proportional to number of cells hence the shunt impedance scales with the square of the frequency and is proportional to length</a:t>
            </a:r>
          </a:p>
          <a:p>
            <a:pPr marL="285750" indent="-285750">
              <a:spcBef>
                <a:spcPct val="0"/>
              </a:spcBef>
            </a:pPr>
            <a:endParaRPr lang="en-GB" altLang="en-US" sz="135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48E5433F-3B91-4B6E-91CC-B4FA4E8A8AAF}"/>
              </a:ext>
            </a:extLst>
          </p:cNvPr>
          <p:cNvSpPr/>
          <p:nvPr/>
        </p:nvSpPr>
        <p:spPr>
          <a:xfrm>
            <a:off x="4528183" y="5103186"/>
            <a:ext cx="3608202" cy="81009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8" name="Rectangle: Rounded Corners 7">
            <a:extLst>
              <a:ext uri="{FF2B5EF4-FFF2-40B4-BE49-F238E27FC236}">
                <a16:creationId xmlns:a16="http://schemas.microsoft.com/office/drawing/2014/main" id="{398E7EFA-8D1A-47E5-9D94-077550DD8C9D}"/>
              </a:ext>
            </a:extLst>
          </p:cNvPr>
          <p:cNvSpPr/>
          <p:nvPr/>
        </p:nvSpPr>
        <p:spPr>
          <a:xfrm>
            <a:off x="4539567" y="2110631"/>
            <a:ext cx="3683374" cy="2928969"/>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7" name="Rectangle: Rounded Corners 6">
            <a:extLst>
              <a:ext uri="{FF2B5EF4-FFF2-40B4-BE49-F238E27FC236}">
                <a16:creationId xmlns:a16="http://schemas.microsoft.com/office/drawing/2014/main" id="{BB0A0947-413D-4A8C-9B30-5B3EA0C17CFE}"/>
              </a:ext>
            </a:extLst>
          </p:cNvPr>
          <p:cNvSpPr/>
          <p:nvPr/>
        </p:nvSpPr>
        <p:spPr>
          <a:xfrm>
            <a:off x="1169622" y="2139825"/>
            <a:ext cx="3294366" cy="36549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2" name="Title 1">
            <a:extLst>
              <a:ext uri="{FF2B5EF4-FFF2-40B4-BE49-F238E27FC236}">
                <a16:creationId xmlns:a16="http://schemas.microsoft.com/office/drawing/2014/main" id="{94BD734B-35BC-49FC-AAEA-6EF613796F98}"/>
              </a:ext>
            </a:extLst>
          </p:cNvPr>
          <p:cNvSpPr>
            <a:spLocks noGrp="1"/>
          </p:cNvSpPr>
          <p:nvPr>
            <p:ph type="title"/>
          </p:nvPr>
        </p:nvSpPr>
        <p:spPr>
          <a:xfrm>
            <a:off x="520638" y="1033371"/>
            <a:ext cx="7886700" cy="474844"/>
          </a:xfrm>
          <a:prstGeom prst="rect">
            <a:avLst/>
          </a:prstGeom>
        </p:spPr>
        <p:txBody>
          <a:bodyPr>
            <a:normAutofit/>
          </a:bodyPr>
          <a:lstStyle/>
          <a:p>
            <a:r>
              <a:rPr lang="en-GB" dirty="0"/>
              <a:t>Higher frequencies</a:t>
            </a:r>
          </a:p>
        </p:txBody>
      </p:sp>
      <p:sp>
        <p:nvSpPr>
          <p:cNvPr id="3" name="Content Placeholder 2">
            <a:extLst>
              <a:ext uri="{FF2B5EF4-FFF2-40B4-BE49-F238E27FC236}">
                <a16:creationId xmlns:a16="http://schemas.microsoft.com/office/drawing/2014/main" id="{B46A1D94-50BB-4D8A-B746-C7CC061653B8}"/>
              </a:ext>
            </a:extLst>
          </p:cNvPr>
          <p:cNvSpPr>
            <a:spLocks noGrp="1"/>
          </p:cNvSpPr>
          <p:nvPr>
            <p:ph idx="1"/>
          </p:nvPr>
        </p:nvSpPr>
        <p:spPr>
          <a:xfrm>
            <a:off x="4604098" y="2248608"/>
            <a:ext cx="3532287" cy="2992556"/>
          </a:xfrm>
        </p:spPr>
        <p:txBody>
          <a:bodyPr/>
          <a:lstStyle/>
          <a:p>
            <a:pPr>
              <a:defRPr/>
            </a:pPr>
            <a:r>
              <a:rPr lang="en-GB" sz="1350" dirty="0"/>
              <a:t>Precision manufacturing 15 </a:t>
            </a:r>
            <a:r>
              <a:rPr lang="en-GB" sz="1350" dirty="0">
                <a:latin typeface="Symbol" pitchFamily="18" charset="2"/>
              </a:rPr>
              <a:t>m</a:t>
            </a:r>
            <a:r>
              <a:rPr lang="en-GB" sz="1350" dirty="0"/>
              <a:t>m (3 GHz)</a:t>
            </a:r>
          </a:p>
          <a:p>
            <a:pPr>
              <a:defRPr/>
            </a:pPr>
            <a:r>
              <a:rPr lang="en-GB" sz="1350" dirty="0"/>
              <a:t>Diamond tipped lathes 5 </a:t>
            </a:r>
            <a:r>
              <a:rPr lang="en-GB" sz="1350" dirty="0">
                <a:latin typeface="Symbol" pitchFamily="18" charset="2"/>
              </a:rPr>
              <a:t>m</a:t>
            </a:r>
            <a:r>
              <a:rPr lang="en-GB" sz="1350" dirty="0"/>
              <a:t>m (12 GHz)</a:t>
            </a:r>
          </a:p>
          <a:p>
            <a:pPr>
              <a:defRPr/>
            </a:pPr>
            <a:r>
              <a:rPr lang="en-GB" sz="1350" dirty="0"/>
              <a:t>This is related to frequency errors by the ratio to the tolerances to the wavelength, </a:t>
            </a:r>
            <a:r>
              <a:rPr lang="en-GB" sz="1350" dirty="0">
                <a:latin typeface="Symbol" panose="05050102010706020507" pitchFamily="18" charset="2"/>
              </a:rPr>
              <a:t>D</a:t>
            </a:r>
            <a:r>
              <a:rPr lang="en-GB" sz="1350" dirty="0"/>
              <a:t>x/</a:t>
            </a:r>
            <a:r>
              <a:rPr lang="en-GB" sz="1350" dirty="0">
                <a:latin typeface="Symbol" panose="05050102010706020507" pitchFamily="18" charset="2"/>
              </a:rPr>
              <a:t>l</a:t>
            </a:r>
            <a:endParaRPr lang="en-GB" sz="1350" dirty="0"/>
          </a:p>
          <a:p>
            <a:pPr>
              <a:defRPr/>
            </a:pPr>
            <a:r>
              <a:rPr lang="en-GB" sz="1350" dirty="0"/>
              <a:t>This is the main limit on going to higher frequency linacs.</a:t>
            </a:r>
          </a:p>
          <a:p>
            <a:pPr>
              <a:defRPr/>
            </a:pPr>
            <a:r>
              <a:rPr lang="en-GB" sz="1350" dirty="0"/>
              <a:t>A good machine shop can get tolerance appropriate up to S-band (3 GHz), higher frequencies need more precision and therefore cost more (~400%).</a:t>
            </a:r>
          </a:p>
        </p:txBody>
      </p:sp>
      <p:pic>
        <p:nvPicPr>
          <p:cNvPr id="4" name="Picture 3">
            <a:extLst>
              <a:ext uri="{FF2B5EF4-FFF2-40B4-BE49-F238E27FC236}">
                <a16:creationId xmlns:a16="http://schemas.microsoft.com/office/drawing/2014/main" id="{216CE7E6-257B-4354-A5E9-42849BC9BA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1226" y="2933365"/>
            <a:ext cx="2770584" cy="241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D395EDC2-153F-4481-98A7-0C61636F8297}"/>
              </a:ext>
            </a:extLst>
          </p:cNvPr>
          <p:cNvSpPr txBox="1"/>
          <p:nvPr/>
        </p:nvSpPr>
        <p:spPr>
          <a:xfrm>
            <a:off x="1952328" y="1781457"/>
            <a:ext cx="6048672" cy="300082"/>
          </a:xfrm>
          <a:prstGeom prst="rect">
            <a:avLst/>
          </a:prstGeom>
          <a:noFill/>
        </p:spPr>
        <p:txBody>
          <a:bodyPr wrap="square" rtlCol="0">
            <a:spAutoFit/>
          </a:bodyPr>
          <a:lstStyle/>
          <a:p>
            <a:r>
              <a:rPr lang="en-GB" sz="1350" dirty="0"/>
              <a:t>There are three issues however when increasing the frequency</a:t>
            </a:r>
          </a:p>
        </p:txBody>
      </p:sp>
      <p:sp>
        <p:nvSpPr>
          <p:cNvPr id="6" name="TextBox 5">
            <a:extLst>
              <a:ext uri="{FF2B5EF4-FFF2-40B4-BE49-F238E27FC236}">
                <a16:creationId xmlns:a16="http://schemas.microsoft.com/office/drawing/2014/main" id="{91323DCE-1A24-4672-8922-0ADAEBC01EE1}"/>
              </a:ext>
            </a:extLst>
          </p:cNvPr>
          <p:cNvSpPr txBox="1"/>
          <p:nvPr/>
        </p:nvSpPr>
        <p:spPr>
          <a:xfrm>
            <a:off x="1385646" y="2240869"/>
            <a:ext cx="2916324" cy="715581"/>
          </a:xfrm>
          <a:prstGeom prst="rect">
            <a:avLst/>
          </a:prstGeom>
          <a:noFill/>
        </p:spPr>
        <p:txBody>
          <a:bodyPr wrap="square" rtlCol="0">
            <a:spAutoFit/>
          </a:bodyPr>
          <a:lstStyle/>
          <a:p>
            <a:r>
              <a:rPr lang="en-GB" sz="1350" dirty="0"/>
              <a:t>The shunt impedance drops with the ratio of the aperture to wavelength, a/</a:t>
            </a:r>
            <a:r>
              <a:rPr lang="en-GB" sz="1350" dirty="0">
                <a:latin typeface="Symbol" panose="05050102010706020507" pitchFamily="18" charset="2"/>
              </a:rPr>
              <a:t>l</a:t>
            </a:r>
          </a:p>
        </p:txBody>
      </p:sp>
      <p:sp>
        <p:nvSpPr>
          <p:cNvPr id="9" name="TextBox 8">
            <a:extLst>
              <a:ext uri="{FF2B5EF4-FFF2-40B4-BE49-F238E27FC236}">
                <a16:creationId xmlns:a16="http://schemas.microsoft.com/office/drawing/2014/main" id="{D270A141-7B09-4417-91A9-A6DC8406A37B}"/>
              </a:ext>
            </a:extLst>
          </p:cNvPr>
          <p:cNvSpPr txBox="1"/>
          <p:nvPr/>
        </p:nvSpPr>
        <p:spPr>
          <a:xfrm>
            <a:off x="4604098" y="5157193"/>
            <a:ext cx="3532287" cy="715581"/>
          </a:xfrm>
          <a:prstGeom prst="rect">
            <a:avLst/>
          </a:prstGeom>
          <a:noFill/>
        </p:spPr>
        <p:txBody>
          <a:bodyPr wrap="square" rtlCol="0">
            <a:spAutoFit/>
          </a:bodyPr>
          <a:lstStyle/>
          <a:p>
            <a:r>
              <a:rPr lang="en-GB" sz="1350" dirty="0"/>
              <a:t>Smaller sizes (higher frequency) means less surface area for removing heat (limits duty cycle)</a:t>
            </a:r>
          </a:p>
        </p:txBody>
      </p:sp>
      <p:sp>
        <p:nvSpPr>
          <p:cNvPr id="11" name="TextBox 10">
            <a:extLst>
              <a:ext uri="{FF2B5EF4-FFF2-40B4-BE49-F238E27FC236}">
                <a16:creationId xmlns:a16="http://schemas.microsoft.com/office/drawing/2014/main" id="{95658604-FDCD-414E-BC3E-66E5055A30E9}"/>
              </a:ext>
            </a:extLst>
          </p:cNvPr>
          <p:cNvSpPr txBox="1"/>
          <p:nvPr/>
        </p:nvSpPr>
        <p:spPr>
          <a:xfrm>
            <a:off x="3221851" y="5320265"/>
            <a:ext cx="1874056" cy="253916"/>
          </a:xfrm>
          <a:prstGeom prst="rect">
            <a:avLst/>
          </a:prstGeom>
          <a:noFill/>
        </p:spPr>
        <p:txBody>
          <a:bodyPr wrap="square" rtlCol="0">
            <a:spAutoFit/>
          </a:bodyPr>
          <a:lstStyle/>
          <a:p>
            <a:r>
              <a:rPr lang="en-GB" sz="1050" dirty="0"/>
              <a:t>From S. Tantawi</a:t>
            </a:r>
          </a:p>
        </p:txBody>
      </p:sp>
    </p:spTree>
    <p:extLst>
      <p:ext uri="{BB962C8B-B14F-4D97-AF65-F5344CB8AC3E}">
        <p14:creationId xmlns:p14="http://schemas.microsoft.com/office/powerpoint/2010/main" val="12416329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92AD7-33FE-4570-BF28-F487F594D123}"/>
              </a:ext>
            </a:extLst>
          </p:cNvPr>
          <p:cNvSpPr>
            <a:spLocks noGrp="1"/>
          </p:cNvSpPr>
          <p:nvPr>
            <p:ph type="title"/>
          </p:nvPr>
        </p:nvSpPr>
        <p:spPr>
          <a:xfrm>
            <a:off x="574779" y="970676"/>
            <a:ext cx="7886700" cy="504086"/>
          </a:xfrm>
          <a:prstGeom prst="rect">
            <a:avLst/>
          </a:prstGeom>
        </p:spPr>
        <p:txBody>
          <a:bodyPr>
            <a:normAutofit/>
          </a:bodyPr>
          <a:lstStyle/>
          <a:p>
            <a:r>
              <a:rPr lang="en-GB" dirty="0"/>
              <a:t>Cost for tolerances</a:t>
            </a:r>
            <a:endParaRPr lang="en-GB" sz="2100" dirty="0"/>
          </a:p>
        </p:txBody>
      </p:sp>
      <p:sp>
        <p:nvSpPr>
          <p:cNvPr id="3" name="Content Placeholder 2">
            <a:extLst>
              <a:ext uri="{FF2B5EF4-FFF2-40B4-BE49-F238E27FC236}">
                <a16:creationId xmlns:a16="http://schemas.microsoft.com/office/drawing/2014/main" id="{FC2B20DD-75EA-4473-884F-F9D92FC5A5CD}"/>
              </a:ext>
            </a:extLst>
          </p:cNvPr>
          <p:cNvSpPr>
            <a:spLocks noGrp="1"/>
          </p:cNvSpPr>
          <p:nvPr>
            <p:ph idx="1"/>
          </p:nvPr>
        </p:nvSpPr>
        <p:spPr>
          <a:xfrm>
            <a:off x="628650" y="2226469"/>
            <a:ext cx="3652607" cy="3263504"/>
          </a:xfrm>
        </p:spPr>
        <p:txBody>
          <a:bodyPr/>
          <a:lstStyle/>
          <a:p>
            <a:r>
              <a:rPr lang="en-GB" sz="1800" dirty="0"/>
              <a:t>Costs increase with tolerances for machining (showing for steel opposite but believed to be similar for copper)</a:t>
            </a:r>
          </a:p>
          <a:p>
            <a:r>
              <a:rPr lang="en-GB" sz="1800" dirty="0"/>
              <a:t>C-band is 200% more expensive than S-band, X-band is 400% more expensive for machining only.</a:t>
            </a:r>
          </a:p>
          <a:p>
            <a:r>
              <a:rPr lang="en-GB" sz="1800" dirty="0"/>
              <a:t>Open structures will recover </a:t>
            </a:r>
            <a:r>
              <a:rPr lang="en-GB" sz="1800" b="1" u="sng" dirty="0"/>
              <a:t>some</a:t>
            </a:r>
            <a:r>
              <a:rPr lang="en-GB" sz="1800" dirty="0"/>
              <a:t> of this in brazing and tuning costs</a:t>
            </a:r>
          </a:p>
          <a:p>
            <a:r>
              <a:rPr lang="en-GB" sz="1800" dirty="0"/>
              <a:t>Also for S-band you need a cheaper CMM metrology machine and brazing alignment is easier</a:t>
            </a:r>
          </a:p>
          <a:p>
            <a:endParaRPr lang="en-GB" dirty="0"/>
          </a:p>
        </p:txBody>
      </p:sp>
      <p:pic>
        <p:nvPicPr>
          <p:cNvPr id="1026" name="Picture 1" descr="Risultati immagini per price of tolerances">
            <a:extLst>
              <a:ext uri="{FF2B5EF4-FFF2-40B4-BE49-F238E27FC236}">
                <a16:creationId xmlns:a16="http://schemas.microsoft.com/office/drawing/2014/main" id="{B2A111C1-83CC-45C4-8289-110C6E570F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0992" y="1761483"/>
            <a:ext cx="4414421" cy="496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789EF546-F1D8-4E5F-B127-241970321F31}"/>
              </a:ext>
            </a:extLst>
          </p:cNvPr>
          <p:cNvSpPr txBox="1"/>
          <p:nvPr/>
        </p:nvSpPr>
        <p:spPr>
          <a:xfrm>
            <a:off x="5670612" y="3414832"/>
            <a:ext cx="732408" cy="507831"/>
          </a:xfrm>
          <a:prstGeom prst="rect">
            <a:avLst/>
          </a:prstGeom>
          <a:noFill/>
        </p:spPr>
        <p:txBody>
          <a:bodyPr wrap="square" rtlCol="0">
            <a:spAutoFit/>
          </a:bodyPr>
          <a:lstStyle/>
          <a:p>
            <a:r>
              <a:rPr lang="en-GB" sz="1350" dirty="0"/>
              <a:t>S-band</a:t>
            </a:r>
          </a:p>
          <a:p>
            <a:r>
              <a:rPr lang="en-GB" sz="1350" dirty="0"/>
              <a:t>3GHz</a:t>
            </a:r>
          </a:p>
        </p:txBody>
      </p:sp>
      <p:cxnSp>
        <p:nvCxnSpPr>
          <p:cNvPr id="6" name="Straight Arrow Connector 5">
            <a:extLst>
              <a:ext uri="{FF2B5EF4-FFF2-40B4-BE49-F238E27FC236}">
                <a16:creationId xmlns:a16="http://schemas.microsoft.com/office/drawing/2014/main" id="{D2F7DFE5-6F1F-497A-95E2-CFD933CED902}"/>
              </a:ext>
            </a:extLst>
          </p:cNvPr>
          <p:cNvCxnSpPr>
            <a:cxnSpLocks/>
          </p:cNvCxnSpPr>
          <p:nvPr/>
        </p:nvCxnSpPr>
        <p:spPr>
          <a:xfrm>
            <a:off x="6195504" y="3899580"/>
            <a:ext cx="1311676" cy="34501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41B1C90-83FD-4FB7-9F62-725AB858CEF2}"/>
              </a:ext>
            </a:extLst>
          </p:cNvPr>
          <p:cNvSpPr txBox="1"/>
          <p:nvPr/>
        </p:nvSpPr>
        <p:spPr>
          <a:xfrm>
            <a:off x="6616916" y="3243736"/>
            <a:ext cx="732408" cy="507831"/>
          </a:xfrm>
          <a:prstGeom prst="rect">
            <a:avLst/>
          </a:prstGeom>
          <a:noFill/>
        </p:spPr>
        <p:txBody>
          <a:bodyPr wrap="square" rtlCol="0">
            <a:spAutoFit/>
          </a:bodyPr>
          <a:lstStyle/>
          <a:p>
            <a:r>
              <a:rPr lang="en-GB" sz="1350" dirty="0"/>
              <a:t>C-band</a:t>
            </a:r>
          </a:p>
          <a:p>
            <a:r>
              <a:rPr lang="en-GB" sz="1350" dirty="0"/>
              <a:t>6 GHz</a:t>
            </a:r>
          </a:p>
        </p:txBody>
      </p:sp>
      <p:sp>
        <p:nvSpPr>
          <p:cNvPr id="9" name="TextBox 8">
            <a:extLst>
              <a:ext uri="{FF2B5EF4-FFF2-40B4-BE49-F238E27FC236}">
                <a16:creationId xmlns:a16="http://schemas.microsoft.com/office/drawing/2014/main" id="{BB967D46-234A-4D49-9A14-3B564FEF51C1}"/>
              </a:ext>
            </a:extLst>
          </p:cNvPr>
          <p:cNvSpPr txBox="1"/>
          <p:nvPr/>
        </p:nvSpPr>
        <p:spPr>
          <a:xfrm>
            <a:off x="7915555" y="3446155"/>
            <a:ext cx="1165193" cy="507831"/>
          </a:xfrm>
          <a:prstGeom prst="rect">
            <a:avLst/>
          </a:prstGeom>
          <a:noFill/>
        </p:spPr>
        <p:txBody>
          <a:bodyPr wrap="square" rtlCol="0">
            <a:spAutoFit/>
          </a:bodyPr>
          <a:lstStyle/>
          <a:p>
            <a:r>
              <a:rPr lang="en-GB" sz="1350" dirty="0"/>
              <a:t>X-band</a:t>
            </a:r>
          </a:p>
          <a:p>
            <a:r>
              <a:rPr lang="en-GB" sz="1350" dirty="0"/>
              <a:t>9 or 12 GHz</a:t>
            </a:r>
          </a:p>
        </p:txBody>
      </p:sp>
      <p:cxnSp>
        <p:nvCxnSpPr>
          <p:cNvPr id="10" name="Straight Arrow Connector 9">
            <a:extLst>
              <a:ext uri="{FF2B5EF4-FFF2-40B4-BE49-F238E27FC236}">
                <a16:creationId xmlns:a16="http://schemas.microsoft.com/office/drawing/2014/main" id="{858AB5EF-AD3E-444C-8478-1299C9A5E968}"/>
              </a:ext>
            </a:extLst>
          </p:cNvPr>
          <p:cNvCxnSpPr>
            <a:cxnSpLocks/>
            <a:stCxn id="8" idx="3"/>
          </p:cNvCxnSpPr>
          <p:nvPr/>
        </p:nvCxnSpPr>
        <p:spPr>
          <a:xfrm flipV="1">
            <a:off x="7349324" y="3056271"/>
            <a:ext cx="677200" cy="44138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1662BBF-B43C-491F-B8F8-8783096C2A4A}"/>
              </a:ext>
            </a:extLst>
          </p:cNvPr>
          <p:cNvCxnSpPr>
            <a:cxnSpLocks/>
          </p:cNvCxnSpPr>
          <p:nvPr/>
        </p:nvCxnSpPr>
        <p:spPr>
          <a:xfrm flipV="1">
            <a:off x="8391065" y="2116520"/>
            <a:ext cx="161460" cy="124889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633B8B1D-FFB4-4A11-9BAF-3D4096261C9A}"/>
              </a:ext>
            </a:extLst>
          </p:cNvPr>
          <p:cNvSpPr/>
          <p:nvPr/>
        </p:nvSpPr>
        <p:spPr>
          <a:xfrm>
            <a:off x="7507180" y="4244595"/>
            <a:ext cx="99874" cy="5676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1" name="Oval 30">
            <a:extLst>
              <a:ext uri="{FF2B5EF4-FFF2-40B4-BE49-F238E27FC236}">
                <a16:creationId xmlns:a16="http://schemas.microsoft.com/office/drawing/2014/main" id="{14A2063D-EA5B-478D-9C39-2BAB895A6128}"/>
              </a:ext>
            </a:extLst>
          </p:cNvPr>
          <p:cNvSpPr/>
          <p:nvPr/>
        </p:nvSpPr>
        <p:spPr>
          <a:xfrm>
            <a:off x="7976587" y="3060537"/>
            <a:ext cx="99874" cy="5676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2" name="Oval 31">
            <a:extLst>
              <a:ext uri="{FF2B5EF4-FFF2-40B4-BE49-F238E27FC236}">
                <a16:creationId xmlns:a16="http://schemas.microsoft.com/office/drawing/2014/main" id="{4E803538-DCCF-4A49-A6F8-247F6F6C6F90}"/>
              </a:ext>
            </a:extLst>
          </p:cNvPr>
          <p:cNvSpPr/>
          <p:nvPr/>
        </p:nvSpPr>
        <p:spPr>
          <a:xfrm>
            <a:off x="8497041" y="2059752"/>
            <a:ext cx="99874" cy="5676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2957377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5B5FF-C703-4374-96EE-920F36A13444}"/>
              </a:ext>
            </a:extLst>
          </p:cNvPr>
          <p:cNvSpPr>
            <a:spLocks noGrp="1"/>
          </p:cNvSpPr>
          <p:nvPr>
            <p:ph type="title"/>
          </p:nvPr>
        </p:nvSpPr>
        <p:spPr>
          <a:xfrm>
            <a:off x="628650" y="1101653"/>
            <a:ext cx="7886700" cy="496109"/>
          </a:xfrm>
          <a:prstGeom prst="rect">
            <a:avLst/>
          </a:prstGeom>
        </p:spPr>
        <p:txBody>
          <a:bodyPr>
            <a:normAutofit/>
          </a:bodyPr>
          <a:lstStyle/>
          <a:p>
            <a:r>
              <a:rPr lang="en-GB" dirty="0"/>
              <a:t>Travelling or Standing wave structures</a:t>
            </a:r>
          </a:p>
        </p:txBody>
      </p:sp>
      <p:graphicFrame>
        <p:nvGraphicFramePr>
          <p:cNvPr id="12" name="Content Placeholder 11">
            <a:extLst>
              <a:ext uri="{FF2B5EF4-FFF2-40B4-BE49-F238E27FC236}">
                <a16:creationId xmlns:a16="http://schemas.microsoft.com/office/drawing/2014/main" id="{3C68AA16-3F19-4FEB-8117-616042AA62A5}"/>
              </a:ext>
            </a:extLst>
          </p:cNvPr>
          <p:cNvGraphicFramePr>
            <a:graphicFrameLocks noGrp="1"/>
          </p:cNvGraphicFramePr>
          <p:nvPr>
            <p:ph idx="1"/>
            <p:extLst>
              <p:ext uri="{D42A27DB-BD31-4B8C-83A1-F6EECF244321}">
                <p14:modId xmlns:p14="http://schemas.microsoft.com/office/powerpoint/2010/main" val="3181527471"/>
              </p:ext>
            </p:extLst>
          </p:nvPr>
        </p:nvGraphicFramePr>
        <p:xfrm>
          <a:off x="98996" y="1840045"/>
          <a:ext cx="3751677" cy="1878192"/>
        </p:xfrm>
        <a:graphic>
          <a:graphicData uri="http://schemas.openxmlformats.org/drawingml/2006/table">
            <a:tbl>
              <a:tblPr>
                <a:tableStyleId>{5C22544A-7EE6-4342-B048-85BDC9FD1C3A}</a:tableStyleId>
              </a:tblPr>
              <a:tblGrid>
                <a:gridCol w="1113285">
                  <a:extLst>
                    <a:ext uri="{9D8B030D-6E8A-4147-A177-3AD203B41FA5}">
                      <a16:colId xmlns:a16="http://schemas.microsoft.com/office/drawing/2014/main" val="2993586638"/>
                    </a:ext>
                  </a:extLst>
                </a:gridCol>
                <a:gridCol w="753503">
                  <a:extLst>
                    <a:ext uri="{9D8B030D-6E8A-4147-A177-3AD203B41FA5}">
                      <a16:colId xmlns:a16="http://schemas.microsoft.com/office/drawing/2014/main" val="1064033053"/>
                    </a:ext>
                  </a:extLst>
                </a:gridCol>
                <a:gridCol w="753503">
                  <a:extLst>
                    <a:ext uri="{9D8B030D-6E8A-4147-A177-3AD203B41FA5}">
                      <a16:colId xmlns:a16="http://schemas.microsoft.com/office/drawing/2014/main" val="517360924"/>
                    </a:ext>
                  </a:extLst>
                </a:gridCol>
                <a:gridCol w="696933">
                  <a:extLst>
                    <a:ext uri="{9D8B030D-6E8A-4147-A177-3AD203B41FA5}">
                      <a16:colId xmlns:a16="http://schemas.microsoft.com/office/drawing/2014/main" val="3485932771"/>
                    </a:ext>
                  </a:extLst>
                </a:gridCol>
                <a:gridCol w="434453">
                  <a:extLst>
                    <a:ext uri="{9D8B030D-6E8A-4147-A177-3AD203B41FA5}">
                      <a16:colId xmlns:a16="http://schemas.microsoft.com/office/drawing/2014/main" val="773445696"/>
                    </a:ext>
                  </a:extLst>
                </a:gridCol>
              </a:tblGrid>
              <a:tr h="123477">
                <a:tc>
                  <a:txBody>
                    <a:bodyPr/>
                    <a:lstStyle/>
                    <a:p>
                      <a:pPr algn="l" fontAlgn="b"/>
                      <a:r>
                        <a:rPr lang="en-GB" sz="1200" u="none" strike="noStrike" dirty="0">
                          <a:effectLst/>
                        </a:rPr>
                        <a:t>Travelling wave</a:t>
                      </a:r>
                      <a:endParaRPr lang="en-GB" sz="1200" b="0" i="0" u="none" strike="noStrike" dirty="0">
                        <a:solidFill>
                          <a:srgbClr val="000000"/>
                        </a:solidFill>
                        <a:effectLst/>
                        <a:latin typeface="Calibri" panose="020F0502020204030204" pitchFamily="34" charset="0"/>
                      </a:endParaRPr>
                    </a:p>
                  </a:txBody>
                  <a:tcPr marL="6174" marR="6174" marT="6174" marB="0" anchor="b"/>
                </a:tc>
                <a:tc>
                  <a:txBody>
                    <a:bodyPr/>
                    <a:lstStyle/>
                    <a:p>
                      <a:pPr algn="l" fontAlgn="b"/>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l" fontAlgn="b"/>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l" fontAlgn="b"/>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l" fontAlgn="b"/>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6174" marR="6174" marT="6174" marB="0" anchor="b"/>
                </a:tc>
                <a:extLst>
                  <a:ext uri="{0D108BD9-81ED-4DB2-BD59-A6C34878D82A}">
                    <a16:rowId xmlns:a16="http://schemas.microsoft.com/office/drawing/2014/main" val="3497383412"/>
                  </a:ext>
                </a:extLst>
              </a:tr>
              <a:tr h="234774">
                <a:tc>
                  <a:txBody>
                    <a:bodyPr/>
                    <a:lstStyle/>
                    <a:p>
                      <a:pPr algn="l" fontAlgn="b"/>
                      <a:r>
                        <a:rPr lang="en-GB" sz="1200" u="none" strike="noStrike" dirty="0" err="1">
                          <a:effectLst/>
                        </a:rPr>
                        <a:t>Linacs</a:t>
                      </a:r>
                      <a:endParaRPr lang="en-GB" sz="1200" b="1" i="0" u="none" strike="noStrike" dirty="0">
                        <a:solidFill>
                          <a:srgbClr val="000000"/>
                        </a:solidFill>
                        <a:effectLst/>
                        <a:latin typeface="Calibri" panose="020F0502020204030204" pitchFamily="34" charset="0"/>
                      </a:endParaRPr>
                    </a:p>
                  </a:txBody>
                  <a:tcPr marL="6174" marR="6174" marT="6174" marB="0" anchor="b"/>
                </a:tc>
                <a:tc>
                  <a:txBody>
                    <a:bodyPr/>
                    <a:lstStyle/>
                    <a:p>
                      <a:pPr algn="l" fontAlgn="b"/>
                      <a:r>
                        <a:rPr lang="en-GB" sz="1200" u="none" strike="noStrike" dirty="0">
                          <a:effectLst/>
                        </a:rPr>
                        <a:t>Power no beam (MW)</a:t>
                      </a:r>
                      <a:endParaRPr lang="en-GB" sz="1200" b="1" i="0" u="none" strike="noStrike" dirty="0">
                        <a:solidFill>
                          <a:srgbClr val="000000"/>
                        </a:solidFill>
                        <a:effectLst/>
                        <a:latin typeface="Calibri" panose="020F0502020204030204" pitchFamily="34" charset="0"/>
                      </a:endParaRPr>
                    </a:p>
                  </a:txBody>
                  <a:tcPr marL="6174" marR="6174" marT="6174" marB="0" anchor="b"/>
                </a:tc>
                <a:tc>
                  <a:txBody>
                    <a:bodyPr/>
                    <a:lstStyle/>
                    <a:p>
                      <a:pPr algn="l" fontAlgn="b"/>
                      <a:r>
                        <a:rPr lang="en-GB" sz="1200" u="none" strike="noStrike" dirty="0">
                          <a:effectLst/>
                        </a:rPr>
                        <a:t>Power </a:t>
                      </a:r>
                      <a:r>
                        <a:rPr lang="en-GB" sz="1200" u="none" strike="noStrike" dirty="0" err="1">
                          <a:effectLst/>
                        </a:rPr>
                        <a:t>inc</a:t>
                      </a:r>
                      <a:r>
                        <a:rPr lang="en-GB" sz="1200" u="none" strike="noStrike" dirty="0">
                          <a:effectLst/>
                        </a:rPr>
                        <a:t> Beam (MW)</a:t>
                      </a:r>
                      <a:endParaRPr lang="en-GB" sz="1200" b="1" i="0" u="none" strike="noStrike" dirty="0">
                        <a:solidFill>
                          <a:srgbClr val="000000"/>
                        </a:solidFill>
                        <a:effectLst/>
                        <a:latin typeface="Calibri" panose="020F0502020204030204" pitchFamily="34" charset="0"/>
                      </a:endParaRPr>
                    </a:p>
                  </a:txBody>
                  <a:tcPr marL="6174" marR="6174" marT="6174" marB="0" anchor="b"/>
                </a:tc>
                <a:tc>
                  <a:txBody>
                    <a:bodyPr/>
                    <a:lstStyle/>
                    <a:p>
                      <a:pPr algn="l" fontAlgn="b"/>
                      <a:r>
                        <a:rPr lang="en-GB" sz="1200" u="none" strike="noStrike">
                          <a:effectLst/>
                        </a:rPr>
                        <a:t>Filling time (ns)</a:t>
                      </a:r>
                      <a:endParaRPr lang="en-GB" sz="1200" b="1" i="0" u="none" strike="noStrike">
                        <a:solidFill>
                          <a:srgbClr val="000000"/>
                        </a:solidFill>
                        <a:effectLst/>
                        <a:latin typeface="Calibri" panose="020F0502020204030204" pitchFamily="34" charset="0"/>
                      </a:endParaRPr>
                    </a:p>
                  </a:txBody>
                  <a:tcPr marL="6174" marR="6174" marT="6174" marB="0" anchor="b"/>
                </a:tc>
                <a:tc>
                  <a:txBody>
                    <a:bodyPr/>
                    <a:lstStyle/>
                    <a:p>
                      <a:pPr algn="l" fontAlgn="b"/>
                      <a:r>
                        <a:rPr lang="en-GB" sz="1200" u="none" strike="noStrike">
                          <a:effectLst/>
                        </a:rPr>
                        <a:t>Length</a:t>
                      </a:r>
                      <a:endParaRPr lang="en-GB" sz="1200" b="1" i="0" u="none" strike="noStrike">
                        <a:solidFill>
                          <a:srgbClr val="000000"/>
                        </a:solidFill>
                        <a:effectLst/>
                        <a:latin typeface="Calibri" panose="020F0502020204030204" pitchFamily="34" charset="0"/>
                      </a:endParaRPr>
                    </a:p>
                  </a:txBody>
                  <a:tcPr marL="6174" marR="6174" marT="6174" marB="0" anchor="b"/>
                </a:tc>
                <a:extLst>
                  <a:ext uri="{0D108BD9-81ED-4DB2-BD59-A6C34878D82A}">
                    <a16:rowId xmlns:a16="http://schemas.microsoft.com/office/drawing/2014/main" val="2379264724"/>
                  </a:ext>
                </a:extLst>
              </a:tr>
              <a:tr h="123477">
                <a:tc>
                  <a:txBody>
                    <a:bodyPr/>
                    <a:lstStyle/>
                    <a:p>
                      <a:pPr algn="l" fontAlgn="b"/>
                      <a:r>
                        <a:rPr lang="en-GB" sz="1200" u="none" strike="noStrike">
                          <a:effectLst/>
                        </a:rPr>
                        <a:t>X-band 2p/3 Cu</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2.55</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3.35</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199</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dirty="0">
                          <a:effectLst/>
                        </a:rPr>
                        <a:t>0.3</a:t>
                      </a:r>
                      <a:endParaRPr lang="en-GB" sz="1200" b="0" i="0" u="none" strike="noStrike" dirty="0">
                        <a:solidFill>
                          <a:srgbClr val="000000"/>
                        </a:solidFill>
                        <a:effectLst/>
                        <a:latin typeface="Calibri" panose="020F0502020204030204" pitchFamily="34" charset="0"/>
                      </a:endParaRPr>
                    </a:p>
                  </a:txBody>
                  <a:tcPr marL="6174" marR="6174" marT="6174" marB="0" anchor="b"/>
                </a:tc>
                <a:extLst>
                  <a:ext uri="{0D108BD9-81ED-4DB2-BD59-A6C34878D82A}">
                    <a16:rowId xmlns:a16="http://schemas.microsoft.com/office/drawing/2014/main" val="2979513717"/>
                  </a:ext>
                </a:extLst>
              </a:tr>
              <a:tr h="123477">
                <a:tc>
                  <a:txBody>
                    <a:bodyPr/>
                    <a:lstStyle/>
                    <a:p>
                      <a:pPr algn="l" fontAlgn="b"/>
                      <a:r>
                        <a:rPr lang="en-GB" sz="1200" u="none" strike="noStrike">
                          <a:effectLst/>
                        </a:rPr>
                        <a:t>X-band 5p/3 Cu</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2.6</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3.4</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dirty="0">
                          <a:effectLst/>
                        </a:rPr>
                        <a:t>208</a:t>
                      </a:r>
                      <a:endParaRPr lang="en-GB" sz="1200" b="0" i="0" u="none" strike="noStrike" dirty="0">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dirty="0">
                          <a:effectLst/>
                        </a:rPr>
                        <a:t>0.3</a:t>
                      </a:r>
                      <a:endParaRPr lang="en-GB" sz="1200" b="0" i="0" u="none" strike="noStrike" dirty="0">
                        <a:solidFill>
                          <a:srgbClr val="000000"/>
                        </a:solidFill>
                        <a:effectLst/>
                        <a:latin typeface="Calibri" panose="020F0502020204030204" pitchFamily="34" charset="0"/>
                      </a:endParaRPr>
                    </a:p>
                  </a:txBody>
                  <a:tcPr marL="6174" marR="6174" marT="6174" marB="0" anchor="b"/>
                </a:tc>
                <a:extLst>
                  <a:ext uri="{0D108BD9-81ED-4DB2-BD59-A6C34878D82A}">
                    <a16:rowId xmlns:a16="http://schemas.microsoft.com/office/drawing/2014/main" val="3149671368"/>
                  </a:ext>
                </a:extLst>
              </a:tr>
              <a:tr h="123477">
                <a:tc>
                  <a:txBody>
                    <a:bodyPr/>
                    <a:lstStyle/>
                    <a:p>
                      <a:pPr algn="l" fontAlgn="b"/>
                      <a:r>
                        <a:rPr lang="en-GB" sz="1200" u="none" strike="noStrike">
                          <a:effectLst/>
                        </a:rPr>
                        <a:t>X-band 2p/3 Al</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3.3</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4.1</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178</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0.3</a:t>
                      </a:r>
                      <a:endParaRPr lang="en-GB" sz="1200" b="0" i="0" u="none" strike="noStrike">
                        <a:solidFill>
                          <a:srgbClr val="000000"/>
                        </a:solidFill>
                        <a:effectLst/>
                        <a:latin typeface="Calibri" panose="020F0502020204030204" pitchFamily="34" charset="0"/>
                      </a:endParaRPr>
                    </a:p>
                  </a:txBody>
                  <a:tcPr marL="6174" marR="6174" marT="6174" marB="0" anchor="b"/>
                </a:tc>
                <a:extLst>
                  <a:ext uri="{0D108BD9-81ED-4DB2-BD59-A6C34878D82A}">
                    <a16:rowId xmlns:a16="http://schemas.microsoft.com/office/drawing/2014/main" val="4001786856"/>
                  </a:ext>
                </a:extLst>
              </a:tr>
              <a:tr h="123477">
                <a:tc>
                  <a:txBody>
                    <a:bodyPr/>
                    <a:lstStyle/>
                    <a:p>
                      <a:pPr algn="l" fontAlgn="b"/>
                      <a:r>
                        <a:rPr lang="en-GB" sz="1200" u="none" strike="noStrike">
                          <a:effectLst/>
                        </a:rPr>
                        <a:t>X-band 5p/3 Al</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3.5</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4.3</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181</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dirty="0">
                          <a:effectLst/>
                        </a:rPr>
                        <a:t>0.3</a:t>
                      </a:r>
                      <a:endParaRPr lang="en-GB" sz="1200" b="0" i="0" u="none" strike="noStrike" dirty="0">
                        <a:solidFill>
                          <a:srgbClr val="000000"/>
                        </a:solidFill>
                        <a:effectLst/>
                        <a:latin typeface="Calibri" panose="020F0502020204030204" pitchFamily="34" charset="0"/>
                      </a:endParaRPr>
                    </a:p>
                  </a:txBody>
                  <a:tcPr marL="6174" marR="6174" marT="6174" marB="0" anchor="b"/>
                </a:tc>
                <a:extLst>
                  <a:ext uri="{0D108BD9-81ED-4DB2-BD59-A6C34878D82A}">
                    <a16:rowId xmlns:a16="http://schemas.microsoft.com/office/drawing/2014/main" val="655030243"/>
                  </a:ext>
                </a:extLst>
              </a:tr>
              <a:tr h="123477">
                <a:tc>
                  <a:txBody>
                    <a:bodyPr/>
                    <a:lstStyle/>
                    <a:p>
                      <a:pPr algn="l" fontAlgn="b"/>
                      <a:r>
                        <a:rPr lang="en-GB" sz="1200" u="none" strike="noStrike">
                          <a:effectLst/>
                        </a:rPr>
                        <a:t>C-band 5p/3 Cu</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4.4</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5.2</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dirty="0">
                          <a:effectLst/>
                        </a:rPr>
                        <a:t>313</a:t>
                      </a:r>
                      <a:endParaRPr lang="en-GB" sz="1200" b="0" i="0" u="none" strike="noStrike" dirty="0">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dirty="0">
                          <a:effectLst/>
                        </a:rPr>
                        <a:t>0.3</a:t>
                      </a:r>
                      <a:endParaRPr lang="en-GB" sz="1200" b="0" i="0" u="none" strike="noStrike" dirty="0">
                        <a:solidFill>
                          <a:srgbClr val="000000"/>
                        </a:solidFill>
                        <a:effectLst/>
                        <a:latin typeface="Calibri" panose="020F0502020204030204" pitchFamily="34" charset="0"/>
                      </a:endParaRPr>
                    </a:p>
                  </a:txBody>
                  <a:tcPr marL="6174" marR="6174" marT="6174" marB="0" anchor="b"/>
                </a:tc>
                <a:extLst>
                  <a:ext uri="{0D108BD9-81ED-4DB2-BD59-A6C34878D82A}">
                    <a16:rowId xmlns:a16="http://schemas.microsoft.com/office/drawing/2014/main" val="648200299"/>
                  </a:ext>
                </a:extLst>
              </a:tr>
              <a:tr h="123477">
                <a:tc>
                  <a:txBody>
                    <a:bodyPr/>
                    <a:lstStyle/>
                    <a:p>
                      <a:pPr algn="l" fontAlgn="b"/>
                      <a:r>
                        <a:rPr lang="en-GB" sz="1200" u="none" strike="noStrike">
                          <a:effectLst/>
                        </a:rPr>
                        <a:t>S-band 2p/3 Cu</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dirty="0">
                          <a:effectLst/>
                        </a:rPr>
                        <a:t>5.3</a:t>
                      </a:r>
                      <a:endParaRPr lang="en-GB" sz="1200" b="0" i="0" u="none" strike="noStrike" dirty="0">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6.1</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a:effectLst/>
                        </a:rPr>
                        <a:t>405</a:t>
                      </a:r>
                      <a:endParaRPr lang="en-GB" sz="1200" b="0" i="0" u="none" strike="noStrike">
                        <a:solidFill>
                          <a:srgbClr val="000000"/>
                        </a:solidFill>
                        <a:effectLst/>
                        <a:latin typeface="Calibri" panose="020F0502020204030204" pitchFamily="34" charset="0"/>
                      </a:endParaRPr>
                    </a:p>
                  </a:txBody>
                  <a:tcPr marL="6174" marR="6174" marT="6174" marB="0" anchor="b"/>
                </a:tc>
                <a:tc>
                  <a:txBody>
                    <a:bodyPr/>
                    <a:lstStyle/>
                    <a:p>
                      <a:pPr algn="r" fontAlgn="b"/>
                      <a:r>
                        <a:rPr lang="en-GB" sz="1200" u="none" strike="noStrike" dirty="0">
                          <a:effectLst/>
                        </a:rPr>
                        <a:t>0.3</a:t>
                      </a:r>
                      <a:endParaRPr lang="en-GB" sz="1200" b="0" i="0" u="none" strike="noStrike" dirty="0">
                        <a:solidFill>
                          <a:srgbClr val="000000"/>
                        </a:solidFill>
                        <a:effectLst/>
                        <a:latin typeface="Calibri" panose="020F0502020204030204" pitchFamily="34" charset="0"/>
                      </a:endParaRPr>
                    </a:p>
                  </a:txBody>
                  <a:tcPr marL="6174" marR="6174" marT="6174" marB="0" anchor="b"/>
                </a:tc>
                <a:extLst>
                  <a:ext uri="{0D108BD9-81ED-4DB2-BD59-A6C34878D82A}">
                    <a16:rowId xmlns:a16="http://schemas.microsoft.com/office/drawing/2014/main" val="642259063"/>
                  </a:ext>
                </a:extLst>
              </a:tr>
            </a:tbl>
          </a:graphicData>
        </a:graphic>
      </p:graphicFrame>
      <p:sp>
        <p:nvSpPr>
          <p:cNvPr id="9" name="TextBox 8">
            <a:extLst>
              <a:ext uri="{FF2B5EF4-FFF2-40B4-BE49-F238E27FC236}">
                <a16:creationId xmlns:a16="http://schemas.microsoft.com/office/drawing/2014/main" id="{60E58FA9-8E02-4F5A-95D9-223B4C69C09E}"/>
              </a:ext>
            </a:extLst>
          </p:cNvPr>
          <p:cNvSpPr txBox="1"/>
          <p:nvPr/>
        </p:nvSpPr>
        <p:spPr>
          <a:xfrm>
            <a:off x="4432300" y="1740631"/>
            <a:ext cx="4083050" cy="4524315"/>
          </a:xfrm>
          <a:prstGeom prst="rect">
            <a:avLst/>
          </a:prstGeom>
          <a:noFill/>
        </p:spPr>
        <p:txBody>
          <a:bodyPr wrap="square" rtlCol="0">
            <a:spAutoFit/>
          </a:bodyPr>
          <a:lstStyle/>
          <a:p>
            <a:r>
              <a:rPr lang="en-GB" sz="1600" dirty="0"/>
              <a:t>The Varian ring gantry has a 30cm RF structure so we know that works. The total linac length including everything is 65cm so that would be the max if everything else was zero length.</a:t>
            </a:r>
          </a:p>
          <a:p>
            <a:pPr marL="285750" indent="-285750">
              <a:buFont typeface="Arial" panose="020B0604020202020204" pitchFamily="34" charset="0"/>
              <a:buChar char="•"/>
            </a:pPr>
            <a:r>
              <a:rPr lang="en-GB" sz="1600" dirty="0"/>
              <a:t>Compact Klystron is 3 MW, magnetron is 2-3MW and large klystron is 6 MW at X-band.</a:t>
            </a:r>
          </a:p>
          <a:p>
            <a:pPr marL="285750" indent="-285750">
              <a:buFont typeface="Arial" panose="020B0604020202020204" pitchFamily="34" charset="0"/>
              <a:buChar char="•"/>
            </a:pPr>
            <a:r>
              <a:rPr lang="en-GB" sz="1600" dirty="0"/>
              <a:t>Future compact S-band klystrons will reach 6 MW and magnetron is 7 MW.</a:t>
            </a:r>
          </a:p>
          <a:p>
            <a:endParaRPr lang="en-GB" sz="1600" dirty="0"/>
          </a:p>
          <a:p>
            <a:endParaRPr lang="en-GB" sz="1600" dirty="0"/>
          </a:p>
          <a:p>
            <a:r>
              <a:rPr lang="en-GB" sz="1600" b="1" dirty="0"/>
              <a:t>Travelling wave</a:t>
            </a:r>
          </a:p>
          <a:p>
            <a:r>
              <a:rPr lang="en-GB" sz="1600" dirty="0"/>
              <a:t>Assuming a 30cm structure, 8 MV only copper X-band and S-band are feasible for ring gantries using TWS but at reduced beam current.</a:t>
            </a:r>
          </a:p>
          <a:p>
            <a:endParaRPr lang="en-GB" sz="1600" dirty="0"/>
          </a:p>
          <a:p>
            <a:r>
              <a:rPr lang="en-GB" sz="1600" dirty="0"/>
              <a:t>Essentially TWS are only better if long structures can be used.</a:t>
            </a:r>
          </a:p>
        </p:txBody>
      </p:sp>
      <p:graphicFrame>
        <p:nvGraphicFramePr>
          <p:cNvPr id="5" name="Content Placeholder 3">
            <a:extLst>
              <a:ext uri="{FF2B5EF4-FFF2-40B4-BE49-F238E27FC236}">
                <a16:creationId xmlns:a16="http://schemas.microsoft.com/office/drawing/2014/main" id="{770A089C-7D84-42D0-AFDC-7750D0217F03}"/>
              </a:ext>
            </a:extLst>
          </p:cNvPr>
          <p:cNvGraphicFramePr>
            <a:graphicFrameLocks/>
          </p:cNvGraphicFramePr>
          <p:nvPr>
            <p:extLst>
              <p:ext uri="{D42A27DB-BD31-4B8C-83A1-F6EECF244321}">
                <p14:modId xmlns:p14="http://schemas.microsoft.com/office/powerpoint/2010/main" val="3491672085"/>
              </p:ext>
            </p:extLst>
          </p:nvPr>
        </p:nvGraphicFramePr>
        <p:xfrm>
          <a:off x="98996" y="3830761"/>
          <a:ext cx="3993045" cy="1444220"/>
        </p:xfrm>
        <a:graphic>
          <a:graphicData uri="http://schemas.openxmlformats.org/drawingml/2006/table">
            <a:tbl>
              <a:tblPr>
                <a:tableStyleId>{5C22544A-7EE6-4342-B048-85BDC9FD1C3A}</a:tableStyleId>
              </a:tblPr>
              <a:tblGrid>
                <a:gridCol w="497889">
                  <a:extLst>
                    <a:ext uri="{9D8B030D-6E8A-4147-A177-3AD203B41FA5}">
                      <a16:colId xmlns:a16="http://schemas.microsoft.com/office/drawing/2014/main" val="1135208109"/>
                    </a:ext>
                  </a:extLst>
                </a:gridCol>
                <a:gridCol w="762000">
                  <a:extLst>
                    <a:ext uri="{9D8B030D-6E8A-4147-A177-3AD203B41FA5}">
                      <a16:colId xmlns:a16="http://schemas.microsoft.com/office/drawing/2014/main" val="1652963146"/>
                    </a:ext>
                  </a:extLst>
                </a:gridCol>
                <a:gridCol w="498516">
                  <a:extLst>
                    <a:ext uri="{9D8B030D-6E8A-4147-A177-3AD203B41FA5}">
                      <a16:colId xmlns:a16="http://schemas.microsoft.com/office/drawing/2014/main" val="2916707352"/>
                    </a:ext>
                  </a:extLst>
                </a:gridCol>
                <a:gridCol w="1062370">
                  <a:extLst>
                    <a:ext uri="{9D8B030D-6E8A-4147-A177-3AD203B41FA5}">
                      <a16:colId xmlns:a16="http://schemas.microsoft.com/office/drawing/2014/main" val="320256294"/>
                    </a:ext>
                  </a:extLst>
                </a:gridCol>
                <a:gridCol w="586135">
                  <a:extLst>
                    <a:ext uri="{9D8B030D-6E8A-4147-A177-3AD203B41FA5}">
                      <a16:colId xmlns:a16="http://schemas.microsoft.com/office/drawing/2014/main" val="4233442687"/>
                    </a:ext>
                  </a:extLst>
                </a:gridCol>
                <a:gridCol w="586135">
                  <a:extLst>
                    <a:ext uri="{9D8B030D-6E8A-4147-A177-3AD203B41FA5}">
                      <a16:colId xmlns:a16="http://schemas.microsoft.com/office/drawing/2014/main" val="3923856518"/>
                    </a:ext>
                  </a:extLst>
                </a:gridCol>
              </a:tblGrid>
              <a:tr h="232804">
                <a:tc gridSpan="2">
                  <a:txBody>
                    <a:bodyPr/>
                    <a:lstStyle/>
                    <a:p>
                      <a:pPr algn="l" fontAlgn="b"/>
                      <a:r>
                        <a:rPr lang="en-GB" sz="1200" u="none" strike="noStrike" dirty="0">
                          <a:effectLst/>
                        </a:rPr>
                        <a:t>Standing wave</a:t>
                      </a:r>
                      <a:endParaRPr lang="en-GB" sz="1200" b="0" i="0" u="none" strike="noStrike" dirty="0">
                        <a:solidFill>
                          <a:srgbClr val="000000"/>
                        </a:solidFill>
                        <a:effectLst/>
                        <a:latin typeface="Calibri" panose="020F0502020204030204" pitchFamily="34" charset="0"/>
                      </a:endParaRPr>
                    </a:p>
                    <a:p>
                      <a:pPr algn="l" fontAlgn="b"/>
                      <a:r>
                        <a:rPr lang="en-GB" sz="1200" u="none" strike="noStrike" dirty="0">
                          <a:effectLst/>
                        </a:rPr>
                        <a:t> </a:t>
                      </a:r>
                      <a:endParaRPr lang="en-GB" sz="1200" b="0" i="0" u="none" strike="noStrike" dirty="0">
                        <a:solidFill>
                          <a:srgbClr val="000000"/>
                        </a:solidFill>
                        <a:effectLst/>
                        <a:latin typeface="Calibri" panose="020F0502020204030204" pitchFamily="34" charset="0"/>
                      </a:endParaRPr>
                    </a:p>
                  </a:txBody>
                  <a:tcPr marL="7144" marR="7144" marT="7144" marB="0" anchor="b"/>
                </a:tc>
                <a:tc hMerge="1">
                  <a:txBody>
                    <a:bodyPr/>
                    <a:lstStyle/>
                    <a:p>
                      <a:pPr algn="l" fontAlgn="b"/>
                      <a:endParaRPr lang="en-GB"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4065175194"/>
                  </a:ext>
                </a:extLst>
              </a:tr>
              <a:tr h="232804">
                <a:tc>
                  <a:txBody>
                    <a:bodyPr/>
                    <a:lstStyle/>
                    <a:p>
                      <a:pPr algn="l" fontAlgn="b"/>
                      <a:r>
                        <a:rPr lang="en-GB" sz="1200" u="none" strike="noStrike">
                          <a:effectLst/>
                        </a:rPr>
                        <a:t>f</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n-GB" sz="1200" u="none" strike="noStrike" dirty="0">
                          <a:effectLst/>
                        </a:rPr>
                        <a:t>Rs/L (</a:t>
                      </a:r>
                      <a:r>
                        <a:rPr lang="en-GB" sz="1200" u="none" strike="noStrike" dirty="0" err="1">
                          <a:effectLst/>
                        </a:rPr>
                        <a:t>Mohm</a:t>
                      </a:r>
                      <a:r>
                        <a:rPr lang="en-GB" sz="1200" u="none" strike="noStrike" dirty="0">
                          <a:effectLst/>
                        </a:rPr>
                        <a:t>/m)</a:t>
                      </a:r>
                      <a:endParaRPr lang="en-GB"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n-GB" sz="1200" u="none" strike="noStrike">
                          <a:effectLst/>
                        </a:rPr>
                        <a:t>Power</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n-GB" sz="1200" u="none" strike="noStrike">
                          <a:effectLst/>
                        </a:rPr>
                        <a:t>Power with beam</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n-GB" sz="1200" u="none" strike="noStrike">
                          <a:effectLst/>
                        </a:rPr>
                        <a:t>N</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n-GB" sz="1200" u="none" strike="noStrike">
                          <a:effectLst/>
                        </a:rPr>
                        <a:t>Length</a:t>
                      </a:r>
                      <a:endParaRPr lang="en-GB" sz="12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379575797"/>
                  </a:ext>
                </a:extLst>
              </a:tr>
              <a:tr h="232804">
                <a:tc>
                  <a:txBody>
                    <a:bodyPr/>
                    <a:lstStyle/>
                    <a:p>
                      <a:pPr algn="r" fontAlgn="b"/>
                      <a:r>
                        <a:rPr lang="en-GB" sz="1200" u="none" strike="noStrike">
                          <a:effectLst/>
                        </a:rPr>
                        <a:t>3</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dirty="0">
                          <a:effectLst/>
                        </a:rPr>
                        <a:t>93.4</a:t>
                      </a:r>
                      <a:endParaRPr lang="en-GB"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dirty="0">
                          <a:effectLst/>
                        </a:rPr>
                        <a:t>1.28</a:t>
                      </a:r>
                      <a:endParaRPr lang="en-GB"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a:effectLst/>
                        </a:rPr>
                        <a:t>2.08</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a:effectLst/>
                        </a:rPr>
                        <a:t>6</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a:effectLst/>
                        </a:rPr>
                        <a:t>0.3</a:t>
                      </a:r>
                      <a:endParaRPr lang="en-GB" sz="12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746654873"/>
                  </a:ext>
                </a:extLst>
              </a:tr>
              <a:tr h="232804">
                <a:tc>
                  <a:txBody>
                    <a:bodyPr/>
                    <a:lstStyle/>
                    <a:p>
                      <a:pPr algn="r" fontAlgn="b"/>
                      <a:r>
                        <a:rPr lang="en-GB" sz="1200" u="none" strike="noStrike">
                          <a:effectLst/>
                        </a:rPr>
                        <a:t>6</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GB" sz="1200" b="0" i="0" u="none" strike="noStrike" dirty="0">
                          <a:solidFill>
                            <a:srgbClr val="000000"/>
                          </a:solidFill>
                          <a:effectLst/>
                          <a:latin typeface="Calibri" panose="020F0502020204030204" pitchFamily="34" charset="0"/>
                        </a:rPr>
                        <a:t>115</a:t>
                      </a:r>
                    </a:p>
                  </a:txBody>
                  <a:tcPr marL="7144" marR="7144" marT="7144" marB="0" anchor="b"/>
                </a:tc>
                <a:tc>
                  <a:txBody>
                    <a:bodyPr/>
                    <a:lstStyle/>
                    <a:p>
                      <a:pPr algn="r" fontAlgn="b"/>
                      <a:r>
                        <a:rPr lang="en-GB" sz="1200" u="none" strike="noStrike" dirty="0">
                          <a:effectLst/>
                        </a:rPr>
                        <a:t>1.04</a:t>
                      </a:r>
                      <a:endParaRPr lang="en-GB"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a:effectLst/>
                        </a:rPr>
                        <a:t>1.84</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a:effectLst/>
                        </a:rPr>
                        <a:t>12</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a:effectLst/>
                        </a:rPr>
                        <a:t>0.3</a:t>
                      </a:r>
                      <a:endParaRPr lang="en-GB" sz="12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379263862"/>
                  </a:ext>
                </a:extLst>
              </a:tr>
              <a:tr h="232804">
                <a:tc>
                  <a:txBody>
                    <a:bodyPr/>
                    <a:lstStyle/>
                    <a:p>
                      <a:pPr algn="r" fontAlgn="b"/>
                      <a:r>
                        <a:rPr lang="en-GB" sz="1200" u="none" strike="noStrike">
                          <a:effectLst/>
                        </a:rPr>
                        <a:t>9.3</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dirty="0">
                          <a:effectLst/>
                        </a:rPr>
                        <a:t>123</a:t>
                      </a:r>
                      <a:endParaRPr lang="en-GB"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dirty="0">
                          <a:effectLst/>
                        </a:rPr>
                        <a:t>0.97</a:t>
                      </a:r>
                      <a:endParaRPr lang="en-GB"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a:effectLst/>
                        </a:rPr>
                        <a:t>1.77</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a:effectLst/>
                        </a:rPr>
                        <a:t>18.6</a:t>
                      </a:r>
                      <a:endParaRPr lang="en-GB" sz="12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GB" sz="1200" u="none" strike="noStrike" dirty="0">
                          <a:effectLst/>
                        </a:rPr>
                        <a:t>0.3</a:t>
                      </a:r>
                      <a:endParaRPr lang="en-GB" sz="12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454044754"/>
                  </a:ext>
                </a:extLst>
              </a:tr>
            </a:tbl>
          </a:graphicData>
        </a:graphic>
      </p:graphicFrame>
      <p:sp>
        <p:nvSpPr>
          <p:cNvPr id="6" name="TextBox 5">
            <a:extLst>
              <a:ext uri="{FF2B5EF4-FFF2-40B4-BE49-F238E27FC236}">
                <a16:creationId xmlns:a16="http://schemas.microsoft.com/office/drawing/2014/main" id="{FE05A3CF-714F-4C4D-B757-24CEDD29E950}"/>
              </a:ext>
            </a:extLst>
          </p:cNvPr>
          <p:cNvSpPr txBox="1"/>
          <p:nvPr/>
        </p:nvSpPr>
        <p:spPr>
          <a:xfrm>
            <a:off x="98995" y="5302420"/>
            <a:ext cx="4147001" cy="1569660"/>
          </a:xfrm>
          <a:prstGeom prst="rect">
            <a:avLst/>
          </a:prstGeom>
          <a:noFill/>
        </p:spPr>
        <p:txBody>
          <a:bodyPr wrap="square" rtlCol="0">
            <a:spAutoFit/>
          </a:bodyPr>
          <a:lstStyle/>
          <a:p>
            <a:r>
              <a:rPr lang="en-GB" sz="1600" b="1" dirty="0"/>
              <a:t>Standing wave</a:t>
            </a:r>
          </a:p>
          <a:p>
            <a:r>
              <a:rPr lang="en-GB" sz="1600" dirty="0"/>
              <a:t>Unlike the TWS all options are feasible at 30 cm (this is why all current ring gantry RTT machines use TWS</a:t>
            </a:r>
          </a:p>
          <a:p>
            <a:r>
              <a:rPr lang="en-GB" sz="1600" dirty="0"/>
              <a:t>However will need a circulator and cannot use a pulse compressor</a:t>
            </a:r>
          </a:p>
        </p:txBody>
      </p:sp>
    </p:spTree>
    <p:extLst>
      <p:ext uri="{BB962C8B-B14F-4D97-AF65-F5344CB8AC3E}">
        <p14:creationId xmlns:p14="http://schemas.microsoft.com/office/powerpoint/2010/main" val="30413502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9E298DED-5205-4590-BCC5-FA9DE137A447}"/>
              </a:ext>
            </a:extLst>
          </p:cNvPr>
          <p:cNvSpPr>
            <a:spLocks noGrp="1"/>
          </p:cNvSpPr>
          <p:nvPr>
            <p:ph type="title"/>
          </p:nvPr>
        </p:nvSpPr>
        <p:spPr>
          <a:xfrm>
            <a:off x="509661" y="951218"/>
            <a:ext cx="7886700" cy="500447"/>
          </a:xfrm>
          <a:prstGeom prst="rect">
            <a:avLst/>
          </a:prstGeom>
        </p:spPr>
        <p:txBody>
          <a:bodyPr>
            <a:normAutofit/>
          </a:bodyPr>
          <a:lstStyle/>
          <a:p>
            <a:r>
              <a:rPr lang="en-US" dirty="0" err="1"/>
              <a:t>Optimisation</a:t>
            </a:r>
            <a:r>
              <a:rPr lang="en-US" dirty="0"/>
              <a:t> of cell length</a:t>
            </a:r>
            <a:endParaRPr lang="en-GB" dirty="0"/>
          </a:p>
        </p:txBody>
      </p:sp>
      <p:pic>
        <p:nvPicPr>
          <p:cNvPr id="11" name="Picture 10" descr="A close up of text on a white background&#10;&#10;Description automatically generated">
            <a:extLst>
              <a:ext uri="{FF2B5EF4-FFF2-40B4-BE49-F238E27FC236}">
                <a16:creationId xmlns:a16="http://schemas.microsoft.com/office/drawing/2014/main" id="{82501B96-5421-400C-8A11-52DD0EA355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804" y="1571654"/>
            <a:ext cx="3134831" cy="2350227"/>
          </a:xfrm>
          <a:prstGeom prst="rect">
            <a:avLst/>
          </a:prstGeom>
        </p:spPr>
      </p:pic>
      <p:pic>
        <p:nvPicPr>
          <p:cNvPr id="13" name="Picture 12" descr="A close up of a map&#10;&#10;Description automatically generated">
            <a:extLst>
              <a:ext uri="{FF2B5EF4-FFF2-40B4-BE49-F238E27FC236}">
                <a16:creationId xmlns:a16="http://schemas.microsoft.com/office/drawing/2014/main" id="{FF3C9C31-2D13-40ED-BDB6-803023C354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7644" y="3791986"/>
            <a:ext cx="2946141" cy="2208764"/>
          </a:xfrm>
          <a:prstGeom prst="rect">
            <a:avLst/>
          </a:prstGeom>
        </p:spPr>
      </p:pic>
      <p:pic>
        <p:nvPicPr>
          <p:cNvPr id="14" name="Picture 13" descr="A close up of text on a white background&#10;&#10;Description automatically generated">
            <a:extLst>
              <a:ext uri="{FF2B5EF4-FFF2-40B4-BE49-F238E27FC236}">
                <a16:creationId xmlns:a16="http://schemas.microsoft.com/office/drawing/2014/main" id="{4EFC50CE-E148-4067-B2DB-2B879099E3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77429" y="3823778"/>
            <a:ext cx="2866571" cy="2149109"/>
          </a:xfrm>
          <a:prstGeom prst="rect">
            <a:avLst/>
          </a:prstGeom>
        </p:spPr>
      </p:pic>
      <p:sp>
        <p:nvSpPr>
          <p:cNvPr id="16" name="Rectangle 15">
            <a:extLst>
              <a:ext uri="{FF2B5EF4-FFF2-40B4-BE49-F238E27FC236}">
                <a16:creationId xmlns:a16="http://schemas.microsoft.com/office/drawing/2014/main" id="{81A18927-12A0-429B-AAAD-62FC41C3E497}"/>
              </a:ext>
            </a:extLst>
          </p:cNvPr>
          <p:cNvSpPr/>
          <p:nvPr/>
        </p:nvSpPr>
        <p:spPr>
          <a:xfrm>
            <a:off x="3577645" y="3725674"/>
            <a:ext cx="5366552" cy="22663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7" name="Rectangle 16">
            <a:extLst>
              <a:ext uri="{FF2B5EF4-FFF2-40B4-BE49-F238E27FC236}">
                <a16:creationId xmlns:a16="http://schemas.microsoft.com/office/drawing/2014/main" id="{680A34B6-B168-4A15-9139-82160721CAF8}"/>
              </a:ext>
            </a:extLst>
          </p:cNvPr>
          <p:cNvSpPr/>
          <p:nvPr/>
        </p:nvSpPr>
        <p:spPr>
          <a:xfrm>
            <a:off x="6966761" y="4320358"/>
            <a:ext cx="1282736" cy="196208"/>
          </a:xfrm>
          <a:prstGeom prst="rect">
            <a:avLst/>
          </a:prstGeom>
          <a:noFill/>
          <a:ln w="444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TextBox 3">
            <a:extLst>
              <a:ext uri="{FF2B5EF4-FFF2-40B4-BE49-F238E27FC236}">
                <a16:creationId xmlns:a16="http://schemas.microsoft.com/office/drawing/2014/main" id="{DF3D5C8A-F378-4815-8B43-A21A21E0CCD9}"/>
              </a:ext>
            </a:extLst>
          </p:cNvPr>
          <p:cNvSpPr txBox="1"/>
          <p:nvPr/>
        </p:nvSpPr>
        <p:spPr>
          <a:xfrm>
            <a:off x="86465" y="3985091"/>
            <a:ext cx="3378254" cy="1754326"/>
          </a:xfrm>
          <a:prstGeom prst="rect">
            <a:avLst/>
          </a:prstGeom>
          <a:noFill/>
        </p:spPr>
        <p:txBody>
          <a:bodyPr wrap="square" rtlCol="0">
            <a:spAutoFit/>
          </a:bodyPr>
          <a:lstStyle/>
          <a:p>
            <a:r>
              <a:rPr lang="en-GB" sz="1350" dirty="0"/>
              <a:t>The first cell see’s electrons at all phases so it bunches at the zero crossing (when field flips from + to -)</a:t>
            </a:r>
          </a:p>
          <a:p>
            <a:r>
              <a:rPr lang="en-GB" sz="1350" dirty="0"/>
              <a:t>We can they vary the cell length to ensure the bunch arrives at the 2</a:t>
            </a:r>
            <a:r>
              <a:rPr lang="en-GB" sz="1350" baseline="30000" dirty="0"/>
              <a:t>nd</a:t>
            </a:r>
            <a:r>
              <a:rPr lang="en-GB" sz="1350" dirty="0"/>
              <a:t> cell at the ideal phase.</a:t>
            </a:r>
          </a:p>
          <a:p>
            <a:endParaRPr lang="en-GB" sz="1350" dirty="0"/>
          </a:p>
          <a:p>
            <a:endParaRPr lang="en-GB" sz="1350" dirty="0"/>
          </a:p>
        </p:txBody>
      </p:sp>
      <p:sp>
        <p:nvSpPr>
          <p:cNvPr id="18" name="TextBox 17">
            <a:extLst>
              <a:ext uri="{FF2B5EF4-FFF2-40B4-BE49-F238E27FC236}">
                <a16:creationId xmlns:a16="http://schemas.microsoft.com/office/drawing/2014/main" id="{C4E3E234-F403-4304-A3D1-F9F24B103E3C}"/>
              </a:ext>
            </a:extLst>
          </p:cNvPr>
          <p:cNvSpPr txBox="1"/>
          <p:nvPr/>
        </p:nvSpPr>
        <p:spPr>
          <a:xfrm>
            <a:off x="3163363" y="1646824"/>
            <a:ext cx="5780834" cy="1962076"/>
          </a:xfrm>
          <a:prstGeom prst="rect">
            <a:avLst/>
          </a:prstGeom>
          <a:noFill/>
        </p:spPr>
        <p:txBody>
          <a:bodyPr wrap="square" rtlCol="0">
            <a:spAutoFit/>
          </a:bodyPr>
          <a:lstStyle/>
          <a:p>
            <a:pPr marL="214313" indent="-214313">
              <a:buFont typeface="Arial" panose="020B0604020202020204" pitchFamily="34" charset="0"/>
              <a:buChar char="•"/>
            </a:pPr>
            <a:r>
              <a:rPr lang="en-GB" sz="1350" dirty="0"/>
              <a:t>The linac needs to first bunch the electrons into bunches then accelerate. This process is typically inefficient and 1/3</a:t>
            </a:r>
            <a:r>
              <a:rPr lang="en-GB" sz="1350" baseline="30000" dirty="0"/>
              <a:t>rd</a:t>
            </a:r>
            <a:r>
              <a:rPr lang="en-GB" sz="1350" dirty="0"/>
              <a:t> of electrons are lost on the linac walls.</a:t>
            </a:r>
          </a:p>
          <a:p>
            <a:pPr marL="214313" indent="-214313">
              <a:buFont typeface="Arial" panose="020B0604020202020204" pitchFamily="34" charset="0"/>
              <a:buChar char="•"/>
            </a:pPr>
            <a:r>
              <a:rPr lang="en-GB" sz="1350" dirty="0"/>
              <a:t>We have developed a new code to optimise this to reduce wall losses (also in parallel looking at short pulse guns, see Deepa’s talk)</a:t>
            </a:r>
          </a:p>
          <a:p>
            <a:pPr marL="214313" indent="-214313">
              <a:buFont typeface="Arial" panose="020B0604020202020204" pitchFamily="34" charset="0"/>
              <a:buChar char="•"/>
            </a:pPr>
            <a:r>
              <a:rPr lang="en-GB" sz="1350" dirty="0"/>
              <a:t>Borrow a concept from klystron design (from Igor at CERN) by looking at arrival/exit time functions.</a:t>
            </a:r>
          </a:p>
          <a:p>
            <a:pPr marL="214313" indent="-214313">
              <a:buFont typeface="Arial" panose="020B0604020202020204" pitchFamily="34" charset="0"/>
              <a:buChar char="•"/>
            </a:pPr>
            <a:r>
              <a:rPr lang="en-GB" sz="1350" dirty="0"/>
              <a:t>Can optimise the arrival function for each cell 1 by one.</a:t>
            </a:r>
          </a:p>
          <a:p>
            <a:pPr marL="214313" indent="-214313">
              <a:buFont typeface="Arial" panose="020B0604020202020204" pitchFamily="34" charset="0"/>
              <a:buChar char="•"/>
            </a:pPr>
            <a:r>
              <a:rPr lang="en-GB" sz="1350" dirty="0"/>
              <a:t>Ideal bunch has exit phases for all electrons within 40 degrees of each other.</a:t>
            </a:r>
          </a:p>
        </p:txBody>
      </p:sp>
    </p:spTree>
    <p:extLst>
      <p:ext uri="{BB962C8B-B14F-4D97-AF65-F5344CB8AC3E}">
        <p14:creationId xmlns:p14="http://schemas.microsoft.com/office/powerpoint/2010/main" val="8625196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B24F7-5621-F44A-A0A0-9A27E273A48A}"/>
              </a:ext>
            </a:extLst>
          </p:cNvPr>
          <p:cNvSpPr>
            <a:spLocks noGrp="1"/>
          </p:cNvSpPr>
          <p:nvPr>
            <p:ph type="title"/>
          </p:nvPr>
        </p:nvSpPr>
        <p:spPr/>
        <p:txBody>
          <a:bodyPr>
            <a:normAutofit fontScale="90000"/>
          </a:bodyPr>
          <a:lstStyle/>
          <a:p>
            <a:endParaRPr lang="en-US" dirty="0"/>
          </a:p>
        </p:txBody>
      </p:sp>
      <p:pic>
        <p:nvPicPr>
          <p:cNvPr id="4" name="Picture 3">
            <a:extLst>
              <a:ext uri="{FF2B5EF4-FFF2-40B4-BE49-F238E27FC236}">
                <a16:creationId xmlns:a16="http://schemas.microsoft.com/office/drawing/2014/main" id="{C1D69F55-855F-4760-B831-D395E1865D3B}"/>
              </a:ext>
            </a:extLst>
          </p:cNvPr>
          <p:cNvPicPr>
            <a:picLocks noChangeAspect="1"/>
          </p:cNvPicPr>
          <p:nvPr/>
        </p:nvPicPr>
        <p:blipFill>
          <a:blip r:embed="rId2"/>
          <a:stretch>
            <a:fillRect/>
          </a:stretch>
        </p:blipFill>
        <p:spPr>
          <a:xfrm>
            <a:off x="406153" y="2198551"/>
            <a:ext cx="2703251" cy="1181453"/>
          </a:xfrm>
          <a:prstGeom prst="rect">
            <a:avLst/>
          </a:prstGeom>
        </p:spPr>
      </p:pic>
      <p:pic>
        <p:nvPicPr>
          <p:cNvPr id="3" name="Picture 2">
            <a:extLst>
              <a:ext uri="{FF2B5EF4-FFF2-40B4-BE49-F238E27FC236}">
                <a16:creationId xmlns:a16="http://schemas.microsoft.com/office/drawing/2014/main" id="{BED41724-47B7-415A-BDA6-242D60351BF2}"/>
              </a:ext>
            </a:extLst>
          </p:cNvPr>
          <p:cNvPicPr>
            <a:picLocks noChangeAspect="1"/>
          </p:cNvPicPr>
          <p:nvPr/>
        </p:nvPicPr>
        <p:blipFill>
          <a:blip r:embed="rId3"/>
          <a:stretch>
            <a:fillRect/>
          </a:stretch>
        </p:blipFill>
        <p:spPr>
          <a:xfrm>
            <a:off x="2836415" y="4026082"/>
            <a:ext cx="6034596" cy="2322158"/>
          </a:xfrm>
          <a:prstGeom prst="rect">
            <a:avLst/>
          </a:prstGeom>
        </p:spPr>
      </p:pic>
      <p:sp>
        <p:nvSpPr>
          <p:cNvPr id="5" name="TextBox 4">
            <a:extLst>
              <a:ext uri="{FF2B5EF4-FFF2-40B4-BE49-F238E27FC236}">
                <a16:creationId xmlns:a16="http://schemas.microsoft.com/office/drawing/2014/main" id="{1A139FFC-AAD0-45B4-B1F2-23489D8B7AC8}"/>
              </a:ext>
            </a:extLst>
          </p:cNvPr>
          <p:cNvSpPr txBox="1"/>
          <p:nvPr/>
        </p:nvSpPr>
        <p:spPr>
          <a:xfrm>
            <a:off x="3271838" y="1797692"/>
            <a:ext cx="5286375" cy="2062103"/>
          </a:xfrm>
          <a:prstGeom prst="rect">
            <a:avLst/>
          </a:prstGeom>
          <a:noFill/>
        </p:spPr>
        <p:txBody>
          <a:bodyPr wrap="square" rtlCol="0">
            <a:spAutoFit/>
          </a:bodyPr>
          <a:lstStyle/>
          <a:p>
            <a:pPr marL="214313" indent="-214313">
              <a:buFont typeface="Arial" panose="020B0604020202020204" pitchFamily="34" charset="0"/>
              <a:buChar char="•"/>
            </a:pPr>
            <a:r>
              <a:rPr lang="en-GB" sz="1600" dirty="0"/>
              <a:t>Normally each cell is made in 2 parts plus 2 parts for the coupler. This is a lot of parts which increases cost</a:t>
            </a:r>
          </a:p>
          <a:p>
            <a:pPr marL="214313" indent="-214313">
              <a:buFont typeface="Arial" panose="020B0604020202020204" pitchFamily="34" charset="0"/>
              <a:buChar char="•"/>
            </a:pPr>
            <a:r>
              <a:rPr lang="en-GB" sz="1600" dirty="0"/>
              <a:t>Each part must be carefully aligned in the lathe/milling machine when machined</a:t>
            </a:r>
          </a:p>
          <a:p>
            <a:pPr marL="214313" indent="-214313">
              <a:buFont typeface="Arial" panose="020B0604020202020204" pitchFamily="34" charset="0"/>
              <a:buChar char="•"/>
            </a:pPr>
            <a:r>
              <a:rPr lang="en-GB" sz="1600" dirty="0"/>
              <a:t>Alignment when stacking to braze must also be done with care</a:t>
            </a:r>
          </a:p>
          <a:p>
            <a:pPr marL="214313" indent="-214313">
              <a:buFont typeface="Arial" panose="020B0604020202020204" pitchFamily="34" charset="0"/>
              <a:buChar char="•"/>
            </a:pPr>
            <a:r>
              <a:rPr lang="en-GB" sz="1600" dirty="0"/>
              <a:t>Making in two halves could simplify manufacture and reduce costs</a:t>
            </a:r>
          </a:p>
        </p:txBody>
      </p:sp>
      <p:sp>
        <p:nvSpPr>
          <p:cNvPr id="6" name="TextBox 5">
            <a:extLst>
              <a:ext uri="{FF2B5EF4-FFF2-40B4-BE49-F238E27FC236}">
                <a16:creationId xmlns:a16="http://schemas.microsoft.com/office/drawing/2014/main" id="{060DAD09-14B2-43B4-9764-A756448A6F48}"/>
              </a:ext>
            </a:extLst>
          </p:cNvPr>
          <p:cNvSpPr txBox="1"/>
          <p:nvPr/>
        </p:nvSpPr>
        <p:spPr>
          <a:xfrm>
            <a:off x="457200" y="3800475"/>
            <a:ext cx="2057400" cy="1569660"/>
          </a:xfrm>
          <a:prstGeom prst="rect">
            <a:avLst/>
          </a:prstGeom>
          <a:noFill/>
        </p:spPr>
        <p:txBody>
          <a:bodyPr wrap="square" rtlCol="0">
            <a:spAutoFit/>
          </a:bodyPr>
          <a:lstStyle/>
          <a:p>
            <a:r>
              <a:rPr lang="en-GB" sz="1600" dirty="0"/>
              <a:t>Studies on open structures at CERN found leaving a small gap between the two halves is better for structure conditioning</a:t>
            </a:r>
          </a:p>
        </p:txBody>
      </p:sp>
      <p:sp>
        <p:nvSpPr>
          <p:cNvPr id="8" name="TextBox 7">
            <a:extLst>
              <a:ext uri="{FF2B5EF4-FFF2-40B4-BE49-F238E27FC236}">
                <a16:creationId xmlns:a16="http://schemas.microsoft.com/office/drawing/2014/main" id="{3CC6DCD5-F7F3-4681-9700-26F8739B9877}"/>
              </a:ext>
            </a:extLst>
          </p:cNvPr>
          <p:cNvSpPr txBox="1"/>
          <p:nvPr/>
        </p:nvSpPr>
        <p:spPr>
          <a:xfrm>
            <a:off x="406153" y="1029253"/>
            <a:ext cx="6641431" cy="523220"/>
          </a:xfrm>
          <a:prstGeom prst="rect">
            <a:avLst/>
          </a:prstGeom>
          <a:solidFill>
            <a:srgbClr val="C00000"/>
          </a:solidFill>
        </p:spPr>
        <p:txBody>
          <a:bodyPr wrap="square" rtlCol="0">
            <a:spAutoFit/>
          </a:bodyPr>
          <a:lstStyle/>
          <a:p>
            <a:r>
              <a:rPr lang="en-US" sz="2800" dirty="0">
                <a:solidFill>
                  <a:schemeClr val="bg1"/>
                </a:solidFill>
              </a:rPr>
              <a:t>Manufacturing options: Milling in Halves</a:t>
            </a:r>
            <a:endParaRPr lang="en-GB" sz="2800" dirty="0">
              <a:solidFill>
                <a:schemeClr val="bg1"/>
              </a:solidFill>
            </a:endParaRPr>
          </a:p>
        </p:txBody>
      </p:sp>
    </p:spTree>
    <p:extLst>
      <p:ext uri="{BB962C8B-B14F-4D97-AF65-F5344CB8AC3E}">
        <p14:creationId xmlns:p14="http://schemas.microsoft.com/office/powerpoint/2010/main" val="9473387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D6ACF-5ACE-422E-892B-0228C8122ADD}"/>
              </a:ext>
            </a:extLst>
          </p:cNvPr>
          <p:cNvSpPr>
            <a:spLocks noGrp="1"/>
          </p:cNvSpPr>
          <p:nvPr>
            <p:ph type="title"/>
          </p:nvPr>
        </p:nvSpPr>
        <p:spPr>
          <a:xfrm>
            <a:off x="435769" y="1001066"/>
            <a:ext cx="7886700" cy="560243"/>
          </a:xfrm>
          <a:prstGeom prst="rect">
            <a:avLst/>
          </a:prstGeom>
        </p:spPr>
        <p:txBody>
          <a:bodyPr>
            <a:normAutofit/>
          </a:bodyPr>
          <a:lstStyle/>
          <a:p>
            <a:r>
              <a:rPr lang="en-GB" dirty="0"/>
              <a:t>C-band 8 MeV design</a:t>
            </a:r>
          </a:p>
        </p:txBody>
      </p:sp>
      <p:sp>
        <p:nvSpPr>
          <p:cNvPr id="3" name="Content Placeholder 2">
            <a:extLst>
              <a:ext uri="{FF2B5EF4-FFF2-40B4-BE49-F238E27FC236}">
                <a16:creationId xmlns:a16="http://schemas.microsoft.com/office/drawing/2014/main" id="{D0E16AE7-3E23-4F48-ADAE-289C6D80C44B}"/>
              </a:ext>
            </a:extLst>
          </p:cNvPr>
          <p:cNvSpPr>
            <a:spLocks noGrp="1"/>
          </p:cNvSpPr>
          <p:nvPr>
            <p:ph idx="1"/>
          </p:nvPr>
        </p:nvSpPr>
        <p:spPr>
          <a:xfrm>
            <a:off x="435769" y="3738563"/>
            <a:ext cx="4079221" cy="2222435"/>
          </a:xfrm>
        </p:spPr>
        <p:txBody>
          <a:bodyPr>
            <a:noAutofit/>
          </a:bodyPr>
          <a:lstStyle/>
          <a:p>
            <a:r>
              <a:rPr lang="en-GB" sz="2000" dirty="0" err="1"/>
              <a:t>Emax</a:t>
            </a:r>
            <a:r>
              <a:rPr lang="en-GB" sz="2000" dirty="0"/>
              <a:t> on axis = 60 MV/m</a:t>
            </a:r>
          </a:p>
          <a:p>
            <a:r>
              <a:rPr lang="en-GB" sz="2000" dirty="0"/>
              <a:t>Power required = 2.66 MW so can use a small and cheap magnetron, or the smaller C-band klystron</a:t>
            </a:r>
            <a:br>
              <a:rPr lang="en-GB" sz="2000" dirty="0"/>
            </a:br>
            <a:r>
              <a:rPr lang="en-GB" sz="2000" dirty="0"/>
              <a:t>Gradient = 24 MV/m</a:t>
            </a:r>
          </a:p>
          <a:p>
            <a:r>
              <a:rPr lang="en-GB" sz="2000" dirty="0"/>
              <a:t>70% of electrons captured giving more dose than S-band system</a:t>
            </a:r>
          </a:p>
          <a:p>
            <a:r>
              <a:rPr lang="en-GB" sz="2000" dirty="0"/>
              <a:t>Can be optimised further</a:t>
            </a:r>
          </a:p>
        </p:txBody>
      </p:sp>
      <p:pic>
        <p:nvPicPr>
          <p:cNvPr id="4" name="Picture 3">
            <a:extLst>
              <a:ext uri="{FF2B5EF4-FFF2-40B4-BE49-F238E27FC236}">
                <a16:creationId xmlns:a16="http://schemas.microsoft.com/office/drawing/2014/main" id="{8963CA6E-4403-4B81-83D1-1537E8161B15}"/>
              </a:ext>
            </a:extLst>
          </p:cNvPr>
          <p:cNvPicPr>
            <a:picLocks noChangeAspect="1"/>
          </p:cNvPicPr>
          <p:nvPr/>
        </p:nvPicPr>
        <p:blipFill rotWithShape="1">
          <a:blip r:embed="rId2"/>
          <a:srcRect t="17719" r="64074" b="36650"/>
          <a:stretch/>
        </p:blipFill>
        <p:spPr>
          <a:xfrm>
            <a:off x="5513688" y="3657601"/>
            <a:ext cx="3184210" cy="2275028"/>
          </a:xfrm>
          <a:prstGeom prst="rect">
            <a:avLst/>
          </a:prstGeom>
        </p:spPr>
      </p:pic>
      <p:pic>
        <p:nvPicPr>
          <p:cNvPr id="5" name="Picture 4">
            <a:extLst>
              <a:ext uri="{FF2B5EF4-FFF2-40B4-BE49-F238E27FC236}">
                <a16:creationId xmlns:a16="http://schemas.microsoft.com/office/drawing/2014/main" id="{D9F976C0-23E4-469F-A0BA-D8D0CABDC7EB}"/>
              </a:ext>
            </a:extLst>
          </p:cNvPr>
          <p:cNvPicPr>
            <a:picLocks noChangeAspect="1"/>
          </p:cNvPicPr>
          <p:nvPr/>
        </p:nvPicPr>
        <p:blipFill rotWithShape="1">
          <a:blip r:embed="rId3"/>
          <a:srcRect l="9757" t="11975" b="24643"/>
          <a:stretch/>
        </p:blipFill>
        <p:spPr>
          <a:xfrm>
            <a:off x="1" y="2082590"/>
            <a:ext cx="4700726" cy="1036848"/>
          </a:xfrm>
          <a:prstGeom prst="rect">
            <a:avLst/>
          </a:prstGeom>
        </p:spPr>
      </p:pic>
      <p:pic>
        <p:nvPicPr>
          <p:cNvPr id="6" name="Picture 5">
            <a:extLst>
              <a:ext uri="{FF2B5EF4-FFF2-40B4-BE49-F238E27FC236}">
                <a16:creationId xmlns:a16="http://schemas.microsoft.com/office/drawing/2014/main" id="{C3657181-51B4-4688-8FD3-24429D16C42C}"/>
              </a:ext>
            </a:extLst>
          </p:cNvPr>
          <p:cNvPicPr>
            <a:picLocks noChangeAspect="1"/>
          </p:cNvPicPr>
          <p:nvPr/>
        </p:nvPicPr>
        <p:blipFill>
          <a:blip r:embed="rId4"/>
          <a:stretch>
            <a:fillRect/>
          </a:stretch>
        </p:blipFill>
        <p:spPr>
          <a:xfrm>
            <a:off x="4871876" y="1578191"/>
            <a:ext cx="4296792" cy="2045647"/>
          </a:xfrm>
          <a:prstGeom prst="rect">
            <a:avLst/>
          </a:prstGeom>
        </p:spPr>
      </p:pic>
    </p:spTree>
    <p:extLst>
      <p:ext uri="{BB962C8B-B14F-4D97-AF65-F5344CB8AC3E}">
        <p14:creationId xmlns:p14="http://schemas.microsoft.com/office/powerpoint/2010/main" val="17545538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15516" y="924908"/>
            <a:ext cx="8712968" cy="599456"/>
          </a:xfrm>
          <a:prstGeom prst="rect">
            <a:avLst/>
          </a:prstGeom>
        </p:spPr>
        <p:txBody>
          <a:bodyPr/>
          <a:lstStyle/>
          <a:p>
            <a:pPr>
              <a:lnSpc>
                <a:spcPct val="100000"/>
              </a:lnSpc>
            </a:pPr>
            <a:r>
              <a:rPr lang="en-US" sz="3200" dirty="0">
                <a:latin typeface="Calibri" pitchFamily="80" charset="0"/>
              </a:rPr>
              <a:t>Can we use Solid State Amplifiers? No</a:t>
            </a:r>
            <a:endParaRPr lang="en-GB" sz="1600" dirty="0"/>
          </a:p>
        </p:txBody>
      </p:sp>
      <p:sp>
        <p:nvSpPr>
          <p:cNvPr id="2" name="Subtitle 1"/>
          <p:cNvSpPr>
            <a:spLocks noGrp="1"/>
          </p:cNvSpPr>
          <p:nvPr>
            <p:ph type="body" sz="quarter" idx="14"/>
          </p:nvPr>
        </p:nvSpPr>
        <p:spPr>
          <a:xfrm>
            <a:off x="395289" y="1700809"/>
            <a:ext cx="8327339" cy="1440159"/>
          </a:xfrm>
          <a:prstGeom prst="rect">
            <a:avLst/>
          </a:prstGeom>
        </p:spPr>
        <p:txBody>
          <a:bodyPr>
            <a:noAutofit/>
          </a:bodyPr>
          <a:lstStyle/>
          <a:p>
            <a:pPr marL="357188" indent="-357188"/>
            <a:r>
              <a:rPr lang="en-US" sz="1600" dirty="0">
                <a:latin typeface="Calibri" pitchFamily="80" charset="0"/>
              </a:rPr>
              <a:t>Significant spread in data:</a:t>
            </a:r>
          </a:p>
          <a:p>
            <a:pPr marL="757238" lvl="1" indent="-357188"/>
            <a:r>
              <a:rPr lang="en-US" sz="1400" dirty="0">
                <a:latin typeface="Calibri" pitchFamily="80" charset="0"/>
              </a:rPr>
              <a:t>Magnetrons and klystrons present lowest weight across frequency range.</a:t>
            </a:r>
          </a:p>
          <a:p>
            <a:pPr marL="757238" lvl="1" indent="-357188"/>
            <a:r>
              <a:rPr lang="en-US" sz="1400" dirty="0">
                <a:latin typeface="Calibri" pitchFamily="80" charset="0"/>
              </a:rPr>
              <a:t>SSPA are largest weight.</a:t>
            </a:r>
          </a:p>
          <a:p>
            <a:pPr marL="357188" indent="-357188"/>
            <a:r>
              <a:rPr lang="en-US" sz="1600" dirty="0">
                <a:latin typeface="Calibri" pitchFamily="80" charset="0"/>
              </a:rPr>
              <a:t>Data represents weight of the source only:</a:t>
            </a:r>
          </a:p>
          <a:p>
            <a:pPr marL="757238" lvl="1" indent="-357188"/>
            <a:r>
              <a:rPr lang="en-US" sz="1400" dirty="0">
                <a:latin typeface="Calibri" pitchFamily="80" charset="0"/>
              </a:rPr>
              <a:t>Does not account for cooling, magnets, power supply, waveguide, power combiners, </a:t>
            </a:r>
            <a:r>
              <a:rPr lang="en-US" sz="1400" dirty="0" err="1">
                <a:latin typeface="Calibri" pitchFamily="80" charset="0"/>
              </a:rPr>
              <a:t>etc</a:t>
            </a:r>
            <a:r>
              <a:rPr lang="en-US" sz="1400" dirty="0">
                <a:latin typeface="Calibri" pitchFamily="80" charset="0"/>
              </a:rPr>
              <a:t>…</a:t>
            </a:r>
          </a:p>
          <a:p>
            <a:pPr marL="757238" lvl="1" indent="-357188"/>
            <a:r>
              <a:rPr lang="en-US" sz="1400" dirty="0">
                <a:latin typeface="Calibri" pitchFamily="80" charset="0"/>
              </a:rPr>
              <a:t>Total installation weight could be much larger.</a:t>
            </a:r>
          </a:p>
        </p:txBody>
      </p:sp>
      <p:pic>
        <p:nvPicPr>
          <p:cNvPr id="5" name="Picture 4">
            <a:extLst>
              <a:ext uri="{FF2B5EF4-FFF2-40B4-BE49-F238E27FC236}">
                <a16:creationId xmlns:a16="http://schemas.microsoft.com/office/drawing/2014/main" id="{5BA9A672-6A32-7144-AEFC-4A4EE2A3085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9632" y="3337107"/>
            <a:ext cx="6336704" cy="3520892"/>
          </a:xfrm>
          <a:prstGeom prst="rect">
            <a:avLst/>
          </a:prstGeom>
        </p:spPr>
      </p:pic>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61890D94-2E6D-804C-B98A-E200CA2631CF}"/>
                  </a:ext>
                </a:extLst>
              </p:cNvPr>
              <p:cNvSpPr/>
              <p:nvPr/>
            </p:nvSpPr>
            <p:spPr>
              <a:xfrm>
                <a:off x="5220072" y="1719177"/>
                <a:ext cx="3923928"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𝑇𝑜𝑡𝑎𝑙</m:t>
                      </m:r>
                      <m:r>
                        <a:rPr lang="en-US" b="0" i="1" smtClean="0">
                          <a:latin typeface="Cambria Math" panose="02040503050406030204" pitchFamily="18" charset="0"/>
                        </a:rPr>
                        <m:t> </m:t>
                      </m:r>
                      <m:r>
                        <a:rPr lang="en-US" b="0" i="1" smtClean="0">
                          <a:latin typeface="Cambria Math" panose="02040503050406030204" pitchFamily="18" charset="0"/>
                        </a:rPr>
                        <m:t>𝑊𝑒𝑖𝑔h𝑡</m:t>
                      </m:r>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𝑑𝑒𝑣𝑖𝑐𝑒</m:t>
                          </m:r>
                        </m:sub>
                      </m:sSub>
                      <m:r>
                        <a:rPr lang="en-US" b="0" i="1" smtClean="0">
                          <a:latin typeface="Cambria Math" panose="02040503050406030204" pitchFamily="18" charset="0"/>
                        </a:rPr>
                        <m:t>∗</m:t>
                      </m:r>
                      <m:r>
                        <a:rPr lang="en-US" b="0" i="1" smtClean="0">
                          <a:latin typeface="Cambria Math" panose="02040503050406030204" pitchFamily="18" charset="0"/>
                        </a:rPr>
                        <m:t>𝑊𝑒𝑖𝑔h𝑡</m:t>
                      </m:r>
                    </m:oMath>
                  </m:oMathPara>
                </a14:m>
                <a:endParaRPr lang="en-GB" dirty="0"/>
              </a:p>
            </p:txBody>
          </p:sp>
        </mc:Choice>
        <mc:Fallback>
          <p:sp>
            <p:nvSpPr>
              <p:cNvPr id="7" name="Rectangle 6">
                <a:extLst>
                  <a:ext uri="{FF2B5EF4-FFF2-40B4-BE49-F238E27FC236}">
                    <a16:creationId xmlns:a16="http://schemas.microsoft.com/office/drawing/2014/main" id="{61890D94-2E6D-804C-B98A-E200CA2631CF}"/>
                  </a:ext>
                </a:extLst>
              </p:cNvPr>
              <p:cNvSpPr>
                <a:spLocks noRot="1" noChangeAspect="1" noMove="1" noResize="1" noEditPoints="1" noAdjustHandles="1" noChangeArrowheads="1" noChangeShapeType="1" noTextEdit="1"/>
              </p:cNvSpPr>
              <p:nvPr/>
            </p:nvSpPr>
            <p:spPr>
              <a:xfrm>
                <a:off x="5220072" y="1719177"/>
                <a:ext cx="3923928" cy="369332"/>
              </a:xfrm>
              <a:prstGeom prst="rect">
                <a:avLst/>
              </a:prstGeom>
              <a:blipFill>
                <a:blip r:embed="rId3"/>
                <a:stretch>
                  <a:fillRect b="-13115"/>
                </a:stretch>
              </a:blipFill>
            </p:spPr>
            <p:txBody>
              <a:bodyPr/>
              <a:lstStyle/>
              <a:p>
                <a:r>
                  <a:rPr lang="en-GB">
                    <a:noFill/>
                  </a:rPr>
                  <a:t> </a:t>
                </a:r>
              </a:p>
            </p:txBody>
          </p:sp>
        </mc:Fallback>
      </mc:AlternateContent>
      <p:cxnSp>
        <p:nvCxnSpPr>
          <p:cNvPr id="6" name="Straight Connector 5">
            <a:extLst>
              <a:ext uri="{FF2B5EF4-FFF2-40B4-BE49-F238E27FC236}">
                <a16:creationId xmlns:a16="http://schemas.microsoft.com/office/drawing/2014/main" id="{149888D8-F72C-834D-A501-FC43FCF18579}"/>
              </a:ext>
            </a:extLst>
          </p:cNvPr>
          <p:cNvCxnSpPr/>
          <p:nvPr/>
        </p:nvCxnSpPr>
        <p:spPr>
          <a:xfrm>
            <a:off x="2051720" y="5013176"/>
            <a:ext cx="554461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02456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02474" y="555576"/>
            <a:ext cx="8712968" cy="1152128"/>
          </a:xfrm>
          <a:prstGeom prst="rect">
            <a:avLst/>
          </a:prstGeom>
        </p:spPr>
        <p:txBody>
          <a:bodyPr/>
          <a:lstStyle/>
          <a:p>
            <a:pPr>
              <a:lnSpc>
                <a:spcPct val="100000"/>
              </a:lnSpc>
            </a:pPr>
            <a:r>
              <a:rPr lang="en-US" sz="3200" dirty="0">
                <a:latin typeface="Calibri" pitchFamily="80" charset="0"/>
              </a:rPr>
              <a:t>Multiple-Beam Klystron (MBK) Example</a:t>
            </a:r>
            <a:br>
              <a:rPr lang="en-US" sz="3200" dirty="0">
                <a:latin typeface="Calibri" pitchFamily="80" charset="0"/>
              </a:rPr>
            </a:br>
            <a:r>
              <a:rPr lang="en-US" sz="1400" dirty="0">
                <a:latin typeface="Calibri" pitchFamily="80" charset="0"/>
              </a:rPr>
              <a:t>I. Syratchev, “</a:t>
            </a:r>
            <a:r>
              <a:rPr lang="en-GB" sz="1400" dirty="0"/>
              <a:t>Personal overview of special issues of  the robust/reliable medical accelerator,” CERN-ICEC-STFC Workshop on Innovative, Robust and Affordable Medical Linear Accelerators for Challenging Environments, 2017.</a:t>
            </a:r>
            <a:endParaRPr lang="en-GB" sz="1600" dirty="0"/>
          </a:p>
        </p:txBody>
      </p:sp>
      <p:sp>
        <p:nvSpPr>
          <p:cNvPr id="4" name="Text Placeholder 3">
            <a:extLst>
              <a:ext uri="{FF2B5EF4-FFF2-40B4-BE49-F238E27FC236}">
                <a16:creationId xmlns:a16="http://schemas.microsoft.com/office/drawing/2014/main" id="{55E2FFF9-908D-AD4E-B0D6-EC20E7CE0085}"/>
              </a:ext>
            </a:extLst>
          </p:cNvPr>
          <p:cNvSpPr>
            <a:spLocks noGrp="1"/>
          </p:cNvSpPr>
          <p:nvPr>
            <p:ph type="body" sz="quarter" idx="14"/>
          </p:nvPr>
        </p:nvSpPr>
        <p:spPr/>
        <p:txBody>
          <a:bodyPr/>
          <a:lstStyle/>
          <a:p>
            <a:endParaRPr lang="en-GB" dirty="0"/>
          </a:p>
        </p:txBody>
      </p:sp>
      <p:pic>
        <p:nvPicPr>
          <p:cNvPr id="55" name="Picture 54">
            <a:extLst>
              <a:ext uri="{FF2B5EF4-FFF2-40B4-BE49-F238E27FC236}">
                <a16:creationId xmlns:a16="http://schemas.microsoft.com/office/drawing/2014/main" id="{D383AF37-4144-C044-A233-F4BD7D2D94E1}"/>
              </a:ext>
            </a:extLst>
          </p:cNvPr>
          <p:cNvPicPr>
            <a:picLocks noChangeAspect="1"/>
          </p:cNvPicPr>
          <p:nvPr/>
        </p:nvPicPr>
        <p:blipFill>
          <a:blip r:embed="rId2"/>
          <a:stretch>
            <a:fillRect/>
          </a:stretch>
        </p:blipFill>
        <p:spPr>
          <a:xfrm>
            <a:off x="371206" y="1755434"/>
            <a:ext cx="8089226" cy="3458067"/>
          </a:xfrm>
          <a:prstGeom prst="rect">
            <a:avLst/>
          </a:prstGeom>
        </p:spPr>
      </p:pic>
      <p:pic>
        <p:nvPicPr>
          <p:cNvPr id="56" name="Picture 55">
            <a:extLst>
              <a:ext uri="{FF2B5EF4-FFF2-40B4-BE49-F238E27FC236}">
                <a16:creationId xmlns:a16="http://schemas.microsoft.com/office/drawing/2014/main" id="{708ABEFB-2393-D748-B845-D777F76491C1}"/>
              </a:ext>
            </a:extLst>
          </p:cNvPr>
          <p:cNvPicPr>
            <a:picLocks noChangeAspect="1"/>
          </p:cNvPicPr>
          <p:nvPr/>
        </p:nvPicPr>
        <p:blipFill>
          <a:blip r:embed="rId3"/>
          <a:stretch>
            <a:fillRect/>
          </a:stretch>
        </p:blipFill>
        <p:spPr>
          <a:xfrm>
            <a:off x="395289" y="4581129"/>
            <a:ext cx="4043983" cy="2105762"/>
          </a:xfrm>
          <a:prstGeom prst="rect">
            <a:avLst/>
          </a:prstGeom>
        </p:spPr>
      </p:pic>
      <p:pic>
        <p:nvPicPr>
          <p:cNvPr id="57" name="Picture 56">
            <a:extLst>
              <a:ext uri="{FF2B5EF4-FFF2-40B4-BE49-F238E27FC236}">
                <a16:creationId xmlns:a16="http://schemas.microsoft.com/office/drawing/2014/main" id="{122935C2-8373-6742-A77F-F0314C9122DF}"/>
              </a:ext>
            </a:extLst>
          </p:cNvPr>
          <p:cNvPicPr>
            <a:picLocks noChangeAspect="1"/>
          </p:cNvPicPr>
          <p:nvPr/>
        </p:nvPicPr>
        <p:blipFill>
          <a:blip r:embed="rId4"/>
          <a:stretch>
            <a:fillRect/>
          </a:stretch>
        </p:blipFill>
        <p:spPr>
          <a:xfrm>
            <a:off x="4439272" y="5460085"/>
            <a:ext cx="2249805" cy="1226806"/>
          </a:xfrm>
          <a:prstGeom prst="rect">
            <a:avLst/>
          </a:prstGeom>
        </p:spPr>
      </p:pic>
      <p:pic>
        <p:nvPicPr>
          <p:cNvPr id="58" name="Picture 57">
            <a:extLst>
              <a:ext uri="{FF2B5EF4-FFF2-40B4-BE49-F238E27FC236}">
                <a16:creationId xmlns:a16="http://schemas.microsoft.com/office/drawing/2014/main" id="{90567CF2-24B3-9749-B9DD-3E7679EC04C8}"/>
              </a:ext>
            </a:extLst>
          </p:cNvPr>
          <p:cNvPicPr>
            <a:picLocks noChangeAspect="1"/>
          </p:cNvPicPr>
          <p:nvPr/>
        </p:nvPicPr>
        <p:blipFill>
          <a:blip r:embed="rId5"/>
          <a:stretch>
            <a:fillRect/>
          </a:stretch>
        </p:blipFill>
        <p:spPr>
          <a:xfrm rot="5400000">
            <a:off x="7491077" y="5077164"/>
            <a:ext cx="1175642" cy="1898356"/>
          </a:xfrm>
          <a:prstGeom prst="rect">
            <a:avLst/>
          </a:prstGeom>
        </p:spPr>
      </p:pic>
      <p:sp>
        <p:nvSpPr>
          <p:cNvPr id="59" name="TextBox 58">
            <a:extLst>
              <a:ext uri="{FF2B5EF4-FFF2-40B4-BE49-F238E27FC236}">
                <a16:creationId xmlns:a16="http://schemas.microsoft.com/office/drawing/2014/main" id="{BB231FA7-9BB8-D54C-B2BF-2B8A741F9CA1}"/>
              </a:ext>
            </a:extLst>
          </p:cNvPr>
          <p:cNvSpPr txBox="1"/>
          <p:nvPr/>
        </p:nvSpPr>
        <p:spPr>
          <a:xfrm>
            <a:off x="6588225" y="2531408"/>
            <a:ext cx="2439852" cy="1015663"/>
          </a:xfrm>
          <a:prstGeom prst="rect">
            <a:avLst/>
          </a:prstGeom>
          <a:noFill/>
          <a:ln>
            <a:solidFill>
              <a:schemeClr val="tx1"/>
            </a:solidFill>
          </a:ln>
        </p:spPr>
        <p:txBody>
          <a:bodyPr wrap="square" rtlCol="0">
            <a:spAutoFit/>
          </a:bodyPr>
          <a:lstStyle/>
          <a:p>
            <a:r>
              <a:rPr lang="en-GB" sz="1200" dirty="0">
                <a:solidFill>
                  <a:srgbClr val="FF0000"/>
                </a:solidFill>
              </a:rPr>
              <a:t>0.72m long</a:t>
            </a:r>
          </a:p>
          <a:p>
            <a:r>
              <a:rPr lang="en-GB" sz="1200" dirty="0">
                <a:solidFill>
                  <a:srgbClr val="FF0000"/>
                </a:solidFill>
              </a:rPr>
              <a:t>92 kg (incl. PPM solenoid)</a:t>
            </a:r>
          </a:p>
          <a:p>
            <a:r>
              <a:rPr lang="en-GB" sz="1200" dirty="0">
                <a:solidFill>
                  <a:srgbClr val="FF0000"/>
                </a:solidFill>
              </a:rPr>
              <a:t>No oil tank.</a:t>
            </a:r>
          </a:p>
          <a:p>
            <a:r>
              <a:rPr lang="en-GB" sz="1200" dirty="0">
                <a:solidFill>
                  <a:srgbClr val="FF0000"/>
                </a:solidFill>
              </a:rPr>
              <a:t>Positioning: arbitrary </a:t>
            </a:r>
            <a:r>
              <a:rPr lang="en-GB" sz="900" dirty="0">
                <a:solidFill>
                  <a:srgbClr val="FF0000"/>
                </a:solidFill>
              </a:rPr>
              <a:t>(rotation possible)</a:t>
            </a:r>
          </a:p>
          <a:p>
            <a:r>
              <a:rPr lang="en-GB" sz="1200" dirty="0">
                <a:solidFill>
                  <a:srgbClr val="FF0000"/>
                </a:solidFill>
              </a:rPr>
              <a:t>Modulator required. </a:t>
            </a:r>
          </a:p>
        </p:txBody>
      </p:sp>
      <p:sp>
        <p:nvSpPr>
          <p:cNvPr id="60" name="Rectangle 59">
            <a:extLst>
              <a:ext uri="{FF2B5EF4-FFF2-40B4-BE49-F238E27FC236}">
                <a16:creationId xmlns:a16="http://schemas.microsoft.com/office/drawing/2014/main" id="{9A4F0636-D965-624F-8DE5-8F25CE1D353B}"/>
              </a:ext>
            </a:extLst>
          </p:cNvPr>
          <p:cNvSpPr/>
          <p:nvPr/>
        </p:nvSpPr>
        <p:spPr>
          <a:xfrm>
            <a:off x="2483768" y="5951293"/>
            <a:ext cx="274320" cy="15009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3F8B79B-3340-A644-8249-E383A4F9CE44}"/>
              </a:ext>
            </a:extLst>
          </p:cNvPr>
          <p:cNvSpPr txBox="1"/>
          <p:nvPr/>
        </p:nvSpPr>
        <p:spPr>
          <a:xfrm>
            <a:off x="1053831" y="6596390"/>
            <a:ext cx="7025067" cy="261610"/>
          </a:xfrm>
          <a:prstGeom prst="rect">
            <a:avLst/>
          </a:prstGeom>
          <a:noFill/>
          <a:ln>
            <a:solidFill>
              <a:schemeClr val="tx1"/>
            </a:solidFill>
          </a:ln>
        </p:spPr>
        <p:txBody>
          <a:bodyPr wrap="square" rtlCol="0">
            <a:spAutoFit/>
          </a:bodyPr>
          <a:lstStyle/>
          <a:p>
            <a:r>
              <a:rPr lang="en-GB" sz="1100" dirty="0">
                <a:solidFill>
                  <a:srgbClr val="FF0000"/>
                </a:solidFill>
              </a:rPr>
              <a:t>Data sheet: https://</a:t>
            </a:r>
            <a:r>
              <a:rPr lang="en-GB" sz="1100" dirty="0" err="1">
                <a:solidFill>
                  <a:srgbClr val="FF0000"/>
                </a:solidFill>
              </a:rPr>
              <a:t>nelsoncreateddotcom.files.wordpress.com</a:t>
            </a:r>
            <a:r>
              <a:rPr lang="en-GB" sz="1100" dirty="0">
                <a:solidFill>
                  <a:srgbClr val="FF0000"/>
                </a:solidFill>
              </a:rPr>
              <a:t>/2017/05/vdbt-bt258a-b.pdf </a:t>
            </a:r>
            <a:endParaRPr lang="en-GB" sz="800" dirty="0">
              <a:solidFill>
                <a:srgbClr val="FF0000"/>
              </a:solidFill>
            </a:endParaRPr>
          </a:p>
        </p:txBody>
      </p:sp>
    </p:spTree>
    <p:extLst>
      <p:ext uri="{BB962C8B-B14F-4D97-AF65-F5344CB8AC3E}">
        <p14:creationId xmlns:p14="http://schemas.microsoft.com/office/powerpoint/2010/main" val="4522759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098222"/>
            <a:ext cx="6768752" cy="468111"/>
          </a:xfrm>
        </p:spPr>
        <p:txBody>
          <a:bodyPr/>
          <a:lstStyle/>
          <a:p>
            <a:r>
              <a:rPr lang="en-GB" dirty="0"/>
              <a:t>Introduction to PROBE</a:t>
            </a:r>
          </a:p>
        </p:txBody>
      </p:sp>
      <p:sp>
        <p:nvSpPr>
          <p:cNvPr id="3" name="Text Placeholder 2"/>
          <p:cNvSpPr>
            <a:spLocks noGrp="1"/>
          </p:cNvSpPr>
          <p:nvPr>
            <p:ph type="body" sz="quarter" idx="14"/>
          </p:nvPr>
        </p:nvSpPr>
        <p:spPr/>
        <p:txBody>
          <a:bodyPr/>
          <a:lstStyle/>
          <a:p>
            <a:r>
              <a:rPr lang="en-GB" dirty="0" err="1"/>
              <a:t>ProBE</a:t>
            </a:r>
            <a:r>
              <a:rPr lang="en-GB" dirty="0"/>
              <a:t>: </a:t>
            </a:r>
            <a:r>
              <a:rPr lang="en-GB" b="1" u="sng" dirty="0">
                <a:solidFill>
                  <a:srgbClr val="B5121B"/>
                </a:solidFill>
              </a:rPr>
              <a:t>Pro</a:t>
            </a:r>
            <a:r>
              <a:rPr lang="en-GB" dirty="0"/>
              <a:t>ton </a:t>
            </a:r>
            <a:r>
              <a:rPr lang="en-GB" b="1" u="sng" dirty="0">
                <a:solidFill>
                  <a:srgbClr val="B5121B"/>
                </a:solidFill>
              </a:rPr>
              <a:t>B</a:t>
            </a:r>
            <a:r>
              <a:rPr lang="en-GB" dirty="0"/>
              <a:t>oosting </a:t>
            </a:r>
            <a:r>
              <a:rPr lang="en-GB" b="1" u="sng" dirty="0">
                <a:solidFill>
                  <a:srgbClr val="B5121B"/>
                </a:solidFill>
              </a:rPr>
              <a:t>E</a:t>
            </a:r>
            <a:r>
              <a:rPr lang="en-GB" dirty="0"/>
              <a:t>xtension</a:t>
            </a:r>
          </a:p>
          <a:p>
            <a:pPr lvl="1"/>
            <a:r>
              <a:rPr lang="en-GB" sz="1800" dirty="0"/>
              <a:t>Booster linac that can be fitted to a proton cyclotron</a:t>
            </a:r>
          </a:p>
          <a:p>
            <a:pPr lvl="2"/>
            <a:r>
              <a:rPr lang="en-GB" sz="1600" dirty="0"/>
              <a:t>Allows treatment and imaging from the same beam</a:t>
            </a:r>
          </a:p>
          <a:p>
            <a:pPr lvl="1"/>
            <a:r>
              <a:rPr lang="en-GB" sz="1800" dirty="0"/>
              <a:t>Plan to test prototype cavity at Christie Hospital, Manchester, UK</a:t>
            </a:r>
          </a:p>
          <a:p>
            <a:pPr lvl="2"/>
            <a:r>
              <a:rPr lang="en-GB" sz="1800" dirty="0"/>
              <a:t>4</a:t>
            </a:r>
            <a:r>
              <a:rPr lang="en-GB" sz="1800" baseline="30000" dirty="0"/>
              <a:t>th</a:t>
            </a:r>
            <a:r>
              <a:rPr lang="en-GB" sz="1800" dirty="0"/>
              <a:t> treatment room will initially be used as a research beam line</a:t>
            </a:r>
          </a:p>
          <a:p>
            <a:pPr lvl="3"/>
            <a:r>
              <a:rPr lang="en-GB" sz="1600" dirty="0"/>
              <a:t>Later will install full 3 m long booster in transport line into 4</a:t>
            </a:r>
            <a:r>
              <a:rPr lang="en-GB" sz="1600" baseline="30000" dirty="0"/>
              <a:t>th</a:t>
            </a:r>
            <a:r>
              <a:rPr lang="en-GB" sz="1600" dirty="0"/>
              <a:t> room</a:t>
            </a:r>
          </a:p>
        </p:txBody>
      </p:sp>
      <p:pic>
        <p:nvPicPr>
          <p:cNvPr id="46" name="Picture 45"/>
          <p:cNvPicPr>
            <a:picLocks noChangeAspect="1"/>
          </p:cNvPicPr>
          <p:nvPr/>
        </p:nvPicPr>
        <p:blipFill rotWithShape="1">
          <a:blip r:embed="rId2"/>
          <a:srcRect l="29484" t="51330" r="27010" b="16780"/>
          <a:stretch/>
        </p:blipFill>
        <p:spPr>
          <a:xfrm>
            <a:off x="697582" y="4119514"/>
            <a:ext cx="3978111" cy="1640264"/>
          </a:xfrm>
          <a:prstGeom prst="rect">
            <a:avLst/>
          </a:prstGeom>
        </p:spPr>
      </p:pic>
      <p:pic>
        <p:nvPicPr>
          <p:cNvPr id="47" name="Picture 46"/>
          <p:cNvPicPr>
            <a:picLocks noChangeAspect="1"/>
          </p:cNvPicPr>
          <p:nvPr/>
        </p:nvPicPr>
        <p:blipFill>
          <a:blip r:embed="rId3"/>
          <a:stretch>
            <a:fillRect/>
          </a:stretch>
        </p:blipFill>
        <p:spPr>
          <a:xfrm>
            <a:off x="5247511" y="3878203"/>
            <a:ext cx="3001144" cy="2122885"/>
          </a:xfrm>
          <a:prstGeom prst="rect">
            <a:avLst/>
          </a:prstGeom>
          <a:scene3d>
            <a:camera prst="orthographicFront">
              <a:rot lat="0" lon="0" rev="0"/>
            </a:camera>
            <a:lightRig rig="threePt" dir="t"/>
          </a:scene3d>
        </p:spPr>
      </p:pic>
      <p:sp>
        <p:nvSpPr>
          <p:cNvPr id="48" name="Rectangle 47"/>
          <p:cNvSpPr/>
          <p:nvPr/>
        </p:nvSpPr>
        <p:spPr>
          <a:xfrm>
            <a:off x="2912882" y="5297864"/>
            <a:ext cx="245097" cy="103695"/>
          </a:xfrm>
          <a:prstGeom prst="rect">
            <a:avLst/>
          </a:prstGeom>
          <a:solidFill>
            <a:srgbClr val="B5121B"/>
          </a:solidFill>
          <a:ln>
            <a:solidFill>
              <a:srgbClr val="B512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0" name="Straight Arrow Connector 49"/>
          <p:cNvCxnSpPr/>
          <p:nvPr/>
        </p:nvCxnSpPr>
        <p:spPr>
          <a:xfrm flipH="1" flipV="1">
            <a:off x="3157980" y="5401559"/>
            <a:ext cx="923826" cy="735290"/>
          </a:xfrm>
          <a:prstGeom prst="straightConnector1">
            <a:avLst/>
          </a:prstGeom>
          <a:ln>
            <a:solidFill>
              <a:srgbClr val="B5121B"/>
            </a:solidFill>
            <a:tailEnd type="triangle"/>
          </a:ln>
        </p:spPr>
        <p:style>
          <a:lnRef idx="2">
            <a:schemeClr val="dk1"/>
          </a:lnRef>
          <a:fillRef idx="0">
            <a:schemeClr val="dk1"/>
          </a:fillRef>
          <a:effectRef idx="1">
            <a:schemeClr val="dk1"/>
          </a:effectRef>
          <a:fontRef idx="minor">
            <a:schemeClr val="tx1"/>
          </a:fontRef>
        </p:style>
      </p:cxnSp>
      <p:sp>
        <p:nvSpPr>
          <p:cNvPr id="52" name="TextBox 51"/>
          <p:cNvSpPr txBox="1"/>
          <p:nvPr/>
        </p:nvSpPr>
        <p:spPr>
          <a:xfrm>
            <a:off x="3704734" y="6136849"/>
            <a:ext cx="1989056" cy="646331"/>
          </a:xfrm>
          <a:prstGeom prst="rect">
            <a:avLst/>
          </a:prstGeom>
          <a:noFill/>
        </p:spPr>
        <p:txBody>
          <a:bodyPr wrap="square" rtlCol="0">
            <a:spAutoFit/>
          </a:bodyPr>
          <a:lstStyle/>
          <a:p>
            <a:r>
              <a:rPr lang="en-GB" dirty="0">
                <a:solidFill>
                  <a:srgbClr val="B5121B"/>
                </a:solidFill>
              </a:rPr>
              <a:t>Proposed location for final booster</a:t>
            </a:r>
          </a:p>
        </p:txBody>
      </p:sp>
    </p:spTree>
    <p:extLst>
      <p:ext uri="{BB962C8B-B14F-4D97-AF65-F5344CB8AC3E}">
        <p14:creationId xmlns:p14="http://schemas.microsoft.com/office/powerpoint/2010/main" val="1522704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768" y="1825913"/>
            <a:ext cx="8580463" cy="3754414"/>
          </a:xfrm>
          <a:prstGeom prst="rect">
            <a:avLst/>
          </a:prstGeom>
        </p:spPr>
        <p:txBody>
          <a:bodyPr wrap="square" lIns="90979" tIns="45492" rIns="90979" bIns="45492">
            <a:spAutoFit/>
          </a:bodyPr>
          <a:lstStyle/>
          <a:p>
            <a:pPr>
              <a:lnSpc>
                <a:spcPct val="130000"/>
              </a:lnSpc>
            </a:pPr>
            <a:r>
              <a:rPr lang="en-US" sz="3200" dirty="0">
                <a:cs typeface="Georgia"/>
              </a:rPr>
              <a:t>Globally  15 million (2015) to 25 million in (2035):</a:t>
            </a:r>
          </a:p>
          <a:p>
            <a:pPr marL="457200" indent="-457200">
              <a:lnSpc>
                <a:spcPct val="130000"/>
              </a:lnSpc>
              <a:buFont typeface="Arial"/>
              <a:buChar char="•"/>
            </a:pPr>
            <a:r>
              <a:rPr lang="en-US" sz="3200" dirty="0">
                <a:cs typeface="Georgia"/>
              </a:rPr>
              <a:t>12,600 megavolt-class treatment machines </a:t>
            </a:r>
          </a:p>
          <a:p>
            <a:pPr marL="457200" indent="-457200">
              <a:lnSpc>
                <a:spcPct val="130000"/>
              </a:lnSpc>
              <a:buFont typeface="Arial"/>
              <a:buChar char="•"/>
            </a:pPr>
            <a:r>
              <a:rPr lang="en-US" sz="3200" dirty="0">
                <a:cs typeface="Georgia"/>
              </a:rPr>
              <a:t>30,000 radiation oncologists</a:t>
            </a:r>
          </a:p>
          <a:p>
            <a:pPr marL="457200" indent="-457200">
              <a:lnSpc>
                <a:spcPct val="130000"/>
              </a:lnSpc>
              <a:buFont typeface="Arial"/>
              <a:buChar char="•"/>
            </a:pPr>
            <a:r>
              <a:rPr lang="en-US" sz="3200" dirty="0">
                <a:cs typeface="Georgia"/>
              </a:rPr>
              <a:t>22,000 medical physicists </a:t>
            </a:r>
          </a:p>
          <a:p>
            <a:pPr marL="457200" indent="-457200">
              <a:lnSpc>
                <a:spcPct val="130000"/>
              </a:lnSpc>
              <a:buFont typeface="Arial"/>
              <a:buChar char="•"/>
            </a:pPr>
            <a:r>
              <a:rPr lang="en-US" sz="3200" dirty="0">
                <a:cs typeface="Georgia"/>
              </a:rPr>
              <a:t>80,000 radiation technologists</a:t>
            </a:r>
          </a:p>
          <a:p>
            <a:pPr marL="457200" indent="-457200">
              <a:lnSpc>
                <a:spcPct val="130000"/>
              </a:lnSpc>
              <a:buFont typeface="Arial"/>
              <a:buChar char="•"/>
            </a:pPr>
            <a:endParaRPr lang="en-US" sz="2400" dirty="0">
              <a:latin typeface="Georgia"/>
              <a:cs typeface="Georgia"/>
            </a:endParaRPr>
          </a:p>
        </p:txBody>
      </p:sp>
      <p:sp>
        <p:nvSpPr>
          <p:cNvPr id="4" name="Rectangle 2"/>
          <p:cNvSpPr txBox="1">
            <a:spLocks noChangeArrowheads="1"/>
          </p:cNvSpPr>
          <p:nvPr/>
        </p:nvSpPr>
        <p:spPr bwMode="auto">
          <a:xfrm>
            <a:off x="85060" y="159488"/>
            <a:ext cx="6985591" cy="1241373"/>
          </a:xfrm>
          <a:prstGeom prst="rect">
            <a:avLst/>
          </a:prstGeom>
          <a:solidFill>
            <a:srgbClr val="C00000"/>
          </a:solidFill>
          <a:ln w="9525">
            <a:noFill/>
            <a:miter lim="800000"/>
            <a:headEnd/>
            <a:tailEnd/>
          </a:ln>
        </p:spPr>
        <p:txBody>
          <a:bodyPr vert="horz" wrap="square" lIns="90979" tIns="45492" rIns="90979" bIns="45492" numCol="1" anchor="b" anchorCtr="0" compatLnSpc="1">
            <a:prstTxWarp prst="textNoShape">
              <a:avLst/>
            </a:prstTxWarp>
          </a:bodyPr>
          <a:lstStyle/>
          <a:p>
            <a:pPr algn="ctr" defTabSz="909956" fontAlgn="base">
              <a:spcBef>
                <a:spcPct val="0"/>
              </a:spcBef>
              <a:spcAft>
                <a:spcPct val="0"/>
              </a:spcAft>
              <a:defRPr/>
            </a:pPr>
            <a:r>
              <a:rPr lang="en-US" sz="4000" dirty="0">
                <a:solidFill>
                  <a:schemeClr val="bg1"/>
                </a:solidFill>
                <a:cs typeface="Georgia"/>
              </a:rPr>
              <a:t>Need by 2035 in Lower-Middle Income Countries</a:t>
            </a:r>
            <a:endParaRPr lang="en-US" sz="4000" kern="0" dirty="0">
              <a:solidFill>
                <a:schemeClr val="bg1"/>
              </a:solidFill>
              <a:ea typeface="MS PGothic" pitchFamily="34" charset="-128"/>
              <a:cs typeface="Georgia"/>
            </a:endParaRPr>
          </a:p>
        </p:txBody>
      </p:sp>
    </p:spTree>
    <p:extLst>
      <p:ext uri="{BB962C8B-B14F-4D97-AF65-F5344CB8AC3E}">
        <p14:creationId xmlns:p14="http://schemas.microsoft.com/office/powerpoint/2010/main" val="717992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Small Aperture High Gradient scheme</a:t>
            </a:r>
          </a:p>
        </p:txBody>
      </p:sp>
      <p:sp>
        <p:nvSpPr>
          <p:cNvPr id="4" name="Text Placeholder 3">
            <a:extLst>
              <a:ext uri="{FF2B5EF4-FFF2-40B4-BE49-F238E27FC236}">
                <a16:creationId xmlns:a16="http://schemas.microsoft.com/office/drawing/2014/main" id="{38BE02AE-F634-4E19-96A5-E2E18271E397}"/>
              </a:ext>
            </a:extLst>
          </p:cNvPr>
          <p:cNvSpPr>
            <a:spLocks noGrp="1"/>
          </p:cNvSpPr>
          <p:nvPr>
            <p:ph type="body" sz="quarter" idx="14"/>
          </p:nvPr>
        </p:nvSpPr>
        <p:spPr>
          <a:xfrm>
            <a:off x="4186989" y="1844677"/>
            <a:ext cx="4633484" cy="4752975"/>
          </a:xfrm>
        </p:spPr>
        <p:txBody>
          <a:bodyPr/>
          <a:lstStyle/>
          <a:p>
            <a:r>
              <a:rPr lang="en-GB" dirty="0"/>
              <a:t>Shunt impedance per metre increases with frequency with no beampipe as we have smaller surface area hence less losses</a:t>
            </a:r>
          </a:p>
          <a:p>
            <a:r>
              <a:rPr lang="en-GB" dirty="0"/>
              <a:t>However the shunt impedance drops faster with aperture size as the radio of aperture to wavelength increases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7" y="1844677"/>
            <a:ext cx="4055968" cy="3041975"/>
          </a:xfrm>
          <a:prstGeom prst="rect">
            <a:avLst/>
          </a:prstGeom>
        </p:spPr>
      </p:pic>
      <p:pic>
        <p:nvPicPr>
          <p:cNvPr id="6" name="Picture 5"/>
          <p:cNvPicPr>
            <a:picLocks noChangeAspect="1"/>
          </p:cNvPicPr>
          <p:nvPr/>
        </p:nvPicPr>
        <p:blipFill rotWithShape="1">
          <a:blip r:embed="rId4"/>
          <a:srcRect r="85895" b="25237"/>
          <a:stretch/>
        </p:blipFill>
        <p:spPr>
          <a:xfrm>
            <a:off x="6177816" y="4221164"/>
            <a:ext cx="1972943" cy="2441660"/>
          </a:xfrm>
          <a:prstGeom prst="rect">
            <a:avLst/>
          </a:prstGeom>
        </p:spPr>
      </p:pic>
      <p:sp>
        <p:nvSpPr>
          <p:cNvPr id="7" name="TextBox 6">
            <a:extLst>
              <a:ext uri="{FF2B5EF4-FFF2-40B4-BE49-F238E27FC236}">
                <a16:creationId xmlns:a16="http://schemas.microsoft.com/office/drawing/2014/main" id="{BC90EE97-2657-4902-8995-0BBDEFC40E5E}"/>
              </a:ext>
            </a:extLst>
          </p:cNvPr>
          <p:cNvSpPr txBox="1"/>
          <p:nvPr/>
        </p:nvSpPr>
        <p:spPr>
          <a:xfrm>
            <a:off x="395536" y="5133474"/>
            <a:ext cx="5112566" cy="1569660"/>
          </a:xfrm>
          <a:prstGeom prst="rect">
            <a:avLst/>
          </a:prstGeom>
          <a:noFill/>
        </p:spPr>
        <p:txBody>
          <a:bodyPr wrap="square" rtlCol="0">
            <a:spAutoFit/>
          </a:bodyPr>
          <a:lstStyle/>
          <a:p>
            <a:r>
              <a:rPr lang="en-GB" sz="2400" dirty="0"/>
              <a:t>This means that for a given aperture size there is an optimum frequency, for </a:t>
            </a:r>
            <a:r>
              <a:rPr lang="en-GB" sz="2400" dirty="0" err="1"/>
              <a:t>e+e</a:t>
            </a:r>
            <a:r>
              <a:rPr lang="en-GB" sz="2400" dirty="0"/>
              <a:t>- colliders its 12 GHz but what is it for proton therapy </a:t>
            </a:r>
            <a:r>
              <a:rPr lang="en-GB" sz="2400" dirty="0" err="1"/>
              <a:t>linacs</a:t>
            </a:r>
            <a:r>
              <a:rPr lang="en-GB" sz="2400" dirty="0"/>
              <a:t>?</a:t>
            </a:r>
          </a:p>
        </p:txBody>
      </p:sp>
    </p:spTree>
    <p:extLst>
      <p:ext uri="{BB962C8B-B14F-4D97-AF65-F5344CB8AC3E}">
        <p14:creationId xmlns:p14="http://schemas.microsoft.com/office/powerpoint/2010/main" val="680779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Beam transport</a:t>
            </a:r>
          </a:p>
        </p:txBody>
      </p:sp>
      <p:sp>
        <p:nvSpPr>
          <p:cNvPr id="3" name="Text Placeholder 2"/>
          <p:cNvSpPr>
            <a:spLocks noGrp="1"/>
          </p:cNvSpPr>
          <p:nvPr>
            <p:ph type="body" sz="quarter" idx="14"/>
          </p:nvPr>
        </p:nvSpPr>
        <p:spPr>
          <a:xfrm>
            <a:off x="395536" y="1677510"/>
            <a:ext cx="8425184" cy="4752975"/>
          </a:xfrm>
        </p:spPr>
        <p:txBody>
          <a:bodyPr/>
          <a:lstStyle/>
          <a:p>
            <a:r>
              <a:rPr lang="en-GB" sz="1600" dirty="0"/>
              <a:t>Detailed studies of particle transmission through the booster and energy selection system</a:t>
            </a:r>
          </a:p>
          <a:p>
            <a:pPr lvl="1"/>
            <a:r>
              <a:rPr lang="en-GB" sz="1600" dirty="0"/>
              <a:t>Combined with cavity RF studies to determine optimal cavity design</a:t>
            </a:r>
          </a:p>
          <a:p>
            <a:pPr>
              <a:buBlip>
                <a:blip r:embed="rId2"/>
              </a:buBlip>
            </a:pPr>
            <a:r>
              <a:rPr lang="en-GB" sz="1600" dirty="0"/>
              <a:t>Move to 8 mm aperture</a:t>
            </a:r>
          </a:p>
          <a:p>
            <a:pPr>
              <a:buBlip>
                <a:blip r:embed="rId2"/>
              </a:buBlip>
            </a:pPr>
            <a:r>
              <a:rPr lang="en-GB" sz="1600" dirty="0"/>
              <a:t>Larger aperture requires less focussing magnets between structures. </a:t>
            </a:r>
          </a:p>
          <a:p>
            <a:pPr>
              <a:buBlip>
                <a:blip r:embed="rId2"/>
              </a:buBlip>
            </a:pPr>
            <a:r>
              <a:rPr lang="en-GB" sz="1600" dirty="0"/>
              <a:t>Smaller matching section means we can fit 7 structures in 3 metres instead of 6.</a:t>
            </a:r>
          </a:p>
          <a:p>
            <a:pPr>
              <a:buBlip>
                <a:blip r:embed="rId2"/>
              </a:buBlip>
            </a:pPr>
            <a:r>
              <a:rPr lang="en-GB" sz="1600" dirty="0"/>
              <a:t>2.1m acceleration=55MV/m</a:t>
            </a:r>
          </a:p>
          <a:p>
            <a:pPr lvl="1"/>
            <a:endParaRPr lang="en-GB" sz="1800" dirty="0"/>
          </a:p>
        </p:txBody>
      </p:sp>
      <p:sp>
        <p:nvSpPr>
          <p:cNvPr id="4" name="TextBox 3"/>
          <p:cNvSpPr txBox="1"/>
          <p:nvPr/>
        </p:nvSpPr>
        <p:spPr>
          <a:xfrm>
            <a:off x="4385218" y="4908436"/>
            <a:ext cx="1582484" cy="200055"/>
          </a:xfrm>
          <a:prstGeom prst="rect">
            <a:avLst/>
          </a:prstGeom>
          <a:noFill/>
        </p:spPr>
        <p:txBody>
          <a:bodyPr wrap="none" rtlCol="0">
            <a:spAutoFit/>
          </a:bodyPr>
          <a:lstStyle/>
          <a:p>
            <a:r>
              <a:rPr lang="en-US" sz="700" dirty="0">
                <a:latin typeface="Helvetica Neue" charset="0"/>
                <a:ea typeface="Helvetica Neue" charset="0"/>
                <a:cs typeface="Helvetica Neue" charset="0"/>
              </a:rPr>
              <a:t>Total transmission vs aperture radii</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46002" y="3186667"/>
            <a:ext cx="2266955" cy="1700217"/>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42862" y="3186667"/>
            <a:ext cx="2205602" cy="1654201"/>
          </a:xfrm>
          <a:prstGeom prst="rect">
            <a:avLst/>
          </a:prstGeom>
        </p:spPr>
      </p:pic>
      <p:sp>
        <p:nvSpPr>
          <p:cNvPr id="9" name="TextBox 8"/>
          <p:cNvSpPr txBox="1"/>
          <p:nvPr/>
        </p:nvSpPr>
        <p:spPr>
          <a:xfrm>
            <a:off x="6901709" y="4886884"/>
            <a:ext cx="1681871" cy="200055"/>
          </a:xfrm>
          <a:prstGeom prst="rect">
            <a:avLst/>
          </a:prstGeom>
          <a:noFill/>
        </p:spPr>
        <p:txBody>
          <a:bodyPr wrap="none" rtlCol="0">
            <a:spAutoFit/>
          </a:bodyPr>
          <a:lstStyle/>
          <a:p>
            <a:r>
              <a:rPr lang="en-US" sz="700" dirty="0">
                <a:latin typeface="Helvetica Neue" charset="0"/>
                <a:ea typeface="Helvetica Neue" charset="0"/>
                <a:cs typeface="Helvetica Neue" charset="0"/>
              </a:rPr>
              <a:t>Distribution of losses vs aperture radii</a:t>
            </a:r>
          </a:p>
        </p:txBody>
      </p:sp>
      <p:pic>
        <p:nvPicPr>
          <p:cNvPr id="12" name="Picture 1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2506" y="3589569"/>
            <a:ext cx="3228346" cy="2405649"/>
          </a:xfrm>
          <a:prstGeom prst="rect">
            <a:avLst/>
          </a:prstGeom>
          <a:noFill/>
        </p:spPr>
      </p:pic>
      <p:pic>
        <p:nvPicPr>
          <p:cNvPr id="13" name="Content Placeholder 12">
            <a:extLst>
              <a:ext uri="{FF2B5EF4-FFF2-40B4-BE49-F238E27FC236}">
                <a16:creationId xmlns:a16="http://schemas.microsoft.com/office/drawing/2014/main" id="{5FC14A2C-DB03-4366-B2D4-B80479C63359}"/>
              </a:ext>
            </a:extLst>
          </p:cNvPr>
          <p:cNvPicPr>
            <a:picLocks noGrp="1" noChangeAspect="1"/>
          </p:cNvPicPr>
          <p:nvPr/>
        </p:nvPicPr>
        <p:blipFill rotWithShape="1">
          <a:blip r:embed="rId6"/>
          <a:srcRect l="25879" r="2765"/>
          <a:stretch/>
        </p:blipFill>
        <p:spPr>
          <a:xfrm>
            <a:off x="5592127" y="5262615"/>
            <a:ext cx="3228346" cy="1020863"/>
          </a:xfrm>
          <a:prstGeom prst="rect">
            <a:avLst/>
          </a:prstGeom>
        </p:spPr>
      </p:pic>
    </p:spTree>
    <p:extLst>
      <p:ext uri="{BB962C8B-B14F-4D97-AF65-F5344CB8AC3E}">
        <p14:creationId xmlns:p14="http://schemas.microsoft.com/office/powerpoint/2010/main" val="36707750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Septum thickness</a:t>
            </a:r>
          </a:p>
        </p:txBody>
      </p:sp>
      <p:sp>
        <p:nvSpPr>
          <p:cNvPr id="3" name="Content Placeholder 2"/>
          <p:cNvSpPr>
            <a:spLocks noGrp="1"/>
          </p:cNvSpPr>
          <p:nvPr>
            <p:ph type="body" sz="quarter" idx="14"/>
          </p:nvPr>
        </p:nvSpPr>
        <p:spPr>
          <a:xfrm>
            <a:off x="395289" y="1844677"/>
            <a:ext cx="4240321" cy="4752975"/>
          </a:xfrm>
        </p:spPr>
        <p:txBody>
          <a:bodyPr/>
          <a:lstStyle/>
          <a:p>
            <a:pPr>
              <a:buFont typeface="Arial" panose="020B0604020202020204" pitchFamily="34" charset="0"/>
              <a:buChar char="•"/>
            </a:pPr>
            <a:r>
              <a:rPr lang="en-GB" dirty="0"/>
              <a:t>The septum thickness is limited by the deformation of the nosecone under gravity while grazing</a:t>
            </a:r>
          </a:p>
          <a:p>
            <a:pPr>
              <a:buFont typeface="Arial" panose="020B0604020202020204" pitchFamily="34" charset="0"/>
              <a:buChar char="•"/>
            </a:pPr>
            <a:r>
              <a:rPr lang="en-GB" dirty="0"/>
              <a:t>However the thicker the septum the lower the gradient</a:t>
            </a:r>
          </a:p>
          <a:p>
            <a:pPr lvl="1">
              <a:buFont typeface="Arial" panose="020B0604020202020204" pitchFamily="34" charset="0"/>
              <a:buChar char="•"/>
            </a:pPr>
            <a:r>
              <a:rPr lang="en-GB" sz="1600" dirty="0"/>
              <a:t>High gradient initially chosen to be limited by modified pointing vector only.</a:t>
            </a:r>
          </a:p>
          <a:p>
            <a:pPr lvl="1">
              <a:buFont typeface="Arial" panose="020B0604020202020204" pitchFamily="34" charset="0"/>
              <a:buChar char="•"/>
            </a:pPr>
            <a:r>
              <a:rPr lang="en-GB" sz="1600" dirty="0" err="1"/>
              <a:t>Epeak</a:t>
            </a:r>
            <a:r>
              <a:rPr lang="en-GB" sz="1600" dirty="0"/>
              <a:t> was however above acceptable limit. We were not brave enough to go against common beliefs that much</a:t>
            </a:r>
          </a:p>
          <a:p>
            <a:pPr lvl="1">
              <a:buFont typeface="Arial" panose="020B0604020202020204" pitchFamily="34" charset="0"/>
              <a:buChar char="•"/>
            </a:pPr>
            <a:r>
              <a:rPr lang="en-GB" sz="1600" dirty="0"/>
              <a:t>Had </a:t>
            </a:r>
            <a:r>
              <a:rPr lang="en-GB" sz="1600" dirty="0" err="1"/>
              <a:t>tp</a:t>
            </a:r>
            <a:r>
              <a:rPr lang="en-GB" sz="1600" dirty="0"/>
              <a:t> re-optimise for with </a:t>
            </a:r>
            <a:r>
              <a:rPr lang="en-GB" sz="1600" dirty="0" err="1"/>
              <a:t>Epeak</a:t>
            </a:r>
            <a:r>
              <a:rPr lang="en-GB" sz="1600" dirty="0"/>
              <a:t> as gradient limit.</a:t>
            </a:r>
          </a:p>
          <a:p>
            <a:pPr lvl="1">
              <a:buFont typeface="Arial" panose="020B0604020202020204" pitchFamily="34" charset="0"/>
              <a:buChar char="•"/>
            </a:pPr>
            <a:r>
              <a:rPr lang="en-GB" sz="1600" dirty="0"/>
              <a:t>Chose 2mm septum, C &amp; S-Band.</a:t>
            </a:r>
          </a:p>
        </p:txBody>
      </p:sp>
      <p:pic>
        <p:nvPicPr>
          <p:cNvPr id="5" name="Content Placeholder 4"/>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5805488" y="1731963"/>
            <a:ext cx="3338512" cy="4268787"/>
          </a:xfrm>
        </p:spPr>
      </p:pic>
      <p:pic>
        <p:nvPicPr>
          <p:cNvPr id="11" name="Content Placeholder 4">
            <a:extLst>
              <a:ext uri="{FF2B5EF4-FFF2-40B4-BE49-F238E27FC236}">
                <a16:creationId xmlns:a16="http://schemas.microsoft.com/office/drawing/2014/main" id="{5CF333FE-8C15-41EA-8278-3710AF32EE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0534" y="1167341"/>
            <a:ext cx="4450173" cy="5690659"/>
          </a:xfrm>
        </p:spPr>
      </p:pic>
      <p:pic>
        <p:nvPicPr>
          <p:cNvPr id="12" name="Content Placeholder 4">
            <a:extLst>
              <a:ext uri="{FF2B5EF4-FFF2-40B4-BE49-F238E27FC236}">
                <a16:creationId xmlns:a16="http://schemas.microsoft.com/office/drawing/2014/main" id="{974F997F-C28C-473E-8C06-546708D8EF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2934" y="1319741"/>
            <a:ext cx="4450173" cy="5690659"/>
          </a:xfrm>
        </p:spPr>
      </p:pic>
      <p:pic>
        <p:nvPicPr>
          <p:cNvPr id="4" name="Picture 3">
            <a:extLst>
              <a:ext uri="{FF2B5EF4-FFF2-40B4-BE49-F238E27FC236}">
                <a16:creationId xmlns:a16="http://schemas.microsoft.com/office/drawing/2014/main" id="{33A664FC-9E94-480C-89D9-FC3B25B43EF7}"/>
              </a:ext>
            </a:extLst>
          </p:cNvPr>
          <p:cNvPicPr>
            <a:picLocks noChangeAspect="1"/>
          </p:cNvPicPr>
          <p:nvPr/>
        </p:nvPicPr>
        <p:blipFill>
          <a:blip r:embed="rId4"/>
          <a:stretch>
            <a:fillRect/>
          </a:stretch>
        </p:blipFill>
        <p:spPr>
          <a:xfrm>
            <a:off x="4714482" y="1785874"/>
            <a:ext cx="3749034" cy="4796709"/>
          </a:xfrm>
          <a:prstGeom prst="rect">
            <a:avLst/>
          </a:prstGeom>
        </p:spPr>
      </p:pic>
    </p:spTree>
    <p:extLst>
      <p:ext uri="{BB962C8B-B14F-4D97-AF65-F5344CB8AC3E}">
        <p14:creationId xmlns:p14="http://schemas.microsoft.com/office/powerpoint/2010/main" val="8533928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252318" y="1980036"/>
            <a:ext cx="4582047" cy="3958772"/>
          </a:xfrm>
          <a:prstGeom prst="rect">
            <a:avLst/>
          </a:prstGeom>
        </p:spPr>
      </p:pic>
      <p:sp>
        <p:nvSpPr>
          <p:cNvPr id="13" name="Title 12"/>
          <p:cNvSpPr>
            <a:spLocks noGrp="1"/>
          </p:cNvSpPr>
          <p:nvPr>
            <p:ph type="ctrTitle"/>
          </p:nvPr>
        </p:nvSpPr>
        <p:spPr/>
        <p:txBody>
          <a:bodyPr/>
          <a:lstStyle/>
          <a:p>
            <a:r>
              <a:rPr lang="en-GB" dirty="0"/>
              <a:t>C (6 GHz) Vs. S (3 GHz) band </a:t>
            </a:r>
          </a:p>
        </p:txBody>
      </p:sp>
      <p:sp>
        <p:nvSpPr>
          <p:cNvPr id="3" name="Text Placeholder 2">
            <a:extLst>
              <a:ext uri="{FF2B5EF4-FFF2-40B4-BE49-F238E27FC236}">
                <a16:creationId xmlns:a16="http://schemas.microsoft.com/office/drawing/2014/main" id="{9262DBC1-59A7-4E5E-8FAB-DFB2116D0354}"/>
              </a:ext>
            </a:extLst>
          </p:cNvPr>
          <p:cNvSpPr>
            <a:spLocks noGrp="1"/>
          </p:cNvSpPr>
          <p:nvPr>
            <p:ph type="body" sz="quarter" idx="14"/>
          </p:nvPr>
        </p:nvSpPr>
        <p:spPr>
          <a:xfrm>
            <a:off x="409162" y="1802942"/>
            <a:ext cx="3938172" cy="4752975"/>
          </a:xfrm>
        </p:spPr>
        <p:txBody>
          <a:bodyPr/>
          <a:lstStyle/>
          <a:p>
            <a:r>
              <a:rPr lang="en-GB" dirty="0"/>
              <a:t>Taking into account coupling also lowers the gradient as there are high fields near the coupling slot</a:t>
            </a:r>
          </a:p>
          <a:p>
            <a:r>
              <a:rPr lang="en-GB" dirty="0"/>
              <a:t>As C-band has more cells it requires twice the coupling</a:t>
            </a:r>
          </a:p>
          <a:p>
            <a:r>
              <a:rPr lang="en-GB" dirty="0"/>
              <a:t>With a 4 mm aperture radius only S-band meets the field limits (Sc is now very low)</a:t>
            </a:r>
          </a:p>
        </p:txBody>
      </p:sp>
    </p:spTree>
    <p:extLst>
      <p:ext uri="{BB962C8B-B14F-4D97-AF65-F5344CB8AC3E}">
        <p14:creationId xmlns:p14="http://schemas.microsoft.com/office/powerpoint/2010/main" val="32116056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dirty="0"/>
              <a:t>3GHz side coupled standing wave Structure</a:t>
            </a:r>
          </a:p>
        </p:txBody>
      </p:sp>
      <p:sp>
        <p:nvSpPr>
          <p:cNvPr id="9" name="Content Placeholder 8"/>
          <p:cNvSpPr>
            <a:spLocks noGrp="1"/>
          </p:cNvSpPr>
          <p:nvPr>
            <p:ph type="body" sz="quarter" idx="14"/>
          </p:nvPr>
        </p:nvSpPr>
        <p:spPr/>
        <p:txBody>
          <a:bodyPr>
            <a:normAutofit/>
          </a:bodyPr>
          <a:lstStyle/>
          <a:p>
            <a:pPr>
              <a:buBlip>
                <a:blip r:embed="rId3"/>
              </a:buBlip>
            </a:pPr>
            <a:r>
              <a:rPr lang="en-GB" dirty="0"/>
              <a:t>Side coupled 54MV/m</a:t>
            </a:r>
          </a:p>
          <a:p>
            <a:pPr>
              <a:buBlip>
                <a:blip r:embed="rId3"/>
              </a:buBlip>
            </a:pPr>
            <a:r>
              <a:rPr lang="en-GB" dirty="0"/>
              <a:t>Aggressive gradient limits</a:t>
            </a:r>
          </a:p>
          <a:p>
            <a:pPr lvl="1">
              <a:buBlip>
                <a:blip r:embed="rId3"/>
              </a:buBlip>
            </a:pPr>
            <a:r>
              <a:rPr lang="en-GB" dirty="0" err="1"/>
              <a:t>Epeak</a:t>
            </a:r>
            <a:r>
              <a:rPr lang="en-GB" dirty="0"/>
              <a:t> &lt; 200MV/m </a:t>
            </a:r>
          </a:p>
          <a:p>
            <a:pPr>
              <a:buBlip>
                <a:blip r:embed="rId3"/>
              </a:buBlip>
            </a:pPr>
            <a:r>
              <a:rPr lang="en-GB" dirty="0"/>
              <a:t>Thin septum (2mm) </a:t>
            </a:r>
          </a:p>
          <a:p>
            <a:pPr>
              <a:buBlip>
                <a:blip r:embed="rId3"/>
              </a:buBlip>
            </a:pPr>
            <a:r>
              <a:rPr lang="el-GR" dirty="0"/>
              <a:t>π</a:t>
            </a:r>
            <a:r>
              <a:rPr lang="en-GB" dirty="0"/>
              <a:t>/2 mode</a:t>
            </a:r>
          </a:p>
          <a:p>
            <a:pPr>
              <a:buBlip>
                <a:blip r:embed="rId3"/>
              </a:buBlip>
            </a:pPr>
            <a:r>
              <a:rPr lang="en-GB" dirty="0"/>
              <a:t>Travelling wave &lt;52MV/m</a:t>
            </a:r>
          </a:p>
          <a:p>
            <a:pPr marL="0" indent="0">
              <a:buNone/>
            </a:pPr>
            <a:endParaRPr lang="en-GB" dirty="0"/>
          </a:p>
        </p:txBody>
      </p:sp>
      <p:pic>
        <p:nvPicPr>
          <p:cNvPr id="3" name="Picture 2"/>
          <p:cNvPicPr>
            <a:picLocks noChangeAspect="1"/>
          </p:cNvPicPr>
          <p:nvPr/>
        </p:nvPicPr>
        <p:blipFill rotWithShape="1">
          <a:blip r:embed="rId4"/>
          <a:srcRect l="14592" t="7259" r="9668" b="20621"/>
          <a:stretch/>
        </p:blipFill>
        <p:spPr>
          <a:xfrm>
            <a:off x="4252318" y="4274671"/>
            <a:ext cx="4390109" cy="1412003"/>
          </a:xfrm>
          <a:prstGeom prst="rect">
            <a:avLst/>
          </a:prstGeom>
        </p:spPr>
      </p:pic>
      <p:pic>
        <p:nvPicPr>
          <p:cNvPr id="2" name="Picture 1"/>
          <p:cNvPicPr>
            <a:picLocks noChangeAspect="1"/>
          </p:cNvPicPr>
          <p:nvPr/>
        </p:nvPicPr>
        <p:blipFill>
          <a:blip r:embed="rId5"/>
          <a:stretch>
            <a:fillRect/>
          </a:stretch>
        </p:blipFill>
        <p:spPr>
          <a:xfrm>
            <a:off x="4849201" y="2181373"/>
            <a:ext cx="2980350" cy="1938890"/>
          </a:xfrm>
          <a:prstGeom prst="rect">
            <a:avLst/>
          </a:prstGeom>
        </p:spPr>
      </p:pic>
    </p:spTree>
    <p:extLst>
      <p:ext uri="{BB962C8B-B14F-4D97-AF65-F5344CB8AC3E}">
        <p14:creationId xmlns:p14="http://schemas.microsoft.com/office/powerpoint/2010/main" val="774981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Average power</a:t>
            </a:r>
          </a:p>
        </p:txBody>
      </p:sp>
      <p:sp>
        <p:nvSpPr>
          <p:cNvPr id="3" name="Content Placeholder 2"/>
          <p:cNvSpPr>
            <a:spLocks noGrp="1"/>
          </p:cNvSpPr>
          <p:nvPr>
            <p:ph type="body" sz="quarter" idx="14"/>
          </p:nvPr>
        </p:nvSpPr>
        <p:spPr>
          <a:xfrm>
            <a:off x="395289" y="1844677"/>
            <a:ext cx="3873236" cy="4752975"/>
          </a:xfrm>
        </p:spPr>
        <p:txBody>
          <a:bodyPr>
            <a:normAutofit lnSpcReduction="10000"/>
          </a:bodyPr>
          <a:lstStyle/>
          <a:p>
            <a:pPr>
              <a:buBlip>
                <a:blip r:embed="rId3"/>
              </a:buBlip>
            </a:pPr>
            <a:r>
              <a:rPr lang="en-GB" dirty="0"/>
              <a:t>Imaging or treatment time is limited by duty cycle</a:t>
            </a:r>
          </a:p>
          <a:p>
            <a:pPr>
              <a:buBlip>
                <a:blip r:embed="rId3"/>
              </a:buBlip>
            </a:pPr>
            <a:r>
              <a:rPr lang="en-GB" dirty="0"/>
              <a:t>Average power limited to around 2kW by heat transfer through thin iris.</a:t>
            </a:r>
          </a:p>
          <a:p>
            <a:pPr>
              <a:buBlip>
                <a:blip r:embed="rId3"/>
              </a:buBlip>
            </a:pPr>
            <a:r>
              <a:rPr lang="en-GB" dirty="0"/>
              <a:t>Temperature gradient across the structure causes operational detuning.</a:t>
            </a:r>
          </a:p>
          <a:p>
            <a:pPr>
              <a:buBlip>
                <a:blip r:embed="rId3"/>
              </a:buBlip>
            </a:pPr>
            <a:r>
              <a:rPr lang="en-GB" dirty="0"/>
              <a:t>Structure must stay within bandwidth (±1MHz).</a:t>
            </a:r>
          </a:p>
          <a:p>
            <a:pPr>
              <a:buBlip>
                <a:blip r:embed="rId3"/>
              </a:buBlip>
            </a:pPr>
            <a:r>
              <a:rPr lang="en-GB" dirty="0"/>
              <a:t>14K between cooling and iris. </a:t>
            </a:r>
          </a:p>
          <a:p>
            <a:pPr>
              <a:buBlip>
                <a:blip r:embed="rId3"/>
              </a:buBlip>
            </a:pPr>
            <a:r>
              <a:rPr lang="en-GB" dirty="0"/>
              <a:t>14MW at 4.5µs long pulse.</a:t>
            </a:r>
          </a:p>
          <a:p>
            <a:pPr>
              <a:buBlip>
                <a:blip r:embed="rId3"/>
              </a:buBlip>
            </a:pPr>
            <a:r>
              <a:rPr lang="en-GB" dirty="0"/>
              <a:t>Rep rate 34Hz = 2kW Average power.</a:t>
            </a:r>
          </a:p>
          <a:p>
            <a:pPr>
              <a:buBlip>
                <a:blip r:embed="rId3"/>
              </a:buBlip>
            </a:pPr>
            <a:r>
              <a:rPr lang="en-GB" dirty="0"/>
              <a:t>Imaging current = 2.5pA.</a:t>
            </a:r>
          </a:p>
          <a:p>
            <a:pPr marL="0" indent="0">
              <a:buNone/>
            </a:pPr>
            <a:endParaRPr lang="en-GB" dirty="0"/>
          </a:p>
        </p:txBody>
      </p:sp>
      <p:pic>
        <p:nvPicPr>
          <p:cNvPr id="14" name="Content Placeholder 13"/>
          <p:cNvPicPr>
            <a:picLocks noGrp="1" noChangeAspect="1"/>
          </p:cNvPicPr>
          <p:nvPr>
            <p:ph sz="half" idx="4294967295"/>
          </p:nvPr>
        </p:nvPicPr>
        <p:blipFill rotWithShape="1">
          <a:blip r:embed="rId4"/>
          <a:srcRect l="44708"/>
          <a:stretch/>
        </p:blipFill>
        <p:spPr>
          <a:xfrm>
            <a:off x="4268525" y="1775651"/>
            <a:ext cx="4724400" cy="2886075"/>
          </a:xfrm>
          <a:prstGeom prst="rect">
            <a:avLst/>
          </a:prstGeom>
        </p:spPr>
      </p:pic>
      <p:pic>
        <p:nvPicPr>
          <p:cNvPr id="10" name="Picture 9">
            <a:extLst>
              <a:ext uri="{FF2B5EF4-FFF2-40B4-BE49-F238E27FC236}">
                <a16:creationId xmlns:a16="http://schemas.microsoft.com/office/drawing/2014/main" id="{C3F68BBE-0ED6-4A1D-9EA4-EDF45B95A73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662670" y="4871044"/>
            <a:ext cx="4028105" cy="1895516"/>
          </a:xfrm>
          <a:prstGeom prst="rect">
            <a:avLst/>
          </a:prstGeom>
          <a:noFill/>
          <a:ln>
            <a:noFill/>
          </a:ln>
        </p:spPr>
      </p:pic>
    </p:spTree>
    <p:extLst>
      <p:ext uri="{BB962C8B-B14F-4D97-AF65-F5344CB8AC3E}">
        <p14:creationId xmlns:p14="http://schemas.microsoft.com/office/powerpoint/2010/main" val="7720689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C48E1A4-17DA-4C62-88FC-3B732AD7876E}"/>
              </a:ext>
            </a:extLst>
          </p:cNvPr>
          <p:cNvSpPr>
            <a:spLocks noGrp="1"/>
          </p:cNvSpPr>
          <p:nvPr>
            <p:ph type="ctrTitle"/>
          </p:nvPr>
        </p:nvSpPr>
        <p:spPr>
          <a:xfrm>
            <a:off x="317518" y="985153"/>
            <a:ext cx="6768752" cy="585853"/>
          </a:xfrm>
        </p:spPr>
        <p:txBody>
          <a:bodyPr/>
          <a:lstStyle/>
          <a:p>
            <a:r>
              <a:rPr lang="en-GB" dirty="0"/>
              <a:t>Issues with the slot</a:t>
            </a:r>
          </a:p>
        </p:txBody>
      </p:sp>
      <p:pic>
        <p:nvPicPr>
          <p:cNvPr id="11" name="Picture 10">
            <a:extLst>
              <a:ext uri="{FF2B5EF4-FFF2-40B4-BE49-F238E27FC236}">
                <a16:creationId xmlns:a16="http://schemas.microsoft.com/office/drawing/2014/main" id="{29B12317-1023-483F-AEDD-05B09808796C}"/>
              </a:ext>
            </a:extLst>
          </p:cNvPr>
          <p:cNvPicPr>
            <a:picLocks noChangeAspect="1"/>
          </p:cNvPicPr>
          <p:nvPr/>
        </p:nvPicPr>
        <p:blipFill>
          <a:blip r:embed="rId3"/>
          <a:stretch>
            <a:fillRect/>
          </a:stretch>
        </p:blipFill>
        <p:spPr>
          <a:xfrm>
            <a:off x="317519" y="1782843"/>
            <a:ext cx="4164080" cy="2510861"/>
          </a:xfrm>
          <a:prstGeom prst="rect">
            <a:avLst/>
          </a:prstGeom>
        </p:spPr>
      </p:pic>
      <p:pic>
        <p:nvPicPr>
          <p:cNvPr id="12" name="Picture 11">
            <a:extLst>
              <a:ext uri="{FF2B5EF4-FFF2-40B4-BE49-F238E27FC236}">
                <a16:creationId xmlns:a16="http://schemas.microsoft.com/office/drawing/2014/main" id="{DB523AB4-F141-444F-A4DB-371DA91340EE}"/>
              </a:ext>
            </a:extLst>
          </p:cNvPr>
          <p:cNvPicPr>
            <a:picLocks noChangeAspect="1"/>
          </p:cNvPicPr>
          <p:nvPr/>
        </p:nvPicPr>
        <p:blipFill>
          <a:blip r:embed="rId4"/>
          <a:stretch>
            <a:fillRect/>
          </a:stretch>
        </p:blipFill>
        <p:spPr>
          <a:xfrm>
            <a:off x="4378233" y="3817798"/>
            <a:ext cx="4632040" cy="2793140"/>
          </a:xfrm>
          <a:prstGeom prst="rect">
            <a:avLst/>
          </a:prstGeom>
        </p:spPr>
      </p:pic>
      <p:pic>
        <p:nvPicPr>
          <p:cNvPr id="13" name="Picture 12">
            <a:extLst>
              <a:ext uri="{FF2B5EF4-FFF2-40B4-BE49-F238E27FC236}">
                <a16:creationId xmlns:a16="http://schemas.microsoft.com/office/drawing/2014/main" id="{1AD4B239-7D6A-4657-A375-B3D93D26A2C6}"/>
              </a:ext>
            </a:extLst>
          </p:cNvPr>
          <p:cNvPicPr>
            <a:picLocks noChangeAspect="1"/>
          </p:cNvPicPr>
          <p:nvPr/>
        </p:nvPicPr>
        <p:blipFill>
          <a:blip r:embed="rId5"/>
          <a:stretch>
            <a:fillRect/>
          </a:stretch>
        </p:blipFill>
        <p:spPr>
          <a:xfrm>
            <a:off x="4754879" y="1697479"/>
            <a:ext cx="3713259" cy="2084073"/>
          </a:xfrm>
          <a:prstGeom prst="rect">
            <a:avLst/>
          </a:prstGeom>
        </p:spPr>
      </p:pic>
    </p:spTree>
    <p:extLst>
      <p:ext uri="{BB962C8B-B14F-4D97-AF65-F5344CB8AC3E}">
        <p14:creationId xmlns:p14="http://schemas.microsoft.com/office/powerpoint/2010/main" val="30213660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0" y="2074075"/>
            <a:ext cx="5720377" cy="3856807"/>
          </a:xfrm>
          <a:prstGeom prst="rect">
            <a:avLst/>
          </a:prstGeom>
        </p:spPr>
      </p:pic>
      <p:pic>
        <p:nvPicPr>
          <p:cNvPr id="3" name="Picture 2"/>
          <p:cNvPicPr/>
          <p:nvPr/>
        </p:nvPicPr>
        <p:blipFill>
          <a:blip r:embed="rId3"/>
          <a:stretch>
            <a:fillRect/>
          </a:stretch>
        </p:blipFill>
        <p:spPr>
          <a:xfrm>
            <a:off x="5108212" y="2097724"/>
            <a:ext cx="3940787" cy="3809509"/>
          </a:xfrm>
          <a:prstGeom prst="rect">
            <a:avLst/>
          </a:prstGeom>
        </p:spPr>
      </p:pic>
      <p:sp>
        <p:nvSpPr>
          <p:cNvPr id="4" name="Title 3">
            <a:extLst>
              <a:ext uri="{FF2B5EF4-FFF2-40B4-BE49-F238E27FC236}">
                <a16:creationId xmlns:a16="http://schemas.microsoft.com/office/drawing/2014/main" id="{77754E31-AC50-4C1A-8E6E-642A6D99E96C}"/>
              </a:ext>
            </a:extLst>
          </p:cNvPr>
          <p:cNvSpPr>
            <a:spLocks noGrp="1"/>
          </p:cNvSpPr>
          <p:nvPr>
            <p:ph type="ctrTitle"/>
          </p:nvPr>
        </p:nvSpPr>
        <p:spPr/>
        <p:txBody>
          <a:bodyPr/>
          <a:lstStyle/>
          <a:p>
            <a:r>
              <a:rPr lang="en-GB" dirty="0"/>
              <a:t>Patented solution to the slot</a:t>
            </a:r>
          </a:p>
        </p:txBody>
      </p:sp>
      <p:sp>
        <p:nvSpPr>
          <p:cNvPr id="5" name="Text Placeholder 4">
            <a:extLst>
              <a:ext uri="{FF2B5EF4-FFF2-40B4-BE49-F238E27FC236}">
                <a16:creationId xmlns:a16="http://schemas.microsoft.com/office/drawing/2014/main" id="{175F4CBA-3E46-49F4-AB81-6EF059A95D27}"/>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9348357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Clamp test measurements and brazing</a:t>
            </a: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3772570"/>
            <a:ext cx="3133725" cy="2049145"/>
          </a:xfrm>
          <a:prstGeom prst="rect">
            <a:avLst/>
          </a:prstGeom>
          <a:noFill/>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3669189" y="3743270"/>
            <a:ext cx="3307894" cy="1837119"/>
          </a:xfrm>
          <a:prstGeom prst="rect">
            <a:avLst/>
          </a:prstGeom>
          <a:noFill/>
        </p:spPr>
      </p:pic>
      <p:pic>
        <p:nvPicPr>
          <p:cNvPr id="6" name="Picture 5">
            <a:extLst>
              <a:ext uri="{FF2B5EF4-FFF2-40B4-BE49-F238E27FC236}">
                <a16:creationId xmlns:a16="http://schemas.microsoft.com/office/drawing/2014/main" id="{D7B123D2-1EB6-4C86-B833-8738E02C694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95536" y="1591881"/>
            <a:ext cx="2627996" cy="1837119"/>
          </a:xfrm>
          <a:prstGeom prst="rect">
            <a:avLst/>
          </a:prstGeom>
          <a:noFill/>
        </p:spPr>
      </p:pic>
      <p:pic>
        <p:nvPicPr>
          <p:cNvPr id="8" name="Picture 7">
            <a:extLst>
              <a:ext uri="{FF2B5EF4-FFF2-40B4-BE49-F238E27FC236}">
                <a16:creationId xmlns:a16="http://schemas.microsoft.com/office/drawing/2014/main" id="{F9EE1843-EE61-45A7-A25E-1F720E224A41}"/>
              </a:ext>
            </a:extLst>
          </p:cNvPr>
          <p:cNvPicPr>
            <a:picLocks noChangeAspect="1"/>
          </p:cNvPicPr>
          <p:nvPr/>
        </p:nvPicPr>
        <p:blipFill>
          <a:blip r:embed="rId5"/>
          <a:stretch>
            <a:fillRect/>
          </a:stretch>
        </p:blipFill>
        <p:spPr>
          <a:xfrm>
            <a:off x="6997923" y="2608065"/>
            <a:ext cx="1980180" cy="2972324"/>
          </a:xfrm>
          <a:prstGeom prst="rect">
            <a:avLst/>
          </a:prstGeom>
        </p:spPr>
      </p:pic>
      <p:pic>
        <p:nvPicPr>
          <p:cNvPr id="10" name="Picture 9">
            <a:extLst>
              <a:ext uri="{FF2B5EF4-FFF2-40B4-BE49-F238E27FC236}">
                <a16:creationId xmlns:a16="http://schemas.microsoft.com/office/drawing/2014/main" id="{8D4E9149-10BA-4FE2-934F-9F83E1DD9505}"/>
              </a:ext>
            </a:extLst>
          </p:cNvPr>
          <p:cNvPicPr>
            <a:picLocks noChangeAspect="1"/>
          </p:cNvPicPr>
          <p:nvPr/>
        </p:nvPicPr>
        <p:blipFill>
          <a:blip r:embed="rId6"/>
          <a:stretch>
            <a:fillRect/>
          </a:stretch>
        </p:blipFill>
        <p:spPr>
          <a:xfrm>
            <a:off x="3081082" y="1566333"/>
            <a:ext cx="3774351" cy="2123072"/>
          </a:xfrm>
          <a:prstGeom prst="rect">
            <a:avLst/>
          </a:prstGeom>
        </p:spPr>
      </p:pic>
    </p:spTree>
    <p:extLst>
      <p:ext uri="{BB962C8B-B14F-4D97-AF65-F5344CB8AC3E}">
        <p14:creationId xmlns:p14="http://schemas.microsoft.com/office/powerpoint/2010/main" val="26756397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5215" b="11948"/>
          <a:stretch/>
        </p:blipFill>
        <p:spPr>
          <a:xfrm>
            <a:off x="0" y="847725"/>
            <a:ext cx="9144000" cy="51435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60348"/>
            <a:ext cx="9143999" cy="5747534"/>
          </a:xfrm>
          <a:prstGeom prst="rect">
            <a:avLst/>
          </a:prstGeom>
        </p:spPr>
      </p:pic>
      <p:sp>
        <p:nvSpPr>
          <p:cNvPr id="6" name="Title 5"/>
          <p:cNvSpPr txBox="1">
            <a:spLocks/>
          </p:cNvSpPr>
          <p:nvPr/>
        </p:nvSpPr>
        <p:spPr>
          <a:xfrm>
            <a:off x="273170" y="4673294"/>
            <a:ext cx="7290054" cy="1124712"/>
          </a:xfrm>
          <a:prstGeom prst="rect">
            <a:avLst/>
          </a:prstGeom>
        </p:spPr>
        <p:txBody>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en-GB" sz="3750" dirty="0"/>
              <a:t>Thank you for your attention</a:t>
            </a:r>
          </a:p>
        </p:txBody>
      </p:sp>
      <p:pic>
        <p:nvPicPr>
          <p:cNvPr id="7" name="Picture 2" descr="http://www.cockcroft.ac.uk/style/images/CI_logo_larg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2717" y="3306784"/>
            <a:ext cx="1065317" cy="60256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http://www.lancaster.ac.uk/media/lancaster-university/style-assets/images/bg-log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76223" y="1189517"/>
            <a:ext cx="1889081" cy="59158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www.eso.org/public/archives/logos/screen/cern.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52798" y="5167179"/>
            <a:ext cx="644935" cy="63082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mage result for manchester university 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76223" y="2149201"/>
            <a:ext cx="1901811" cy="59190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Image result for the christie logo"/>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44595" y="4201404"/>
            <a:ext cx="853138" cy="629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1703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a:extLst>
              <a:ext uri="{FF2B5EF4-FFF2-40B4-BE49-F238E27FC236}">
                <a16:creationId xmlns:a16="http://schemas.microsoft.com/office/drawing/2014/main" id="{9B4FF66B-3ECB-4D4A-99DE-8174CD368C61}"/>
              </a:ext>
            </a:extLst>
          </p:cNvPr>
          <p:cNvSpPr>
            <a:spLocks noGrp="1"/>
          </p:cNvSpPr>
          <p:nvPr>
            <p:ph type="title"/>
          </p:nvPr>
        </p:nvSpPr>
        <p:spPr>
          <a:xfrm>
            <a:off x="628650" y="365128"/>
            <a:ext cx="6127257" cy="1223975"/>
          </a:xfrm>
          <a:prstGeom prst="rect">
            <a:avLst/>
          </a:prstGeom>
        </p:spPr>
        <p:txBody>
          <a:bodyPr>
            <a:normAutofit/>
          </a:bodyPr>
          <a:lstStyle/>
          <a:p>
            <a:r>
              <a:rPr lang="en-US" altLang="en-US" dirty="0">
                <a:ea typeface="ＭＳ Ｐゴシック" panose="020B0600070205080204" pitchFamily="34" charset="-128"/>
              </a:rPr>
              <a:t>Reality in numbers……</a:t>
            </a:r>
          </a:p>
        </p:txBody>
      </p:sp>
      <p:sp>
        <p:nvSpPr>
          <p:cNvPr id="51202" name="Content Placeholder 2">
            <a:extLst>
              <a:ext uri="{FF2B5EF4-FFF2-40B4-BE49-F238E27FC236}">
                <a16:creationId xmlns:a16="http://schemas.microsoft.com/office/drawing/2014/main" id="{5CF854C8-5D20-3F47-9208-13BF86CCD3B7}"/>
              </a:ext>
            </a:extLst>
          </p:cNvPr>
          <p:cNvSpPr>
            <a:spLocks noGrp="1"/>
          </p:cNvSpPr>
          <p:nvPr>
            <p:ph idx="1"/>
          </p:nvPr>
        </p:nvSpPr>
        <p:spPr/>
        <p:txBody>
          <a:bodyPr/>
          <a:lstStyle/>
          <a:p>
            <a:r>
              <a:rPr lang="en-US" altLang="en-US">
                <a:ea typeface="ＭＳ Ｐゴシック" panose="020B0600070205080204" pitchFamily="34" charset="-128"/>
              </a:rPr>
              <a:t>No radiotherapy in 36 countries </a:t>
            </a:r>
          </a:p>
          <a:p>
            <a:r>
              <a:rPr lang="en-US" altLang="en-US">
                <a:ea typeface="ＭＳ Ｐゴシック" panose="020B0600070205080204" pitchFamily="34" charset="-128"/>
              </a:rPr>
              <a:t>HIC have over 60% of all teletherapy machines and 16% of the world population</a:t>
            </a:r>
          </a:p>
          <a:p>
            <a:r>
              <a:rPr lang="en-US" altLang="en-US">
                <a:ea typeface="ＭＳ Ｐゴシック" panose="020B0600070205080204" pitchFamily="34" charset="-128"/>
              </a:rPr>
              <a:t>LIC and LMIC have less than 10% of teletherapy machines which serve 50% of the world</a:t>
            </a:r>
          </a:p>
          <a:p>
            <a:r>
              <a:rPr lang="en-US" altLang="en-US">
                <a:ea typeface="ＭＳ Ｐゴシック" panose="020B0600070205080204" pitchFamily="34" charset="-128"/>
              </a:rPr>
              <a:t>Around 70% cancer patients do not have access globally</a:t>
            </a:r>
          </a:p>
          <a:p>
            <a:endParaRPr lang="en-US" altLang="en-US">
              <a:ea typeface="ＭＳ Ｐゴシック" panose="020B0600070205080204" pitchFamily="34" charset="-128"/>
            </a:endParaRPr>
          </a:p>
        </p:txBody>
      </p:sp>
      <p:sp>
        <p:nvSpPr>
          <p:cNvPr id="51203" name="TextBox 4">
            <a:extLst>
              <a:ext uri="{FF2B5EF4-FFF2-40B4-BE49-F238E27FC236}">
                <a16:creationId xmlns:a16="http://schemas.microsoft.com/office/drawing/2014/main" id="{1D54D430-2C08-094B-B0D3-CE5EA2806B75}"/>
              </a:ext>
            </a:extLst>
          </p:cNvPr>
          <p:cNvSpPr txBox="1">
            <a:spLocks noChangeArrowheads="1"/>
          </p:cNvSpPr>
          <p:nvPr/>
        </p:nvSpPr>
        <p:spPr bwMode="auto">
          <a:xfrm>
            <a:off x="4419600" y="5878513"/>
            <a:ext cx="33893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ea typeface="ＭＳ Ｐゴシック" panose="020B0600070205080204" pitchFamily="34" charset="-128"/>
              </a:defRPr>
            </a:lvl1pPr>
            <a:lvl2pPr marL="742950" indent="-285750">
              <a:defRPr>
                <a:solidFill>
                  <a:schemeClr val="tx1"/>
                </a:solidFill>
                <a:latin typeface="Tahoma" panose="020B0604030504040204" pitchFamily="34" charset="0"/>
                <a:ea typeface="ＭＳ Ｐゴシック" panose="020B0600070205080204" pitchFamily="34" charset="-128"/>
              </a:defRPr>
            </a:lvl2pPr>
            <a:lvl3pPr marL="1143000" indent="-228600">
              <a:defRPr>
                <a:solidFill>
                  <a:schemeClr val="tx1"/>
                </a:solidFill>
                <a:latin typeface="Tahoma" panose="020B0604030504040204" pitchFamily="34" charset="0"/>
                <a:ea typeface="ＭＳ Ｐゴシック" panose="020B0600070205080204" pitchFamily="34" charset="-128"/>
              </a:defRPr>
            </a:lvl3pPr>
            <a:lvl4pPr marL="1600200" indent="-228600">
              <a:defRPr>
                <a:solidFill>
                  <a:schemeClr val="tx1"/>
                </a:solidFill>
                <a:latin typeface="Tahoma" panose="020B0604030504040204" pitchFamily="34" charset="0"/>
                <a:ea typeface="ＭＳ Ｐゴシック" panose="020B0600070205080204" pitchFamily="34" charset="-128"/>
              </a:defRPr>
            </a:lvl4pPr>
            <a:lvl5pPr marL="2057400" indent="-228600">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9pPr>
          </a:lstStyle>
          <a:p>
            <a:r>
              <a:rPr lang="en-US" altLang="en-US" i="1">
                <a:solidFill>
                  <a:srgbClr val="0000FF"/>
                </a:solidFill>
              </a:rPr>
              <a:t>Atun et al, Lancet Oncology. 2015   </a:t>
            </a:r>
          </a:p>
        </p:txBody>
      </p:sp>
    </p:spTree>
    <p:extLst>
      <p:ext uri="{BB962C8B-B14F-4D97-AF65-F5344CB8AC3E}">
        <p14:creationId xmlns:p14="http://schemas.microsoft.com/office/powerpoint/2010/main" val="2156538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Box 2">
            <a:extLst>
              <a:ext uri="{FF2B5EF4-FFF2-40B4-BE49-F238E27FC236}">
                <a16:creationId xmlns:a16="http://schemas.microsoft.com/office/drawing/2014/main" id="{E24A89A2-5330-5B4A-B9B3-29298784D736}"/>
              </a:ext>
            </a:extLst>
          </p:cNvPr>
          <p:cNvSpPr txBox="1">
            <a:spLocks noChangeArrowheads="1"/>
          </p:cNvSpPr>
          <p:nvPr/>
        </p:nvSpPr>
        <p:spPr bwMode="auto">
          <a:xfrm>
            <a:off x="0" y="2271713"/>
            <a:ext cx="9144000" cy="2554287"/>
          </a:xfrm>
          <a:prstGeom prst="rect">
            <a:avLst/>
          </a:prstGeom>
          <a:solidFill>
            <a:srgbClr val="C00000"/>
          </a:solidFill>
          <a:ln>
            <a:noFill/>
          </a:ln>
        </p:spPr>
        <p:txBody>
          <a:bodyPr>
            <a:spAutoFit/>
          </a:bodyPr>
          <a:lstStyle>
            <a:lvl1pPr>
              <a:defRPr>
                <a:solidFill>
                  <a:schemeClr val="tx1"/>
                </a:solidFill>
                <a:latin typeface="Tahoma" panose="020B0604030504040204" pitchFamily="34" charset="0"/>
                <a:ea typeface="ＭＳ Ｐゴシック" panose="020B0600070205080204" pitchFamily="34" charset="-128"/>
              </a:defRPr>
            </a:lvl1pPr>
            <a:lvl2pPr marL="742950" indent="-285750">
              <a:defRPr>
                <a:solidFill>
                  <a:schemeClr val="tx1"/>
                </a:solidFill>
                <a:latin typeface="Tahoma" panose="020B0604030504040204" pitchFamily="34" charset="0"/>
                <a:ea typeface="ＭＳ Ｐゴシック" panose="020B0600070205080204" pitchFamily="34" charset="-128"/>
              </a:defRPr>
            </a:lvl2pPr>
            <a:lvl3pPr marL="1143000" indent="-228600">
              <a:defRPr>
                <a:solidFill>
                  <a:schemeClr val="tx1"/>
                </a:solidFill>
                <a:latin typeface="Tahoma" panose="020B0604030504040204" pitchFamily="34" charset="0"/>
                <a:ea typeface="ＭＳ Ｐゴシック" panose="020B0600070205080204" pitchFamily="34" charset="-128"/>
              </a:defRPr>
            </a:lvl3pPr>
            <a:lvl4pPr marL="1600200" indent="-228600">
              <a:defRPr>
                <a:solidFill>
                  <a:schemeClr val="tx1"/>
                </a:solidFill>
                <a:latin typeface="Tahoma" panose="020B0604030504040204" pitchFamily="34" charset="0"/>
                <a:ea typeface="ＭＳ Ｐゴシック" panose="020B0600070205080204" pitchFamily="34" charset="-128"/>
              </a:defRPr>
            </a:lvl4pPr>
            <a:lvl5pPr marL="2057400" indent="-228600">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9pPr>
          </a:lstStyle>
          <a:p>
            <a:pPr algn="ctr"/>
            <a:endParaRPr lang="en-US" altLang="en-US" sz="3200" b="1" dirty="0">
              <a:solidFill>
                <a:schemeClr val="bg1"/>
              </a:solidFill>
            </a:endParaRPr>
          </a:p>
          <a:p>
            <a:pPr algn="ctr"/>
            <a:r>
              <a:rPr lang="en-US" altLang="en-US" sz="3200" b="1" dirty="0">
                <a:solidFill>
                  <a:schemeClr val="bg1"/>
                </a:solidFill>
                <a:latin typeface="Georgia" panose="02040502050405020303" pitchFamily="18" charset="0"/>
              </a:rPr>
              <a:t>Current Global Challenge:  </a:t>
            </a:r>
            <a:r>
              <a:rPr lang="en-US" altLang="en-US" sz="3200" dirty="0">
                <a:solidFill>
                  <a:schemeClr val="bg1"/>
                </a:solidFill>
                <a:latin typeface="Georgia" panose="02040502050405020303" pitchFamily="18" charset="0"/>
              </a:rPr>
              <a:t>how  to go from no radiotherapy to high quality radiotherapy in  </a:t>
            </a:r>
            <a:r>
              <a:rPr lang="en-US" altLang="en-US" sz="3200" b="1" dirty="0">
                <a:solidFill>
                  <a:schemeClr val="bg1"/>
                </a:solidFill>
              </a:rPr>
              <a:t>Challenging   Environments</a:t>
            </a:r>
            <a:r>
              <a:rPr lang="en-US" altLang="en-US" sz="3200" b="1" dirty="0">
                <a:solidFill>
                  <a:schemeClr val="bg1"/>
                </a:solidFill>
                <a:latin typeface="Georgia" panose="02040502050405020303" pitchFamily="18" charset="0"/>
              </a:rPr>
              <a:t> </a:t>
            </a:r>
          </a:p>
          <a:p>
            <a:pPr algn="ctr"/>
            <a:endParaRPr lang="en-US" altLang="en-US" sz="3200" b="1" dirty="0"/>
          </a:p>
        </p:txBody>
      </p:sp>
    </p:spTree>
    <p:extLst>
      <p:ext uri="{BB962C8B-B14F-4D97-AF65-F5344CB8AC3E}">
        <p14:creationId xmlns:p14="http://schemas.microsoft.com/office/powerpoint/2010/main" val="1993640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6">
            <a:extLst>
              <a:ext uri="{FF2B5EF4-FFF2-40B4-BE49-F238E27FC236}">
                <a16:creationId xmlns:a16="http://schemas.microsoft.com/office/drawing/2014/main" id="{286885AC-D30C-E64B-AEA2-F88C54AF33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770838"/>
            <a:ext cx="89789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8" name="TextBox 7">
            <a:extLst>
              <a:ext uri="{FF2B5EF4-FFF2-40B4-BE49-F238E27FC236}">
                <a16:creationId xmlns:a16="http://schemas.microsoft.com/office/drawing/2014/main" id="{1040A41F-1BAB-424C-81C7-C99F87CD6761}"/>
              </a:ext>
            </a:extLst>
          </p:cNvPr>
          <p:cNvSpPr txBox="1">
            <a:spLocks noChangeArrowheads="1"/>
          </p:cNvSpPr>
          <p:nvPr/>
        </p:nvSpPr>
        <p:spPr bwMode="auto">
          <a:xfrm>
            <a:off x="0" y="223838"/>
            <a:ext cx="6624084" cy="1323439"/>
          </a:xfrm>
          <a:prstGeom prst="rect">
            <a:avLst/>
          </a:prstGeom>
          <a:solidFill>
            <a:srgbClr val="C00000"/>
          </a:solidFill>
          <a:ln>
            <a:noFill/>
          </a:ln>
        </p:spPr>
        <p:txBody>
          <a:bodyPr wrap="square">
            <a:spAutoFit/>
          </a:bodyPr>
          <a:lstStyle>
            <a:lvl1pPr>
              <a:defRPr>
                <a:solidFill>
                  <a:schemeClr val="tx1"/>
                </a:solidFill>
                <a:latin typeface="Tahoma" panose="020B0604030504040204" pitchFamily="34" charset="0"/>
                <a:ea typeface="ＭＳ Ｐゴシック" panose="020B0600070205080204" pitchFamily="34" charset="-128"/>
              </a:defRPr>
            </a:lvl1pPr>
            <a:lvl2pPr marL="742950" indent="-285750">
              <a:defRPr>
                <a:solidFill>
                  <a:schemeClr val="tx1"/>
                </a:solidFill>
                <a:latin typeface="Tahoma" panose="020B0604030504040204" pitchFamily="34" charset="0"/>
                <a:ea typeface="ＭＳ Ｐゴシック" panose="020B0600070205080204" pitchFamily="34" charset="-128"/>
              </a:defRPr>
            </a:lvl2pPr>
            <a:lvl3pPr marL="1143000" indent="-228600">
              <a:defRPr>
                <a:solidFill>
                  <a:schemeClr val="tx1"/>
                </a:solidFill>
                <a:latin typeface="Tahoma" panose="020B0604030504040204" pitchFamily="34" charset="0"/>
                <a:ea typeface="ＭＳ Ｐゴシック" panose="020B0600070205080204" pitchFamily="34" charset="-128"/>
              </a:defRPr>
            </a:lvl3pPr>
            <a:lvl4pPr marL="1600200" indent="-228600">
              <a:defRPr>
                <a:solidFill>
                  <a:schemeClr val="tx1"/>
                </a:solidFill>
                <a:latin typeface="Tahoma" panose="020B0604030504040204" pitchFamily="34" charset="0"/>
                <a:ea typeface="ＭＳ Ｐゴシック" panose="020B0600070205080204" pitchFamily="34" charset="-128"/>
              </a:defRPr>
            </a:lvl4pPr>
            <a:lvl5pPr marL="2057400" indent="-228600">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9pPr>
          </a:lstStyle>
          <a:p>
            <a:pPr algn="ctr"/>
            <a:r>
              <a:rPr lang="en-US" altLang="en-US" sz="4000" dirty="0">
                <a:solidFill>
                  <a:schemeClr val="bg1"/>
                </a:solidFill>
              </a:rPr>
              <a:t>World wide radiotherapy coverage</a:t>
            </a:r>
          </a:p>
        </p:txBody>
      </p:sp>
    </p:spTree>
    <p:extLst>
      <p:ext uri="{BB962C8B-B14F-4D97-AF65-F5344CB8AC3E}">
        <p14:creationId xmlns:p14="http://schemas.microsoft.com/office/powerpoint/2010/main" val="3899881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2" descr="Screen Shot 2016-02-16 at 2.21.10 AM.png">
            <a:extLst>
              <a:ext uri="{FF2B5EF4-FFF2-40B4-BE49-F238E27FC236}">
                <a16:creationId xmlns:a16="http://schemas.microsoft.com/office/drawing/2014/main" id="{8A83912B-5E15-BB40-9323-B384BB06E5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1275"/>
            <a:ext cx="9144000"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0" name="TextBox 1">
            <a:extLst>
              <a:ext uri="{FF2B5EF4-FFF2-40B4-BE49-F238E27FC236}">
                <a16:creationId xmlns:a16="http://schemas.microsoft.com/office/drawing/2014/main" id="{8AE3B074-2811-3B46-BCA3-69D7DD87FC47}"/>
              </a:ext>
            </a:extLst>
          </p:cNvPr>
          <p:cNvSpPr txBox="1">
            <a:spLocks noChangeArrowheads="1"/>
          </p:cNvSpPr>
          <p:nvPr/>
        </p:nvSpPr>
        <p:spPr bwMode="auto">
          <a:xfrm>
            <a:off x="7904163" y="622300"/>
            <a:ext cx="8080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ea typeface="ＭＳ Ｐゴシック" panose="020B0600070205080204" pitchFamily="34" charset="-128"/>
              </a:defRPr>
            </a:lvl1pPr>
            <a:lvl2pPr marL="742950" indent="-285750">
              <a:defRPr>
                <a:solidFill>
                  <a:schemeClr val="tx1"/>
                </a:solidFill>
                <a:latin typeface="Tahoma" panose="020B0604030504040204" pitchFamily="34" charset="0"/>
                <a:ea typeface="ＭＳ Ｐゴシック" panose="020B0600070205080204" pitchFamily="34" charset="-128"/>
              </a:defRPr>
            </a:lvl2pPr>
            <a:lvl3pPr marL="1143000" indent="-228600">
              <a:defRPr>
                <a:solidFill>
                  <a:schemeClr val="tx1"/>
                </a:solidFill>
                <a:latin typeface="Tahoma" panose="020B0604030504040204" pitchFamily="34" charset="0"/>
                <a:ea typeface="ＭＳ Ｐゴシック" panose="020B0600070205080204" pitchFamily="34" charset="-128"/>
              </a:defRPr>
            </a:lvl3pPr>
            <a:lvl4pPr marL="1600200" indent="-228600">
              <a:defRPr>
                <a:solidFill>
                  <a:schemeClr val="tx1"/>
                </a:solidFill>
                <a:latin typeface="Tahoma" panose="020B0604030504040204" pitchFamily="34" charset="0"/>
                <a:ea typeface="ＭＳ Ｐゴシック" panose="020B0600070205080204" pitchFamily="34" charset="-128"/>
              </a:defRPr>
            </a:lvl4pPr>
            <a:lvl5pPr marL="2057400" indent="-228600">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9pPr>
          </a:lstStyle>
          <a:p>
            <a:r>
              <a:rPr lang="en-US" altLang="en-US" sz="2400">
                <a:solidFill>
                  <a:schemeClr val="bg1"/>
                </a:solidFill>
              </a:rPr>
              <a:t>2012</a:t>
            </a:r>
          </a:p>
        </p:txBody>
      </p:sp>
    </p:spTree>
    <p:extLst>
      <p:ext uri="{BB962C8B-B14F-4D97-AF65-F5344CB8AC3E}">
        <p14:creationId xmlns:p14="http://schemas.microsoft.com/office/powerpoint/2010/main" val="3880452887"/>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4851"/>
          <a:stretch/>
        </p:blipFill>
        <p:spPr>
          <a:xfrm>
            <a:off x="611561" y="476673"/>
            <a:ext cx="7920880" cy="6381328"/>
          </a:xfrm>
          <a:prstGeom prst="rect">
            <a:avLst/>
          </a:prstGeom>
        </p:spPr>
      </p:pic>
    </p:spTree>
    <p:extLst>
      <p:ext uri="{BB962C8B-B14F-4D97-AF65-F5344CB8AC3E}">
        <p14:creationId xmlns:p14="http://schemas.microsoft.com/office/powerpoint/2010/main" val="827973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4">
            <a:extLst>
              <a:ext uri="{FF2B5EF4-FFF2-40B4-BE49-F238E27FC236}">
                <a16:creationId xmlns:a16="http://schemas.microsoft.com/office/drawing/2014/main" id="{B5BC3A47-339A-EF46-BFA9-30B656B063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0500"/>
            <a:ext cx="9144000" cy="646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5464819"/>
      </p:ext>
    </p:extLst>
  </p:cSld>
  <p:clrMapOvr>
    <a:masterClrMapping/>
  </p:clrMapOvr>
</p:sld>
</file>

<file path=ppt/theme/theme1.xml><?xml version="1.0" encoding="utf-8"?>
<a:theme xmlns:a="http://schemas.openxmlformats.org/drawingml/2006/main" name="Slide 2: Text Only">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Custom 1">
      <a:dk1>
        <a:srgbClr val="8C0E1D"/>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203047D2CFAB4EA84E08FD03B88176" ma:contentTypeVersion="0" ma:contentTypeDescription="Create a new document." ma:contentTypeScope="" ma:versionID="c80547579420e78e56396bda4b536be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A12847-997F-417F-9CE9-5645107866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A2DD2AD-8402-4132-8B88-4F407FDA9A1A}">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84039BFC-86D9-480B-9D2B-1684E2B10E8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15952</TotalTime>
  <Words>2532</Words>
  <Application>Microsoft Office PowerPoint</Application>
  <PresentationFormat>On-screen Show (4:3)</PresentationFormat>
  <Paragraphs>328</Paragraphs>
  <Slides>39</Slides>
  <Notes>12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39</vt:i4>
      </vt:variant>
    </vt:vector>
  </HeadingPairs>
  <TitlesOfParts>
    <vt:vector size="50" baseType="lpstr">
      <vt:lpstr>Arial</vt:lpstr>
      <vt:lpstr>Calibri</vt:lpstr>
      <vt:lpstr>Cambria Math</vt:lpstr>
      <vt:lpstr>Georgia</vt:lpstr>
      <vt:lpstr>Helvetica Neue</vt:lpstr>
      <vt:lpstr>Symbol</vt:lpstr>
      <vt:lpstr>Tahoma</vt:lpstr>
      <vt:lpstr>Wingdings</vt:lpstr>
      <vt:lpstr>Wingdings 2</vt:lpstr>
      <vt:lpstr>Slide 2: Text Only</vt:lpstr>
      <vt:lpstr>1_Office Theme</vt:lpstr>
      <vt:lpstr>Development of side-coupled linacs for radiotherapy at Lancaster University</vt:lpstr>
      <vt:lpstr>PowerPoint Presentation</vt:lpstr>
      <vt:lpstr>PowerPoint Presentation</vt:lpstr>
      <vt:lpstr>Reality in numbers……</vt:lpstr>
      <vt:lpstr>PowerPoint Presentation</vt:lpstr>
      <vt:lpstr>PowerPoint Presentation</vt:lpstr>
      <vt:lpstr>PowerPoint Presentation</vt:lpstr>
      <vt:lpstr>PowerPoint Presentation</vt:lpstr>
      <vt:lpstr>PowerPoint Presentation</vt:lpstr>
      <vt:lpstr>PowerPoint Presentation</vt:lpstr>
      <vt:lpstr> 1st workshop on:  “Design Characteristics of a Novel Linear Accelerator for Challenging Environments” </vt:lpstr>
      <vt:lpstr>PowerPoint Presentation</vt:lpstr>
      <vt:lpstr>Outcome resulted in 3 Task Forces</vt:lpstr>
      <vt:lpstr>Meeting in Botswana: March 2019</vt:lpstr>
      <vt:lpstr>Biggest issues in LMIC hospitals </vt:lpstr>
      <vt:lpstr>Component lifetime: Varian Unique</vt:lpstr>
      <vt:lpstr>Failure statistics (courtesy Sheehy Melbourne/Oxford)</vt:lpstr>
      <vt:lpstr>Desirable features regarding LINACs designed for LICs  (Pomper MA et al. The Stanley Foundation, CNS, February 2016)</vt:lpstr>
      <vt:lpstr>Improving Access to Radiation Therapy Globally    </vt:lpstr>
      <vt:lpstr>Scaling length and power with frequency</vt:lpstr>
      <vt:lpstr>Higher frequencies</vt:lpstr>
      <vt:lpstr>Cost for tolerances</vt:lpstr>
      <vt:lpstr>Travelling or Standing wave structures</vt:lpstr>
      <vt:lpstr>Optimisation of cell length</vt:lpstr>
      <vt:lpstr>PowerPoint Presentation</vt:lpstr>
      <vt:lpstr>C-band 8 MeV design</vt:lpstr>
      <vt:lpstr>Can we use Solid State Amplifiers? No</vt:lpstr>
      <vt:lpstr>Multiple-Beam Klystron (MBK) Example I. Syratchev, “Personal overview of special issues of  the robust/reliable medical accelerator,” CERN-ICEC-STFC Workshop on Innovative, Robust and Affordable Medical Linear Accelerators for Challenging Environments, 2017.</vt:lpstr>
      <vt:lpstr>Introduction to PROBE</vt:lpstr>
      <vt:lpstr>Small Aperture High Gradient scheme</vt:lpstr>
      <vt:lpstr>Beam transport</vt:lpstr>
      <vt:lpstr>Septum thickness</vt:lpstr>
      <vt:lpstr>C (6 GHz) Vs. S (3 GHz) band </vt:lpstr>
      <vt:lpstr>3GHz side coupled standing wave Structure</vt:lpstr>
      <vt:lpstr>Average power</vt:lpstr>
      <vt:lpstr>Issues with the slot</vt:lpstr>
      <vt:lpstr>Patented solution to the slot</vt:lpstr>
      <vt:lpstr>Clamp test measurements and brazing</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Manuela Cirilli</dc:creator>
  <cp:lastModifiedBy>Burt, Graeme</cp:lastModifiedBy>
  <cp:revision>635</cp:revision>
  <cp:lastPrinted>2016-11-08T08:06:11Z</cp:lastPrinted>
  <dcterms:created xsi:type="dcterms:W3CDTF">2014-05-03T15:40:29Z</dcterms:created>
  <dcterms:modified xsi:type="dcterms:W3CDTF">2020-02-19T12:46:13Z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0x010100EE203047D2CFAB4EA84E08FD03B88176</vt:lpwstr>
  </property>
</Properties>
</file>