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76" r:id="rId1"/>
    <p:sldMasterId id="2147483648" r:id="rId2"/>
    <p:sldMasterId id="2147483688" r:id="rId3"/>
    <p:sldMasterId id="2147483700" r:id="rId4"/>
  </p:sldMasterIdLst>
  <p:notesMasterIdLst>
    <p:notesMasterId r:id="rId32"/>
  </p:notesMasterIdLst>
  <p:handoutMasterIdLst>
    <p:handoutMasterId r:id="rId33"/>
  </p:handoutMasterIdLst>
  <p:sldIdLst>
    <p:sldId id="264" r:id="rId5"/>
    <p:sldId id="302" r:id="rId6"/>
    <p:sldId id="303" r:id="rId7"/>
    <p:sldId id="305" r:id="rId8"/>
    <p:sldId id="291" r:id="rId9"/>
    <p:sldId id="293" r:id="rId10"/>
    <p:sldId id="292" r:id="rId11"/>
    <p:sldId id="294" r:id="rId12"/>
    <p:sldId id="295" r:id="rId13"/>
    <p:sldId id="296" r:id="rId14"/>
    <p:sldId id="308" r:id="rId15"/>
    <p:sldId id="309" r:id="rId16"/>
    <p:sldId id="311" r:id="rId17"/>
    <p:sldId id="312" r:id="rId18"/>
    <p:sldId id="313" r:id="rId19"/>
    <p:sldId id="314" r:id="rId20"/>
    <p:sldId id="315" r:id="rId21"/>
    <p:sldId id="310" r:id="rId22"/>
    <p:sldId id="282" r:id="rId23"/>
    <p:sldId id="272" r:id="rId24"/>
    <p:sldId id="316" r:id="rId25"/>
    <p:sldId id="289" r:id="rId26"/>
    <p:sldId id="273" r:id="rId27"/>
    <p:sldId id="317" r:id="rId28"/>
    <p:sldId id="277" r:id="rId29"/>
    <p:sldId id="297" r:id="rId30"/>
    <p:sldId id="29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712" autoAdjust="0"/>
  </p:normalViewPr>
  <p:slideViewPr>
    <p:cSldViewPr snapToGrid="0" snapToObjects="1">
      <p:cViewPr varScale="1">
        <p:scale>
          <a:sx n="87" d="100"/>
          <a:sy n="87" d="100"/>
        </p:scale>
        <p:origin x="-376" y="-112"/>
      </p:cViewPr>
      <p:guideLst>
        <p:guide orient="horz" pos="3588"/>
        <p:guide pos="3710"/>
      </p:guideLst>
    </p:cSldViewPr>
  </p:slideViewPr>
  <p:outlineViewPr>
    <p:cViewPr>
      <p:scale>
        <a:sx n="33" d="100"/>
        <a:sy n="33" d="100"/>
      </p:scale>
      <p:origin x="0" y="-42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commentAuthors" Target="commentAuthors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08/06/22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08/06/22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70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emf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emf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5C66B74-AA6A-DB46-B2A4-7BB15624FE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1F684FA-551F-8E47-B48F-C4F065C3D8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58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B340F91-6502-9D4E-96A0-43F9CFD19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FC7B371-EFE9-6A42-A7F5-0E96D530B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694B8FE-0088-5A40-BDA8-8EF310AE4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2420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183274-FFF1-844C-B37D-20D2C606E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FC4FC56-1D18-EE4B-A1EA-AB37F4B81B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B5119AD-1318-864B-92CE-73231D396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FD14982-7082-BF4E-B80B-D0194AC91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21B84FB-FEF7-2F4A-B183-BF6156246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981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FA5E01D-6C47-0949-AAE2-EC93A02B7E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54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AA893FC-6D51-BD42-AC9E-5403C9AEEC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19" y="365154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02F29B4-3D67-AB48-B777-0D6363FDC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D982B9A-E779-5043-914B-15B22AF83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8566490-D506-A74E-8C28-F44F2D1BC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1523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xmlns="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4/11/2021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Benedetto, SEEIIST - NIMMS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xmlns="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1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xmlns="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94" y="3429010"/>
            <a:ext cx="11376025" cy="2153265"/>
          </a:xfrm>
          <a:noFill/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9" y="5700262"/>
            <a:ext cx="11376027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xmlns="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94" y="3429010"/>
            <a:ext cx="11376025" cy="2153265"/>
          </a:xfrm>
          <a:noFill/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9" y="5700262"/>
            <a:ext cx="11376027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01447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4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2000"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 sz="2000"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5728" y="6350861"/>
            <a:ext cx="2810661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4/11/2021 – ABP Group Meeting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 smtClean="0"/>
              <a:t>E. Benedetto, SEEIIST - NIMMS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08/06/22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94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xmlns="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3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08/06/22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94" y="1592264"/>
            <a:ext cx="5616575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92268"/>
            <a:ext cx="5611813" cy="4608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xmlns="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08/06/22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xmlns="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0C5F911-C1EE-1F46-B717-A8EFAC35F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5BFB9B6-0A43-B747-81C4-C4AFEBC08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43385B6-F5CC-E649-A91A-10CA88CFC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B10E2FA-1F8A-5240-880A-89450D13E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73B31B0-408B-6F4C-98B6-B0431CBC0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38112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65128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94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94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xmlns="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08/06/22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xmlns="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5" y="373593"/>
            <a:ext cx="5616575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94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7" y="0"/>
            <a:ext cx="6024563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08/06/22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94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08/06/22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xmlns="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45" y="159227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xmlns="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45" y="396971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94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08/06/22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xmlns="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7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xmlns="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3" y="396971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xmlns="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7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xmlns="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2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65128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94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95" y="242094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08/06/22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7" y="242094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65128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94" y="1592264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3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4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8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51" y="1601228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xmlns="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1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08/06/22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65128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7" y="160138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xmlns="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93" y="273245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08/06/22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xmlns="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3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xmlns="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7" y="160138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3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xmlns="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94" y="160138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65128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8"/>
            <a:ext cx="3708400" cy="19065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xmlns="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8" y="4294198"/>
            <a:ext cx="3665537" cy="19065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08/06/22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xmlns="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71" y="4294198"/>
            <a:ext cx="3703132" cy="19065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65128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xmlns="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8" y="429419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08/06/22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xmlns="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71" y="429419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4" y="170974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4589473"/>
            <a:ext cx="1137602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08/06/22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A402D96-EB14-C249-AC5E-D58E5B95B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6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358C407-52D5-D045-AF38-B3889FC3CE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8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23BEA2E-3B9E-894F-B951-F4ADEE117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CC7BCC5-CF0E-524D-908E-AE9188C62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60816E5-5AA2-4F41-BBF7-EDFD6E1A8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22257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08/06/22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Benedetto – CCAP Seminar – Accelerator challenges for NIMMS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08/06/22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3059AC4-96B9-704B-82C7-32D5BEFF3254}"/>
              </a:ext>
            </a:extLst>
          </p:cNvPr>
          <p:cNvSpPr txBox="1"/>
          <p:nvPr userDrawn="1"/>
        </p:nvSpPr>
        <p:spPr>
          <a:xfrm>
            <a:off x="407994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5C66B74-AA6A-DB46-B2A4-7BB15624FE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1F684FA-551F-8E47-B48F-C4F065C3D8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48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B340F91-6502-9D4E-96A0-43F9CFD19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FC7B371-EFE9-6A42-A7F5-0E96D530B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694B8FE-0088-5A40-BDA8-8EF310AE4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32216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0C5F911-C1EE-1F46-B717-A8EFAC35F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5BFB9B6-0A43-B747-81C4-C4AFEBC08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43385B6-F5CC-E649-A91A-10CA88CFC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B10E2FA-1F8A-5240-880A-89450D13E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73B31B0-408B-6F4C-98B6-B0431CBC0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75586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A402D96-EB14-C249-AC5E-D58E5B95B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5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358C407-52D5-D045-AF38-B3889FC3CE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7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23BEA2E-3B9E-894F-B951-F4ADEE117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CC7BCC5-CF0E-524D-908E-AE9188C62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60816E5-5AA2-4F41-BBF7-EDFD6E1A8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577928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915667-72B7-1240-9839-6D9C599DA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F6E7EBF-5E15-7B4C-A393-62A756F33E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4C17FEE-6DCC-6841-A889-76C1C103AD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3EDF343-6C84-4842-B228-47FB372F5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3E6FD82-7895-7E4E-BC40-E91D7E83F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526ACC6-44A0-AA4F-AB96-1DB26402E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784474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72DDA7B-0522-7742-825A-37CB5F60F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33BF896-F1B9-BA47-9D09-2C13BF019E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BB19360-E1C2-C84A-B948-48A8DC69F1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929AEDE0-88C4-8D4A-B301-81F39BB819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1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D4B11826-C52F-9D44-A7B4-8AD1EDA493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1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4405B16-6FD3-DE42-A49D-324B68021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C978288C-74F2-E140-866F-9B3307FBF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4E4960E-6050-974D-9D21-A9599C17B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82142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017F4CE-D9D1-3344-9FDA-F61B31245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006F973-6C4A-B14A-9F0E-56486118F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1D8B77B-D397-A540-85DB-4750DE6B0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01C2569-27E4-684C-8946-75A5D4AFF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64741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CCE82DEE-FEA9-BB41-B488-A27D420D7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D5C94F9-933C-FB43-9656-777B84DC7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510F14A-4DBA-B84F-9A1E-8CD801FA2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4538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915667-72B7-1240-9839-6D9C599DA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F6E7EBF-5E15-7B4C-A393-62A756F33E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4C17FEE-6DCC-6841-A889-76C1C103AD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3EDF343-6C84-4842-B228-47FB372F5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3E6FD82-7895-7E4E-BC40-E91D7E83F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526ACC6-44A0-AA4F-AB96-1DB26402E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32324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EDC977-A6CA-4948-B2C1-B2AD28151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5780F83-80B4-F046-8410-74FF3F2858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4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E82B05E-1E3E-F747-B054-E889E618C5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C6FD6D6-4705-A844-B86E-433D496D0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88B32F9-CAEA-884C-A89E-3EA40FE8F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8B6D69B-D9C4-4D40-A25C-539C87B71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70527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549A2D9-C858-4C4D-9126-6A075E40A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C1035DA-D132-E646-8EE0-D5D41412C2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4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EFABCBC-CB7F-E04F-8A72-050E30F978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1DF7659-F942-F143-B9AB-541EF1F9D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6A17989-E3AA-4A46-B66C-1736BDBCF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1DCB0F9-5A65-DD48-989E-306BFCF0C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77367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183274-FFF1-844C-B37D-20D2C606E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FC4FC56-1D18-EE4B-A1EA-AB37F4B81B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B5119AD-1318-864B-92CE-73231D396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FD14982-7082-BF4E-B80B-D0194AC91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21B84FB-FEF7-2F4A-B183-BF6156246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13424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FA5E01D-6C47-0949-AAE2-EC93A02B7E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44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AA893FC-6D51-BD42-AC9E-5403C9AEEC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19" y="365144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02F29B4-3D67-AB48-B777-0D6363FDC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D982B9A-E779-5043-914B-15B22AF83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8566490-D506-A74E-8C28-F44F2D1BC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04446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xmlns="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38653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Arial"/>
              </a:rPr>
              <a:t>4/11/2021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Arial"/>
              </a:rPr>
              <a:t>E. Benedetto, SEEIIST - NIMMS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45636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xmlns="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1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xmlns="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94" y="3429010"/>
            <a:ext cx="11376025" cy="2153265"/>
          </a:xfrm>
          <a:noFill/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9" y="5700262"/>
            <a:ext cx="11376027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54023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xmlns="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94" y="3429010"/>
            <a:ext cx="11376025" cy="2153265"/>
          </a:xfrm>
          <a:noFill/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9" y="5700262"/>
            <a:ext cx="11376027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29869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4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2000"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 sz="2000"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5728" y="6350861"/>
            <a:ext cx="2810661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dirty="0" smtClean="0">
                <a:solidFill>
                  <a:srgbClr val="FFFFFF"/>
                </a:solidFill>
                <a:latin typeface="Arial"/>
              </a:rPr>
              <a:t>25/1/2022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 dirty="0" smtClean="0">
                <a:solidFill>
                  <a:srgbClr val="FFFFFF"/>
                </a:solidFill>
                <a:latin typeface="Arial"/>
              </a:rPr>
              <a:t>E. Benedetto @ ICFA Slow Extraction Workshop 2022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77585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>
                <a:solidFill>
                  <a:srgbClr val="FFFFFF"/>
                </a:solidFill>
                <a:latin typeface="Arial"/>
              </a:rPr>
              <a:pPr/>
              <a:t>08/06/22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  <a:latin typeface="Arial"/>
              </a:rPr>
              <a:t>Presenter | Presentation Title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94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58657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72DDA7B-0522-7742-825A-37CB5F60F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33BF896-F1B9-BA47-9D09-2C13BF019E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BB19360-E1C2-C84A-B948-48A8DC69F1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929AEDE0-88C4-8D4A-B301-81F39BB819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1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D4B11826-C52F-9D44-A7B4-8AD1EDA493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1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4405B16-6FD3-DE42-A49D-324B68021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C978288C-74F2-E140-866F-9B3307FBF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4E4960E-6050-974D-9D21-A9599C17B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483339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xmlns="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3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>
                <a:solidFill>
                  <a:srgbClr val="FFFFFF"/>
                </a:solidFill>
                <a:latin typeface="Arial"/>
              </a:rPr>
              <a:pPr/>
              <a:t>08/06/22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  <a:latin typeface="Arial"/>
              </a:rPr>
              <a:t>Presenter | Presentation Title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89753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94" y="1592264"/>
            <a:ext cx="5616575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92268"/>
            <a:ext cx="5611813" cy="4608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xmlns="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>
                <a:solidFill>
                  <a:srgbClr val="FFFFFF"/>
                </a:solidFill>
                <a:latin typeface="Arial"/>
              </a:rPr>
              <a:pPr/>
              <a:t>08/06/22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xmlns="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  <a:latin typeface="Arial"/>
              </a:rPr>
              <a:t>Presenter | Presentation Title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49778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65128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94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94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xmlns="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>
                <a:solidFill>
                  <a:srgbClr val="FFFFFF"/>
                </a:solidFill>
                <a:latin typeface="Arial"/>
              </a:rPr>
              <a:pPr/>
              <a:t>08/06/22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xmlns="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  <a:latin typeface="Arial"/>
              </a:rPr>
              <a:t>Presenter | Presentation Title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190977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5" y="373593"/>
            <a:ext cx="5616575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94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7" y="0"/>
            <a:ext cx="6024563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>
                <a:solidFill>
                  <a:srgbClr val="FFFFFF"/>
                </a:solidFill>
                <a:latin typeface="Arial"/>
              </a:rPr>
              <a:pPr/>
              <a:t>08/06/22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  <a:latin typeface="Arial"/>
              </a:rPr>
              <a:t>Presenter | Presentation Title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216878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94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>
                <a:solidFill>
                  <a:srgbClr val="FFFFFF"/>
                </a:solidFill>
                <a:latin typeface="Arial"/>
              </a:rPr>
              <a:pPr/>
              <a:t>08/06/22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  <a:latin typeface="Arial"/>
              </a:rPr>
              <a:t>Presenter | Presentation Title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xmlns="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45" y="159227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xmlns="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45" y="396971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9803002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94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>
                <a:solidFill>
                  <a:srgbClr val="FFFFFF"/>
                </a:solidFill>
                <a:latin typeface="Arial"/>
              </a:rPr>
              <a:pPr/>
              <a:t>08/06/22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  <a:latin typeface="Arial"/>
              </a:rPr>
              <a:t>Presenter | Presentation Title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xmlns="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7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xmlns="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3" y="396971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xmlns="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7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xmlns="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2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7268528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65128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94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95" y="242094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>
                <a:solidFill>
                  <a:srgbClr val="FFFFFF"/>
                </a:solidFill>
                <a:latin typeface="Arial"/>
              </a:rPr>
              <a:pPr/>
              <a:t>08/06/22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  <a:latin typeface="Arial"/>
              </a:rPr>
              <a:t>Presenter | Presentation Title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7" y="242094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74360346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65128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94" y="1592264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3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4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8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51" y="1601228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xmlns="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1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>
                <a:solidFill>
                  <a:srgbClr val="FFFFFF"/>
                </a:solidFill>
                <a:latin typeface="Arial"/>
              </a:rPr>
              <a:pPr/>
              <a:t>08/06/22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  <a:latin typeface="Arial"/>
              </a:rPr>
              <a:t>Presenter | Presentation Title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598041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65128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7" y="160138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xmlns="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93" y="273245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>
                <a:solidFill>
                  <a:srgbClr val="FFFFFF"/>
                </a:solidFill>
                <a:latin typeface="Arial"/>
              </a:rPr>
              <a:pPr/>
              <a:t>08/06/22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  <a:latin typeface="Arial"/>
              </a:rPr>
              <a:t>Presenter | Presentation Title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xmlns="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3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xmlns="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7" y="160138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3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xmlns="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94" y="160138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9929182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65128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8"/>
            <a:ext cx="3708400" cy="19065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xmlns="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8" y="4294198"/>
            <a:ext cx="3665537" cy="19065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>
                <a:solidFill>
                  <a:srgbClr val="FFFFFF"/>
                </a:solidFill>
                <a:latin typeface="Arial"/>
              </a:rPr>
              <a:pPr/>
              <a:t>08/06/22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  <a:latin typeface="Arial"/>
              </a:rPr>
              <a:t>Presenter | Presentation Title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xmlns="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71" y="4294198"/>
            <a:ext cx="3703132" cy="19065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0582413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017F4CE-D9D1-3344-9FDA-F61B31245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006F973-6C4A-B14A-9F0E-56486118F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1D8B77B-D397-A540-85DB-4750DE6B0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01C2569-27E4-684C-8946-75A5D4AFF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9602944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65128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xmlns="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8" y="429419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>
                <a:solidFill>
                  <a:srgbClr val="FFFFFF"/>
                </a:solidFill>
                <a:latin typeface="Arial"/>
              </a:rPr>
              <a:pPr/>
              <a:t>08/06/22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  <a:latin typeface="Arial"/>
              </a:rPr>
              <a:t>Presenter | Presentation Title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xmlns="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71" y="429419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7205990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4" y="170974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4589473"/>
            <a:ext cx="1137602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>
                <a:solidFill>
                  <a:srgbClr val="FFFFFF"/>
                </a:solidFill>
                <a:latin typeface="Arial"/>
              </a:rPr>
              <a:pPr/>
              <a:t>08/06/22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  <a:latin typeface="Arial"/>
              </a:rPr>
              <a:t>Presenter | Presentation Title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6899738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>
                <a:solidFill>
                  <a:srgbClr val="FFFFFF"/>
                </a:solidFill>
                <a:latin typeface="Arial"/>
              </a:rPr>
              <a:pPr/>
              <a:t>08/06/22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  <a:latin typeface="Arial"/>
              </a:rPr>
              <a:t>Presenter | Presentation Title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699277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>
                <a:solidFill>
                  <a:srgbClr val="FFFFFF"/>
                </a:solidFill>
                <a:latin typeface="Arial"/>
              </a:rPr>
              <a:pPr/>
              <a:t>08/06/22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  <a:latin typeface="Arial"/>
              </a:rPr>
              <a:t>Presenter | Presentation Title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96869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3059AC4-96B9-704B-82C7-32D5BEFF3254}"/>
              </a:ext>
            </a:extLst>
          </p:cNvPr>
          <p:cNvSpPr txBox="1"/>
          <p:nvPr userDrawn="1"/>
        </p:nvSpPr>
        <p:spPr>
          <a:xfrm>
            <a:off x="407994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err="1">
                <a:solidFill>
                  <a:srgbClr val="0033A0"/>
                </a:solidFill>
                <a:latin typeface="Arial"/>
              </a:rPr>
              <a:t>home.cern</a:t>
            </a:r>
            <a:endParaRPr lang="en-US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083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CCE82DEE-FEA9-BB41-B488-A27D420D7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D5C94F9-933C-FB43-9656-777B84DC7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510F14A-4DBA-B84F-9A1E-8CD801FA2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5451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EDC977-A6CA-4948-B2C1-B2AD28151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5780F83-80B4-F046-8410-74FF3F2858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5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E82B05E-1E3E-F747-B054-E889E618C5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C6FD6D6-4705-A844-B86E-433D496D0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88B32F9-CAEA-884C-A89E-3EA40FE8F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8B6D69B-D9C4-4D40-A25C-539C87B71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0098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549A2D9-C858-4C4D-9126-6A075E40A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C1035DA-D132-E646-8EE0-D5D41412C2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5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EFABCBC-CB7F-E04F-8A72-050E30F978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1DF7659-F942-F143-B9AB-541EF1F9D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6A17989-E3AA-4A46-B66C-1736BDBCF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1DCB0F9-5A65-DD48-989E-306BFCF0C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8623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20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32.xml"/><Relationship Id="rId22" Type="http://schemas.openxmlformats.org/officeDocument/2006/relationships/theme" Target="../theme/theme2.xml"/><Relationship Id="rId23" Type="http://schemas.openxmlformats.org/officeDocument/2006/relationships/image" Target="../media/image1.png"/><Relationship Id="rId24" Type="http://schemas.openxmlformats.org/officeDocument/2006/relationships/image" Target="../media/image2.png"/><Relationship Id="rId25" Type="http://schemas.openxmlformats.org/officeDocument/2006/relationships/image" Target="../media/image3.jpeg"/><Relationship Id="rId26" Type="http://schemas.microsoft.com/office/2007/relationships/hdphoto" Target="../media/hdphoto1.wdp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2.xml"/><Relationship Id="rId20" Type="http://schemas.openxmlformats.org/officeDocument/2006/relationships/slideLayout" Target="../slideLayouts/slideLayout63.xml"/><Relationship Id="rId21" Type="http://schemas.openxmlformats.org/officeDocument/2006/relationships/slideLayout" Target="../slideLayouts/slideLayout64.xml"/><Relationship Id="rId22" Type="http://schemas.openxmlformats.org/officeDocument/2006/relationships/theme" Target="../theme/theme4.xml"/><Relationship Id="rId23" Type="http://schemas.openxmlformats.org/officeDocument/2006/relationships/image" Target="../media/image1.png"/><Relationship Id="rId24" Type="http://schemas.openxmlformats.org/officeDocument/2006/relationships/image" Target="../media/image3.jpeg"/><Relationship Id="rId25" Type="http://schemas.microsoft.com/office/2007/relationships/hdphoto" Target="../media/hdphoto1.wdp"/><Relationship Id="rId10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57.xml"/><Relationship Id="rId15" Type="http://schemas.openxmlformats.org/officeDocument/2006/relationships/slideLayout" Target="../slideLayouts/slideLayout58.xml"/><Relationship Id="rId16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0.xml"/><Relationship Id="rId8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6436285-0C9B-2642-8945-48D9C9C0C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786F76C-931E-8D41-AD70-1C70210311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C4554E8-7464-7D40-9701-B66F74ABA4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940AC67-5887-FD45-903C-A0B037290B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7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185B769-0B36-EE4C-8401-02144273B8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3146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3"/>
            <a:ext cx="12192000" cy="884583"/>
          </a:xfrm>
          <a:prstGeom prst="rect">
            <a:avLst/>
          </a:prstGeom>
          <a:noFill/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40"/>
          <a:stretch/>
        </p:blipFill>
        <p:spPr>
          <a:xfrm>
            <a:off x="0" y="6302783"/>
            <a:ext cx="12192000" cy="555227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30167" y="6350861"/>
            <a:ext cx="98622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4/11/2021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51" y="6356360"/>
            <a:ext cx="6812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4" y="635636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E. Benedetto, SEEIIST - NIMMS</a:t>
            </a:r>
            <a:endParaRPr lang="en-US" dirty="0"/>
          </a:p>
        </p:txBody>
      </p:sp>
      <p:pic>
        <p:nvPicPr>
          <p:cNvPr id="8" name="Picture 7" descr="Screenshot_2021-07-29 nimms - nimms2-2 pdf.png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004" y="6302773"/>
            <a:ext cx="560743" cy="5266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EA821D9C-D1E4-4642-BF05-2AE5EB31F0FA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" y="6339059"/>
            <a:ext cx="683999" cy="479722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407989" y="884586"/>
            <a:ext cx="8259208" cy="0"/>
          </a:xfrm>
          <a:prstGeom prst="line">
            <a:avLst/>
          </a:prstGeom>
          <a:ln w="123825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5" r:id="rId4"/>
    <p:sldLayoutId id="2147483650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marL="360000"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8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24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6436285-0C9B-2642-8945-48D9C9C0C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786F76C-931E-8D41-AD70-1C70210311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C4554E8-7464-7D40-9701-B66F74ABA4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6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EF679-AF56-744E-8342-DE4AB93E9B3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08/06/22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940AC67-5887-FD45-903C-A0B037290B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6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185B769-0B36-EE4C-8401-02144273B8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6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32BC9-CBFA-3248-B2A0-65E24D44C298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6037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3"/>
            <a:ext cx="12192000" cy="884583"/>
          </a:xfrm>
          <a:prstGeom prst="rect">
            <a:avLst/>
          </a:prstGeom>
          <a:solidFill>
            <a:srgbClr val="FFC000"/>
          </a:solidFill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40"/>
          <a:stretch/>
        </p:blipFill>
        <p:spPr>
          <a:xfrm>
            <a:off x="0" y="6302783"/>
            <a:ext cx="12192000" cy="555227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30167" y="6350861"/>
            <a:ext cx="98622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  <a:latin typeface="Arial"/>
              </a:rPr>
              <a:t>25/1/2022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51" y="6356360"/>
            <a:ext cx="6812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4" y="635636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  <a:latin typeface="Arial"/>
              </a:rPr>
              <a:t>E. Benedetto, Slow Extraction Workshop 2022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EA821D9C-D1E4-4642-BF05-2AE5EB31F0FA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" y="6339059"/>
            <a:ext cx="683999" cy="479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834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  <p:sldLayoutId id="2147483720" r:id="rId20"/>
    <p:sldLayoutId id="2147483721" r:id="rId21"/>
  </p:sldLayoutIdLst>
  <p:hf hdr="0"/>
  <p:txStyles>
    <p:titleStyle>
      <a:lvl1pPr marL="360000"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8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24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tiff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33.xml"/><Relationship Id="rId2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hyperlink" Target="https://cds.cern.ch/record/2748083" TargetMode="External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hyperlink" Target="https://arxiv.org/abs/2105.04205" TargetMode="External"/><Relationship Id="rId8" Type="http://schemas.openxmlformats.org/officeDocument/2006/relationships/image" Target="../media/image36.emf"/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748083" TargetMode="External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hyperlink" Target="https://arxiv.org/abs/2105.04205" TargetMode="External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emf"/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3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9.png"/><Relationship Id="rId3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50.png"/><Relationship Id="rId3" Type="http://schemas.openxmlformats.org/officeDocument/2006/relationships/image" Target="../media/image36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19.png"/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jpeg"/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5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76027/timetable/%2320211006" TargetMode="External"/><Relationship Id="rId4" Type="http://schemas.openxmlformats.org/officeDocument/2006/relationships/image" Target="../media/image60.png"/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59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76027/timetable/%2320211006" TargetMode="External"/><Relationship Id="rId4" Type="http://schemas.openxmlformats.org/officeDocument/2006/relationships/image" Target="../media/image60.png"/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4" Type="http://schemas.openxmlformats.org/officeDocument/2006/relationships/image" Target="../media/image64.png"/><Relationship Id="rId5" Type="http://schemas.openxmlformats.org/officeDocument/2006/relationships/image" Target="../media/image65.emf"/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62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Relationship Id="rId2" Type="http://schemas.openxmlformats.org/officeDocument/2006/relationships/image" Target="../media/image23.jpeg"/><Relationship Id="rId3" Type="http://schemas.openxmlformats.org/officeDocument/2006/relationships/hyperlink" Target="https://indico.cern.ch/event/956260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4.png"/><Relationship Id="rId3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8.png"/><Relationship Id="rId3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jpeg"/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FF574C8E-6B01-4637-B4FD-7DD5EDD104E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160"/>
            <a:ext cx="12192000" cy="49643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20121"/>
            <a:ext cx="9144000" cy="2387600"/>
          </a:xfrm>
        </p:spPr>
        <p:txBody>
          <a:bodyPr>
            <a:normAutofit/>
          </a:bodyPr>
          <a:lstStyle/>
          <a:p>
            <a:r>
              <a:rPr lang="en-US" sz="4400" b="1" dirty="0">
                <a:latin typeface="+mn-lt"/>
              </a:rPr>
              <a:t>Accelerator challenges for the CERN Next Ion Medical Machine Study (NIMMS)</a:t>
            </a:r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>
          <a:xfrm>
            <a:off x="1524000" y="3324897"/>
            <a:ext cx="9144000" cy="1365221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+mj-lt"/>
              </a:rPr>
              <a:t>Elena Benedetto, SEEIIST Association</a:t>
            </a:r>
          </a:p>
          <a:p>
            <a:r>
              <a:rPr lang="en-US" sz="2800" dirty="0" smtClean="0">
                <a:latin typeface="+mj-lt"/>
              </a:rPr>
              <a:t>8</a:t>
            </a:r>
            <a:r>
              <a:rPr lang="en-US" sz="2800" baseline="30000" dirty="0" smtClean="0">
                <a:latin typeface="+mj-lt"/>
              </a:rPr>
              <a:t>th</a:t>
            </a:r>
            <a:r>
              <a:rPr lang="en-US" sz="2800" dirty="0" smtClean="0">
                <a:latin typeface="+mj-lt"/>
              </a:rPr>
              <a:t> June 2022, CCAP Seminar – Imperial College</a:t>
            </a:r>
          </a:p>
        </p:txBody>
      </p:sp>
      <p:pic>
        <p:nvPicPr>
          <p:cNvPr id="10" name="Picture 9" descr="Screenshot_2021-07-29 nimms - nimms2-2 pdf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55408"/>
            <a:ext cx="1280372" cy="12025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A821D9C-D1E4-4642-BF05-2AE5EB31F0F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4182" y="5084524"/>
            <a:ext cx="2493809" cy="1737997"/>
          </a:xfrm>
          <a:prstGeom prst="rect">
            <a:avLst/>
          </a:prstGeom>
        </p:spPr>
      </p:pic>
      <p:pic>
        <p:nvPicPr>
          <p:cNvPr id="13" name="Immagine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7962" y="5989684"/>
            <a:ext cx="1736076" cy="868315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9875492" y="5546138"/>
            <a:ext cx="2069792" cy="1447292"/>
            <a:chOff x="9875492" y="4777863"/>
            <a:chExt cx="2867107" cy="2215569"/>
          </a:xfrm>
        </p:grpSpPr>
        <p:pic>
          <p:nvPicPr>
            <p:cNvPr id="14" name="Picture 113" descr="tera_logo_noborder_gif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3913" t="-9847" r="-11698" b="-29865"/>
            <a:stretch/>
          </p:blipFill>
          <p:spPr bwMode="auto">
            <a:xfrm>
              <a:off x="9875492" y="5625280"/>
              <a:ext cx="2460178" cy="136815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glow rad="812800">
                <a:schemeClr val="accent1">
                  <a:lumMod val="40000"/>
                  <a:lumOff val="60000"/>
                  <a:alpha val="25000"/>
                </a:schemeClr>
              </a:glow>
              <a:outerShdw blurRad="55000" dist="18000" dir="5400000" algn="tl" rotWithShape="0">
                <a:srgbClr val="000000">
                  <a:alpha val="40000"/>
                </a:srgbClr>
              </a:outerShdw>
              <a:softEdge rad="317500"/>
            </a:effectLst>
            <a:extLst/>
          </p:spPr>
        </p:pic>
        <p:sp>
          <p:nvSpPr>
            <p:cNvPr id="5" name="TextBox 4"/>
            <p:cNvSpPr txBox="1"/>
            <p:nvPr/>
          </p:nvSpPr>
          <p:spPr>
            <a:xfrm>
              <a:off x="9982487" y="4777863"/>
              <a:ext cx="2760112" cy="989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Special </a:t>
              </a:r>
              <a:r>
                <a:rPr lang="en-US" dirty="0" err="1" smtClean="0"/>
                <a:t>acknowldgement</a:t>
              </a:r>
              <a:r>
                <a:rPr lang="en-US" dirty="0" smtClean="0"/>
                <a:t>:</a:t>
              </a:r>
              <a:endParaRPr lang="en-US" dirty="0"/>
            </a:p>
          </p:txBody>
        </p:sp>
      </p:grpSp>
      <p:cxnSp>
        <p:nvCxnSpPr>
          <p:cNvPr id="4" name="Straight Connector 3"/>
          <p:cNvCxnSpPr/>
          <p:nvPr/>
        </p:nvCxnSpPr>
        <p:spPr>
          <a:xfrm>
            <a:off x="691071" y="620121"/>
            <a:ext cx="7821661" cy="0"/>
          </a:xfrm>
          <a:prstGeom prst="line">
            <a:avLst/>
          </a:prstGeom>
          <a:ln w="1143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317193" y="137561"/>
            <a:ext cx="0" cy="3917597"/>
          </a:xfrm>
          <a:prstGeom prst="line">
            <a:avLst/>
          </a:prstGeom>
          <a:ln w="1143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9475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 txBox="1">
            <a:spLocks/>
          </p:cNvSpPr>
          <p:nvPr/>
        </p:nvSpPr>
        <p:spPr>
          <a:xfrm>
            <a:off x="1305728" y="6350861"/>
            <a:ext cx="3551335" cy="37062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8/6/2022 – CCAP Seminar Imperial College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4" y="6356360"/>
            <a:ext cx="6572221" cy="365125"/>
          </a:xfrm>
        </p:spPr>
        <p:txBody>
          <a:bodyPr/>
          <a:lstStyle/>
          <a:p>
            <a:r>
              <a:rPr lang="en-US" dirty="0" smtClean="0"/>
              <a:t>E. Benedetto, Accelerator challenges for NIMMS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HITRIplus</a:t>
            </a:r>
            <a:r>
              <a:rPr lang="en-US" dirty="0" smtClean="0"/>
              <a:t> structure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08/06/22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10</a:t>
            </a:fld>
            <a:endParaRPr lang="it-I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8088" y="763817"/>
            <a:ext cx="8051146" cy="5952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99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NIMMS: three synchrotrons designs for medical 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7" name="Picture 1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92" r="3067"/>
          <a:stretch/>
        </p:blipFill>
        <p:spPr bwMode="auto">
          <a:xfrm>
            <a:off x="153095" y="2137681"/>
            <a:ext cx="4363910" cy="29670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07989" y="5468696"/>
            <a:ext cx="349577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/>
              <a:t>SEEIIST layout, </a:t>
            </a:r>
            <a:r>
              <a:rPr lang="en-US" sz="1200" dirty="0">
                <a:hlinkClick r:id="rId4"/>
              </a:rPr>
              <a:t>https://cds.cern.ch/record/</a:t>
            </a:r>
            <a:r>
              <a:rPr lang="en-US" sz="1200" dirty="0" smtClean="0">
                <a:hlinkClick r:id="rId4"/>
              </a:rPr>
              <a:t>2748083</a:t>
            </a:r>
            <a:endParaRPr lang="en-US" sz="1200" dirty="0" smtClean="0"/>
          </a:p>
        </p:txBody>
      </p:sp>
      <p:grpSp>
        <p:nvGrpSpPr>
          <p:cNvPr id="11" name="Group 10"/>
          <p:cNvGrpSpPr/>
          <p:nvPr/>
        </p:nvGrpSpPr>
        <p:grpSpPr>
          <a:xfrm>
            <a:off x="4999443" y="1919285"/>
            <a:ext cx="3418594" cy="1915060"/>
            <a:chOff x="5232496" y="2687733"/>
            <a:chExt cx="3418594" cy="1915060"/>
          </a:xfrm>
        </p:grpSpPr>
        <p:pic>
          <p:nvPicPr>
            <p:cNvPr id="24" name="Picture 23"/>
            <p:cNvPicPr/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2496" y="2687733"/>
              <a:ext cx="1455818" cy="14321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Picture 24" descr="Macintosh HD:Users:ebenedet:Desktop:misc_lavoro:EB_layout60.png"/>
            <p:cNvPicPr/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8644" r="-1"/>
            <a:stretch/>
          </p:blipFill>
          <p:spPr bwMode="auto">
            <a:xfrm>
              <a:off x="6894793" y="2702501"/>
              <a:ext cx="1756297" cy="1470746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7" name="Rectangle 26"/>
            <p:cNvSpPr/>
            <p:nvPr/>
          </p:nvSpPr>
          <p:spPr>
            <a:xfrm>
              <a:off x="5270424" y="4325794"/>
              <a:ext cx="237186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hlinkClick r:id="rId7"/>
                </a:rPr>
                <a:t>https</a:t>
              </a:r>
              <a:r>
                <a:rPr lang="en-US" sz="1200" dirty="0">
                  <a:hlinkClick r:id="rId7"/>
                </a:rPr>
                <a:t>://arxiv.org/abs/</a:t>
              </a:r>
              <a:r>
                <a:rPr lang="en-US" sz="1200" dirty="0" smtClean="0">
                  <a:hlinkClick r:id="rId7"/>
                </a:rPr>
                <a:t>2105.04205</a:t>
              </a:r>
              <a:r>
                <a:rPr lang="en-US" sz="1200" dirty="0" smtClean="0"/>
                <a:t> </a:t>
              </a:r>
              <a:endParaRPr lang="en-US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92306" y="4179410"/>
              <a:ext cx="265457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 smtClean="0"/>
                <a:t>E. Benedetto, U. </a:t>
              </a:r>
              <a:r>
                <a:rPr lang="en-US" sz="1200" dirty="0" err="1" smtClean="0"/>
                <a:t>Amaldi</a:t>
              </a:r>
              <a:r>
                <a:rPr lang="en-US" sz="1200" dirty="0" smtClean="0"/>
                <a:t> et al. @ TERA</a:t>
              </a:r>
            </a:p>
          </p:txBody>
        </p:sp>
      </p:grpSp>
      <p:sp>
        <p:nvSpPr>
          <p:cNvPr id="12" name="Rectangle 11"/>
          <p:cNvSpPr/>
          <p:nvPr/>
        </p:nvSpPr>
        <p:spPr>
          <a:xfrm>
            <a:off x="8820238" y="1091661"/>
            <a:ext cx="27109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Font typeface="Wingdings" charset="2"/>
              <a:buChar char="Ø"/>
            </a:pPr>
            <a:r>
              <a:rPr lang="en-US" sz="2200" dirty="0"/>
              <a:t>Helium-only, warm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61531" y="929770"/>
            <a:ext cx="39035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charset="2"/>
              <a:buChar char="Ø"/>
            </a:pPr>
            <a:r>
              <a:rPr lang="en-US" sz="2200" dirty="0"/>
              <a:t>Compact (C=27m), with </a:t>
            </a:r>
            <a:r>
              <a:rPr lang="en-US" sz="2200" dirty="0" smtClean="0"/>
              <a:t>SC-magnets AG</a:t>
            </a:r>
            <a:r>
              <a:rPr lang="en-US" sz="2200" dirty="0"/>
              <a:t>-</a:t>
            </a:r>
            <a:r>
              <a:rPr lang="en-US" sz="2200" dirty="0" smtClean="0"/>
              <a:t>CCT</a:t>
            </a:r>
            <a:endParaRPr lang="en-US" sz="2200" dirty="0"/>
          </a:p>
        </p:txBody>
      </p:sp>
      <p:sp>
        <p:nvSpPr>
          <p:cNvPr id="14" name="Rectangle 13"/>
          <p:cNvSpPr/>
          <p:nvPr/>
        </p:nvSpPr>
        <p:spPr>
          <a:xfrm>
            <a:off x="-230998" y="1149844"/>
            <a:ext cx="528207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charset="2"/>
              <a:buChar char="Ø"/>
            </a:pPr>
            <a:r>
              <a:rPr lang="en-US" sz="2200" dirty="0">
                <a:solidFill>
                  <a:srgbClr val="E15E32"/>
                </a:solidFill>
              </a:rPr>
              <a:t> </a:t>
            </a:r>
            <a:r>
              <a:rPr lang="en-US" sz="2200" dirty="0"/>
              <a:t>PIMMS-lattice (C=75m), </a:t>
            </a:r>
            <a:r>
              <a:rPr lang="en-US" sz="2200" dirty="0" smtClean="0"/>
              <a:t>intensity x20  (SEEIIST baseline)</a:t>
            </a:r>
            <a:endParaRPr lang="en-US" sz="2200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0409" y="1572211"/>
            <a:ext cx="1770828" cy="15470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69782" y="3119265"/>
            <a:ext cx="207553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/>
              <a:t>M. </a:t>
            </a:r>
            <a:r>
              <a:rPr lang="en-US" sz="1400" dirty="0" err="1" smtClean="0"/>
              <a:t>Vretenar</a:t>
            </a:r>
            <a:r>
              <a:rPr lang="en-US" sz="1400" dirty="0" smtClean="0"/>
              <a:t> et al., IPAC22</a:t>
            </a:r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2386342"/>
              </p:ext>
            </p:extLst>
          </p:nvPr>
        </p:nvGraphicFramePr>
        <p:xfrm>
          <a:off x="6513284" y="4164572"/>
          <a:ext cx="5678716" cy="260914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schemeClr val="tx1">
                      <a:alpha val="43000"/>
                    </a:schemeClr>
                  </a:outerShdw>
                </a:effectLst>
                <a:tableStyleId>{8EC20E35-A176-4012-BC5E-935CFFF8708E}</a:tableStyleId>
              </a:tblPr>
              <a:tblGrid>
                <a:gridCol w="2685143"/>
                <a:gridCol w="943428"/>
                <a:gridCol w="1016000"/>
                <a:gridCol w="1034145"/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Intensity*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2.6 e11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8.2 e10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</a:t>
                      </a:r>
                      <a:r>
                        <a:rPr lang="en-US" baseline="0" dirty="0" smtClean="0"/>
                        <a:t> e10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Inj. E (MeV/u)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7-10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err="1" smtClean="0"/>
                        <a:t>Extr</a:t>
                      </a:r>
                      <a:r>
                        <a:rPr lang="en-US" sz="1600" baseline="0" dirty="0" smtClean="0"/>
                        <a:t>. E </a:t>
                      </a:r>
                      <a:r>
                        <a:rPr lang="en-US" sz="1600" dirty="0" smtClean="0"/>
                        <a:t>(MeV/u)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60-250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60-250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100-430</a:t>
                      </a:r>
                      <a:endParaRPr lang="en-US" dirty="0"/>
                    </a:p>
                  </a:txBody>
                  <a:tcPr/>
                </a:tc>
              </a:tr>
              <a:tr h="38410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</a:t>
                      </a:r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r </a:t>
                      </a:r>
                      <a:r>
                        <a:rPr lang="en-US" sz="1600" dirty="0" smtClean="0">
                          <a:latin typeface="+mn-lt"/>
                          <a:cs typeface="Symbol" charset="2"/>
                        </a:rPr>
                        <a:t>max (Tm)</a:t>
                      </a:r>
                      <a:endParaRPr lang="en-US" sz="1600" dirty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2.42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4.85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6.62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  <a:cs typeface="Symbol" charset="2"/>
                        </a:rPr>
                        <a:t>Spill ripple</a:t>
                      </a:r>
                      <a:r>
                        <a:rPr lang="en-US" sz="1600" baseline="0" dirty="0" smtClean="0">
                          <a:latin typeface="+mn-lt"/>
                          <a:cs typeface="Symbol" charset="2"/>
                        </a:rPr>
                        <a:t> </a:t>
                      </a:r>
                      <a:r>
                        <a:rPr lang="en-US" sz="1600" dirty="0" smtClean="0">
                          <a:latin typeface="+mn-lt"/>
                          <a:cs typeface="Symbol" charset="2"/>
                        </a:rPr>
                        <a:t>I</a:t>
                      </a:r>
                      <a:r>
                        <a:rPr lang="en-US" sz="1600" baseline="-25000" dirty="0" smtClean="0">
                          <a:latin typeface="+mn-lt"/>
                          <a:cs typeface="Symbol" charset="2"/>
                        </a:rPr>
                        <a:t>max</a:t>
                      </a:r>
                      <a:r>
                        <a:rPr lang="en-US" sz="1600" dirty="0" smtClean="0">
                          <a:latin typeface="+mn-lt"/>
                          <a:cs typeface="Symbol" charset="2"/>
                        </a:rPr>
                        <a:t>/</a:t>
                      </a:r>
                      <a:r>
                        <a:rPr lang="en-US" sz="1600" dirty="0" err="1" smtClean="0">
                          <a:latin typeface="+mn-lt"/>
                          <a:cs typeface="Symbol" charset="2"/>
                        </a:rPr>
                        <a:t>I</a:t>
                      </a:r>
                      <a:r>
                        <a:rPr lang="en-US" sz="1600" baseline="-25000" dirty="0" err="1" smtClean="0">
                          <a:latin typeface="+mn-lt"/>
                          <a:cs typeface="Symbol" charset="2"/>
                        </a:rPr>
                        <a:t>ave</a:t>
                      </a:r>
                      <a:r>
                        <a:rPr lang="en-US" sz="1600" dirty="0" smtClean="0">
                          <a:latin typeface="+mn-lt"/>
                          <a:cs typeface="Symbol" charset="2"/>
                        </a:rPr>
                        <a:t> @1</a:t>
                      </a:r>
                      <a:r>
                        <a:rPr lang="en-US" sz="1600" baseline="0" dirty="0" smtClean="0">
                          <a:latin typeface="+mn-lt"/>
                          <a:cs typeface="Symbol" charset="2"/>
                        </a:rPr>
                        <a:t> kHz</a:t>
                      </a:r>
                      <a:endParaRPr lang="en-US" sz="1600" dirty="0">
                        <a:latin typeface="+mn-lt"/>
                        <a:cs typeface="Symbol" charset="2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&lt;1.5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  <a:cs typeface="Symbol" charset="2"/>
                        </a:rPr>
                        <a:t>Spill duration (s)</a:t>
                      </a:r>
                      <a:endParaRPr lang="en-US" sz="1600" dirty="0">
                        <a:latin typeface="+mn-lt"/>
                        <a:cs typeface="Symbol" charset="2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0.1 - 60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6628353" y="3872649"/>
            <a:ext cx="434156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2F2F2F"/>
                </a:solidFill>
              </a:rPr>
              <a:t>*To deliver 2 </a:t>
            </a:r>
            <a:r>
              <a:rPr lang="en-US" sz="1600" dirty="0" err="1" smtClean="0">
                <a:solidFill>
                  <a:srgbClr val="2F2F2F"/>
                </a:solidFill>
              </a:rPr>
              <a:t>Gy</a:t>
            </a:r>
            <a:r>
              <a:rPr lang="en-US" sz="1600" dirty="0" smtClean="0">
                <a:solidFill>
                  <a:srgbClr val="2F2F2F"/>
                </a:solidFill>
              </a:rPr>
              <a:t> to a 10x10x10 cm</a:t>
            </a:r>
            <a:r>
              <a:rPr lang="en-US" sz="1600" baseline="30000" dirty="0" smtClean="0">
                <a:solidFill>
                  <a:srgbClr val="2F2F2F"/>
                </a:solidFill>
              </a:rPr>
              <a:t>3</a:t>
            </a:r>
            <a:r>
              <a:rPr lang="en-US" sz="1600" dirty="0" smtClean="0">
                <a:solidFill>
                  <a:srgbClr val="2F2F2F"/>
                </a:solidFill>
              </a:rPr>
              <a:t> in one cycle</a:t>
            </a:r>
          </a:p>
        </p:txBody>
      </p:sp>
    </p:spTree>
    <p:extLst>
      <p:ext uri="{BB962C8B-B14F-4D97-AF65-F5344CB8AC3E}">
        <p14:creationId xmlns:p14="http://schemas.microsoft.com/office/powerpoint/2010/main" val="2857574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2" grpId="0"/>
      <p:bldP spid="13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 SEEIIST baseline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08/06/22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Benedetto – CCAP Seminar – Accelerator challenges for NIMMS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92" r="3067"/>
          <a:stretch/>
        </p:blipFill>
        <p:spPr bwMode="auto">
          <a:xfrm>
            <a:off x="295969" y="2161269"/>
            <a:ext cx="5149156" cy="35166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7989" y="5803753"/>
            <a:ext cx="349577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/>
              <a:t>SEEIIST layout, </a:t>
            </a:r>
            <a:r>
              <a:rPr lang="en-US" sz="1200" dirty="0">
                <a:hlinkClick r:id="rId3"/>
              </a:rPr>
              <a:t>https://cds.cern.ch/record/</a:t>
            </a:r>
            <a:r>
              <a:rPr lang="en-US" sz="1200" dirty="0" smtClean="0">
                <a:hlinkClick r:id="rId3"/>
              </a:rPr>
              <a:t>2748083</a:t>
            </a:r>
            <a:endParaRPr lang="en-US" sz="12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-230998" y="1264827"/>
            <a:ext cx="528207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charset="2"/>
              <a:buChar char="Ø"/>
            </a:pPr>
            <a:r>
              <a:rPr lang="en-US" sz="2200" dirty="0">
                <a:solidFill>
                  <a:srgbClr val="E15E32"/>
                </a:solidFill>
              </a:rPr>
              <a:t> </a:t>
            </a:r>
            <a:r>
              <a:rPr lang="en-US" sz="2200" dirty="0"/>
              <a:t>PIMMS-lattice (C=75m), </a:t>
            </a:r>
            <a:r>
              <a:rPr lang="en-US" sz="2200" dirty="0" smtClean="0"/>
              <a:t>intensity x20  (SEEIIST baseline)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6302375" y="2034268"/>
            <a:ext cx="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 rot="20706946">
            <a:off x="6198222" y="4699634"/>
            <a:ext cx="1737920" cy="55399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Collaboration w. U. Melbourne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94375" y="1114664"/>
            <a:ext cx="5991443" cy="307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Research and treatment: 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50% day-time devoted to research: radio-biology, veterinary, material science, …</a:t>
            </a:r>
          </a:p>
          <a:p>
            <a:pPr marL="285750" indent="-285750" algn="l">
              <a:buFont typeface="Arial"/>
              <a:buChar char="•"/>
            </a:pPr>
            <a:endParaRPr lang="en-US" sz="2000" dirty="0"/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Separation between clinical and experimental area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Experimental area is modular</a:t>
            </a:r>
          </a:p>
          <a:p>
            <a:pPr marL="285750" indent="-285750" algn="l">
              <a:buFont typeface="Arial"/>
              <a:buChar char="•"/>
            </a:pPr>
            <a:endParaRPr lang="en-US" sz="2000" dirty="0"/>
          </a:p>
          <a:p>
            <a:pPr marL="285750" indent="-285750" algn="l">
              <a:buFont typeface="Arial"/>
              <a:buChar char="•"/>
            </a:pPr>
            <a:r>
              <a:rPr lang="en-US" sz="2000" dirty="0" err="1" smtClean="0"/>
              <a:t>Linac</a:t>
            </a:r>
            <a:r>
              <a:rPr lang="en-US" sz="2000" dirty="0" smtClean="0"/>
              <a:t> and sources separated from synchrotron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/>
              <a:t>Potentially expanded to for radio-isotope production (from </a:t>
            </a:r>
            <a:r>
              <a:rPr lang="en-US" sz="2000" dirty="0" err="1" smtClean="0"/>
              <a:t>linac</a:t>
            </a:r>
            <a:r>
              <a:rPr lang="en-US" sz="2000" dirty="0" smtClean="0"/>
              <a:t>)</a:t>
            </a:r>
          </a:p>
        </p:txBody>
      </p:sp>
      <p:pic>
        <p:nvPicPr>
          <p:cNvPr id="12" name="Picture 11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8578" y="4738506"/>
            <a:ext cx="1959610" cy="151861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889625" y="5677873"/>
            <a:ext cx="23153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X. Zhang, alternative lattice based on DBA</a:t>
            </a:r>
          </a:p>
        </p:txBody>
      </p:sp>
      <p:pic>
        <p:nvPicPr>
          <p:cNvPr id="14" name="Picture 13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6473" y="4873625"/>
            <a:ext cx="2002155" cy="12959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7610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2) SC-magnets compact ring for C-ions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08/06/22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Benedetto – CCAP Seminar – Accelerator challenges for NIMMS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9250" y="1460500"/>
            <a:ext cx="48246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Evolved to triangular, to “ease” magnets design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79" y="3824434"/>
            <a:ext cx="3452495" cy="23509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82879" y="3823971"/>
            <a:ext cx="525785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 smtClean="0"/>
              <a:t>@TERA</a:t>
            </a:r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78" y="1737500"/>
            <a:ext cx="2007871" cy="1804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Macintosh HD:Users:ebenedet:Desktop:misc_lavoro:EB_layout60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644" r="-1"/>
          <a:stretch/>
        </p:blipFill>
        <p:spPr bwMode="auto">
          <a:xfrm>
            <a:off x="3307015" y="1751883"/>
            <a:ext cx="2100525" cy="17955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0" y="3547435"/>
            <a:ext cx="23718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hlinkClick r:id="rId5"/>
              </a:rPr>
              <a:t>https</a:t>
            </a:r>
            <a:r>
              <a:rPr lang="en-US" sz="1200" dirty="0">
                <a:hlinkClick r:id="rId5"/>
              </a:rPr>
              <a:t>://arxiv.org/abs/</a:t>
            </a:r>
            <a:r>
              <a:rPr lang="en-US" sz="1200" dirty="0" smtClean="0">
                <a:hlinkClick r:id="rId5"/>
              </a:rPr>
              <a:t>2105.04205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04D5FA27-1FF8-6F4E-9A85-DB170FE2252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9362" y="4704629"/>
            <a:ext cx="4540763" cy="147074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3" name="Content Placeholder 5">
            <a:extLst>
              <a:ext uri="{FF2B5EF4-FFF2-40B4-BE49-F238E27FC236}">
                <a16:creationId xmlns="" xmlns:a16="http://schemas.microsoft.com/office/drawing/2014/main" id="{F75CDD52-D48D-1741-90CC-E6D6579D9EC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41836" y="3998188"/>
            <a:ext cx="2895577" cy="576774"/>
          </a:xfrm>
          <a:prstGeom prst="rect">
            <a:avLst/>
          </a:prstGeom>
          <a:noFill/>
          <a:ln w="9525">
            <a:solidFill>
              <a:srgbClr val="C0504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0268" y="1288782"/>
            <a:ext cx="2914607" cy="208130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ight Arrow 15"/>
          <p:cNvSpPr/>
          <p:nvPr/>
        </p:nvSpPr>
        <p:spPr>
          <a:xfrm>
            <a:off x="2506680" y="2329434"/>
            <a:ext cx="693475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8620125" y="3228746"/>
            <a:ext cx="3432203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/>
              <a:buChar char="•"/>
            </a:pPr>
            <a:r>
              <a:rPr lang="en-US" sz="2000" dirty="0" smtClean="0">
                <a:solidFill>
                  <a:srgbClr val="0033A0"/>
                </a:solidFill>
              </a:rPr>
              <a:t>Optics is </a:t>
            </a:r>
            <a:r>
              <a:rPr lang="en-US" sz="2000" dirty="0" err="1" smtClean="0">
                <a:solidFill>
                  <a:srgbClr val="0033A0"/>
                </a:solidFill>
              </a:rPr>
              <a:t>preliminar</a:t>
            </a:r>
            <a:r>
              <a:rPr lang="en-US" sz="2000" dirty="0" smtClean="0">
                <a:solidFill>
                  <a:srgbClr val="0033A0"/>
                </a:solidFill>
              </a:rPr>
              <a:t>, </a:t>
            </a:r>
            <a:r>
              <a:rPr lang="en-US" sz="2000" dirty="0" err="1" smtClean="0">
                <a:solidFill>
                  <a:srgbClr val="0033A0"/>
                </a:solidFill>
              </a:rPr>
              <a:t>inj</a:t>
            </a:r>
            <a:r>
              <a:rPr lang="en-US" sz="2000" dirty="0" smtClean="0">
                <a:solidFill>
                  <a:srgbClr val="0033A0"/>
                </a:solidFill>
              </a:rPr>
              <a:t>/</a:t>
            </a:r>
            <a:r>
              <a:rPr lang="en-US" sz="2000" dirty="0" err="1" smtClean="0">
                <a:solidFill>
                  <a:srgbClr val="0033A0"/>
                </a:solidFill>
              </a:rPr>
              <a:t>ext</a:t>
            </a:r>
            <a:r>
              <a:rPr lang="en-US" sz="2000" dirty="0" smtClean="0">
                <a:solidFill>
                  <a:srgbClr val="0033A0"/>
                </a:solidFill>
              </a:rPr>
              <a:t> to be designed yet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33A0"/>
                </a:solidFill>
              </a:rPr>
              <a:t>Based on 3.5T 60 </a:t>
            </a:r>
            <a:r>
              <a:rPr lang="en-US" dirty="0" err="1">
                <a:solidFill>
                  <a:srgbClr val="0033A0"/>
                </a:solidFill>
              </a:rPr>
              <a:t>deg</a:t>
            </a:r>
            <a:r>
              <a:rPr lang="en-US" dirty="0">
                <a:solidFill>
                  <a:srgbClr val="0033A0"/>
                </a:solidFill>
              </a:rPr>
              <a:t> AG-CCT</a:t>
            </a:r>
          </a:p>
          <a:p>
            <a:pPr marL="285750" lvl="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597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Strongly curved CCT magnets challenges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1" name="Google Shape;73;p15"/>
          <p:cNvPicPr preferRelativeResize="0">
            <a:picLocks noChangeAspect="1"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26956" y="812055"/>
            <a:ext cx="8883186" cy="4816287"/>
          </a:xfrm>
          <a:prstGeom prst="rect">
            <a:avLst/>
          </a:prstGeom>
          <a:noFill/>
          <a:ln>
            <a:solidFill>
              <a:srgbClr val="005551"/>
            </a:solidFill>
          </a:ln>
        </p:spPr>
      </p:pic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2C602CB6-9B99-47CC-9241-2FCC420B4B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141597"/>
              </p:ext>
            </p:extLst>
          </p:nvPr>
        </p:nvGraphicFramePr>
        <p:xfrm>
          <a:off x="215984" y="2758533"/>
          <a:ext cx="4580534" cy="3474720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1615933">
                  <a:extLst>
                    <a:ext uri="{9D8B030D-6E8A-4147-A177-3AD203B41FA5}">
                      <a16:colId xmlns="" xmlns:a16="http://schemas.microsoft.com/office/drawing/2014/main" val="700764407"/>
                    </a:ext>
                  </a:extLst>
                </a:gridCol>
                <a:gridCol w="1303144">
                  <a:extLst>
                    <a:ext uri="{9D8B030D-6E8A-4147-A177-3AD203B41FA5}">
                      <a16:colId xmlns="" xmlns:a16="http://schemas.microsoft.com/office/drawing/2014/main" val="4203984703"/>
                    </a:ext>
                  </a:extLst>
                </a:gridCol>
                <a:gridCol w="1661457">
                  <a:extLst>
                    <a:ext uri="{9D8B030D-6E8A-4147-A177-3AD203B41FA5}">
                      <a16:colId xmlns="" xmlns:a16="http://schemas.microsoft.com/office/drawing/2014/main" val="631633327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Parameter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Synchrotron magnet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Prototype Magnet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2712741710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B</a:t>
                      </a:r>
                      <a:r>
                        <a:rPr lang="en-GB" sz="1200">
                          <a:effectLst/>
                          <a:sym typeface="Symbol" panose="05050102010706020507" pitchFamily="18" charset="2"/>
                        </a:rPr>
                        <a:t></a:t>
                      </a:r>
                      <a:r>
                        <a:rPr lang="en-GB" sz="1200">
                          <a:effectLst/>
                        </a:rPr>
                        <a:t> (Tm)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6.6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6.6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1158392548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</a:rPr>
                        <a:t>B</a:t>
                      </a:r>
                      <a:r>
                        <a:rPr lang="en-GB" sz="1200" baseline="-25000" dirty="0">
                          <a:effectLst/>
                        </a:rPr>
                        <a:t>0</a:t>
                      </a:r>
                      <a:r>
                        <a:rPr lang="en-GB" sz="1200" dirty="0">
                          <a:effectLst/>
                        </a:rPr>
                        <a:t> dipole (T)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3.0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4-5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955590179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</a:rPr>
                        <a:t>Coil </a:t>
                      </a:r>
                      <a:r>
                        <a:rPr lang="en-GB" sz="1200" dirty="0" err="1">
                          <a:effectLst/>
                        </a:rPr>
                        <a:t>apert</a:t>
                      </a:r>
                      <a:r>
                        <a:rPr lang="en-GB" sz="1200" dirty="0">
                          <a:effectLst/>
                        </a:rPr>
                        <a:t>. (mm)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70-90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60 (90)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194599258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Curvature radius (m)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</a:rPr>
                        <a:t>2.2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2.2 ,  </a:t>
                      </a:r>
                      <a:r>
                        <a:rPr lang="en-GB" sz="1200">
                          <a:effectLst/>
                          <a:sym typeface="Symbol" panose="05050102010706020507" pitchFamily="18" charset="2"/>
                        </a:rPr>
                        <a:t>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328523903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Ramp Rate (T/s)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0.15-1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3400294472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Field Quality (10</a:t>
                      </a:r>
                      <a:r>
                        <a:rPr lang="en-GB" sz="1200" baseline="30000">
                          <a:effectLst/>
                        </a:rPr>
                        <a:t>-4</a:t>
                      </a:r>
                      <a:r>
                        <a:rPr lang="en-GB" sz="1200">
                          <a:effectLst/>
                        </a:rPr>
                        <a:t>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1-2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10-20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592415738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Deflecting angle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</a:rPr>
                        <a:t>90</a:t>
                      </a:r>
                      <a:r>
                        <a:rPr lang="en-GB" sz="1200" dirty="0">
                          <a:effectLst/>
                          <a:sym typeface="Symbol" panose="05050102010706020507" pitchFamily="18" charset="2"/>
                        </a:rPr>
                        <a:t>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0 - 45</a:t>
                      </a:r>
                      <a:r>
                        <a:rPr lang="en-GB" sz="1200">
                          <a:effectLst/>
                          <a:sym typeface="Symbol" panose="05050102010706020507" pitchFamily="18" charset="2"/>
                        </a:rPr>
                        <a:t>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1170050158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Alternating-Gradient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yes (triplet)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N/A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2113590165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Quad gradient (T/m)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40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40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2648174044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B</a:t>
                      </a:r>
                      <a:r>
                        <a:rPr lang="en-GB" sz="1200" baseline="-25000">
                          <a:effectLst/>
                        </a:rPr>
                        <a:t>quad</a:t>
                      </a:r>
                      <a:r>
                        <a:rPr lang="en-GB" sz="1200">
                          <a:effectLst/>
                        </a:rPr>
                        <a:t> peak  (T)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1.54- 1.98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1.2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2409789263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B</a:t>
                      </a:r>
                      <a:r>
                        <a:rPr lang="en-GB" sz="1200" baseline="-25000">
                          <a:effectLst/>
                        </a:rPr>
                        <a:t>peak</a:t>
                      </a:r>
                      <a:r>
                        <a:rPr lang="en-GB" sz="1200">
                          <a:effectLst/>
                        </a:rPr>
                        <a:t> coil (T)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4.6 - 5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5.6-7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1331957522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</a:rPr>
                        <a:t>Operating current (kA)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&lt; 6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&lt; 5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2007746895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</a:rPr>
                        <a:t>Type of Superconductor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NbTi (Nb</a:t>
                      </a:r>
                      <a:r>
                        <a:rPr lang="en-GB" sz="1200" baseline="-25000">
                          <a:effectLst/>
                        </a:rPr>
                        <a:t>3</a:t>
                      </a:r>
                      <a:r>
                        <a:rPr lang="en-GB" sz="1200">
                          <a:effectLst/>
                        </a:rPr>
                        <a:t>Sn)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NbTi (curved), HTS (straight)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28481142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</a:rPr>
                        <a:t>Operating temperature (K)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</a:rPr>
                        <a:t>5 (8)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</a:rPr>
                        <a:t>5 (20)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51894275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953D183B-1FF3-4631-B77F-9D8786009CB3}"/>
              </a:ext>
            </a:extLst>
          </p:cNvPr>
          <p:cNvSpPr txBox="1"/>
          <p:nvPr/>
        </p:nvSpPr>
        <p:spPr>
          <a:xfrm>
            <a:off x="216864" y="2434118"/>
            <a:ext cx="4797368" cy="3077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sz="2000" dirty="0"/>
              <a:t>Magnet Parameters for </a:t>
            </a:r>
            <a:r>
              <a:rPr lang="fr-CH" sz="2000" dirty="0" smtClean="0"/>
              <a:t>HITRIplus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7347857" y="5296914"/>
            <a:ext cx="119316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 smtClean="0"/>
              <a:t>Lucio</a:t>
            </a:r>
            <a:r>
              <a:rPr lang="en-US" dirty="0" smtClean="0"/>
              <a:t> Rossi</a:t>
            </a:r>
          </a:p>
        </p:txBody>
      </p:sp>
      <p:sp>
        <p:nvSpPr>
          <p:cNvPr id="13" name="TextBox 12"/>
          <p:cNvSpPr txBox="1"/>
          <p:nvPr/>
        </p:nvSpPr>
        <p:spPr>
          <a:xfrm rot="20706946">
            <a:off x="278474" y="1136778"/>
            <a:ext cx="2636884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Collaboration w. INFN,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artners in </a:t>
            </a: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HITRIplus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and </a:t>
            </a: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iFAST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and </a:t>
            </a: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U.Manchester</a:t>
            </a:r>
            <a:endParaRPr lang="en-US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305728" y="6350861"/>
            <a:ext cx="3551335" cy="370624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dirty="0" smtClean="0"/>
              <a:t>/6/2022 – CCAP Seminar Imperial College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4" y="6356360"/>
            <a:ext cx="6572221" cy="365125"/>
          </a:xfrm>
        </p:spPr>
        <p:txBody>
          <a:bodyPr/>
          <a:lstStyle/>
          <a:p>
            <a:r>
              <a:rPr lang="en-US" dirty="0" smtClean="0"/>
              <a:t>E. Benedetto, Accelerator challenges for NIMMS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553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Quality for curved magnets 1/</a:t>
            </a:r>
            <a:r>
              <a:rPr lang="en-US" dirty="0"/>
              <a:t>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28" y="1016765"/>
            <a:ext cx="5131994" cy="26353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128" y="3739185"/>
            <a:ext cx="4648200" cy="171450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5777142" y="1109176"/>
            <a:ext cx="6163454" cy="4583599"/>
            <a:chOff x="5777142" y="1109176"/>
            <a:chExt cx="6163454" cy="4583599"/>
          </a:xfrm>
        </p:grpSpPr>
        <p:sp>
          <p:nvSpPr>
            <p:cNvPr id="9" name="TextBox 8"/>
            <p:cNvSpPr txBox="1"/>
            <p:nvPr/>
          </p:nvSpPr>
          <p:spPr>
            <a:xfrm>
              <a:off x="5777142" y="2788120"/>
              <a:ext cx="7048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</a:rPr>
                <a:t>Vs.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35034" y="1109176"/>
              <a:ext cx="2464495" cy="2164097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40683" y="1205625"/>
              <a:ext cx="2474017" cy="2164097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04786" y="4032579"/>
              <a:ext cx="3935810" cy="166019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7139425" y="3283786"/>
              <a:ext cx="45853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Multipole</a:t>
              </a:r>
              <a:r>
                <a:rPr lang="en-US" dirty="0" smtClean="0"/>
                <a:t> expansion, FFT on a reference radius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515851" y="3714252"/>
              <a:ext cx="21486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Rotating coil method</a:t>
              </a:r>
              <a:endParaRPr 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270501" y="3577702"/>
            <a:ext cx="19030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Only in straight geometry the coefficients are the same…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ECC54E20-3574-43C0-8C7F-017FD74ABF9C}"/>
              </a:ext>
            </a:extLst>
          </p:cNvPr>
          <p:cNvSpPr txBox="1"/>
          <p:nvPr/>
        </p:nvSpPr>
        <p:spPr>
          <a:xfrm>
            <a:off x="2249727" y="5719855"/>
            <a:ext cx="7551685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We define FQ using field derivatives, not multipoles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9902869" y="103711"/>
            <a:ext cx="224150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EB</a:t>
            </a:r>
            <a:r>
              <a:rPr lang="en-US" sz="1600" dirty="0"/>
              <a:t> </a:t>
            </a:r>
            <a:r>
              <a:rPr lang="en-US" sz="1600" dirty="0" smtClean="0"/>
              <a:t>and D. </a:t>
            </a:r>
            <a:r>
              <a:rPr lang="en-US" sz="1600" dirty="0" err="1" smtClean="0"/>
              <a:t>Barna</a:t>
            </a:r>
            <a:r>
              <a:rPr lang="en-US" sz="1600" dirty="0" smtClean="0"/>
              <a:t>, WG – field quality</a:t>
            </a:r>
          </a:p>
        </p:txBody>
      </p:sp>
      <p:pic>
        <p:nvPicPr>
          <p:cNvPr id="19" name="Immagin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9369" y="1"/>
            <a:ext cx="1461689" cy="73107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 rot="20706946">
            <a:off x="627583" y="1070811"/>
            <a:ext cx="2636884" cy="11079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Collaboration w. INFN,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artners in </a:t>
            </a: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HITRIplus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and </a:t>
            </a: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iFAST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U.Manchester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CERN ABP</a:t>
            </a:r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10"/>
          </p:nvPr>
        </p:nvSpPr>
        <p:spPr>
          <a:xfrm>
            <a:off x="1305728" y="6350861"/>
            <a:ext cx="3551335" cy="370624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dirty="0" smtClean="0"/>
              <a:t>/6/2022 – CCAP Seminar Imperial College</a:t>
            </a:r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4" y="6356360"/>
            <a:ext cx="6572221" cy="365125"/>
          </a:xfrm>
        </p:spPr>
        <p:txBody>
          <a:bodyPr/>
          <a:lstStyle/>
          <a:p>
            <a:r>
              <a:rPr lang="en-US" dirty="0" smtClean="0"/>
              <a:t>E. Benedetto, Accelerator challenges for NIMMS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356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305728" y="6350861"/>
            <a:ext cx="3551335" cy="370624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dirty="0" smtClean="0"/>
              <a:t>/6/2022 – CCAP Seminar Imperial College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4" y="6356360"/>
            <a:ext cx="6572221" cy="365125"/>
          </a:xfrm>
        </p:spPr>
        <p:txBody>
          <a:bodyPr/>
          <a:lstStyle/>
          <a:p>
            <a:r>
              <a:rPr lang="en-US" dirty="0" smtClean="0"/>
              <a:t>E. Benedetto, Accelerator challenges for NIMMS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Quality for curved magnets 2/3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9" name="Immagin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9369" y="1"/>
            <a:ext cx="1461689" cy="73107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124" y="1317625"/>
            <a:ext cx="7159626" cy="5369720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sp>
        <p:nvSpPr>
          <p:cNvPr id="28" name="TextBox 27"/>
          <p:cNvSpPr txBox="1"/>
          <p:nvPr/>
        </p:nvSpPr>
        <p:spPr>
          <a:xfrm>
            <a:off x="7817587" y="5299075"/>
            <a:ext cx="210909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D. </a:t>
            </a:r>
            <a:r>
              <a:rPr lang="en-US" dirty="0" err="1" smtClean="0"/>
              <a:t>Veres</a:t>
            </a:r>
            <a:r>
              <a:rPr lang="en-US" dirty="0" smtClean="0"/>
              <a:t>, D. </a:t>
            </a:r>
            <a:r>
              <a:rPr lang="en-US" dirty="0" err="1" smtClean="0"/>
              <a:t>Barna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8872135" y="3946053"/>
            <a:ext cx="2916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straight geometry only B1!</a:t>
            </a:r>
            <a:endParaRPr lang="en-US" dirty="0"/>
          </a:p>
        </p:txBody>
      </p:sp>
      <p:graphicFrame>
        <p:nvGraphicFramePr>
          <p:cNvPr id="25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9977144"/>
              </p:ext>
            </p:extLst>
          </p:nvPr>
        </p:nvGraphicFramePr>
        <p:xfrm>
          <a:off x="8122396" y="1380446"/>
          <a:ext cx="3830874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5133"/>
                <a:gridCol w="116574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aseline="0" dirty="0" err="1" smtClean="0"/>
                        <a:t>d</a:t>
                      </a:r>
                      <a:r>
                        <a:rPr lang="en-US" sz="2000" baseline="30000" dirty="0" err="1" smtClean="0"/>
                        <a:t>n</a:t>
                      </a:r>
                      <a:r>
                        <a:rPr lang="en-US" sz="2000" baseline="0" dirty="0" err="1" smtClean="0"/>
                        <a:t>By</a:t>
                      </a:r>
                      <a:r>
                        <a:rPr lang="en-US" sz="2000" dirty="0" smtClean="0"/>
                        <a:t>/</a:t>
                      </a:r>
                      <a:r>
                        <a:rPr lang="en-US" sz="2000" dirty="0" err="1" smtClean="0"/>
                        <a:t>dx</a:t>
                      </a:r>
                      <a:r>
                        <a:rPr lang="en-US" sz="2000" baseline="30000" dirty="0" err="1" smtClean="0"/>
                        <a:t>n</a:t>
                      </a:r>
                      <a:r>
                        <a:rPr lang="en-US" sz="2000" baseline="0" dirty="0" smtClean="0"/>
                        <a:t> /B1 x </a:t>
                      </a:r>
                      <a:r>
                        <a:rPr lang="en-US" sz="2000" baseline="0" dirty="0" err="1" smtClean="0"/>
                        <a:t>R</a:t>
                      </a:r>
                      <a:r>
                        <a:rPr lang="en-US" sz="2000" baseline="30000" dirty="0" err="1" smtClean="0"/>
                        <a:t>n</a:t>
                      </a:r>
                      <a:r>
                        <a:rPr lang="en-US" sz="2000" baseline="-25000" dirty="0" err="1" smtClean="0"/>
                        <a:t>ref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1.50E-02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1.00E+00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-4.60E-03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-1.11E-03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8.52E-03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9876117" y="123293"/>
            <a:ext cx="224150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EB</a:t>
            </a:r>
            <a:r>
              <a:rPr lang="en-US" sz="1600" dirty="0"/>
              <a:t> </a:t>
            </a:r>
            <a:r>
              <a:rPr lang="en-US" sz="1600" dirty="0" smtClean="0"/>
              <a:t>and D. </a:t>
            </a:r>
            <a:r>
              <a:rPr lang="en-US" sz="1600" dirty="0" err="1" smtClean="0"/>
              <a:t>Barna</a:t>
            </a:r>
            <a:r>
              <a:rPr lang="en-US" sz="1600" dirty="0" smtClean="0"/>
              <a:t>, WG – field quality</a:t>
            </a:r>
          </a:p>
        </p:txBody>
      </p:sp>
    </p:spTree>
    <p:extLst>
      <p:ext uri="{BB962C8B-B14F-4D97-AF65-F5344CB8AC3E}">
        <p14:creationId xmlns:p14="http://schemas.microsoft.com/office/powerpoint/2010/main" val="932631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Quality for curved magnets 3/3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9" name="Immagin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9369" y="1"/>
            <a:ext cx="1461689" cy="731078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questions:</a:t>
            </a:r>
          </a:p>
          <a:p>
            <a:pPr lvl="1"/>
            <a:r>
              <a:rPr lang="en-US" dirty="0" smtClean="0"/>
              <a:t>What/how to measure field quality?</a:t>
            </a:r>
          </a:p>
          <a:p>
            <a:pPr lvl="1"/>
            <a:r>
              <a:rPr lang="en-US" dirty="0" smtClean="0"/>
              <a:t>How to generate gradients </a:t>
            </a:r>
            <a:r>
              <a:rPr lang="en-US" dirty="0" smtClean="0">
                <a:sym typeface="Wingdings"/>
              </a:rPr>
              <a:t> D. </a:t>
            </a:r>
            <a:r>
              <a:rPr lang="en-US" dirty="0" err="1" smtClean="0">
                <a:sym typeface="Wingdings"/>
              </a:rPr>
              <a:t>Barna</a:t>
            </a:r>
            <a:r>
              <a:rPr lang="en-US" dirty="0" smtClean="0">
                <a:sym typeface="Wingdings"/>
              </a:rPr>
              <a:t> &amp; D. </a:t>
            </a:r>
            <a:r>
              <a:rPr lang="en-US" dirty="0" err="1" smtClean="0">
                <a:sym typeface="Wingdings"/>
              </a:rPr>
              <a:t>Veres</a:t>
            </a:r>
            <a:r>
              <a:rPr lang="en-US" dirty="0" smtClean="0">
                <a:sym typeface="Wingdings"/>
              </a:rPr>
              <a:t> algorithm for CCT winding</a:t>
            </a:r>
            <a:endParaRPr lang="en-US" dirty="0" smtClean="0"/>
          </a:p>
          <a:p>
            <a:pPr lvl="1"/>
            <a:r>
              <a:rPr lang="en-US" dirty="0" smtClean="0"/>
              <a:t>Integrated vs. Fringe field?</a:t>
            </a:r>
          </a:p>
          <a:p>
            <a:pPr lvl="1"/>
            <a:r>
              <a:rPr lang="en-US" dirty="0" smtClean="0"/>
              <a:t>How to qualify magnet / How to model !!!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876117" y="123293"/>
            <a:ext cx="224150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/>
              <a:t>EB</a:t>
            </a:r>
            <a:r>
              <a:rPr lang="en-US" sz="1600" dirty="0"/>
              <a:t> </a:t>
            </a:r>
            <a:r>
              <a:rPr lang="en-US" sz="1600" dirty="0" smtClean="0"/>
              <a:t>and D. </a:t>
            </a:r>
            <a:r>
              <a:rPr lang="en-US" sz="1600" dirty="0" err="1" smtClean="0"/>
              <a:t>Barna</a:t>
            </a:r>
            <a:r>
              <a:rPr lang="en-US" sz="1600" dirty="0" smtClean="0"/>
              <a:t>, WG – field quality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305728" y="6350861"/>
            <a:ext cx="3551335" cy="370624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dirty="0" smtClean="0"/>
              <a:t>/6/2022 – CCAP Seminar Imperial College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4" y="6356360"/>
            <a:ext cx="6572221" cy="365125"/>
          </a:xfrm>
        </p:spPr>
        <p:txBody>
          <a:bodyPr/>
          <a:lstStyle/>
          <a:p>
            <a:r>
              <a:rPr lang="en-US" dirty="0" smtClean="0"/>
              <a:t>E. Benedetto, Accelerator challenges for NIMMS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403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 Helium warm synchrotron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08/06/22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Benedetto – CCAP Seminar – Accelerator challenges for NIMMS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 descr="Ring_Rendered_2_7JUN2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8744" y="2403654"/>
            <a:ext cx="2910062" cy="17028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8744" y="197491"/>
            <a:ext cx="2384863" cy="20834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069782" y="5863834"/>
            <a:ext cx="207553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/>
              <a:t>M. </a:t>
            </a:r>
            <a:r>
              <a:rPr lang="en-US" sz="1400" dirty="0" err="1" smtClean="0"/>
              <a:t>Vretenar</a:t>
            </a:r>
            <a:r>
              <a:rPr lang="en-US" sz="1400" dirty="0" smtClean="0"/>
              <a:t> et al., IPAC22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8273" y="1239239"/>
            <a:ext cx="9239250" cy="48013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400" b="1" dirty="0" smtClean="0"/>
              <a:t>He is interesting in-between protons and C-ions:</a:t>
            </a:r>
          </a:p>
          <a:p>
            <a:pPr marL="800100" lvl="1" indent="-342900">
              <a:buFontTx/>
              <a:buChar char="-"/>
            </a:pPr>
            <a:r>
              <a:rPr lang="en-US" sz="2000" dirty="0" smtClean="0"/>
              <a:t>sharper </a:t>
            </a:r>
            <a:r>
              <a:rPr lang="en-US" sz="2000" dirty="0"/>
              <a:t>Bragg peak and fall-off to protons, </a:t>
            </a:r>
            <a:endParaRPr lang="en-US" sz="2000" dirty="0" smtClean="0"/>
          </a:p>
          <a:p>
            <a:pPr marL="800100" lvl="1" indent="-342900">
              <a:buFontTx/>
              <a:buChar char="-"/>
            </a:pPr>
            <a:r>
              <a:rPr lang="en-US" sz="2000" dirty="0" smtClean="0"/>
              <a:t>but less scattering </a:t>
            </a:r>
            <a:r>
              <a:rPr lang="en-US" sz="2000" dirty="0"/>
              <a:t>and nuclear fragmentation compared to carbon</a:t>
            </a:r>
            <a:r>
              <a:rPr lang="en-US" sz="2000" dirty="0" smtClean="0"/>
              <a:t>.</a:t>
            </a:r>
          </a:p>
          <a:p>
            <a:pPr marL="800100" lvl="1" indent="-342900">
              <a:buFontTx/>
              <a:buChar char="-"/>
            </a:pPr>
            <a:r>
              <a:rPr lang="en-US" sz="2000" dirty="0" smtClean="0"/>
              <a:t>Lower </a:t>
            </a:r>
            <a:r>
              <a:rPr lang="en-US" sz="2000" dirty="0"/>
              <a:t>neutron dose than protons or carbon</a:t>
            </a:r>
            <a:r>
              <a:rPr lang="en-US" sz="2000" dirty="0" smtClean="0"/>
              <a:t>.</a:t>
            </a:r>
          </a:p>
          <a:p>
            <a:pPr marL="800100" lvl="1" indent="-342900">
              <a:buFontTx/>
              <a:buChar char="-"/>
            </a:pPr>
            <a:r>
              <a:rPr lang="en-US" sz="2000" dirty="0" smtClean="0"/>
              <a:t>Improved </a:t>
            </a:r>
            <a:r>
              <a:rPr lang="en-US" sz="2000" dirty="0"/>
              <a:t>RBE to protons, less damaging LET than carbon</a:t>
            </a:r>
            <a:r>
              <a:rPr lang="en-US" sz="2000" dirty="0" smtClean="0"/>
              <a:t>.</a:t>
            </a:r>
          </a:p>
          <a:p>
            <a:pPr marL="800100" lvl="1" indent="-342900">
              <a:buFontTx/>
              <a:buChar char="-"/>
            </a:pPr>
            <a:endParaRPr lang="en-US" sz="2000" dirty="0"/>
          </a:p>
          <a:p>
            <a:r>
              <a:rPr lang="en-US" sz="2400" b="1" dirty="0" smtClean="0"/>
              <a:t>Max 220 MeV/u </a:t>
            </a:r>
            <a:r>
              <a:rPr lang="en-US" sz="2000" dirty="0" smtClean="0"/>
              <a:t>(30 cm range)</a:t>
            </a:r>
          </a:p>
          <a:p>
            <a:pPr marL="342900" indent="-342900">
              <a:buFontTx/>
              <a:buChar char="-"/>
            </a:pPr>
            <a:r>
              <a:rPr lang="en-US" sz="2000" dirty="0" err="1" smtClean="0"/>
              <a:t>Brho</a:t>
            </a:r>
            <a:r>
              <a:rPr lang="en-US" sz="2000" dirty="0" smtClean="0"/>
              <a:t>=4.5 Tm</a:t>
            </a:r>
          </a:p>
          <a:p>
            <a:pPr marL="342900" indent="-342900">
              <a:buFontTx/>
              <a:buChar char="-"/>
            </a:pPr>
            <a:endParaRPr lang="en-US" sz="2000" dirty="0"/>
          </a:p>
          <a:p>
            <a:r>
              <a:rPr lang="en-US" sz="2400" b="1" dirty="0" smtClean="0"/>
              <a:t>Magnet design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1.65 </a:t>
            </a:r>
            <a:r>
              <a:rPr lang="en-US" sz="2000" dirty="0"/>
              <a:t>T dipoles of length 2.65 m and 140 mm x 70 mm aperture</a:t>
            </a:r>
            <a:r>
              <a:rPr lang="en-US" sz="2000" dirty="0" smtClean="0"/>
              <a:t>.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Water</a:t>
            </a:r>
            <a:r>
              <a:rPr lang="en-US" sz="2000" dirty="0"/>
              <a:t>-cooled with 13 A/mm2 current density</a:t>
            </a:r>
            <a:r>
              <a:rPr lang="en-US" sz="2000" dirty="0" smtClean="0"/>
              <a:t>.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Coil </a:t>
            </a:r>
            <a:r>
              <a:rPr lang="en-US" sz="2000" dirty="0"/>
              <a:t>space is compatible for superconducting upgrades for carbon</a:t>
            </a:r>
            <a:r>
              <a:rPr lang="en-US" sz="2000" dirty="0" smtClean="0"/>
              <a:t>.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Corrector </a:t>
            </a:r>
            <a:r>
              <a:rPr lang="en-US" sz="2000" dirty="0"/>
              <a:t>magnets with dipole, </a:t>
            </a:r>
            <a:r>
              <a:rPr lang="en-US" sz="2000" dirty="0" err="1"/>
              <a:t>quadrupole</a:t>
            </a:r>
            <a:r>
              <a:rPr lang="en-US" sz="2000" dirty="0"/>
              <a:t> and </a:t>
            </a:r>
            <a:r>
              <a:rPr lang="en-US" sz="2000" dirty="0" err="1"/>
              <a:t>sextupole</a:t>
            </a:r>
            <a:r>
              <a:rPr lang="en-US" sz="2000" dirty="0"/>
              <a:t> fields</a:t>
            </a:r>
            <a:r>
              <a:rPr lang="en-US" sz="2000" dirty="0" smtClean="0"/>
              <a:t>.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Pickups </a:t>
            </a:r>
            <a:r>
              <a:rPr lang="en-US" sz="2000" dirty="0"/>
              <a:t>in dipoles to save space.</a:t>
            </a: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 rot="20327104">
            <a:off x="8731250" y="4905375"/>
            <a:ext cx="280987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Proven technology, compact  &amp; upgradable</a:t>
            </a:r>
          </a:p>
        </p:txBody>
      </p:sp>
    </p:spTree>
    <p:extLst>
      <p:ext uri="{BB962C8B-B14F-4D97-AF65-F5344CB8AC3E}">
        <p14:creationId xmlns:p14="http://schemas.microsoft.com/office/powerpoint/2010/main" val="1784536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Delivery of 2 </a:t>
            </a:r>
            <a:r>
              <a:rPr lang="en-US" dirty="0" err="1" smtClean="0"/>
              <a:t>Gy</a:t>
            </a:r>
            <a:r>
              <a:rPr lang="en-US" dirty="0"/>
              <a:t> </a:t>
            </a:r>
            <a:r>
              <a:rPr lang="en-US" dirty="0" smtClean="0"/>
              <a:t>in a 1liter </a:t>
            </a:r>
            <a:r>
              <a:rPr lang="en-US" dirty="0" err="1" smtClean="0"/>
              <a:t>tumour</a:t>
            </a:r>
            <a:r>
              <a:rPr lang="en-US" dirty="0" smtClean="0"/>
              <a:t>: HOW?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999" y="1164473"/>
            <a:ext cx="5304118" cy="23400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941" y="884587"/>
            <a:ext cx="3726610" cy="28240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63003" y="1509318"/>
            <a:ext cx="152632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 smtClean="0"/>
              <a:t>Courtesy </a:t>
            </a:r>
            <a:r>
              <a:rPr lang="en-US" sz="1200" i="1" dirty="0" err="1" smtClean="0"/>
              <a:t>MedAustron</a:t>
            </a:r>
            <a:endParaRPr lang="en-US" sz="1200" i="1" dirty="0" smtClean="0"/>
          </a:p>
        </p:txBody>
      </p:sp>
      <p:sp>
        <p:nvSpPr>
          <p:cNvPr id="10" name="Right Arrow 9"/>
          <p:cNvSpPr/>
          <p:nvPr/>
        </p:nvSpPr>
        <p:spPr>
          <a:xfrm>
            <a:off x="5722471" y="1867647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0031483" y="2475182"/>
            <a:ext cx="183665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 smtClean="0"/>
              <a:t>HIMAC, Iwata et al, NIM-A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34883" y="4891137"/>
            <a:ext cx="671898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 smtClean="0"/>
              <a:t>TOMORROW(?) </a:t>
            </a:r>
            <a:r>
              <a:rPr lang="en-US" sz="2000" dirty="0" smtClean="0"/>
              <a:t>… deliver the entire *high intensity* beam in &lt;500 </a:t>
            </a:r>
            <a:r>
              <a:rPr lang="en-US" sz="2000" dirty="0" err="1" smtClean="0"/>
              <a:t>ms</a:t>
            </a:r>
            <a:r>
              <a:rPr lang="en-US" sz="2000" dirty="0" smtClean="0"/>
              <a:t> for FLASH irradiation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0214" y="3728715"/>
            <a:ext cx="535851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 smtClean="0"/>
              <a:t>TODAY: </a:t>
            </a:r>
            <a:r>
              <a:rPr lang="en-US" dirty="0" smtClean="0"/>
              <a:t>Every  change of energy </a:t>
            </a:r>
            <a:r>
              <a:rPr lang="en-US" dirty="0" smtClean="0">
                <a:sym typeface="Wingdings"/>
              </a:rPr>
              <a:t> A different cycle</a:t>
            </a:r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7380941" y="3715778"/>
            <a:ext cx="4675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 smtClean="0"/>
              <a:t>TODAY in Japan: </a:t>
            </a:r>
            <a:r>
              <a:rPr lang="en-US" dirty="0" smtClean="0"/>
              <a:t>Multi-Energy Extraction (going down or up) within same cycle</a:t>
            </a:r>
          </a:p>
        </p:txBody>
      </p:sp>
      <p:sp>
        <p:nvSpPr>
          <p:cNvPr id="19" name="TextBox 18"/>
          <p:cNvSpPr txBox="1"/>
          <p:nvPr/>
        </p:nvSpPr>
        <p:spPr>
          <a:xfrm rot="20706946">
            <a:off x="9573738" y="4890495"/>
            <a:ext cx="2224999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Collaboration w. CNAO, </a:t>
            </a: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MedAustron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HIT, CERN ABT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305728" y="6380059"/>
            <a:ext cx="3551335" cy="370624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dirty="0" smtClean="0"/>
              <a:t>/6/2022 – CCAP Seminar Imperial College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4" y="6385558"/>
            <a:ext cx="6572221" cy="365125"/>
          </a:xfrm>
        </p:spPr>
        <p:txBody>
          <a:bodyPr/>
          <a:lstStyle/>
          <a:p>
            <a:r>
              <a:rPr lang="en-US" dirty="0" smtClean="0"/>
              <a:t>E. Benedetto, Accelerator challenges for NIMMS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402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8" grpId="0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(ion) radiation </a:t>
            </a:r>
            <a:r>
              <a:rPr lang="en-US" dirty="0" smtClean="0"/>
              <a:t>therapy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83565" y="1320209"/>
            <a:ext cx="1604064" cy="150403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08023" y="1110704"/>
            <a:ext cx="2736647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pl-PL" sz="1400" dirty="0" smtClean="0"/>
              <a:t>DOI:10.1016/j.ijrobp.2016.06.2446</a:t>
            </a:r>
            <a:endParaRPr lang="en-US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6F8D391E-A7C7-4937-8375-F88E71C2B2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58" y="4268281"/>
            <a:ext cx="2424993" cy="191654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104358" y="3236968"/>
            <a:ext cx="44463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Bragg Peak: </a:t>
            </a:r>
            <a:r>
              <a:rPr lang="en-US" dirty="0" smtClean="0"/>
              <a:t>charged particles deposit energy @ specific depth, depending on the beam energy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7998" y="954880"/>
            <a:ext cx="3649163" cy="203297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163475" y="3006844"/>
            <a:ext cx="4380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110 particle - proton therapy facilities, </a:t>
            </a:r>
          </a:p>
          <a:p>
            <a:r>
              <a:rPr lang="en-US" dirty="0" smtClean="0"/>
              <a:t>30 in Europe  (Vs. 14’000 X-ray facilities)</a:t>
            </a:r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57"/>
          <a:stretch/>
        </p:blipFill>
        <p:spPr>
          <a:xfrm>
            <a:off x="99077" y="1350790"/>
            <a:ext cx="1621950" cy="145674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9077" y="2824247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photons IMRT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376347" y="2824248"/>
            <a:ext cx="918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protons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A57BBF88-F887-4606-BBA9-0D2292D528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3847" y="4160144"/>
            <a:ext cx="2453824" cy="219621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DBDD9461-4B8B-4A7B-A84B-5496AEFA157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2459" y="4969491"/>
            <a:ext cx="1610121" cy="107458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369874" y="4365979"/>
            <a:ext cx="2163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HITACHI Synchrotron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01774" y="3127155"/>
            <a:ext cx="2290226" cy="307627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61915" y="1926085"/>
            <a:ext cx="2291272" cy="126749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9737134" y="1509719"/>
            <a:ext cx="2429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IBA </a:t>
            </a:r>
            <a:r>
              <a:rPr lang="en-US" dirty="0" err="1" smtClean="0"/>
              <a:t>SynchroCyclotron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8529" y="4735311"/>
            <a:ext cx="1905110" cy="12883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33553" y="4149436"/>
            <a:ext cx="25363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3</a:t>
            </a:r>
            <a:r>
              <a:rPr lang="en-US" sz="2000" b="1" dirty="0" smtClean="0">
                <a:solidFill>
                  <a:srgbClr val="FF0000"/>
                </a:solidFill>
              </a:rPr>
              <a:t>D beam scanning </a:t>
            </a:r>
            <a:endParaRPr lang="en-US" dirty="0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1305728" y="6350861"/>
            <a:ext cx="3551335" cy="370624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dirty="0" smtClean="0"/>
              <a:t>/6/2022 – CCAP Seminar Imperial College</a:t>
            </a:r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4" y="6356360"/>
            <a:ext cx="6572221" cy="365125"/>
          </a:xfrm>
        </p:spPr>
        <p:txBody>
          <a:bodyPr/>
          <a:lstStyle/>
          <a:p>
            <a:r>
              <a:rPr lang="en-US" dirty="0" smtClean="0"/>
              <a:t>E. Benedetto, Accelerator challenges for NIMMS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759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9" grpId="0"/>
      <p:bldP spid="22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Multi-turn injection of 2e10 C-ions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458163" y="2951483"/>
            <a:ext cx="2391902" cy="32090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722" y="3360037"/>
            <a:ext cx="2901794" cy="24232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2694" y="3449683"/>
            <a:ext cx="3237871" cy="218416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223209" y="5783263"/>
            <a:ext cx="291243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A. </a:t>
            </a:r>
            <a:r>
              <a:rPr lang="en-US" dirty="0" err="1" smtClean="0"/>
              <a:t>Advic</a:t>
            </a:r>
            <a:r>
              <a:rPr lang="en-US" dirty="0" smtClean="0"/>
              <a:t>, U. Sarajevo (2019)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68519" y="5783263"/>
            <a:ext cx="34901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EB, playing to increase brightness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44459" y="5783263"/>
            <a:ext cx="424154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LEIR injection (</a:t>
            </a:r>
            <a:r>
              <a:rPr lang="en-US" dirty="0" err="1" smtClean="0"/>
              <a:t>S.Maury</a:t>
            </a:r>
            <a:r>
              <a:rPr lang="en-US" dirty="0" smtClean="0"/>
              <a:t>, </a:t>
            </a:r>
            <a:r>
              <a:rPr lang="en-US" dirty="0" err="1"/>
              <a:t>C</a:t>
            </a:r>
            <a:r>
              <a:rPr lang="en-US" dirty="0" err="1" smtClean="0"/>
              <a:t>.Carli</a:t>
            </a:r>
            <a:r>
              <a:rPr lang="en-US" dirty="0" smtClean="0"/>
              <a:t>, D. </a:t>
            </a:r>
            <a:r>
              <a:rPr lang="en-US" dirty="0" err="1" smtClean="0"/>
              <a:t>Mohl</a:t>
            </a:r>
            <a:r>
              <a:rPr lang="en-US" dirty="0" smtClean="0"/>
              <a:t>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5356" y="1105647"/>
            <a:ext cx="11268643" cy="16619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ECR source ~200 </a:t>
            </a:r>
            <a:r>
              <a:rPr lang="en-US" dirty="0" err="1" smtClean="0"/>
              <a:t>uA</a:t>
            </a:r>
            <a:r>
              <a:rPr lang="en-US" dirty="0" smtClean="0"/>
              <a:t>  C+4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Next generation ECR (e.g. AISHA, Catania) ~600 </a:t>
            </a:r>
            <a:r>
              <a:rPr lang="en-US" dirty="0" err="1" smtClean="0"/>
              <a:t>uA</a:t>
            </a:r>
            <a:r>
              <a:rPr lang="en-US" dirty="0" smtClean="0"/>
              <a:t> C+4 (in 0.3 mm </a:t>
            </a:r>
            <a:r>
              <a:rPr lang="en-US" dirty="0" err="1" smtClean="0"/>
              <a:t>mrad</a:t>
            </a:r>
            <a:r>
              <a:rPr lang="en-US" dirty="0" smtClean="0"/>
              <a:t> </a:t>
            </a:r>
            <a:r>
              <a:rPr lang="en-US" dirty="0" err="1" smtClean="0"/>
              <a:t>rms</a:t>
            </a:r>
            <a:r>
              <a:rPr lang="en-US" dirty="0" smtClean="0"/>
              <a:t>)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Injecting @ 5 MeV/u in a 70 m circumference </a:t>
            </a:r>
          </a:p>
          <a:p>
            <a:pPr algn="l"/>
            <a:r>
              <a:rPr lang="en-US" dirty="0" smtClean="0"/>
              <a:t>Assume 90% (high!) efficiency from source to injection </a:t>
            </a:r>
            <a:r>
              <a:rPr lang="en-US" dirty="0" smtClean="0">
                <a:sym typeface="Wingdings"/>
              </a:rPr>
              <a:t> 13 “effective turns” needed (30 for the compact 30m)</a:t>
            </a:r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10128288" y="1001061"/>
            <a:ext cx="166051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~similar #turns for He-ions</a:t>
            </a:r>
          </a:p>
          <a:p>
            <a:pPr algn="l"/>
            <a:r>
              <a:rPr lang="en-US" dirty="0" smtClean="0"/>
              <a:t>(source 1mA)</a:t>
            </a:r>
          </a:p>
        </p:txBody>
      </p:sp>
      <p:sp>
        <p:nvSpPr>
          <p:cNvPr id="21" name="TextBox 20"/>
          <p:cNvSpPr txBox="1"/>
          <p:nvPr/>
        </p:nvSpPr>
        <p:spPr>
          <a:xfrm rot="20706946">
            <a:off x="6685327" y="3098275"/>
            <a:ext cx="2999749" cy="55399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Collaboration w. INFN, </a:t>
            </a: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Bevatec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CNAO, </a:t>
            </a: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MedAustron</a:t>
            </a:r>
            <a:endParaRPr lang="en-US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1305728" y="6350861"/>
            <a:ext cx="3551335" cy="370624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dirty="0" smtClean="0"/>
              <a:t>/6/2022 – CCAP Seminar Imperial College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4" y="6356360"/>
            <a:ext cx="6572221" cy="365125"/>
          </a:xfrm>
        </p:spPr>
        <p:txBody>
          <a:bodyPr/>
          <a:lstStyle/>
          <a:p>
            <a:r>
              <a:rPr lang="en-US" dirty="0" smtClean="0"/>
              <a:t>E. Benedetto, Accelerator challenges for NIMMS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Linac</a:t>
            </a:r>
            <a:r>
              <a:rPr lang="en-US" dirty="0" smtClean="0"/>
              <a:t> Design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1" name="Content Placeholder 8"/>
          <p:cNvSpPr>
            <a:spLocks noGrp="1"/>
          </p:cNvSpPr>
          <p:nvPr>
            <p:ph idx="1"/>
          </p:nvPr>
        </p:nvSpPr>
        <p:spPr>
          <a:xfrm>
            <a:off x="82691" y="1146220"/>
            <a:ext cx="4769163" cy="28607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lang="en-US" sz="2200" b="0" kern="0" noProof="0" dirty="0" smtClean="0"/>
              <a:t>New injector </a:t>
            </a:r>
            <a:r>
              <a:rPr lang="en-US" sz="2200" b="0" kern="0" noProof="0" dirty="0" err="1" smtClean="0"/>
              <a:t>linac</a:t>
            </a:r>
            <a:r>
              <a:rPr lang="en-US" sz="2200" b="0" kern="0" noProof="0" dirty="0" smtClean="0"/>
              <a:t> (than the EU facilities) for lower cost, higher intensity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Defined optimal injection energy to the synchrotron 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5 MeV/u for C, He ions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10 MeV/u for p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lang="en-US" sz="2000" b="0" kern="0" noProof="0" dirty="0" smtClean="0">
                <a:solidFill>
                  <a:srgbClr val="E15E32"/>
                </a:solidFill>
              </a:rPr>
              <a:t>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Advanced source AISHA (INFN Catania)</a:t>
            </a:r>
            <a:endParaRPr lang="en-US" sz="2200" b="0" kern="0" dirty="0">
              <a:solidFill>
                <a:sysClr val="windowText" lastClr="000000"/>
              </a:solidFill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kumimoji="0" lang="en-US" sz="2200" b="0" i="0" u="none" strike="noStrike" kern="0" cap="none" spc="0" normalizeH="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</a:rPr>
              <a:t>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Radioisotopes production: feasible with small changes in the baselines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SzTx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duty cycle 10%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SzTx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staged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Linac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FA3BFB3B-36A8-455C-BA6F-8784F9C454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639" r="20775"/>
          <a:stretch/>
        </p:blipFill>
        <p:spPr>
          <a:xfrm>
            <a:off x="5146833" y="1040910"/>
            <a:ext cx="6473161" cy="359357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261E075-DA37-42F0-AAC4-3071BB0806B3}"/>
              </a:ext>
            </a:extLst>
          </p:cNvPr>
          <p:cNvSpPr txBox="1"/>
          <p:nvPr/>
        </p:nvSpPr>
        <p:spPr>
          <a:xfrm>
            <a:off x="591295" y="7457420"/>
            <a:ext cx="426055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0" i="1" u="none" strike="noStrike" kern="0" cap="none" spc="0" normalizeH="0" baseline="0" noProof="0" dirty="0" smtClean="0">
                <a:ln>
                  <a:noFill/>
                </a:ln>
                <a:solidFill>
                  <a:srgbClr val="BD582C"/>
                </a:solidFill>
                <a:effectLst/>
                <a:uLnTx/>
                <a:uFillTx/>
              </a:rPr>
              <a:t>RI supported by several communities: HITRIplus,</a:t>
            </a:r>
            <a:r>
              <a:rPr kumimoji="0" lang="fr-CH" sz="1600" b="0" i="1" u="none" strike="noStrike" kern="0" cap="none" spc="0" normalizeH="0" noProof="0" dirty="0" smtClean="0">
                <a:ln>
                  <a:noFill/>
                </a:ln>
                <a:solidFill>
                  <a:srgbClr val="BD582C"/>
                </a:solidFill>
                <a:effectLst/>
                <a:uLnTx/>
                <a:uFillTx/>
              </a:rPr>
              <a:t> </a:t>
            </a:r>
            <a:r>
              <a:rPr kumimoji="0" lang="fr-CH" sz="1600" b="0" i="1" u="none" strike="noStrike" kern="0" cap="none" spc="0" normalizeH="0" baseline="0" noProof="0" dirty="0" smtClean="0">
                <a:ln>
                  <a:noFill/>
                </a:ln>
                <a:solidFill>
                  <a:srgbClr val="BD582C"/>
                </a:solidFill>
                <a:effectLst/>
                <a:uLnTx/>
                <a:uFillTx/>
              </a:rPr>
              <a:t>INFN, new EU calls</a:t>
            </a:r>
            <a:endParaRPr kumimoji="0" lang="en-GB" sz="1600" b="0" i="1" u="none" strike="noStrike" kern="0" cap="none" spc="0" normalizeH="0" baseline="0" noProof="0" dirty="0">
              <a:ln>
                <a:noFill/>
              </a:ln>
              <a:solidFill>
                <a:srgbClr val="BD582C"/>
              </a:solidFill>
              <a:effectLst/>
              <a:uLnTx/>
              <a:uFillTx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0770" y="4006957"/>
            <a:ext cx="1820857" cy="20393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9FB556D6-70BB-4A6A-BA3C-01836E23891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5125" y="4879447"/>
            <a:ext cx="2679935" cy="116418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 rot="21079003">
            <a:off x="970604" y="5509678"/>
            <a:ext cx="2726785" cy="55399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Within </a:t>
            </a: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HITRIplus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partners and new EU calls</a:t>
            </a: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305728" y="6350861"/>
            <a:ext cx="3551335" cy="370624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dirty="0" smtClean="0"/>
              <a:t>/6/2022 – CCAP Seminar Imperial College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4" y="6356360"/>
            <a:ext cx="6572221" cy="365125"/>
          </a:xfrm>
        </p:spPr>
        <p:txBody>
          <a:bodyPr/>
          <a:lstStyle/>
          <a:p>
            <a:r>
              <a:rPr lang="en-US" dirty="0" smtClean="0"/>
              <a:t>E. Benedetto, Accelerator challenges for NIMMS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699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Slow extraction on the 3</a:t>
            </a:r>
            <a:r>
              <a:rPr lang="en-US" baseline="30000" dirty="0" smtClean="0"/>
              <a:t>rd</a:t>
            </a:r>
            <a:r>
              <a:rPr lang="en-US" dirty="0" smtClean="0"/>
              <a:t> order resonance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5" name="Picture 14" descr="PIMMS_Steinbach_pyNAFF_Hardt_dPT_Shorter_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4500"/>
            <a:ext cx="12192000" cy="341376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811879" y="5530334"/>
            <a:ext cx="60964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https://indico.cern.ch/</a:t>
            </a:r>
            <a:r>
              <a:rPr lang="en-US" dirty="0" smtClean="0">
                <a:hlinkClick r:id="rId3"/>
              </a:rPr>
              <a:t>event/1076027</a:t>
            </a:r>
            <a:r>
              <a:rPr lang="en-US" dirty="0">
                <a:hlinkClick r:id="rId3"/>
              </a:rPr>
              <a:t>/timetable/#</a:t>
            </a:r>
            <a:r>
              <a:rPr lang="en-US" dirty="0" smtClean="0">
                <a:hlinkClick r:id="rId3"/>
              </a:rPr>
              <a:t>20211006</a:t>
            </a:r>
            <a:r>
              <a:rPr lang="en-US" dirty="0"/>
              <a:t> </a:t>
            </a:r>
            <a:endParaRPr lang="en-US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8529922" y="5012177"/>
            <a:ext cx="2577629" cy="276999"/>
          </a:xfrm>
          <a:prstGeom prst="rect">
            <a:avLst/>
          </a:prstGeom>
          <a:solidFill>
            <a:srgbClr val="F9DFD6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Courtesy Rebecca Taylor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23039" y="1463648"/>
            <a:ext cx="628567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Simulations for benchmark with PIMMS (CNAO, </a:t>
            </a:r>
            <a:r>
              <a:rPr lang="en-US" dirty="0" err="1" smtClean="0"/>
              <a:t>MedAustron</a:t>
            </a:r>
            <a:r>
              <a:rPr lang="en-US" dirty="0" smtClean="0"/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682071" y="1602147"/>
            <a:ext cx="252754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Obtained using </a:t>
            </a:r>
            <a:r>
              <a:rPr lang="en-US" dirty="0" err="1" smtClean="0"/>
              <a:t>pyNAFF</a:t>
            </a:r>
            <a:r>
              <a:rPr lang="en-US" dirty="0" smtClean="0"/>
              <a:t>!  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52" y="5062334"/>
            <a:ext cx="2925882" cy="119641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80573" y="5062334"/>
            <a:ext cx="135934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 smtClean="0">
                <a:solidFill>
                  <a:schemeClr val="accent3"/>
                </a:solidFill>
              </a:rPr>
              <a:t>Spill Quality</a:t>
            </a:r>
          </a:p>
        </p:txBody>
      </p:sp>
      <p:sp>
        <p:nvSpPr>
          <p:cNvPr id="14" name="TextBox 13"/>
          <p:cNvSpPr txBox="1"/>
          <p:nvPr/>
        </p:nvSpPr>
        <p:spPr>
          <a:xfrm rot="20706946">
            <a:off x="9812343" y="2910095"/>
            <a:ext cx="2038285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Collaboration w. CERN ABT, CNAO, </a:t>
            </a: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MedAustron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HIT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305728" y="6350861"/>
            <a:ext cx="3551335" cy="370624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dirty="0" smtClean="0"/>
              <a:t>/6/2022 – CCAP Seminar Imperial College</a:t>
            </a:r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4" y="6356360"/>
            <a:ext cx="6572221" cy="365125"/>
          </a:xfrm>
        </p:spPr>
        <p:txBody>
          <a:bodyPr/>
          <a:lstStyle/>
          <a:p>
            <a:r>
              <a:rPr lang="en-US" dirty="0" smtClean="0"/>
              <a:t>E. Benedetto, Accelerator challenges for NIMMS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 rot="19935587">
            <a:off x="423308" y="2930549"/>
            <a:ext cx="34258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Go to slideshow for the animation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82469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3039" y="2007180"/>
            <a:ext cx="9412059" cy="300499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Slow extraction on the 3</a:t>
            </a:r>
            <a:r>
              <a:rPr lang="en-US" baseline="30000" dirty="0" smtClean="0"/>
              <a:t>rd</a:t>
            </a:r>
            <a:r>
              <a:rPr lang="en-US" dirty="0" smtClean="0"/>
              <a:t> order resonance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811879" y="5530334"/>
            <a:ext cx="60964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https://indico.cern.ch/event/1076027/timetable/#</a:t>
            </a:r>
            <a:r>
              <a:rPr lang="en-US" dirty="0" smtClean="0">
                <a:hlinkClick r:id="rId3"/>
              </a:rPr>
              <a:t>20211006</a:t>
            </a:r>
            <a:r>
              <a:rPr lang="en-US" dirty="0"/>
              <a:t> </a:t>
            </a:r>
            <a:endParaRPr lang="en-US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8529922" y="5012177"/>
            <a:ext cx="2577629" cy="276999"/>
          </a:xfrm>
          <a:prstGeom prst="rect">
            <a:avLst/>
          </a:prstGeom>
          <a:solidFill>
            <a:srgbClr val="F9DFD6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Courtesy Rebecca Taylor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23039" y="1463648"/>
            <a:ext cx="628567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Simulations for benchmark with PIMMS (CNAO, </a:t>
            </a:r>
            <a:r>
              <a:rPr lang="en-US" dirty="0" err="1" smtClean="0"/>
              <a:t>MedAustron</a:t>
            </a:r>
            <a:r>
              <a:rPr lang="en-US" dirty="0" smtClean="0"/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682071" y="1602147"/>
            <a:ext cx="252754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Obtained using </a:t>
            </a:r>
            <a:r>
              <a:rPr lang="en-US" dirty="0" err="1" smtClean="0"/>
              <a:t>pyNAFF</a:t>
            </a:r>
            <a:r>
              <a:rPr lang="en-US" dirty="0" smtClean="0"/>
              <a:t>!  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52" y="5062334"/>
            <a:ext cx="2925882" cy="119641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80573" y="5062334"/>
            <a:ext cx="135934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 smtClean="0">
                <a:solidFill>
                  <a:schemeClr val="accent3"/>
                </a:solidFill>
              </a:rPr>
              <a:t>Spill Quality</a:t>
            </a:r>
          </a:p>
        </p:txBody>
      </p:sp>
      <p:sp>
        <p:nvSpPr>
          <p:cNvPr id="23" name="TextBox 22"/>
          <p:cNvSpPr txBox="1"/>
          <p:nvPr/>
        </p:nvSpPr>
        <p:spPr>
          <a:xfrm rot="20706946">
            <a:off x="9812343" y="2910095"/>
            <a:ext cx="2038285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Collaboration w. CERN ABT, CNAO, </a:t>
            </a: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MedAustron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HIT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305728" y="6350861"/>
            <a:ext cx="3551335" cy="370624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dirty="0" smtClean="0"/>
              <a:t>/6/2022 – CCAP Seminar Imperial College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4" y="6356360"/>
            <a:ext cx="6572221" cy="365125"/>
          </a:xfrm>
        </p:spPr>
        <p:txBody>
          <a:bodyPr/>
          <a:lstStyle/>
          <a:p>
            <a:r>
              <a:rPr lang="en-US" dirty="0" smtClean="0"/>
              <a:t>E. Benedetto, Accelerator challenges for NIMMS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729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charset="2"/>
              <a:buChar char="Ø"/>
            </a:pPr>
            <a:r>
              <a:rPr lang="fr-CH" sz="2200" dirty="0"/>
              <a:t>Gantries for Carbon ions are huge and heavy. Only one SC gantry </a:t>
            </a:r>
            <a:r>
              <a:rPr lang="fr-CH" sz="2200" dirty="0" smtClean="0"/>
              <a:t>in operation at NIRS, </a:t>
            </a:r>
            <a:r>
              <a:rPr lang="fr-CH" sz="2200" dirty="0"/>
              <a:t>some studies in Europe.</a:t>
            </a:r>
          </a:p>
          <a:p>
            <a:pPr lvl="1">
              <a:buFont typeface="Wingdings" charset="2"/>
              <a:buChar char="Ø"/>
            </a:pPr>
            <a:r>
              <a:rPr lang="fr-CH" sz="2200" dirty="0"/>
              <a:t>Objective: Develop </a:t>
            </a:r>
            <a:r>
              <a:rPr lang="fr-CH" sz="2200" dirty="0" smtClean="0"/>
              <a:t>a </a:t>
            </a:r>
            <a:r>
              <a:rPr lang="fr-CH" sz="2200" dirty="0"/>
              <a:t>superconducting gantry with weight lower than 100 tons and length below 16 metres.</a:t>
            </a:r>
          </a:p>
          <a:p>
            <a:pPr lvl="1">
              <a:buFont typeface="Wingdings" charset="2"/>
              <a:buChar char="Ø"/>
            </a:pPr>
            <a:r>
              <a:rPr lang="fr-CH" sz="2200" dirty="0"/>
              <a:t>Subject: a «SIGRUM» type gantry, as selected by an expert committee in </a:t>
            </a:r>
            <a:r>
              <a:rPr lang="fr-CH" sz="2200" dirty="0" smtClean="0"/>
              <a:t>Dec. </a:t>
            </a:r>
            <a:r>
              <a:rPr lang="fr-CH" sz="2200" dirty="0"/>
              <a:t>2020.  </a:t>
            </a:r>
          </a:p>
          <a:p>
            <a:pPr lvl="1">
              <a:buFont typeface="Wingdings" charset="2"/>
              <a:buChar char="Ø"/>
            </a:pP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SC-magnet gantry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935" r="6357"/>
          <a:stretch/>
        </p:blipFill>
        <p:spPr>
          <a:xfrm>
            <a:off x="5285858" y="3959946"/>
            <a:ext cx="3619086" cy="1979706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pic>
        <p:nvPicPr>
          <p:cNvPr id="8" name="Picture 7" descr="Map&#10;&#10;Description automatically generated">
            <a:extLst>
              <a:ext uri="{FF2B5EF4-FFF2-40B4-BE49-F238E27FC236}">
                <a16:creationId xmlns="" xmlns:a16="http://schemas.microsoft.com/office/drawing/2014/main" id="{D8766855-FCD5-4477-BD65-52A6396248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8205" y="3885741"/>
            <a:ext cx="2510505" cy="165796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9767" y="5536576"/>
            <a:ext cx="87555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rgbClr val="BD582C"/>
                </a:solidFill>
              </a:rPr>
              <a:t>“U</a:t>
            </a:r>
            <a:r>
              <a:rPr lang="en-GB" sz="1400" i="1" dirty="0">
                <a:solidFill>
                  <a:srgbClr val="BD582C"/>
                </a:solidFill>
              </a:rPr>
              <a:t>. </a:t>
            </a:r>
            <a:r>
              <a:rPr lang="en-GB" sz="1400" i="1" dirty="0" err="1">
                <a:solidFill>
                  <a:srgbClr val="BD582C"/>
                </a:solidFill>
              </a:rPr>
              <a:t>Amaldi</a:t>
            </a:r>
            <a:r>
              <a:rPr lang="en-GB" sz="1400" i="1" dirty="0">
                <a:solidFill>
                  <a:srgbClr val="BD582C"/>
                </a:solidFill>
              </a:rPr>
              <a:t>, </a:t>
            </a:r>
            <a:r>
              <a:rPr lang="en-GB" sz="1400" i="1" dirty="0" smtClean="0">
                <a:solidFill>
                  <a:srgbClr val="BD582C"/>
                </a:solidFill>
              </a:rPr>
              <a:t>et. al, TERA and CERN, </a:t>
            </a:r>
            <a:endParaRPr lang="en-GB" sz="1400" i="1" dirty="0">
              <a:solidFill>
                <a:srgbClr val="BD582C"/>
              </a:solidFill>
            </a:endParaRPr>
          </a:p>
          <a:p>
            <a:r>
              <a:rPr lang="en-GB" sz="1400" i="1" dirty="0">
                <a:solidFill>
                  <a:srgbClr val="BD582C"/>
                </a:solidFill>
              </a:rPr>
              <a:t>CERN-ACC-NOTE-2021-0014 ; NIMMS-Note-002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4" y="4115075"/>
            <a:ext cx="1449295" cy="10882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3580" y="4199003"/>
            <a:ext cx="3306981" cy="1860177"/>
          </a:xfrm>
          <a:prstGeom prst="rect">
            <a:avLst/>
          </a:prstGeom>
          <a:ln>
            <a:solidFill>
              <a:srgbClr val="203A4E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7846421" y="607587"/>
            <a:ext cx="4154510" cy="55399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Supported by different collaboration schemes, </a:t>
            </a: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HITRIplus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iFAST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INFN,…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016759" y="3747241"/>
            <a:ext cx="20907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i="1" dirty="0" smtClean="0"/>
              <a:t>M. </a:t>
            </a:r>
            <a:r>
              <a:rPr lang="en-US" i="1" dirty="0" err="1" smtClean="0"/>
              <a:t>Pullia</a:t>
            </a:r>
            <a:r>
              <a:rPr lang="en-US" i="1" dirty="0" smtClean="0"/>
              <a:t>, </a:t>
            </a:r>
            <a:r>
              <a:rPr lang="en-US" i="1" dirty="0" err="1" smtClean="0"/>
              <a:t>HITRIplus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4227302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385511"/>
            <a:ext cx="11627112" cy="4608512"/>
          </a:xfrm>
        </p:spPr>
        <p:txBody>
          <a:bodyPr/>
          <a:lstStyle/>
          <a:p>
            <a:r>
              <a:rPr lang="en-US" dirty="0" smtClean="0"/>
              <a:t>Beam dynamics</a:t>
            </a:r>
          </a:p>
          <a:p>
            <a:pPr lvl="1"/>
            <a:r>
              <a:rPr lang="en-US" dirty="0" smtClean="0"/>
              <a:t>Preliminary </a:t>
            </a:r>
            <a:r>
              <a:rPr lang="en-US" dirty="0"/>
              <a:t>analysis of </a:t>
            </a:r>
            <a:r>
              <a:rPr lang="en-US" dirty="0" smtClean="0"/>
              <a:t>acceleration </a:t>
            </a:r>
          </a:p>
          <a:p>
            <a:pPr lvl="1"/>
            <a:r>
              <a:rPr lang="en-US" dirty="0" smtClean="0"/>
              <a:t>Beam stability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pace charge </a:t>
            </a:r>
            <a:r>
              <a:rPr lang="en-US" dirty="0">
                <a:sym typeface="Wingdings"/>
              </a:rPr>
              <a:t>(</a:t>
            </a:r>
            <a:r>
              <a:rPr lang="en-US" dirty="0" smtClean="0">
                <a:sym typeface="Wingdings"/>
              </a:rPr>
              <a:t>very small for Carbon, important for protons, reasonable for Helium)</a:t>
            </a:r>
            <a:endParaRPr lang="en-US" dirty="0" smtClean="0"/>
          </a:p>
          <a:p>
            <a:pPr lvl="1"/>
            <a:r>
              <a:rPr lang="en-US" dirty="0"/>
              <a:t>I</a:t>
            </a:r>
            <a:r>
              <a:rPr lang="en-US" dirty="0" smtClean="0"/>
              <a:t>ntra</a:t>
            </a:r>
            <a:r>
              <a:rPr lang="en-US" dirty="0"/>
              <a:t>-beam </a:t>
            </a:r>
            <a:r>
              <a:rPr lang="en-US" dirty="0" smtClean="0"/>
              <a:t>scattering 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ollimation/ machine protection</a:t>
            </a:r>
          </a:p>
          <a:p>
            <a:r>
              <a:rPr lang="en-US" dirty="0" smtClean="0"/>
              <a:t>Operation 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eliable, reproducible, easy-to-operate, easy-to-maintain, medical device</a:t>
            </a:r>
          </a:p>
          <a:p>
            <a:pPr lvl="1"/>
            <a:r>
              <a:rPr lang="en-US" dirty="0" smtClean="0"/>
              <a:t>Fast &amp; safe switching between lines and settings (hardware &amp; controls)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studies…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305728" y="6350861"/>
            <a:ext cx="3551335" cy="370624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dirty="0" smtClean="0"/>
              <a:t>/6/2022 – CCAP Seminar Imperial College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4" y="6356360"/>
            <a:ext cx="6572221" cy="365125"/>
          </a:xfrm>
        </p:spPr>
        <p:txBody>
          <a:bodyPr/>
          <a:lstStyle/>
          <a:p>
            <a:r>
              <a:rPr lang="en-US" dirty="0" smtClean="0"/>
              <a:t>E. Benedetto, Accelerator challenges for NIMMS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57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305728" y="6350861"/>
            <a:ext cx="3551335" cy="370624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dirty="0" smtClean="0"/>
              <a:t>/6/2022 – CCAP Seminar Imperial College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4" y="6356360"/>
            <a:ext cx="6572221" cy="365125"/>
          </a:xfrm>
        </p:spPr>
        <p:txBody>
          <a:bodyPr/>
          <a:lstStyle/>
          <a:p>
            <a:r>
              <a:rPr lang="en-US" dirty="0" smtClean="0"/>
              <a:t>E. Benedetto, Accelerator challenges for NIMMS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026673"/>
            <a:ext cx="11376024" cy="4147425"/>
          </a:xfrm>
        </p:spPr>
        <p:txBody>
          <a:bodyPr/>
          <a:lstStyle/>
          <a:p>
            <a:r>
              <a:rPr lang="en-US" sz="2700" dirty="0"/>
              <a:t>NIMMS </a:t>
            </a:r>
            <a:r>
              <a:rPr lang="en-US" sz="2700" b="0" dirty="0"/>
              <a:t>started 20y after “PIMMS” (which gave birth to CNAO and </a:t>
            </a:r>
            <a:r>
              <a:rPr lang="en-US" sz="2700" b="0" dirty="0" err="1"/>
              <a:t>MedAustron</a:t>
            </a:r>
            <a:r>
              <a:rPr lang="en-US" sz="2700" b="0" dirty="0"/>
              <a:t>), to enable a next generation of medical facilities.</a:t>
            </a:r>
          </a:p>
          <a:p>
            <a:r>
              <a:rPr lang="en-US" sz="2700" b="0" dirty="0"/>
              <a:t>A toolbox of CERN core technologies and competencies, with impact on society - medicine: </a:t>
            </a:r>
            <a:r>
              <a:rPr lang="en-US" sz="2700" dirty="0">
                <a:solidFill>
                  <a:schemeClr val="accent3"/>
                </a:solidFill>
              </a:rPr>
              <a:t>Superconducting magnets</a:t>
            </a:r>
            <a:r>
              <a:rPr lang="en-US" sz="2700" dirty="0"/>
              <a:t>, </a:t>
            </a:r>
            <a:r>
              <a:rPr lang="en-US" sz="2700" dirty="0">
                <a:solidFill>
                  <a:srgbClr val="E15E32"/>
                </a:solidFill>
              </a:rPr>
              <a:t>Mechanics</a:t>
            </a:r>
            <a:r>
              <a:rPr lang="en-US" sz="2700" dirty="0"/>
              <a:t>, </a:t>
            </a:r>
            <a:r>
              <a:rPr lang="en-US" sz="2700" dirty="0" err="1">
                <a:solidFill>
                  <a:srgbClr val="E15E32"/>
                </a:solidFill>
              </a:rPr>
              <a:t>Linac</a:t>
            </a:r>
            <a:r>
              <a:rPr lang="en-US" sz="2700" dirty="0"/>
              <a:t>, </a:t>
            </a:r>
            <a:r>
              <a:rPr lang="en-US" sz="2700" dirty="0">
                <a:solidFill>
                  <a:srgbClr val="E15E32"/>
                </a:solidFill>
              </a:rPr>
              <a:t>Beam dynamics </a:t>
            </a:r>
            <a:r>
              <a:rPr lang="en-US" sz="2700" b="0" dirty="0"/>
              <a:t>and </a:t>
            </a:r>
            <a:r>
              <a:rPr lang="en-US" sz="2700" dirty="0">
                <a:solidFill>
                  <a:srgbClr val="E15E32"/>
                </a:solidFill>
              </a:rPr>
              <a:t>AI/ML</a:t>
            </a:r>
          </a:p>
          <a:p>
            <a:r>
              <a:rPr lang="en-US" sz="2700" b="0" dirty="0"/>
              <a:t>Users are existing medical facilities and potential new centers, such as SEEIIST, in the South-East Europe</a:t>
            </a:r>
          </a:p>
          <a:p>
            <a:pPr algn="ctr"/>
            <a:r>
              <a:rPr lang="en-US" sz="2700" dirty="0"/>
              <a:t>Rich program </a:t>
            </a:r>
            <a:r>
              <a:rPr lang="en-US" sz="2700" dirty="0" smtClean="0"/>
              <a:t>profiting of collaborations!</a:t>
            </a:r>
            <a:endParaRPr lang="en-US" sz="27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/>
              <a:t>26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2D4CDECF-F4E3-4823-8D27-10E6413904F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5373" y="4502726"/>
            <a:ext cx="2742316" cy="2742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304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3882756" y="4459326"/>
            <a:ext cx="5638752" cy="803787"/>
          </a:xfrm>
        </p:spPr>
        <p:txBody>
          <a:bodyPr/>
          <a:lstStyle/>
          <a:p>
            <a:r>
              <a:rPr lang="en-US" dirty="0" err="1" smtClean="0"/>
              <a:t>elena.benedetto@cern.ch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1510963" y="6356350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488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4735485" y="941074"/>
            <a:ext cx="6765626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ym typeface="Wingdings"/>
              </a:rPr>
              <a:t>R</a:t>
            </a:r>
            <a:r>
              <a:rPr lang="en-GB" sz="2000" dirty="0" smtClean="0"/>
              <a:t>ange </a:t>
            </a:r>
            <a:r>
              <a:rPr lang="en-GB" sz="2000" dirty="0"/>
              <a:t>3 mm to 300 mm in water-equivalent (Bragg </a:t>
            </a:r>
            <a:r>
              <a:rPr lang="en-GB" sz="2000" dirty="0" smtClean="0"/>
              <a:t>Peak</a:t>
            </a:r>
            <a:r>
              <a:rPr lang="en-GB" sz="2000" dirty="0"/>
              <a:t>)</a:t>
            </a:r>
          </a:p>
          <a:p>
            <a:pPr marL="360363">
              <a:spcBef>
                <a:spcPts val="600"/>
              </a:spcBef>
            </a:pPr>
            <a:r>
              <a:rPr lang="en-GB" dirty="0">
                <a:solidFill>
                  <a:srgbClr val="FF0000"/>
                </a:solidFill>
              </a:rPr>
              <a:t>Protons: </a:t>
            </a:r>
            <a:r>
              <a:rPr lang="en-GB" dirty="0"/>
              <a:t>60 - 250 MeV  (B</a:t>
            </a:r>
            <a:r>
              <a:rPr lang="en-GB" dirty="0">
                <a:latin typeface="Symbol" charset="2"/>
                <a:cs typeface="Symbol" charset="2"/>
              </a:rPr>
              <a:t>r</a:t>
            </a:r>
            <a:r>
              <a:rPr lang="en-GB" dirty="0"/>
              <a:t> = 2.42 Tm )</a:t>
            </a:r>
          </a:p>
          <a:p>
            <a:pPr marL="360363">
              <a:spcBef>
                <a:spcPts val="600"/>
              </a:spcBef>
            </a:pPr>
            <a:r>
              <a:rPr lang="en-GB" dirty="0" smtClean="0">
                <a:solidFill>
                  <a:srgbClr val="FF0000"/>
                </a:solidFill>
              </a:rPr>
              <a:t>Carbon</a:t>
            </a:r>
            <a:r>
              <a:rPr lang="en-GB" dirty="0">
                <a:solidFill>
                  <a:srgbClr val="FF0000"/>
                </a:solidFill>
              </a:rPr>
              <a:t>: </a:t>
            </a:r>
            <a:r>
              <a:rPr lang="en-GB" dirty="0"/>
              <a:t>100 – 430 MeV/</a:t>
            </a:r>
            <a:r>
              <a:rPr lang="en-GB" dirty="0" smtClean="0"/>
              <a:t>u </a:t>
            </a:r>
            <a:r>
              <a:rPr lang="en-GB" dirty="0"/>
              <a:t>(B</a:t>
            </a:r>
            <a:r>
              <a:rPr lang="en-GB" dirty="0">
                <a:latin typeface="Symbol" charset="2"/>
                <a:cs typeface="Symbol" charset="2"/>
              </a:rPr>
              <a:t>r</a:t>
            </a:r>
            <a:r>
              <a:rPr lang="en-GB" dirty="0"/>
              <a:t> = 6.6 Tm)</a:t>
            </a:r>
          </a:p>
          <a:p>
            <a:pPr marL="106363"/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(and other) ions therapy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18150" y="1301882"/>
            <a:ext cx="3910601" cy="2043035"/>
            <a:chOff x="633067" y="4695877"/>
            <a:chExt cx="3954252" cy="200217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3067" y="4695877"/>
              <a:ext cx="3954252" cy="2002174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33067" y="4712655"/>
              <a:ext cx="3744691" cy="377251"/>
            </a:xfrm>
            <a:prstGeom prst="rect">
              <a:avLst/>
            </a:prstGeom>
            <a:solidFill>
              <a:schemeClr val="bg1">
                <a:lumMod val="8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53945" y="4720574"/>
              <a:ext cx="9334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X-ray</a:t>
              </a:r>
              <a:endParaRPr lang="en-US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796728" y="4720574"/>
              <a:ext cx="16085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P</a:t>
              </a:r>
              <a:r>
                <a:rPr lang="en-US" b="1" dirty="0" smtClean="0"/>
                <a:t>roton</a:t>
              </a:r>
              <a:endParaRPr lang="en-US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11200" y="4720574"/>
              <a:ext cx="1266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Carbon</a:t>
              </a:r>
              <a:endParaRPr lang="en-US" b="1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396161" y="3157728"/>
            <a:ext cx="1968283" cy="307777"/>
          </a:xfrm>
          <a:prstGeom prst="rect">
            <a:avLst/>
          </a:prstGeom>
          <a:solidFill>
            <a:srgbClr val="FEC254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Marx, 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Nature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, 2014</a:t>
            </a:r>
          </a:p>
        </p:txBody>
      </p:sp>
      <p:sp>
        <p:nvSpPr>
          <p:cNvPr id="13" name="Content Placeholder 19"/>
          <p:cNvSpPr txBox="1">
            <a:spLocks/>
          </p:cNvSpPr>
          <p:nvPr/>
        </p:nvSpPr>
        <p:spPr>
          <a:xfrm>
            <a:off x="144464" y="3655755"/>
            <a:ext cx="4848224" cy="20283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24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2000" b="0" dirty="0" smtClean="0"/>
              <a:t>Single-strand breaks (easy to repair) vs. double-strand breaks (not reparable) </a:t>
            </a:r>
          </a:p>
          <a:p>
            <a:pPr marL="8255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GB" sz="2000" dirty="0" smtClean="0">
                <a:sym typeface="Wingdings"/>
              </a:rPr>
              <a:t>3x more damage (RBE)</a:t>
            </a:r>
          </a:p>
          <a:p>
            <a:pPr marL="8255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GB" sz="2000" dirty="0" smtClean="0">
                <a:sym typeface="Wingdings"/>
              </a:rPr>
              <a:t>also in oxygen-depleted “</a:t>
            </a:r>
            <a:r>
              <a:rPr lang="en-GB" sz="2000" dirty="0" err="1" smtClean="0">
                <a:sym typeface="Wingdings"/>
              </a:rPr>
              <a:t>radioresistant</a:t>
            </a:r>
            <a:r>
              <a:rPr lang="en-GB" sz="2000" dirty="0" smtClean="0">
                <a:sym typeface="Wingdings"/>
              </a:rPr>
              <a:t>” tumours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546548" y="1422470"/>
            <a:ext cx="258273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~2.7x beam rigidity, i.e. more difficult to bend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5" name="Right Brace 14"/>
          <p:cNvSpPr/>
          <p:nvPr/>
        </p:nvSpPr>
        <p:spPr>
          <a:xfrm>
            <a:off x="9275577" y="1359750"/>
            <a:ext cx="176897" cy="646331"/>
          </a:xfrm>
          <a:prstGeom prst="rightBrac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4411A"/>
              </a:solidFill>
            </a:endParaRPr>
          </a:p>
        </p:txBody>
      </p:sp>
      <p:pic>
        <p:nvPicPr>
          <p:cNvPr id="17" name="Picture 16" descr="Diagram&#10;&#10;Description automatically generated">
            <a:extLst>
              <a:ext uri="{FF2B5EF4-FFF2-40B4-BE49-F238E27FC236}">
                <a16:creationId xmlns="" xmlns:a16="http://schemas.microsoft.com/office/drawing/2014/main" id="{61EC90C8-BFFF-4065-8404-25FB3F2DAC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7255" y="2323400"/>
            <a:ext cx="4376963" cy="297830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992688" y="5301709"/>
            <a:ext cx="388135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MedAustron</a:t>
            </a:r>
            <a:r>
              <a:rPr lang="en-US" sz="1600" dirty="0" smtClean="0"/>
              <a:t>, 25 m diameter synchrotron, 3 treatment rooms, no C-ion gantry</a:t>
            </a:r>
            <a:endParaRPr lang="en-US" sz="16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6548" y="3465505"/>
            <a:ext cx="2314537" cy="233939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9369650" y="5846856"/>
            <a:ext cx="28476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</a:rPr>
              <a:t>HIT </a:t>
            </a:r>
            <a:r>
              <a:rPr lang="en-US" sz="1600" dirty="0" smtClean="0">
                <a:solidFill>
                  <a:prstClr val="black"/>
                </a:solidFill>
              </a:rPr>
              <a:t>C-ion gantry (</a:t>
            </a:r>
            <a:r>
              <a:rPr lang="en-US" sz="1600" dirty="0">
                <a:solidFill>
                  <a:prstClr val="black"/>
                </a:solidFill>
              </a:rPr>
              <a:t>600 tons)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533177" y="2436855"/>
            <a:ext cx="2539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Facility becomes larger and more expensive</a:t>
            </a:r>
          </a:p>
          <a:p>
            <a:r>
              <a:rPr lang="en-US" dirty="0"/>
              <a:t>~</a:t>
            </a:r>
            <a:r>
              <a:rPr lang="en-US" dirty="0" smtClean="0"/>
              <a:t>200 </a:t>
            </a:r>
            <a:r>
              <a:rPr lang="en-US" dirty="0" err="1" smtClean="0"/>
              <a:t>MEur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44464" y="5569857"/>
            <a:ext cx="406205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Helium and Oxygen ions also of interest for treatment</a:t>
            </a: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1305728" y="6350861"/>
            <a:ext cx="3551335" cy="370624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dirty="0" smtClean="0"/>
              <a:t>/6/2022 – CCAP Seminar Imperial College</a:t>
            </a:r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4" y="6356360"/>
            <a:ext cx="6572221" cy="365125"/>
          </a:xfrm>
        </p:spPr>
        <p:txBody>
          <a:bodyPr/>
          <a:lstStyle/>
          <a:p>
            <a:r>
              <a:rPr lang="en-US" dirty="0" smtClean="0"/>
              <a:t>E. Benedetto, Accelerator challenges for NIMMS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217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4" grpId="0"/>
      <p:bldP spid="15" grpId="0" animBg="1"/>
      <p:bldP spid="18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07989" y="1403492"/>
            <a:ext cx="11376024" cy="4608512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sz="2400" dirty="0"/>
              <a:t>Superconducting (SC) magnets to reduce dimensions, weight (and cost) of the </a:t>
            </a:r>
            <a:r>
              <a:rPr lang="en-US" sz="2400" dirty="0" smtClean="0"/>
              <a:t>facility</a:t>
            </a:r>
          </a:p>
          <a:p>
            <a:pPr marL="666900" lvl="1" indent="-342900">
              <a:buFont typeface="Wingdings" charset="2"/>
              <a:buChar char="²"/>
            </a:pPr>
            <a:r>
              <a:rPr lang="en-US" sz="2000" dirty="0" smtClean="0"/>
              <a:t>compact synchrotron and gantry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/>
              <a:t>Higher (x10) beam intensity stored:</a:t>
            </a:r>
          </a:p>
          <a:p>
            <a:pPr marL="781200" lvl="1" indent="-457200">
              <a:buFont typeface="Wingdings" charset="2"/>
              <a:buChar char="²"/>
            </a:pPr>
            <a:r>
              <a:rPr lang="en-US" sz="2000" dirty="0"/>
              <a:t>to deliver full beam in one cycle and overcome limitation of long SC magnet ramping rates</a:t>
            </a:r>
          </a:p>
          <a:p>
            <a:pPr marL="781200" lvl="1" indent="-457200">
              <a:buFont typeface="Wingdings" charset="2"/>
              <a:buChar char="²"/>
            </a:pPr>
            <a:r>
              <a:rPr lang="en-US" sz="2000" dirty="0"/>
              <a:t>to be ready for FLASH treatment modalities</a:t>
            </a:r>
          </a:p>
          <a:p>
            <a:pPr marL="457200" indent="-457200">
              <a:buFont typeface="Arial"/>
              <a:buChar char="•"/>
            </a:pPr>
            <a:endParaRPr lang="en-US" sz="2400" dirty="0"/>
          </a:p>
          <a:p>
            <a:pPr marL="457200" indent="-457200">
              <a:buFont typeface="Arial"/>
              <a:buChar char="•"/>
            </a:pP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ion synchrotrons – new developments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239199" y="4233041"/>
            <a:ext cx="7963525" cy="2263092"/>
            <a:chOff x="4239199" y="4233041"/>
            <a:chExt cx="7963525" cy="2263092"/>
          </a:xfrm>
        </p:grpSpPr>
        <p:sp>
          <p:nvSpPr>
            <p:cNvPr id="7" name="Title 2"/>
            <p:cNvSpPr txBox="1">
              <a:spLocks/>
            </p:cNvSpPr>
            <p:nvPr/>
          </p:nvSpPr>
          <p:spPr>
            <a:xfrm>
              <a:off x="4239199" y="4233041"/>
              <a:ext cx="6938129" cy="884583"/>
            </a:xfrm>
            <a:prstGeom prst="rect">
              <a:avLst/>
            </a:prstGeom>
            <a:noFill/>
          </p:spPr>
          <p:txBody>
            <a:bodyPr vert="horz" lIns="0" tIns="0" rIns="0" bIns="0" rtlCol="0" anchor="ctr" anchorCtr="0">
              <a:noAutofit/>
            </a:bodyPr>
            <a:lstStyle>
              <a:lvl1pPr marL="36000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dirty="0" smtClean="0"/>
                <a:t>I’ll talk about:</a:t>
              </a:r>
              <a:endParaRPr lang="en-US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4633942" y="5084324"/>
              <a:ext cx="4554569" cy="0"/>
            </a:xfrm>
            <a:prstGeom prst="line">
              <a:avLst/>
            </a:prstGeom>
            <a:ln w="114300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ontent Placeholder 1"/>
            <p:cNvSpPr txBox="1">
              <a:spLocks/>
            </p:cNvSpPr>
            <p:nvPr/>
          </p:nvSpPr>
          <p:spPr>
            <a:xfrm>
              <a:off x="4307851" y="5237751"/>
              <a:ext cx="7894873" cy="1258382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800" b="1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324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2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charset="0"/>
                <a:buChar char="•"/>
                <a:tabLst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781200" lvl="1" indent="-457200">
                <a:buFont typeface="Wingdings" charset="2"/>
                <a:buChar char="Ø"/>
              </a:pPr>
              <a:r>
                <a:rPr lang="en-US" dirty="0" smtClean="0"/>
                <a:t>What is NIMMS, SEEIIST, </a:t>
              </a:r>
              <a:r>
                <a:rPr lang="en-US" dirty="0" err="1" smtClean="0"/>
                <a:t>HITRIplus</a:t>
              </a:r>
              <a:endParaRPr lang="en-US" dirty="0" smtClean="0"/>
            </a:p>
            <a:p>
              <a:pPr marL="781200" lvl="1" indent="-457200">
                <a:buFont typeface="Wingdings" charset="2"/>
                <a:buChar char="Ø"/>
              </a:pPr>
              <a:r>
                <a:rPr lang="en-US" dirty="0" smtClean="0"/>
                <a:t>New developments and studies @ NIMMS</a:t>
              </a:r>
              <a:endParaRPr lang="en-US" dirty="0"/>
            </a:p>
          </p:txBody>
        </p:sp>
      </p:grp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305728" y="6350861"/>
            <a:ext cx="3551335" cy="370624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dirty="0" smtClean="0"/>
              <a:t>/6/2022 – CCAP Seminar Imperial College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4" y="6356360"/>
            <a:ext cx="6572221" cy="365125"/>
          </a:xfrm>
        </p:spPr>
        <p:txBody>
          <a:bodyPr/>
          <a:lstStyle/>
          <a:p>
            <a:r>
              <a:rPr lang="en-US" dirty="0" smtClean="0"/>
              <a:t>E. Benedetto, Accelerator challenges for NIMMS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869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7834" y="2250667"/>
            <a:ext cx="6934993" cy="406051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b="0" dirty="0" smtClean="0"/>
              <a:t>PIMMS in 2000 gave birth to CNAO/</a:t>
            </a:r>
            <a:r>
              <a:rPr lang="en-US" sz="2000" b="0" dirty="0" err="1" smtClean="0"/>
              <a:t>MedAustron</a:t>
            </a:r>
            <a:endParaRPr lang="en-US" sz="2000" b="0" dirty="0" smtClean="0"/>
          </a:p>
          <a:p>
            <a:pPr>
              <a:spcBef>
                <a:spcPts val="600"/>
              </a:spcBef>
            </a:pPr>
            <a:r>
              <a:rPr lang="en-US" sz="2000" b="0" dirty="0" smtClean="0"/>
              <a:t>NIMMS launched </a:t>
            </a:r>
            <a:r>
              <a:rPr lang="en-US" sz="2000" b="0" dirty="0"/>
              <a:t>(</a:t>
            </a:r>
            <a:r>
              <a:rPr lang="en-US" sz="2000" b="0" dirty="0" smtClean="0"/>
              <a:t>funded</a:t>
            </a:r>
            <a:r>
              <a:rPr lang="en-US" sz="2000" b="0" dirty="0"/>
              <a:t>) as </a:t>
            </a:r>
            <a:r>
              <a:rPr lang="en-US" sz="2000" b="0" dirty="0" smtClean="0"/>
              <a:t>a Knowledge Transfer initiative </a:t>
            </a:r>
            <a:r>
              <a:rPr lang="en-US" sz="2000" b="0" dirty="0"/>
              <a:t>in </a:t>
            </a:r>
            <a:r>
              <a:rPr lang="en-US" sz="2000" b="0" dirty="0" smtClean="0"/>
              <a:t>2019.</a:t>
            </a:r>
          </a:p>
          <a:p>
            <a:pPr>
              <a:spcBef>
                <a:spcPts val="600"/>
              </a:spcBef>
            </a:pPr>
            <a:r>
              <a:rPr lang="en-US" sz="2000" b="0" dirty="0" smtClean="0"/>
              <a:t>Open to collaborations internal and worldwide:</a:t>
            </a:r>
          </a:p>
          <a:p>
            <a:pPr marL="536575" lvl="1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en-US" sz="1800" b="1" dirty="0" smtClean="0">
                <a:solidFill>
                  <a:schemeClr val="tx1"/>
                </a:solidFill>
              </a:rPr>
              <a:t>SEEIIST</a:t>
            </a:r>
            <a:r>
              <a:rPr lang="en-US" sz="1800" dirty="0" smtClean="0">
                <a:solidFill>
                  <a:schemeClr val="tx1"/>
                </a:solidFill>
              </a:rPr>
              <a:t>, TERA Foundation, GSI, INFN, Imperial College, U. Manchester, Cockcroft Institute, U. Melbourne, CIEMAT, CNAO, </a:t>
            </a:r>
            <a:r>
              <a:rPr lang="en-US" sz="1800" dirty="0" err="1" smtClean="0">
                <a:solidFill>
                  <a:schemeClr val="tx1"/>
                </a:solidFill>
              </a:rPr>
              <a:t>MedAustron</a:t>
            </a:r>
            <a:r>
              <a:rPr lang="en-US" sz="1800" dirty="0" smtClean="0">
                <a:solidFill>
                  <a:schemeClr val="tx1"/>
                </a:solidFill>
              </a:rPr>
              <a:t>, Riga University, DKFZ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dirty="0" err="1">
                <a:solidFill>
                  <a:schemeClr val="tx1"/>
                </a:solidFill>
              </a:rPr>
              <a:t>U.Thessaloniki</a:t>
            </a:r>
            <a:r>
              <a:rPr lang="en-US" sz="1800" dirty="0" smtClean="0">
                <a:solidFill>
                  <a:schemeClr val="tx1"/>
                </a:solidFill>
              </a:rPr>
              <a:t>,…</a:t>
            </a:r>
          </a:p>
          <a:p>
            <a:pPr lvl="0">
              <a:spcBef>
                <a:spcPts val="600"/>
              </a:spcBef>
            </a:pPr>
            <a:r>
              <a:rPr lang="en-US" sz="2000" b="0" dirty="0" smtClean="0">
                <a:solidFill>
                  <a:srgbClr val="2F2F2F"/>
                </a:solidFill>
              </a:rPr>
              <a:t>Support from EU programs: </a:t>
            </a:r>
            <a:r>
              <a:rPr lang="en-US" sz="2000" b="0" dirty="0" err="1" smtClean="0">
                <a:solidFill>
                  <a:srgbClr val="2F2F2F"/>
                </a:solidFill>
              </a:rPr>
              <a:t>HITRIplus</a:t>
            </a:r>
            <a:r>
              <a:rPr lang="en-US" sz="2000" b="0" dirty="0" smtClean="0">
                <a:solidFill>
                  <a:srgbClr val="2F2F2F"/>
                </a:solidFill>
              </a:rPr>
              <a:t> and </a:t>
            </a:r>
            <a:r>
              <a:rPr lang="en-US" sz="2000" b="0" dirty="0" err="1" smtClean="0">
                <a:solidFill>
                  <a:srgbClr val="2F2F2F"/>
                </a:solidFill>
              </a:rPr>
              <a:t>iFAST</a:t>
            </a:r>
            <a:r>
              <a:rPr lang="en-US" sz="2000" b="0" dirty="0" smtClean="0">
                <a:solidFill>
                  <a:srgbClr val="2F2F2F"/>
                </a:solidFill>
              </a:rPr>
              <a:t>.</a:t>
            </a:r>
            <a:endParaRPr lang="en-US" sz="2000" b="0" dirty="0" smtClean="0"/>
          </a:p>
          <a:p>
            <a:pPr>
              <a:spcBef>
                <a:spcPts val="600"/>
              </a:spcBef>
            </a:pPr>
            <a:r>
              <a:rPr lang="en-US" sz="2000" b="0" dirty="0" smtClean="0"/>
              <a:t>Input from medical/scientific community via </a:t>
            </a:r>
            <a:r>
              <a:rPr lang="en-US" sz="2000" b="0" dirty="0" smtClean="0">
                <a:solidFill>
                  <a:srgbClr val="0033A0"/>
                </a:solidFill>
              </a:rPr>
              <a:t>ENLIGHT</a:t>
            </a:r>
            <a:r>
              <a:rPr lang="en-US" sz="2000" b="0" dirty="0" smtClean="0"/>
              <a:t> and the </a:t>
            </a:r>
            <a:r>
              <a:rPr lang="en-US" sz="2000" b="0" dirty="0" smtClean="0">
                <a:solidFill>
                  <a:srgbClr val="0033A0"/>
                </a:solidFill>
              </a:rPr>
              <a:t>International Biophysics Collaboration</a:t>
            </a:r>
            <a:r>
              <a:rPr lang="en-US" sz="2000" b="0" dirty="0" smtClean="0"/>
              <a:t>.</a:t>
            </a:r>
            <a:endParaRPr lang="en-US" sz="2000" b="0" dirty="0"/>
          </a:p>
          <a:p>
            <a:pPr>
              <a:spcBef>
                <a:spcPts val="600"/>
              </a:spcBef>
            </a:pPr>
            <a:r>
              <a:rPr lang="en-US" sz="2000" b="0" dirty="0" smtClean="0"/>
              <a:t>Bi-weekly (Friday) seminars attended by ~30 participants</a:t>
            </a:r>
            <a:endParaRPr lang="en-US" sz="2000" b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rgbClr val="FFFFFF"/>
                </a:solidFill>
                <a:latin typeface="Arial"/>
              </a:rPr>
              <a:pPr/>
              <a:t>5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Title 7"/>
          <p:cNvSpPr>
            <a:spLocks noGrp="1"/>
          </p:cNvSpPr>
          <p:nvPr>
            <p:ph type="title"/>
          </p:nvPr>
        </p:nvSpPr>
        <p:spPr>
          <a:xfrm>
            <a:off x="223115" y="395112"/>
            <a:ext cx="11842309" cy="1668489"/>
          </a:xfrm>
          <a:solidFill>
            <a:srgbClr val="DFDFDF"/>
          </a:solidFill>
          <a:ln w="57150" cmpd="sng">
            <a:noFill/>
          </a:ln>
        </p:spPr>
        <p:txBody>
          <a:bodyPr lIns="71999" tIns="46799" rIns="71999" bIns="46799">
            <a:noAutofit/>
          </a:bodyPr>
          <a:lstStyle/>
          <a:p>
            <a:pPr marL="179388" defTabSz="913815">
              <a:lnSpc>
                <a:spcPct val="100000"/>
              </a:lnSpc>
              <a:spcBef>
                <a:spcPts val="0"/>
              </a:spcBef>
            </a:pPr>
            <a:r>
              <a:rPr lang="en-GB" sz="2400" b="0" dirty="0" smtClean="0">
                <a:solidFill>
                  <a:srgbClr val="2F2F2F"/>
                </a:solidFill>
                <a:ea typeface="+mn-ea"/>
                <a:cs typeface="+mn-cs"/>
              </a:rPr>
              <a:t>The CERN </a:t>
            </a:r>
            <a:r>
              <a:rPr lang="en-GB" sz="2400" dirty="0">
                <a:ea typeface="+mn-ea"/>
                <a:cs typeface="+mn-cs"/>
              </a:rPr>
              <a:t>Next Ion Medical Machine Study (NIMMS</a:t>
            </a:r>
            <a:r>
              <a:rPr lang="en-GB" sz="2400" dirty="0" smtClean="0">
                <a:ea typeface="+mn-ea"/>
                <a:cs typeface="+mn-cs"/>
              </a:rPr>
              <a:t>)</a:t>
            </a:r>
            <a:r>
              <a:rPr lang="en-GB" sz="2400" b="0" dirty="0" smtClean="0">
                <a:solidFill>
                  <a:srgbClr val="2F2F2F"/>
                </a:solidFill>
                <a:ea typeface="+mn-ea"/>
                <a:cs typeface="+mn-cs"/>
              </a:rPr>
              <a:t> leverages </a:t>
            </a:r>
            <a:r>
              <a:rPr lang="en-GB" sz="2400" b="0" dirty="0">
                <a:solidFill>
                  <a:srgbClr val="2F2F2F"/>
                </a:solidFill>
                <a:ea typeface="+mn-ea"/>
                <a:cs typeface="+mn-cs"/>
              </a:rPr>
              <a:t>on CERN </a:t>
            </a:r>
            <a:r>
              <a:rPr lang="en-GB" sz="2400" b="0" dirty="0" smtClean="0">
                <a:solidFill>
                  <a:srgbClr val="2F2F2F"/>
                </a:solidFill>
                <a:ea typeface="+mn-ea"/>
                <a:cs typeface="+mn-cs"/>
              </a:rPr>
              <a:t>expertise to develop a </a:t>
            </a:r>
            <a:r>
              <a:rPr lang="en-GB" sz="2400" dirty="0" smtClean="0">
                <a:solidFill>
                  <a:srgbClr val="FF0000"/>
                </a:solidFill>
                <a:ea typeface="+mn-ea"/>
                <a:cs typeface="+mn-cs"/>
              </a:rPr>
              <a:t>portfolio of technologies (…a “toolbox”) </a:t>
            </a:r>
            <a:r>
              <a:rPr lang="en-GB" sz="2400" b="0" dirty="0" smtClean="0">
                <a:solidFill>
                  <a:srgbClr val="2F2F2F"/>
                </a:solidFill>
                <a:ea typeface="+mn-ea"/>
                <a:cs typeface="+mn-cs"/>
              </a:rPr>
              <a:t>for </a:t>
            </a:r>
            <a:r>
              <a:rPr lang="en-GB" sz="2400" b="0" dirty="0">
                <a:solidFill>
                  <a:srgbClr val="2F2F2F"/>
                </a:solidFill>
                <a:ea typeface="+mn-ea"/>
                <a:cs typeface="+mn-cs"/>
              </a:rPr>
              <a:t>a new generation of </a:t>
            </a:r>
            <a:r>
              <a:rPr lang="en-GB" sz="2400" b="0" dirty="0" smtClean="0">
                <a:solidFill>
                  <a:srgbClr val="2F2F2F"/>
                </a:solidFill>
                <a:ea typeface="+mn-ea"/>
                <a:cs typeface="+mn-cs"/>
              </a:rPr>
              <a:t>medical accelerators with </a:t>
            </a:r>
            <a:r>
              <a:rPr lang="en-GB" sz="2400" b="0" dirty="0">
                <a:solidFill>
                  <a:srgbClr val="2F2F2F"/>
                </a:solidFill>
                <a:ea typeface="+mn-ea"/>
                <a:cs typeface="+mn-cs"/>
              </a:rPr>
              <a:t>ion beams</a:t>
            </a:r>
            <a:endParaRPr lang="en-US" sz="2400" dirty="0">
              <a:solidFill>
                <a:srgbClr val="2F2F2F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2D4CDECF-F4E3-4823-8D27-10E6413904F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9879" y="2043453"/>
            <a:ext cx="2525559" cy="3068586"/>
          </a:xfrm>
          <a:prstGeom prst="rect">
            <a:avLst/>
          </a:prstGeom>
        </p:spPr>
      </p:pic>
      <p:sp>
        <p:nvSpPr>
          <p:cNvPr id="9" name="Rectangle 8"/>
          <p:cNvSpPr>
            <a:spLocks noChangeAspect="1"/>
          </p:cNvSpPr>
          <p:nvPr/>
        </p:nvSpPr>
        <p:spPr>
          <a:xfrm>
            <a:off x="10261991" y="2290351"/>
            <a:ext cx="1626040" cy="360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FF"/>
                </a:solidFill>
                <a:latin typeface="Arial"/>
              </a:rPr>
              <a:t>HF </a:t>
            </a:r>
            <a:r>
              <a:rPr lang="en-US" sz="2000" dirty="0" err="1" smtClean="0">
                <a:solidFill>
                  <a:srgbClr val="FFFFFF"/>
                </a:solidFill>
                <a:latin typeface="Arial"/>
              </a:rPr>
              <a:t>Linac</a:t>
            </a:r>
            <a:endParaRPr lang="en-US" sz="20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10261991" y="3193977"/>
            <a:ext cx="1626040" cy="360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FF"/>
                </a:solidFill>
                <a:latin typeface="Arial"/>
              </a:rPr>
              <a:t>Gantry</a:t>
            </a:r>
            <a:endParaRPr lang="en-US" sz="20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10261991" y="2735164"/>
            <a:ext cx="1626040" cy="360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FF"/>
                </a:solidFill>
                <a:latin typeface="Arial"/>
              </a:rPr>
              <a:t>Synchrotron</a:t>
            </a:r>
            <a:endParaRPr lang="en-US" sz="20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Rectangle 11"/>
          <p:cNvSpPr>
            <a:spLocks noChangeAspect="1"/>
          </p:cNvSpPr>
          <p:nvPr/>
        </p:nvSpPr>
        <p:spPr>
          <a:xfrm>
            <a:off x="10261991" y="3655447"/>
            <a:ext cx="1626040" cy="360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FFFFFF"/>
                </a:solidFill>
                <a:latin typeface="Arial"/>
              </a:rPr>
              <a:t>M</a:t>
            </a:r>
            <a:r>
              <a:rPr lang="en-US" sz="2000" dirty="0" smtClean="0">
                <a:solidFill>
                  <a:srgbClr val="FFFFFF"/>
                </a:solidFill>
                <a:latin typeface="Arial"/>
              </a:rPr>
              <a:t>agnets</a:t>
            </a:r>
            <a:endParaRPr lang="en-US" sz="20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" name="Rectangle 12"/>
          <p:cNvSpPr>
            <a:spLocks noChangeAspect="1"/>
          </p:cNvSpPr>
          <p:nvPr/>
        </p:nvSpPr>
        <p:spPr>
          <a:xfrm>
            <a:off x="10261991" y="4127562"/>
            <a:ext cx="1626040" cy="360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FF"/>
                </a:solidFill>
                <a:latin typeface="Arial"/>
              </a:rPr>
              <a:t>AI/ML*</a:t>
            </a:r>
            <a:endParaRPr lang="en-US" sz="20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Rectangle 13"/>
          <p:cNvSpPr>
            <a:spLocks noChangeAspect="1"/>
          </p:cNvSpPr>
          <p:nvPr/>
        </p:nvSpPr>
        <p:spPr>
          <a:xfrm>
            <a:off x="10258850" y="4618403"/>
            <a:ext cx="1626040" cy="360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FF"/>
                </a:solidFill>
                <a:latin typeface="Arial"/>
              </a:rPr>
              <a:t>R-isotopes*</a:t>
            </a:r>
            <a:endParaRPr lang="en-US" sz="20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529907" y="5017376"/>
            <a:ext cx="1354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33A0"/>
                </a:solidFill>
                <a:latin typeface="Arial"/>
              </a:rPr>
              <a:t>* in preparation</a:t>
            </a:r>
            <a:endParaRPr lang="en-US" sz="14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070436" y="5464047"/>
            <a:ext cx="3837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33A0"/>
                </a:solidFill>
                <a:latin typeface="Arial"/>
                <a:hlinkClick r:id="rId3"/>
              </a:rPr>
              <a:t>https://indico.cern.ch/event/956260/</a:t>
            </a:r>
            <a:r>
              <a:rPr lang="en-US" i="1" dirty="0">
                <a:solidFill>
                  <a:srgbClr val="0033A0"/>
                </a:solidFill>
                <a:latin typeface="Arial"/>
              </a:rPr>
              <a:t> </a:t>
            </a:r>
            <a:endParaRPr lang="en-US" i="1" dirty="0" smtClean="0">
              <a:solidFill>
                <a:srgbClr val="0033A0"/>
              </a:solidFill>
              <a:latin typeface="Arial"/>
            </a:endParaRPr>
          </a:p>
          <a:p>
            <a:r>
              <a:rPr lang="en-US" i="1" dirty="0" smtClean="0">
                <a:solidFill>
                  <a:srgbClr val="0033A0"/>
                </a:solidFill>
                <a:latin typeface="Arial"/>
              </a:rPr>
              <a:t>(</a:t>
            </a:r>
            <a:r>
              <a:rPr lang="en-US" i="1" dirty="0">
                <a:solidFill>
                  <a:srgbClr val="0033A0"/>
                </a:solidFill>
                <a:latin typeface="Arial"/>
              </a:rPr>
              <a:t>M. </a:t>
            </a:r>
            <a:r>
              <a:rPr lang="en-US" i="1" dirty="0" err="1">
                <a:solidFill>
                  <a:srgbClr val="0033A0"/>
                </a:solidFill>
                <a:latin typeface="Arial"/>
              </a:rPr>
              <a:t>Vretenar</a:t>
            </a:r>
            <a:r>
              <a:rPr lang="en-US" i="1" dirty="0">
                <a:solidFill>
                  <a:srgbClr val="0033A0"/>
                </a:solidFill>
                <a:latin typeface="Arial"/>
              </a:rPr>
              <a:t> KT seminar Oct’20)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243763" y="2028614"/>
            <a:ext cx="7821661" cy="0"/>
          </a:xfrm>
          <a:prstGeom prst="line">
            <a:avLst/>
          </a:prstGeom>
          <a:ln w="1143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05558" y="395112"/>
            <a:ext cx="7821661" cy="0"/>
          </a:xfrm>
          <a:prstGeom prst="line">
            <a:avLst/>
          </a:prstGeom>
          <a:ln w="1143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305728" y="6350861"/>
            <a:ext cx="3551335" cy="370624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dirty="0" smtClean="0"/>
              <a:t>/6/2022 – CCAP Seminar Imperial College</a:t>
            </a:r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4" y="6356360"/>
            <a:ext cx="6572221" cy="365125"/>
          </a:xfrm>
        </p:spPr>
        <p:txBody>
          <a:bodyPr/>
          <a:lstStyle/>
          <a:p>
            <a:r>
              <a:rPr lang="en-US" dirty="0" smtClean="0"/>
              <a:t>E. Benedetto, Accelerator challenges for NIMMS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175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ingle Corner Rectangle 1"/>
          <p:cNvSpPr/>
          <p:nvPr/>
        </p:nvSpPr>
        <p:spPr>
          <a:xfrm>
            <a:off x="137302" y="1418453"/>
            <a:ext cx="8174862" cy="4690894"/>
          </a:xfrm>
          <a:prstGeom prst="round1Rect">
            <a:avLst>
              <a:gd name="adj" fmla="val 10447"/>
            </a:avLst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12AAE231-C089-4D4D-AD8C-85CD5B7BEE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7431">
              <a:lnSpc>
                <a:spcPct val="100000"/>
              </a:lnSpc>
              <a:spcBef>
                <a:spcPts val="0"/>
              </a:spcBef>
            </a:pPr>
            <a:r>
              <a:rPr lang="fr-CH" sz="2400" dirty="0" smtClean="0"/>
              <a:t>Delivery</a:t>
            </a:r>
            <a:endParaRPr lang="en-GB" sz="2400" dirty="0"/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buFont typeface="Wingdings" charset="2"/>
              <a:buChar char="q"/>
            </a:pPr>
            <a:r>
              <a:rPr lang="en-GB" sz="2200" b="0" dirty="0" smtClean="0"/>
              <a:t>Using </a:t>
            </a:r>
            <a:r>
              <a:rPr lang="en-GB" sz="2200" b="0" dirty="0">
                <a:solidFill>
                  <a:schemeClr val="accent5">
                    <a:lumMod val="75000"/>
                  </a:schemeClr>
                </a:solidFill>
              </a:rPr>
              <a:t>multiple ions (</a:t>
            </a:r>
            <a:r>
              <a:rPr lang="en-GB" sz="2200" b="0" dirty="0">
                <a:solidFill>
                  <a:srgbClr val="FF0000"/>
                </a:solidFill>
              </a:rPr>
              <a:t>Carbon, Helium and others</a:t>
            </a:r>
            <a:r>
              <a:rPr lang="en-GB" sz="2200" b="0" dirty="0" smtClean="0">
                <a:solidFill>
                  <a:srgbClr val="FF0000"/>
                </a:solidFill>
              </a:rPr>
              <a:t>);</a:t>
            </a:r>
            <a:endParaRPr lang="en-GB" sz="2200" b="0" dirty="0"/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buFont typeface="Wingdings" charset="2"/>
              <a:buChar char="q"/>
            </a:pPr>
            <a:r>
              <a:rPr lang="en-GB" sz="2200" b="0" dirty="0">
                <a:solidFill>
                  <a:srgbClr val="FF0000"/>
                </a:solidFill>
              </a:rPr>
              <a:t>Fast </a:t>
            </a:r>
            <a:r>
              <a:rPr lang="en-GB" sz="2200" b="0" dirty="0">
                <a:solidFill>
                  <a:srgbClr val="782B12"/>
                </a:solidFill>
              </a:rPr>
              <a:t>dose </a:t>
            </a:r>
            <a:r>
              <a:rPr lang="en-GB" sz="2200" b="0" dirty="0" smtClean="0">
                <a:solidFill>
                  <a:srgbClr val="782B12"/>
                </a:solidFill>
              </a:rPr>
              <a:t>delivery; </a:t>
            </a:r>
            <a:endParaRPr lang="en-GB" sz="2200" b="0" dirty="0"/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buFont typeface="Wingdings" charset="2"/>
              <a:buChar char="q"/>
            </a:pPr>
            <a:r>
              <a:rPr lang="en-GB" sz="2200" b="0" dirty="0" smtClean="0"/>
              <a:t>Equipped </a:t>
            </a:r>
            <a:r>
              <a:rPr lang="en-GB" sz="2200" b="0" dirty="0"/>
              <a:t>with a </a:t>
            </a:r>
            <a:r>
              <a:rPr lang="en-GB" sz="2200" b="0" dirty="0">
                <a:solidFill>
                  <a:srgbClr val="FF0000"/>
                </a:solidFill>
              </a:rPr>
              <a:t>SC gantry</a:t>
            </a:r>
            <a:r>
              <a:rPr lang="en-GB" sz="2200" b="0" dirty="0"/>
              <a:t>;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buFont typeface="Wingdings" charset="2"/>
              <a:buChar char="q"/>
            </a:pPr>
            <a:r>
              <a:rPr lang="en-GB" sz="2200" b="0" dirty="0" smtClean="0"/>
              <a:t>With </a:t>
            </a:r>
            <a:r>
              <a:rPr lang="en-GB" sz="2200" b="0" dirty="0">
                <a:solidFill>
                  <a:schemeClr val="accent3">
                    <a:lumMod val="50000"/>
                  </a:schemeClr>
                </a:solidFill>
              </a:rPr>
              <a:t>range calibration and </a:t>
            </a:r>
            <a:r>
              <a:rPr lang="en-GB" sz="2200" b="0" dirty="0">
                <a:solidFill>
                  <a:srgbClr val="FF0000"/>
                </a:solidFill>
              </a:rPr>
              <a:t>diagnostics online</a:t>
            </a:r>
            <a:r>
              <a:rPr lang="en-GB" sz="2200" b="0" dirty="0" smtClean="0"/>
              <a:t>.</a:t>
            </a:r>
          </a:p>
          <a:p>
            <a:pPr marL="27431">
              <a:lnSpc>
                <a:spcPct val="100000"/>
              </a:lnSpc>
              <a:spcBef>
                <a:spcPts val="0"/>
              </a:spcBef>
            </a:pPr>
            <a:endParaRPr lang="fr-CH" sz="2400" dirty="0" smtClean="0"/>
          </a:p>
          <a:p>
            <a:pPr marL="27431">
              <a:lnSpc>
                <a:spcPct val="100000"/>
              </a:lnSpc>
              <a:spcBef>
                <a:spcPts val="0"/>
              </a:spcBef>
            </a:pPr>
            <a:r>
              <a:rPr lang="fr-CH" sz="2400" dirty="0" smtClean="0"/>
              <a:t>Accelerator</a:t>
            </a:r>
            <a:endParaRPr lang="fr-CH" sz="2400" dirty="0"/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buFont typeface="Wingdings" charset="2"/>
              <a:buChar char="q"/>
              <a:tabLst>
                <a:tab pos="457200" algn="l"/>
              </a:tabLst>
            </a:pPr>
            <a:r>
              <a:rPr lang="en-GB" sz="2200" b="0" dirty="0">
                <a:solidFill>
                  <a:srgbClr val="FF0000"/>
                </a:solidFill>
              </a:rPr>
              <a:t>Higher beam intensities </a:t>
            </a:r>
            <a:r>
              <a:rPr lang="en-GB" sz="2200" b="0" dirty="0"/>
              <a:t>than present in EU (~10</a:t>
            </a:r>
            <a:r>
              <a:rPr lang="en-GB" sz="2200" b="0" baseline="30000" dirty="0"/>
              <a:t>10</a:t>
            </a:r>
            <a:r>
              <a:rPr lang="en-GB" sz="2200" b="0" dirty="0"/>
              <a:t> C-ions);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buFont typeface="Wingdings" charset="2"/>
              <a:buChar char="q"/>
              <a:tabLst>
                <a:tab pos="457200" algn="l"/>
              </a:tabLst>
            </a:pPr>
            <a:r>
              <a:rPr lang="en-GB" sz="2200" b="0" dirty="0">
                <a:solidFill>
                  <a:srgbClr val="782B12"/>
                </a:solidFill>
              </a:rPr>
              <a:t>Reduced</a:t>
            </a:r>
            <a:r>
              <a:rPr lang="en-GB" sz="2200" b="0" dirty="0">
                <a:solidFill>
                  <a:srgbClr val="FF0000"/>
                </a:solidFill>
              </a:rPr>
              <a:t> footprint</a:t>
            </a:r>
            <a:r>
              <a:rPr lang="en-GB" sz="2200" b="0" dirty="0">
                <a:solidFill>
                  <a:srgbClr val="782B12"/>
                </a:solidFill>
              </a:rPr>
              <a:t>, </a:t>
            </a:r>
            <a:r>
              <a:rPr lang="en-GB" sz="2200" b="0" dirty="0"/>
              <a:t>to about 1’000 m</a:t>
            </a:r>
            <a:r>
              <a:rPr lang="en-GB" sz="2200" b="0" baseline="30000" dirty="0"/>
              <a:t>2</a:t>
            </a:r>
            <a:r>
              <a:rPr lang="en-GB" sz="2200" b="0" dirty="0"/>
              <a:t>;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buFont typeface="Wingdings" charset="2"/>
              <a:buChar char="q"/>
              <a:tabLst>
                <a:tab pos="457200" algn="l"/>
              </a:tabLst>
            </a:pPr>
            <a:r>
              <a:rPr lang="en-GB" sz="2200" b="0" dirty="0"/>
              <a:t>Lower cost, compared to present (~120 M€);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buFont typeface="Wingdings" charset="2"/>
              <a:buChar char="q"/>
              <a:tabLst>
                <a:tab pos="457200" algn="l"/>
              </a:tabLst>
            </a:pPr>
            <a:r>
              <a:rPr lang="en-GB" sz="2200" b="0" dirty="0"/>
              <a:t>Lower </a:t>
            </a:r>
            <a:r>
              <a:rPr lang="en-GB" sz="2200" b="0" dirty="0">
                <a:solidFill>
                  <a:srgbClr val="FF0000"/>
                </a:solidFill>
              </a:rPr>
              <a:t>running costs</a:t>
            </a:r>
            <a:r>
              <a:rPr lang="en-GB" sz="2200" b="0" dirty="0"/>
              <a:t>.</a:t>
            </a:r>
          </a:p>
          <a:p>
            <a:pPr marL="463550" indent="-463550">
              <a:lnSpc>
                <a:spcPct val="100000"/>
              </a:lnSpc>
              <a:spcBef>
                <a:spcPts val="0"/>
              </a:spcBef>
              <a:buFont typeface="Wingdings" charset="2"/>
              <a:buChar char="q"/>
            </a:pPr>
            <a:endParaRPr lang="en-GB" sz="2200" b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NIMMS - Specifications </a:t>
            </a:r>
            <a:r>
              <a:rPr lang="fr-CH" dirty="0"/>
              <a:t>from the </a:t>
            </a:r>
            <a:r>
              <a:rPr lang="fr-CH" dirty="0" smtClean="0"/>
              <a:t>scientific community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="" xmlns:a16="http://schemas.microsoft.com/office/drawing/2014/main" id="{FDD6699B-710F-4508-901F-466F731767EE}"/>
              </a:ext>
            </a:extLst>
          </p:cNvPr>
          <p:cNvSpPr txBox="1">
            <a:spLocks/>
          </p:cNvSpPr>
          <p:nvPr/>
        </p:nvSpPr>
        <p:spPr>
          <a:xfrm>
            <a:off x="5080183" y="1046676"/>
            <a:ext cx="3804302" cy="3287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450"/>
              </a:spcBef>
            </a:pPr>
            <a:r>
              <a:rPr lang="fr-CH" sz="1800" b="0" dirty="0" smtClean="0"/>
              <a:t>Archamps </a:t>
            </a:r>
            <a:r>
              <a:rPr lang="fr-CH" sz="1800" b="0" dirty="0"/>
              <a:t>Workshop, June </a:t>
            </a:r>
            <a:r>
              <a:rPr lang="fr-CH" sz="1800" b="0" dirty="0" smtClean="0"/>
              <a:t>2018</a:t>
            </a:r>
            <a:endParaRPr lang="en-GB" sz="1800" b="0" dirty="0"/>
          </a:p>
        </p:txBody>
      </p:sp>
      <p:pic>
        <p:nvPicPr>
          <p:cNvPr id="9" name="Picture 8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71" t="2492" r="3555"/>
          <a:stretch/>
        </p:blipFill>
        <p:spPr>
          <a:xfrm>
            <a:off x="9188026" y="745692"/>
            <a:ext cx="2837775" cy="3798743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01F640B8-7A2B-4B88-8C15-180AC4DC1EF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2764" y="4544436"/>
            <a:ext cx="2649236" cy="1760405"/>
          </a:xfrm>
          <a:prstGeom prst="rect">
            <a:avLst/>
          </a:prstGeom>
        </p:spPr>
      </p:pic>
      <p:sp>
        <p:nvSpPr>
          <p:cNvPr id="11" name="Arrow: Right 1">
            <a:extLst>
              <a:ext uri="{FF2B5EF4-FFF2-40B4-BE49-F238E27FC236}">
                <a16:creationId xmlns:a16="http://schemas.microsoft.com/office/drawing/2014/main" xmlns="" id="{9FE9948B-9115-4616-BCED-AEA5DEF489C2}"/>
              </a:ext>
            </a:extLst>
          </p:cNvPr>
          <p:cNvSpPr/>
          <p:nvPr/>
        </p:nvSpPr>
        <p:spPr>
          <a:xfrm rot="10800000">
            <a:off x="8312164" y="2853496"/>
            <a:ext cx="501503" cy="4895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305728" y="6350861"/>
            <a:ext cx="3551335" cy="370624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dirty="0" smtClean="0"/>
              <a:t>/6/2022 – CCAP Seminar Imperial College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4" y="6356360"/>
            <a:ext cx="6572221" cy="365125"/>
          </a:xfrm>
        </p:spPr>
        <p:txBody>
          <a:bodyPr/>
          <a:lstStyle/>
          <a:p>
            <a:r>
              <a:rPr lang="en-US" dirty="0" smtClean="0"/>
              <a:t>E. Benedetto, Accelerator challenges for NIMMS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303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SEEIIST as strategic partner and </a:t>
            </a:r>
            <a:r>
              <a:rPr lang="fr-CH" dirty="0" smtClean="0"/>
              <a:t>reference user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0CB21FA9-0339-4CBF-B0EB-FFAF2104453B}"/>
              </a:ext>
            </a:extLst>
          </p:cNvPr>
          <p:cNvSpPr txBox="1">
            <a:spLocks/>
          </p:cNvSpPr>
          <p:nvPr/>
        </p:nvSpPr>
        <p:spPr>
          <a:xfrm>
            <a:off x="0" y="1303706"/>
            <a:ext cx="7637431" cy="4739935"/>
          </a:xfrm>
          <a:prstGeom prst="rect">
            <a:avLst/>
          </a:prstGeom>
        </p:spPr>
        <p:txBody>
          <a:bodyPr vert="horz" lIns="68558" tIns="34289" rIns="68558" bIns="34289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701" indent="-315905">
              <a:spcBef>
                <a:spcPts val="9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b="1" dirty="0" smtClean="0">
                <a:solidFill>
                  <a:srgbClr val="FF0000"/>
                </a:solidFill>
              </a:rPr>
              <a:t>SEEIIST</a:t>
            </a:r>
            <a:r>
              <a:rPr lang="en-GB" sz="2000" dirty="0" smtClean="0"/>
              <a:t>: South </a:t>
            </a:r>
            <a:r>
              <a:rPr lang="en-GB" sz="2000" dirty="0"/>
              <a:t>East Europe International Institute for Sustainable </a:t>
            </a:r>
            <a:r>
              <a:rPr lang="en-GB" sz="2000" dirty="0" smtClean="0"/>
              <a:t>Technologies</a:t>
            </a:r>
          </a:p>
          <a:p>
            <a:pPr marL="493701" indent="-315905">
              <a:spcBef>
                <a:spcPts val="9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/>
              <a:t>C</a:t>
            </a:r>
            <a:r>
              <a:rPr lang="en-GB" sz="2000" dirty="0" smtClean="0"/>
              <a:t>onsortium of 10 countries, </a:t>
            </a:r>
            <a:r>
              <a:rPr lang="en-GB" sz="2000" dirty="0"/>
              <a:t>to construct a </a:t>
            </a:r>
            <a:r>
              <a:rPr lang="en-GB" sz="2000" dirty="0" smtClean="0"/>
              <a:t>facility </a:t>
            </a:r>
            <a:r>
              <a:rPr lang="en-GB" sz="2000" dirty="0"/>
              <a:t>for </a:t>
            </a:r>
            <a:r>
              <a:rPr lang="en-GB" sz="2000" dirty="0" smtClean="0"/>
              <a:t>cancer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Research </a:t>
            </a:r>
            <a:r>
              <a:rPr lang="en-GB" sz="2000" b="1" dirty="0">
                <a:solidFill>
                  <a:srgbClr val="FF0000"/>
                </a:solidFill>
              </a:rPr>
              <a:t>&amp; </a:t>
            </a:r>
            <a:r>
              <a:rPr lang="en-GB" sz="2000" b="1" dirty="0" smtClean="0">
                <a:solidFill>
                  <a:srgbClr val="FF0000"/>
                </a:solidFill>
              </a:rPr>
              <a:t>Therapy </a:t>
            </a:r>
            <a:r>
              <a:rPr lang="en-GB" sz="2000" dirty="0"/>
              <a:t>in South East Europe.</a:t>
            </a:r>
          </a:p>
          <a:p>
            <a:pPr marL="493701" indent="-315905">
              <a:spcBef>
                <a:spcPts val="9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b="1" dirty="0" smtClean="0">
                <a:solidFill>
                  <a:srgbClr val="FF0000"/>
                </a:solidFill>
              </a:rPr>
              <a:t>Science </a:t>
            </a:r>
            <a:r>
              <a:rPr lang="en-GB" sz="2000" b="1" dirty="0">
                <a:solidFill>
                  <a:srgbClr val="FF0000"/>
                </a:solidFill>
              </a:rPr>
              <a:t>for </a:t>
            </a:r>
            <a:r>
              <a:rPr lang="en-GB" sz="2000" b="1" dirty="0" smtClean="0">
                <a:solidFill>
                  <a:srgbClr val="FF0000"/>
                </a:solidFill>
              </a:rPr>
              <a:t>Peace</a:t>
            </a:r>
            <a:r>
              <a:rPr lang="en-GB" sz="2000" dirty="0"/>
              <a:t>: </a:t>
            </a:r>
            <a:r>
              <a:rPr lang="en-GB" sz="2000" dirty="0" smtClean="0"/>
              <a:t>to build </a:t>
            </a:r>
            <a:r>
              <a:rPr lang="en-GB" sz="2000" dirty="0"/>
              <a:t>international cooperation and scientific capacity.</a:t>
            </a:r>
          </a:p>
          <a:p>
            <a:pPr marL="493701" indent="-315905">
              <a:spcBef>
                <a:spcPts val="9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Initiated in </a:t>
            </a:r>
            <a:r>
              <a:rPr lang="en-GB" sz="2000" dirty="0" smtClean="0">
                <a:solidFill>
                  <a:schemeClr val="accent3"/>
                </a:solidFill>
              </a:rPr>
              <a:t>2017</a:t>
            </a:r>
            <a:r>
              <a:rPr lang="en-GB" sz="2000" dirty="0" smtClean="0"/>
              <a:t> by </a:t>
            </a:r>
            <a:r>
              <a:rPr lang="en-GB" sz="2000" dirty="0"/>
              <a:t>H. </a:t>
            </a:r>
            <a:r>
              <a:rPr lang="en-GB" sz="2000" dirty="0" err="1"/>
              <a:t>Schopper</a:t>
            </a:r>
            <a:r>
              <a:rPr lang="en-GB" sz="2000" dirty="0"/>
              <a:t>, former </a:t>
            </a:r>
            <a:r>
              <a:rPr lang="en-GB" sz="2000" dirty="0" smtClean="0"/>
              <a:t>DG </a:t>
            </a:r>
            <a:r>
              <a:rPr lang="en-GB" sz="2000" dirty="0"/>
              <a:t>of CERN, and S. </a:t>
            </a:r>
            <a:r>
              <a:rPr lang="en-GB" sz="2000" dirty="0" err="1"/>
              <a:t>Damjanovic</a:t>
            </a:r>
            <a:r>
              <a:rPr lang="en-GB" sz="2000" dirty="0"/>
              <a:t>, </a:t>
            </a:r>
            <a:r>
              <a:rPr lang="en-GB" sz="2000" dirty="0" smtClean="0"/>
              <a:t>physicist and (ex) Minister </a:t>
            </a:r>
            <a:r>
              <a:rPr lang="en-GB" sz="2000" dirty="0"/>
              <a:t>of </a:t>
            </a:r>
            <a:r>
              <a:rPr lang="en-GB" sz="2000" dirty="0" smtClean="0"/>
              <a:t>Science.</a:t>
            </a:r>
            <a:endParaRPr lang="en-GB" sz="2000" b="1" dirty="0" smtClean="0">
              <a:solidFill>
                <a:srgbClr val="FF0000"/>
              </a:solidFill>
            </a:endParaRPr>
          </a:p>
          <a:p>
            <a:pPr marL="493701" indent="-315905">
              <a:spcBef>
                <a:spcPts val="9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E15E32"/>
                </a:solidFill>
              </a:rPr>
              <a:t>2008</a:t>
            </a:r>
            <a:r>
              <a:rPr lang="en-GB" sz="2000" dirty="0" smtClean="0"/>
              <a:t> Yellow Book, by U. </a:t>
            </a:r>
            <a:r>
              <a:rPr lang="en-GB" sz="2000" dirty="0" err="1" smtClean="0"/>
              <a:t>Amaldi</a:t>
            </a:r>
            <a:r>
              <a:rPr lang="en-GB" sz="2000" dirty="0" smtClean="0"/>
              <a:t> et al.</a:t>
            </a:r>
          </a:p>
          <a:p>
            <a:pPr marL="493701" indent="-315905">
              <a:spcBef>
                <a:spcPts val="9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Accelerator design studies started in </a:t>
            </a:r>
            <a:r>
              <a:rPr lang="en-GB" sz="2000" dirty="0" smtClean="0">
                <a:solidFill>
                  <a:srgbClr val="E15E32"/>
                </a:solidFill>
              </a:rPr>
              <a:t>2019</a:t>
            </a:r>
            <a:r>
              <a:rPr lang="en-GB" sz="2000" dirty="0" smtClean="0"/>
              <a:t> at CERN, supported by EU and continue now within </a:t>
            </a:r>
            <a:r>
              <a:rPr lang="en-GB" sz="2000" b="1" dirty="0" err="1" smtClean="0">
                <a:solidFill>
                  <a:srgbClr val="FF0000"/>
                </a:solidFill>
              </a:rPr>
              <a:t>HITRIplus</a:t>
            </a:r>
            <a:r>
              <a:rPr lang="en-GB" sz="2000" dirty="0" smtClean="0"/>
              <a:t> (</a:t>
            </a:r>
            <a:r>
              <a:rPr lang="en-GB" sz="2000" dirty="0">
                <a:solidFill>
                  <a:schemeClr val="accent3"/>
                </a:solidFill>
              </a:rPr>
              <a:t>A</a:t>
            </a:r>
            <a:r>
              <a:rPr lang="en-GB" sz="2000" dirty="0" smtClean="0">
                <a:solidFill>
                  <a:schemeClr val="accent3"/>
                </a:solidFill>
              </a:rPr>
              <a:t>pr’2021</a:t>
            </a:r>
            <a:r>
              <a:rPr lang="en-GB" sz="2000" dirty="0" smtClean="0"/>
              <a:t>), in tight collaboration with CERN and EU partners.</a:t>
            </a:r>
            <a:endParaRPr lang="en-GB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7198" y="1371648"/>
            <a:ext cx="4316974" cy="51164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21352537">
            <a:off x="7081744" y="798650"/>
            <a:ext cx="3485320" cy="169142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2220000">
              <a:rot lat="546000" lon="20094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/>
            <a:bevelB w="82550" h="44450" prst="angle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GB" sz="2000" dirty="0" smtClean="0">
                <a:solidFill>
                  <a:schemeClr val="bg1"/>
                </a:solidFill>
              </a:rPr>
              <a:t>Science for peace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GB" sz="2000" dirty="0" smtClean="0">
                <a:solidFill>
                  <a:schemeClr val="bg1"/>
                </a:solidFill>
              </a:rPr>
              <a:t>Scientific excellence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GB" sz="2000" dirty="0" smtClean="0">
                <a:solidFill>
                  <a:schemeClr val="bg1"/>
                </a:solidFill>
              </a:rPr>
              <a:t>Education &amp; Training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GB" sz="2000" dirty="0" smtClean="0">
                <a:solidFill>
                  <a:schemeClr val="bg1"/>
                </a:solidFill>
              </a:rPr>
              <a:t>Green infrastructure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08C59EEF-1F79-A747-83C9-9F8250A038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5058" y="1469398"/>
            <a:ext cx="1456248" cy="98151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305728" y="6350861"/>
            <a:ext cx="3551335" cy="370624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dirty="0" smtClean="0"/>
              <a:t>/6/2022 – CCAP Seminar Imperial College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4" y="6356360"/>
            <a:ext cx="6572221" cy="365125"/>
          </a:xfrm>
        </p:spPr>
        <p:txBody>
          <a:bodyPr/>
          <a:lstStyle/>
          <a:p>
            <a:r>
              <a:rPr lang="en-US" dirty="0" smtClean="0"/>
              <a:t>E. Benedetto, Accelerator challenges for NIMMS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771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1765" y="1235256"/>
            <a:ext cx="6624830" cy="2610292"/>
          </a:xfrm>
        </p:spPr>
        <p:txBody>
          <a:bodyPr/>
          <a:lstStyle/>
          <a:p>
            <a:pPr marL="266700" lvl="0" indent="-266700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Wingdings" charset="2"/>
              <a:buChar char="Ø"/>
            </a:pPr>
            <a:r>
              <a:rPr lang="en-US" sz="2000" b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and therapy with ions: p, He, C, O</a:t>
            </a:r>
            <a:r>
              <a:rPr lang="en-US" sz="20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,…up to </a:t>
            </a:r>
            <a:r>
              <a:rPr lang="en-US" sz="2000" b="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endParaRPr lang="en-US" sz="2000" b="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lvl="0" indent="-266700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Wingdings" charset="2"/>
              <a:buChar char="Ø"/>
            </a:pPr>
            <a:r>
              <a:rPr lang="en-US" sz="20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Flexible </a:t>
            </a:r>
            <a:r>
              <a:rPr lang="en-US" sz="2000" b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extraction modality (multi-energy </a:t>
            </a:r>
            <a:r>
              <a:rPr lang="en-US" sz="20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slow resonant extraction and </a:t>
            </a:r>
            <a:r>
              <a:rPr lang="en-US" sz="2000" b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FLASH)</a:t>
            </a:r>
          </a:p>
          <a:p>
            <a:pPr marL="266700" lvl="0" indent="-266700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Wingdings" charset="2"/>
              <a:buChar char="Ø"/>
            </a:pPr>
            <a:r>
              <a:rPr lang="en-US" sz="2000" b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Intensity </a:t>
            </a:r>
            <a:r>
              <a:rPr lang="en-US" sz="20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x20</a:t>
            </a:r>
            <a:r>
              <a:rPr lang="en-US" sz="2000" b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(*) European facilities </a:t>
            </a:r>
          </a:p>
          <a:p>
            <a:pPr marL="266700" indent="-266700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Wingdings" charset="2"/>
              <a:buChar char="Ø"/>
            </a:pPr>
            <a:r>
              <a:rPr lang="en-US" sz="20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 layout is a NC-magnet synchrotron (like CNAO/</a:t>
            </a:r>
            <a:r>
              <a:rPr lang="en-US" sz="2000" b="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MedAustron</a:t>
            </a:r>
            <a:r>
              <a:rPr lang="en-US" sz="20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marL="266700" indent="-266700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Wingdings" charset="2"/>
              <a:buChar char="Ø"/>
            </a:pPr>
            <a:r>
              <a:rPr lang="en-US" sz="20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 </a:t>
            </a:r>
            <a:r>
              <a:rPr lang="en-US" sz="2000" b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0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compact SC</a:t>
            </a:r>
            <a:r>
              <a:rPr lang="en-US" sz="2000" b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-magnet </a:t>
            </a:r>
            <a:r>
              <a:rPr lang="en-US" sz="20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synchrotron</a:t>
            </a:r>
            <a:endParaRPr lang="en-US" sz="2000" b="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SEEIIST advanced </a:t>
            </a:r>
            <a:r>
              <a:rPr lang="en-US" dirty="0"/>
              <a:t>a</a:t>
            </a:r>
            <a:r>
              <a:rPr lang="en-US" dirty="0" smtClean="0"/>
              <a:t>ccelerator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9BA924F-E9D3-1145-91F6-E3134A7AAF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41320" y="-16495"/>
            <a:ext cx="5050682" cy="3862043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495915"/>
              </p:ext>
            </p:extLst>
          </p:nvPr>
        </p:nvGraphicFramePr>
        <p:xfrm>
          <a:off x="6645341" y="4170913"/>
          <a:ext cx="5546660" cy="26822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100000" algn="tl" rotWithShape="0">
                    <a:srgbClr val="0033A0">
                      <a:alpha val="43000"/>
                    </a:srgbClr>
                  </a:outerShdw>
                </a:effectLst>
              </a:tblPr>
              <a:tblGrid>
                <a:gridCol w="2734228"/>
                <a:gridCol w="907937"/>
                <a:gridCol w="903828"/>
                <a:gridCol w="1000667"/>
              </a:tblGrid>
              <a:tr h="3209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rgbClr val="0033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rgbClr val="0033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He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rgbClr val="0033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rgbClr val="0033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/>
                    </a:solidFill>
                  </a:tcPr>
                </a:tc>
              </a:tr>
              <a:tr h="3212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/>
                        <a:t>Intensity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solidFill>
                        <a:srgbClr val="0033A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/>
                        <a:t>2.6 e11</a:t>
                      </a:r>
                      <a:endParaRPr lang="en-US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33A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/>
                        <a:t>8.2 e10</a:t>
                      </a:r>
                      <a:endParaRPr lang="en-US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33A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/>
                        <a:t>2.0</a:t>
                      </a:r>
                      <a:r>
                        <a:rPr lang="en-US" sz="1600" baseline="0" dirty="0" smtClean="0"/>
                        <a:t> e10</a:t>
                      </a:r>
                      <a:endParaRPr lang="en-US" sz="1600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solidFill>
                        <a:srgbClr val="0033A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212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/>
                        <a:t>Injection Energy (MeV/u)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/>
                        <a:t>7-10</a:t>
                      </a:r>
                      <a:endParaRPr lang="en-US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212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aseline="0" dirty="0" smtClean="0"/>
                        <a:t>Extract Energy </a:t>
                      </a:r>
                      <a:r>
                        <a:rPr lang="en-US" sz="1600" dirty="0" smtClean="0"/>
                        <a:t>(MeV/u)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/>
                        <a:t>60-250</a:t>
                      </a:r>
                      <a:endParaRPr lang="en-US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/>
                        <a:t>60-250</a:t>
                      </a:r>
                      <a:endParaRPr lang="en-US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/>
                        <a:t>100-430</a:t>
                      </a:r>
                      <a:endParaRPr lang="en-US" sz="1600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3326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>
                          <a:latin typeface="+mn-lt"/>
                          <a:cs typeface="+mn-cs"/>
                        </a:rPr>
                        <a:t>Beam</a:t>
                      </a:r>
                      <a:r>
                        <a:rPr lang="en-US" sz="1600" baseline="0" dirty="0" smtClean="0">
                          <a:latin typeface="+mn-lt"/>
                          <a:cs typeface="+mn-cs"/>
                        </a:rPr>
                        <a:t> rigidity</a:t>
                      </a:r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 </a:t>
                      </a:r>
                      <a:r>
                        <a:rPr lang="en-US" sz="1600" dirty="0" smtClean="0">
                          <a:latin typeface="+mn-lt"/>
                          <a:cs typeface="Symbol" charset="2"/>
                        </a:rPr>
                        <a:t>max (Tm)</a:t>
                      </a:r>
                      <a:endParaRPr lang="en-US" sz="1600" dirty="0">
                        <a:latin typeface="Symbol" charset="2"/>
                        <a:cs typeface="Symbol" charset="2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/>
                        <a:t>2.42</a:t>
                      </a:r>
                      <a:endParaRPr lang="en-US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/>
                        <a:t>4.85</a:t>
                      </a:r>
                      <a:endParaRPr lang="en-US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/>
                        <a:t>6.62</a:t>
                      </a:r>
                      <a:endParaRPr lang="en-US" sz="1600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2120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  <a:cs typeface="Symbol" charset="2"/>
                        </a:rPr>
                        <a:t>Synchrotron diameter (m)</a:t>
                      </a:r>
                      <a:endParaRPr lang="en-US" sz="1600" dirty="0">
                        <a:latin typeface="+mn-lt"/>
                        <a:cs typeface="Symbol" charset="2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~25m</a:t>
                      </a:r>
                      <a:endParaRPr lang="en-US" sz="1600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12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>
                          <a:latin typeface="+mn-lt"/>
                          <a:cs typeface="Symbol" charset="2"/>
                        </a:rPr>
                        <a:t>Spill duration (s)</a:t>
                      </a:r>
                      <a:endParaRPr lang="en-US" sz="1600" dirty="0">
                        <a:latin typeface="+mn-lt"/>
                        <a:cs typeface="Symbol" charset="2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0.1 - 60</a:t>
                      </a:r>
                      <a:endParaRPr lang="en-US" sz="1600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212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>
                          <a:latin typeface="+mn-lt"/>
                          <a:cs typeface="Symbol" charset="2"/>
                        </a:rPr>
                        <a:t>Spill ripple</a:t>
                      </a:r>
                      <a:r>
                        <a:rPr lang="en-US" sz="1600" baseline="0" dirty="0" smtClean="0">
                          <a:latin typeface="+mn-lt"/>
                          <a:cs typeface="Symbol" charset="2"/>
                        </a:rPr>
                        <a:t> </a:t>
                      </a:r>
                      <a:r>
                        <a:rPr lang="en-US" sz="1600" dirty="0" smtClean="0">
                          <a:latin typeface="+mn-lt"/>
                          <a:cs typeface="Symbol" charset="2"/>
                        </a:rPr>
                        <a:t>@1</a:t>
                      </a:r>
                      <a:r>
                        <a:rPr lang="en-US" sz="1600" baseline="0" dirty="0" smtClean="0">
                          <a:latin typeface="+mn-lt"/>
                          <a:cs typeface="Symbol" charset="2"/>
                        </a:rPr>
                        <a:t> kHz (I</a:t>
                      </a:r>
                      <a:r>
                        <a:rPr lang="en-US" sz="1600" baseline="-25000" dirty="0" smtClean="0">
                          <a:latin typeface="+mn-lt"/>
                          <a:cs typeface="Symbol" charset="2"/>
                        </a:rPr>
                        <a:t>max</a:t>
                      </a:r>
                      <a:r>
                        <a:rPr lang="en-US" sz="1600" baseline="0" dirty="0" smtClean="0">
                          <a:latin typeface="+mn-lt"/>
                          <a:cs typeface="Symbol" charset="2"/>
                        </a:rPr>
                        <a:t>/</a:t>
                      </a:r>
                      <a:r>
                        <a:rPr lang="en-US" sz="1600" baseline="0" dirty="0" err="1" smtClean="0">
                          <a:latin typeface="+mn-lt"/>
                          <a:cs typeface="Symbol" charset="2"/>
                        </a:rPr>
                        <a:t>I</a:t>
                      </a:r>
                      <a:r>
                        <a:rPr lang="en-US" sz="1600" baseline="-25000" dirty="0" err="1" smtClean="0">
                          <a:latin typeface="+mn-lt"/>
                          <a:cs typeface="Symbol" charset="2"/>
                        </a:rPr>
                        <a:t>ave</a:t>
                      </a:r>
                      <a:r>
                        <a:rPr lang="en-US" sz="1600" baseline="0" dirty="0" smtClean="0">
                          <a:latin typeface="+mn-lt"/>
                          <a:cs typeface="Symbol" charset="2"/>
                        </a:rPr>
                        <a:t>)</a:t>
                      </a:r>
                      <a:endParaRPr lang="en-US" sz="1600" dirty="0">
                        <a:latin typeface="+mn-lt"/>
                        <a:cs typeface="Symbol" charset="2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&lt;1.5</a:t>
                      </a:r>
                      <a:endParaRPr lang="en-US" sz="1600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633234" y="3895033"/>
            <a:ext cx="351238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2F2F2F"/>
                </a:solidFill>
              </a:rPr>
              <a:t>(*)To deliver 2 </a:t>
            </a:r>
            <a:r>
              <a:rPr lang="en-US" sz="1600" dirty="0" err="1" smtClean="0">
                <a:solidFill>
                  <a:srgbClr val="2F2F2F"/>
                </a:solidFill>
              </a:rPr>
              <a:t>Gy</a:t>
            </a:r>
            <a:r>
              <a:rPr lang="en-US" sz="1600" dirty="0" smtClean="0">
                <a:solidFill>
                  <a:srgbClr val="2F2F2F"/>
                </a:solidFill>
              </a:rPr>
              <a:t> to 1 liter in one cycle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08C59EEF-1F79-A747-83C9-9F8250A038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5830" y="63509"/>
            <a:ext cx="1456248" cy="981510"/>
          </a:xfrm>
          <a:prstGeom prst="rect">
            <a:avLst/>
          </a:prstGeom>
          <a:solidFill>
            <a:srgbClr val="0033A0"/>
          </a:solidFill>
        </p:spPr>
      </p:pic>
      <p:sp>
        <p:nvSpPr>
          <p:cNvPr id="17" name="Rectangle 16"/>
          <p:cNvSpPr/>
          <p:nvPr/>
        </p:nvSpPr>
        <p:spPr>
          <a:xfrm>
            <a:off x="634063" y="4422866"/>
            <a:ext cx="5040934" cy="14414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4287">
              <a:lnSpc>
                <a:spcPct val="110000"/>
              </a:lnSpc>
              <a:spcAft>
                <a:spcPts val="600"/>
              </a:spcAft>
            </a:pPr>
            <a:r>
              <a:rPr lang="en-US" sz="2000" dirty="0">
                <a:latin typeface="Arial"/>
                <a:cs typeface="Arial"/>
              </a:rPr>
              <a:t>T</a:t>
            </a:r>
            <a:r>
              <a:rPr lang="en-US" sz="2000" dirty="0" smtClean="0">
                <a:latin typeface="Arial"/>
                <a:cs typeface="Arial"/>
              </a:rPr>
              <a:t>echnologies e.g. advanced injection/extraction are developed for both normal conducting (NC) and super conducting (SC) -magnet synchrotrons. 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305728" y="6350861"/>
            <a:ext cx="3551335" cy="370624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dirty="0" smtClean="0"/>
              <a:t>/6/2022 – CCAP Seminar Imperial College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4" y="6356360"/>
            <a:ext cx="6572221" cy="365125"/>
          </a:xfrm>
        </p:spPr>
        <p:txBody>
          <a:bodyPr/>
          <a:lstStyle/>
          <a:p>
            <a:r>
              <a:rPr lang="en-US" dirty="0" smtClean="0"/>
              <a:t>E. Benedetto, Accelerator challenges for NIMMS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579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0925" y="1528184"/>
            <a:ext cx="6066545" cy="46060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HITRIplus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9</a:t>
            </a:fld>
            <a:endParaRPr lang="it-I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105" y="1452544"/>
            <a:ext cx="5855174" cy="47032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2696" y="1221931"/>
            <a:ext cx="162094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accent3"/>
                </a:solidFill>
              </a:rPr>
              <a:t>Courtesy S. Rossi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702598" y="160729"/>
            <a:ext cx="7489403" cy="127727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dirty="0" smtClean="0">
                <a:solidFill>
                  <a:srgbClr val="FF0000"/>
                </a:solidFill>
              </a:rPr>
              <a:t>Starting </a:t>
            </a:r>
            <a:r>
              <a:rPr lang="en-GB" dirty="0">
                <a:solidFill>
                  <a:srgbClr val="FF0000"/>
                </a:solidFill>
              </a:rPr>
              <a:t>Community Integrating Activity </a:t>
            </a:r>
            <a:r>
              <a:rPr lang="en-GB" dirty="0"/>
              <a:t>of the Horizon 2020</a:t>
            </a:r>
            <a:r>
              <a:rPr lang="en-GB" dirty="0">
                <a:solidFill>
                  <a:srgbClr val="FF0000"/>
                </a:solidFill>
              </a:rPr>
              <a:t> EC </a:t>
            </a:r>
            <a:r>
              <a:rPr lang="en-GB" dirty="0"/>
              <a:t>Framework Programme covering </a:t>
            </a:r>
            <a:r>
              <a:rPr lang="en-GB" dirty="0">
                <a:solidFill>
                  <a:srgbClr val="FF0000"/>
                </a:solidFill>
              </a:rPr>
              <a:t>04/2021-03/2025</a:t>
            </a:r>
            <a:r>
              <a:rPr lang="en-GB" dirty="0"/>
              <a:t>, </a:t>
            </a:r>
            <a:endParaRPr lang="en-GB" dirty="0" smtClean="0"/>
          </a:p>
          <a:p>
            <a:pPr>
              <a:spcBef>
                <a:spcPts val="600"/>
              </a:spcBef>
            </a:pPr>
            <a:r>
              <a:rPr lang="en-GB" dirty="0" smtClean="0"/>
              <a:t>5 </a:t>
            </a:r>
            <a:r>
              <a:rPr lang="en-GB" dirty="0"/>
              <a:t>M€ total EC </a:t>
            </a:r>
            <a:r>
              <a:rPr lang="en-GB" dirty="0" smtClean="0"/>
              <a:t>contribution, </a:t>
            </a:r>
            <a:r>
              <a:rPr lang="en-GB" dirty="0" smtClean="0">
                <a:solidFill>
                  <a:srgbClr val="FF0000"/>
                </a:solidFill>
              </a:rPr>
              <a:t>1.2 </a:t>
            </a:r>
            <a:r>
              <a:rPr lang="en-GB" dirty="0">
                <a:solidFill>
                  <a:srgbClr val="FF0000"/>
                </a:solidFill>
              </a:rPr>
              <a:t>M€ for accelerator studies </a:t>
            </a:r>
            <a:r>
              <a:rPr lang="en-GB" dirty="0"/>
              <a:t>to SEEIIST, CERN, </a:t>
            </a:r>
            <a:r>
              <a:rPr lang="en-GB" dirty="0" err="1"/>
              <a:t>Bevatech</a:t>
            </a:r>
            <a:r>
              <a:rPr lang="en-GB" dirty="0"/>
              <a:t>, CNAO, </a:t>
            </a:r>
            <a:r>
              <a:rPr lang="en-GB" dirty="0" err="1"/>
              <a:t>MedA</a:t>
            </a:r>
            <a:r>
              <a:rPr lang="en-GB" dirty="0"/>
              <a:t>, INFN, CEA, CIEMAT, PSI, </a:t>
            </a:r>
            <a:r>
              <a:rPr lang="en-GB" dirty="0" smtClean="0"/>
              <a:t>UU</a:t>
            </a:r>
            <a:r>
              <a:rPr lang="en-GB" dirty="0"/>
              <a:t>, Wigner</a:t>
            </a:r>
          </a:p>
        </p:txBody>
      </p:sp>
      <p:pic>
        <p:nvPicPr>
          <p:cNvPr id="13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240395" y="5778004"/>
            <a:ext cx="1639881" cy="1079996"/>
          </a:xfrm>
          <a:prstGeom prst="rect">
            <a:avLst/>
          </a:prstGeom>
          <a:ln>
            <a:noFill/>
          </a:ln>
        </p:spPr>
      </p:pic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1305728" y="6350861"/>
            <a:ext cx="3551335" cy="370624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dirty="0" smtClean="0"/>
              <a:t>/6/2022 – CCAP Seminar Imperial College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4" y="6356360"/>
            <a:ext cx="6572221" cy="365125"/>
          </a:xfrm>
        </p:spPr>
        <p:txBody>
          <a:bodyPr/>
          <a:lstStyle/>
          <a:p>
            <a:r>
              <a:rPr lang="en-US" dirty="0" smtClean="0"/>
              <a:t>E. Benedetto, Accelerator challenges for NIMMS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468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IMMS_seminar_10_20_v2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CERN Corporate16-9.pptx" id="{86E68773-CEFA-BA4D-AD6B-7D2DD58A86F6}" vid="{4DAB3E11-99D4-334F-AE04-8386311CDC28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NIMMS_seminar_10_20_v2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CERN Corporate16-9.pptx" id="{86E68773-CEFA-BA4D-AD6B-7D2DD58A86F6}" vid="{4DAB3E11-99D4-334F-AE04-8386311CDC28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NIMMS_seminar_10_20_v2.potx</Template>
  <TotalTime>24964</TotalTime>
  <Words>2832</Words>
  <Application>Microsoft Macintosh PowerPoint</Application>
  <PresentationFormat>Custom</PresentationFormat>
  <Paragraphs>412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1_Office Theme</vt:lpstr>
      <vt:lpstr>NIMMS_seminar_10_20_v2</vt:lpstr>
      <vt:lpstr>2_Office Theme</vt:lpstr>
      <vt:lpstr>1_NIMMS_seminar_10_20_v2</vt:lpstr>
      <vt:lpstr>Accelerator challenges for the CERN Next Ion Medical Machine Study (NIMMS)</vt:lpstr>
      <vt:lpstr>Proton (ion) radiation therapy</vt:lpstr>
      <vt:lpstr>Carbon (and other) ions therapy</vt:lpstr>
      <vt:lpstr>Carbon ion synchrotrons – new developments</vt:lpstr>
      <vt:lpstr>The CERN Next Ion Medical Machine Study (NIMMS) leverages on CERN expertise to develop a portfolio of technologies (…a “toolbox”) for a new generation of medical accelerators with ion beams</vt:lpstr>
      <vt:lpstr>NIMMS - Specifications from the scientific community</vt:lpstr>
      <vt:lpstr>SEEIIST as strategic partner and reference user</vt:lpstr>
      <vt:lpstr>SEEIIST advanced accelerator</vt:lpstr>
      <vt:lpstr>HITRIplus</vt:lpstr>
      <vt:lpstr>HITRIplus structure</vt:lpstr>
      <vt:lpstr>NIMMS: three synchrotrons designs for medical ions</vt:lpstr>
      <vt:lpstr>1) SEEIIST baseline</vt:lpstr>
      <vt:lpstr>2) SC-magnets compact ring for C-ions</vt:lpstr>
      <vt:lpstr>Strongly curved CCT magnets challenges</vt:lpstr>
      <vt:lpstr>Field Quality for curved magnets 1/3</vt:lpstr>
      <vt:lpstr>Field Quality for curved magnets 2/3</vt:lpstr>
      <vt:lpstr>Field Quality for curved magnets 3/3</vt:lpstr>
      <vt:lpstr>1) Helium warm synchrotron</vt:lpstr>
      <vt:lpstr>Delivery of 2 Gy in a 1liter tumour: HOW?</vt:lpstr>
      <vt:lpstr>Multi-turn injection of 2e10 C-ions</vt:lpstr>
      <vt:lpstr>New Linac Design</vt:lpstr>
      <vt:lpstr>Slow extraction on the 3rd order resonance</vt:lpstr>
      <vt:lpstr>Slow extraction on the 3rd order resonance</vt:lpstr>
      <vt:lpstr>SC-magnet gantry development</vt:lpstr>
      <vt:lpstr>Other studies…</vt:lpstr>
      <vt:lpstr>Summary  </vt:lpstr>
      <vt:lpstr>Questions?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CERN Next Ion Medical Machine Study: towards a new generation of accelerators for cancer therapy</dc:title>
  <dc:creator>Maurizio Vretenar</dc:creator>
  <cp:lastModifiedBy>Elena Benedetto</cp:lastModifiedBy>
  <cp:revision>1138</cp:revision>
  <cp:lastPrinted>2022-06-08T14:51:30Z</cp:lastPrinted>
  <dcterms:created xsi:type="dcterms:W3CDTF">2020-10-05T08:58:48Z</dcterms:created>
  <dcterms:modified xsi:type="dcterms:W3CDTF">2022-06-08T16:37:54Z</dcterms:modified>
</cp:coreProperties>
</file>