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  <p:sldMasterId id="2147483672" r:id="rId6"/>
    <p:sldMasterId id="2147483684" r:id="rId7"/>
  </p:sldMasterIdLst>
  <p:notesMasterIdLst>
    <p:notesMasterId r:id="rId33"/>
  </p:notesMasterIdLst>
  <p:sldIdLst>
    <p:sldId id="285" r:id="rId8"/>
    <p:sldId id="256" r:id="rId9"/>
    <p:sldId id="284" r:id="rId10"/>
    <p:sldId id="257" r:id="rId11"/>
    <p:sldId id="258" r:id="rId12"/>
    <p:sldId id="265" r:id="rId13"/>
    <p:sldId id="266" r:id="rId14"/>
    <p:sldId id="260" r:id="rId15"/>
    <p:sldId id="270" r:id="rId16"/>
    <p:sldId id="271" r:id="rId17"/>
    <p:sldId id="281" r:id="rId18"/>
    <p:sldId id="263" r:id="rId19"/>
    <p:sldId id="264" r:id="rId20"/>
    <p:sldId id="283" r:id="rId21"/>
    <p:sldId id="286" r:id="rId22"/>
    <p:sldId id="282" r:id="rId23"/>
    <p:sldId id="288" r:id="rId24"/>
    <p:sldId id="272" r:id="rId25"/>
    <p:sldId id="273" r:id="rId26"/>
    <p:sldId id="279" r:id="rId27"/>
    <p:sldId id="274" r:id="rId28"/>
    <p:sldId id="275" r:id="rId29"/>
    <p:sldId id="276" r:id="rId30"/>
    <p:sldId id="277" r:id="rId31"/>
    <p:sldId id="27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B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950B0-D6DE-C604-33CE-0791AEF55545}" v="232" dt="2021-11-05T14:16:18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6619" autoAdjust="0"/>
    <p:restoredTop sz="94660"/>
  </p:normalViewPr>
  <p:slideViewPr>
    <p:cSldViewPr snapToGrid="0">
      <p:cViewPr varScale="1">
        <p:scale>
          <a:sx n="228" d="100"/>
          <a:sy n="228" d="100"/>
        </p:scale>
        <p:origin x="8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1660A-76AF-4C4A-8FE7-053E5C3BEF73}" type="datetimeFigureOut">
              <a:rPr lang="en-US" smtClean="0"/>
              <a:t>2/8/22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16209-4D45-9548-ABBF-E070CD1B2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0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27FEDE-EDCE-884B-BDC2-FE85272DAE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E964D4-B2D0-4FBF-B724-9383A7046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49FFBD-5581-4BFB-AEFC-EC6EEF361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D29B8-8FFC-4591-9B60-336B50BB2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D3E6C-5F29-C140-91DC-16875A2E4D8D}" type="datetime1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0EE93-7B60-4576-B7FF-8DE9AA88F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8BA14-6A2F-4A78-BA12-1D8D683DA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15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61EC0-C15E-4B82-8B79-8176750C9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AFBE2-83CF-4241-9A07-E98B4AD55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043D9-79A2-4699-A5A8-3C7599F91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2C41-1189-8E4F-943B-F4C529C415DD}" type="datetime1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A4D35-DDFB-464F-AE01-948925F60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52B4E-1228-4153-A33C-3181A8658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48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0EC26-B550-44B3-A657-E354192C77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B135B-EC47-4751-9773-7994BB3B6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087F9-0C4B-405E-845D-1CFFB6FC8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9081-54D0-B74A-85CB-E667FFDDFC55}" type="datetime1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DFE62-8E36-4CDB-B618-33A5239E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52E9D-BD01-4EDF-8FF8-4FF86432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08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618277" cy="47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66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3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5333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 algn="r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936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88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85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98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98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1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9E8DC-F803-4C0A-ABC8-76EC44D3E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7265A-F6B9-4AE6-BD80-AE1B969B1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57187-AEBB-44D8-834E-C4A5D41E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C931-C5C3-F946-A502-D09BBB44340D}" type="datetime1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7BF51-D80D-4903-B96E-8DF297DA8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59AF-2C44-40DD-88B1-82AF017A1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555"/>
            <a:ext cx="2743200" cy="365125"/>
          </a:xfrm>
        </p:spPr>
        <p:txBody>
          <a:bodyPr/>
          <a:lstStyle>
            <a:lvl1pPr>
              <a:defRPr i="1">
                <a:solidFill>
                  <a:srgbClr val="002060"/>
                </a:solidFill>
              </a:defRPr>
            </a:lvl1pPr>
          </a:lstStyle>
          <a:p>
            <a:fld id="{C8288B18-82B6-4D71-8D08-6ECDC932828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523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717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04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432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16465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8 February,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1416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435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68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514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202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080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5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B2687-37C3-41EA-B00E-E91F1F033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F55BD-B521-4D1B-8062-468714C87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763B3-3596-44F8-BB5D-64A586390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6525-73CF-1947-AD9F-CCB1EC582CE2}" type="datetime1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B732D-D63C-43EA-ABD2-E3701220D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8D338-5049-499B-A6CE-56BB78E4F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6579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888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21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86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898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8 February,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350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742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453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390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625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0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BC01-8D7D-496E-B93D-ED326DD16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19787-3E74-494F-9E23-1269AAB962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70D6F-E487-4F4E-A06A-5CD9A4CBB2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A0B47-9308-4B7E-9CC3-01DF46B0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0E4B8-A6EE-0C4F-8686-32A7F4A9899F}" type="datetime1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B0217-7C36-4D0F-8F6D-0830FF03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EF5E6-8B64-404E-B054-D9ABA98E4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2680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293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306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053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74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0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14F4D-C975-4454-A587-ADC7B00F4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158FD-EA48-4C7C-9525-A613EE615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22D5BF-FE11-472D-A670-219EF6A77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AAFB42-86B1-4C6B-8097-F3E2E1273F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650842-364C-4970-BA2F-DAB5815CAC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1C6F6C-B499-42F8-98CC-AF570006A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E58E-34FD-8A4E-BA50-BAA1BACECF98}" type="datetime1">
              <a:rPr lang="en-GB" smtClean="0"/>
              <a:t>08/02/2022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B6F0D9-0704-4615-BA47-DC7ECC098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BA43BA-90CE-499F-B2DD-74F90803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20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2DA4B-FA32-4DF7-A041-6D9835BB1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44684D-EA4F-45FA-9CA2-AB83A2C8F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28ADA-4683-6140-9676-A75EB96D2BF0}" type="datetime1">
              <a:rPr lang="en-GB" smtClean="0"/>
              <a:t>08/02/2022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BBF54E-BC4C-4D43-81AD-BEDC0290C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F9670-EFCE-4385-9DB7-21C46644F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86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4D17DA-75AC-4AB1-86B8-23AC3234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55FC-E718-5548-8C7B-BC27A4DF4A55}" type="datetime1">
              <a:rPr lang="en-GB" smtClean="0"/>
              <a:t>08/02/2022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A8C0F8-BD6D-411B-A54F-2F39C373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FFDE1-1C1F-498D-AFF7-6015B663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8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5797-059A-4917-9B1F-5EBDB7697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955C5-30A5-460A-B17B-98C8D2B4A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A582A-CE16-4169-AD10-2BB06F183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59601-2FF1-41E0-99B5-E19D70C1B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1B71-EF85-3A48-8617-9E7A9F2FD58A}" type="datetime1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BD7F2-A9FA-4E20-BAAB-CDA316003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B0B56-62F8-4DE0-9541-03F1C68A8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7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29C3C-ED3F-4955-AB2C-794FC8CA0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2EAE9E-F290-467B-B17A-AF647D316A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9DED3-F760-463F-8CF2-C985B8EBE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83ED2-31E5-4EB3-AB60-F02E19015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1FC83-C32E-B441-9DD9-CA603E1644CB}" type="datetime1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18C672-F964-4990-8079-AA60D0E1A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5CBFC-3255-4F6E-97EA-769692F60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05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90BD1C-58CB-4F76-9AA0-97F6E6AF6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68A16-751D-4E6E-8E6B-C1E81A9E6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33726-FD77-4123-BB72-C3090775F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C2294-08C3-FB44-ABDC-89BDDD8CE450}" type="datetime1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23CF-717F-4000-A18F-15228DADE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Review period - from meeting date to last review or centre inception if no review has taken place yet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55BEA-F0AE-42DC-84BF-2BBA97EA36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88B18-82B6-4D71-8D08-6ECDC9328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0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7"/>
            <a:ext cx="12192000" cy="610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573456"/>
            <a:ext cx="28448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37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r" defTabSz="609585" rtl="0" eaLnBrk="1" latinLnBrk="0" hangingPunct="1">
        <a:spcBef>
          <a:spcPct val="0"/>
        </a:spcBef>
        <a:buNone/>
        <a:defRPr sz="5867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3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2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ap.hep.ph.ic.ac.uk/trac/wiki/Governance/ManagementBoar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www.imperial.ac.uk/clinical-application-of-partic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ap.hep.ph.ic.ac.uk/trac/wiki/Governance/ManagementBoar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ccap.hep.ph.ic.ac.uk/tra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1CB028-3B4C-0F46-A6C7-790CCA2A5BF2}"/>
              </a:ext>
            </a:extLst>
          </p:cNvPr>
          <p:cNvSpPr txBox="1"/>
          <p:nvPr/>
        </p:nvSpPr>
        <p:spPr>
          <a:xfrm>
            <a:off x="7529955" y="6396335"/>
            <a:ext cx="4662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</a:rPr>
              <a:t>K. Long (ICL/STFC) </a:t>
            </a:r>
            <a:fld id="{B19FB069-7A70-CF49-A3CF-C9513262B04A}" type="datetime3">
              <a:rPr lang="en-GB" sz="2400" b="1" smtClean="0">
                <a:solidFill>
                  <a:schemeClr val="bg1"/>
                </a:solidFill>
              </a:rPr>
              <a:pPr algn="r"/>
              <a:t>8 February, 2022</a:t>
            </a:fld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C8A7514-1BAF-8E42-80EE-CD5D0E14BE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036"/>
            <a:ext cx="12192000" cy="580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19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past two years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Text, table&#10;&#10;Description automatically generated with medium confidence">
            <a:extLst>
              <a:ext uri="{FF2B5EF4-FFF2-40B4-BE49-F238E27FC236}">
                <a16:creationId xmlns:a16="http://schemas.microsoft.com/office/drawing/2014/main" id="{5943DC9A-FB49-7D4C-89BA-E25E7E4F8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" y="701992"/>
            <a:ext cx="5126736" cy="17031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8D9519F-2AAC-4F4F-8995-009EF7E1E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" y="2503014"/>
            <a:ext cx="5126736" cy="16944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A949AF5-B511-6940-8C11-F3F467F709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9" y="4292383"/>
            <a:ext cx="5126736" cy="15713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BFA1F7-E2DC-624E-AC8D-086D9CB98A76}"/>
              </a:ext>
            </a:extLst>
          </p:cNvPr>
          <p:cNvSpPr txBox="1"/>
          <p:nvPr/>
        </p:nvSpPr>
        <p:spPr>
          <a:xfrm>
            <a:off x="2662936" y="5317100"/>
            <a:ext cx="4723384" cy="1477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Graduate students:</a:t>
            </a:r>
          </a:p>
          <a:p>
            <a:r>
              <a:rPr lang="en-US" dirty="0">
                <a:solidFill>
                  <a:srgbClr val="002060"/>
                </a:solidFill>
              </a:rPr>
              <a:t>HT Lau: 2017 start; submitted 06Dec21</a:t>
            </a:r>
          </a:p>
          <a:p>
            <a:r>
              <a:rPr lang="en-US" dirty="0">
                <a:solidFill>
                  <a:srgbClr val="002060"/>
                </a:solidFill>
              </a:rPr>
              <a:t>T.S. </a:t>
            </a:r>
            <a:r>
              <a:rPr lang="en-US" dirty="0" err="1">
                <a:solidFill>
                  <a:srgbClr val="002060"/>
                </a:solidFill>
              </a:rPr>
              <a:t>Dascalu</a:t>
            </a:r>
            <a:r>
              <a:rPr lang="en-US" dirty="0">
                <a:solidFill>
                  <a:srgbClr val="002060"/>
                </a:solidFill>
              </a:rPr>
              <a:t>: 2019 start; Class of 64</a:t>
            </a:r>
          </a:p>
          <a:p>
            <a:r>
              <a:rPr lang="en-US" dirty="0">
                <a:solidFill>
                  <a:srgbClr val="002060"/>
                </a:solidFill>
              </a:rPr>
              <a:t>M. </a:t>
            </a:r>
            <a:r>
              <a:rPr lang="en-US" dirty="0" err="1">
                <a:solidFill>
                  <a:srgbClr val="002060"/>
                </a:solidFill>
              </a:rPr>
              <a:t>Maxouti</a:t>
            </a:r>
            <a:r>
              <a:rPr lang="en-US" dirty="0">
                <a:solidFill>
                  <a:srgbClr val="002060"/>
                </a:solidFill>
              </a:rPr>
              <a:t>; 2021 start; JAI/PPD</a:t>
            </a:r>
          </a:p>
          <a:p>
            <a:r>
              <a:rPr lang="en-US" dirty="0">
                <a:solidFill>
                  <a:srgbClr val="002060"/>
                </a:solidFill>
              </a:rPr>
              <a:t>J. McGarrigle; 2021 start; ICL/CNRS </a:t>
            </a:r>
            <a:r>
              <a:rPr lang="en-US" dirty="0" err="1">
                <a:solidFill>
                  <a:srgbClr val="002060"/>
                </a:solidFill>
              </a:rPr>
              <a:t>Institut</a:t>
            </a:r>
            <a:r>
              <a:rPr lang="en-US" dirty="0">
                <a:solidFill>
                  <a:srgbClr val="002060"/>
                </a:solidFill>
              </a:rPr>
              <a:t> Curie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802B0D-1B39-1A44-AB1B-4AA4454DF5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734" y="111760"/>
            <a:ext cx="4716650" cy="66746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E84A45-91BA-F54C-AE2F-1C27F5417E23}"/>
              </a:ext>
            </a:extLst>
          </p:cNvPr>
          <p:cNvSpPr txBox="1"/>
          <p:nvPr/>
        </p:nvSpPr>
        <p:spPr>
          <a:xfrm>
            <a:off x="9177808" y="5242421"/>
            <a:ext cx="1340559" cy="646331"/>
          </a:xfrm>
          <a:prstGeom prst="rect">
            <a:avLst/>
          </a:prstGeom>
          <a:gradFill flip="none" rotWithShape="1">
            <a:gsLst>
              <a:gs pos="0">
                <a:srgbClr val="FFF50A"/>
              </a:gs>
              <a:gs pos="50000">
                <a:schemeClr val="accent2">
                  <a:lumMod val="50000"/>
                </a:schemeClr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00"/>
                </a:solidFill>
              </a:rPr>
              <a:t>Passed viva:</a:t>
            </a:r>
          </a:p>
          <a:p>
            <a:pPr algn="ctr"/>
            <a:r>
              <a:rPr lang="en-US" b="1" dirty="0">
                <a:solidFill>
                  <a:srgbClr val="00FF00"/>
                </a:solidFill>
              </a:rPr>
              <a:t>03Feb22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63B6C2-F7F0-D74A-9D51-F8530263ABC0}"/>
              </a:ext>
            </a:extLst>
          </p:cNvPr>
          <p:cNvSpPr/>
          <p:nvPr/>
        </p:nvSpPr>
        <p:spPr>
          <a:xfrm>
            <a:off x="2683256" y="5659120"/>
            <a:ext cx="3748024" cy="2397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FA120A-7DFE-C542-B2EF-A8DD456C25BE}"/>
              </a:ext>
            </a:extLst>
          </p:cNvPr>
          <p:cNvCxnSpPr/>
          <p:nvPr/>
        </p:nvCxnSpPr>
        <p:spPr>
          <a:xfrm flipV="1">
            <a:off x="2683256" y="111760"/>
            <a:ext cx="4751478" cy="55473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90980E0-DBCD-964B-9923-21377E23B837}"/>
              </a:ext>
            </a:extLst>
          </p:cNvPr>
          <p:cNvCxnSpPr>
            <a:cxnSpLocks/>
          </p:cNvCxnSpPr>
          <p:nvPr/>
        </p:nvCxnSpPr>
        <p:spPr>
          <a:xfrm>
            <a:off x="2662936" y="5898912"/>
            <a:ext cx="4771798" cy="8875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14906-55A5-FC44-959B-C859D69E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3483FD-5B91-CC42-A793-D7349357332A}"/>
              </a:ext>
            </a:extLst>
          </p:cNvPr>
          <p:cNvSpPr txBox="1"/>
          <p:nvPr/>
        </p:nvSpPr>
        <p:spPr>
          <a:xfrm>
            <a:off x="5470063" y="586839"/>
            <a:ext cx="65859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4 PhD students (one to be </a:t>
            </a:r>
            <a:r>
              <a:rPr lang="en-US" sz="2000" b="1" i="1" dirty="0" err="1">
                <a:solidFill>
                  <a:srgbClr val="FF0000"/>
                </a:solidFill>
              </a:rPr>
              <a:t>vivaed</a:t>
            </a:r>
            <a:r>
              <a:rPr lang="en-US" sz="2000" b="1" i="1" dirty="0">
                <a:solidFill>
                  <a:srgbClr val="FF0000"/>
                </a:solidFill>
              </a:rPr>
              <a:t> this month)</a:t>
            </a:r>
          </a:p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1 MSc student</a:t>
            </a:r>
          </a:p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Contributions to evolution of Physics u/g degree </a:t>
            </a:r>
            <a:r>
              <a:rPr lang="en-US" sz="2000" b="1" i="1" dirty="0" err="1">
                <a:solidFill>
                  <a:srgbClr val="FF0000"/>
                </a:solidFill>
              </a:rPr>
              <a:t>programme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6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u="sng" dirty="0">
                <a:solidFill>
                  <a:schemeClr val="accent5">
                    <a:lumMod val="75000"/>
                  </a:schemeClr>
                </a:solidFill>
              </a:rPr>
              <a:t>Research highlights past two years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FA271-269F-41FE-A15D-2D2597447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51" y="-645478"/>
            <a:ext cx="10515600" cy="6737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Please highlight 3 exemplar activities and up to 5 publications that result from collaboration across centre members and include a narrative around the centre role in these outputs since last review or inception if no review has taken place yet </a:t>
            </a:r>
            <a:endParaRPr lang="en-GB" sz="1400" dirty="0">
              <a:solidFill>
                <a:srgbClr val="FFC000"/>
              </a:solidFill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0E5DFE-97C4-2E48-84EA-E70E56375B0B}"/>
              </a:ext>
            </a:extLst>
          </p:cNvPr>
          <p:cNvSpPr txBox="1"/>
          <p:nvPr/>
        </p:nvSpPr>
        <p:spPr>
          <a:xfrm>
            <a:off x="3738282" y="60646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8BDE94-820E-6744-910D-EDC1C1F76C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0"/>
          <a:stretch/>
        </p:blipFill>
        <p:spPr>
          <a:xfrm>
            <a:off x="99837" y="701992"/>
            <a:ext cx="3455565" cy="5992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E810CE-5460-6A4C-B916-DFFAFD585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740" y="5151120"/>
            <a:ext cx="2692528" cy="1678623"/>
          </a:xfrm>
          <a:prstGeom prst="rect">
            <a:avLst/>
          </a:prstGeom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8D61395-A7E1-5D41-8344-89A2C9A70E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613" y="701992"/>
            <a:ext cx="3992992" cy="612775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7E9B0A-D3DE-6C42-88EC-1CADAED17E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1620" y="699198"/>
            <a:ext cx="4330178" cy="61277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52B4F1-F078-0A49-8299-BE9BE5CFAF96}"/>
              </a:ext>
            </a:extLst>
          </p:cNvPr>
          <p:cNvSpPr txBox="1"/>
          <p:nvPr/>
        </p:nvSpPr>
        <p:spPr>
          <a:xfrm>
            <a:off x="8006080" y="3282529"/>
            <a:ext cx="2228495" cy="43088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C000"/>
                </a:solidFill>
              </a:rPr>
              <a:t>(Successful?) proposal to UKRI</a:t>
            </a:r>
            <a:br>
              <a:rPr lang="en-US" sz="1100" b="1" dirty="0">
                <a:solidFill>
                  <a:srgbClr val="FFC000"/>
                </a:solidFill>
              </a:rPr>
            </a:br>
            <a:r>
              <a:rPr lang="en-US" sz="1100" b="1" dirty="0">
                <a:solidFill>
                  <a:srgbClr val="FFC000"/>
                </a:solidFill>
              </a:rPr>
              <a:t>Infrastructure Advisory Committee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FE57C-56D2-6B48-B59D-97E99784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291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4BA53-A724-4653-A138-73013527B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1840"/>
          </a:xfrm>
        </p:spPr>
        <p:txBody>
          <a:bodyPr>
            <a:noAutofit/>
          </a:bodyPr>
          <a:lstStyle/>
          <a:p>
            <a:r>
              <a:rPr lang="en-GB" sz="4100" b="1" u="sng" dirty="0">
                <a:solidFill>
                  <a:schemeClr val="accent5">
                    <a:lumMod val="75000"/>
                  </a:schemeClr>
                </a:solidFill>
              </a:rPr>
              <a:t>Outline of proposed activities for the following 2 years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C7C7B-CE30-4249-B530-91E3F2DF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568643"/>
            <a:ext cx="10515600" cy="568643"/>
          </a:xfrm>
        </p:spPr>
        <p:txBody>
          <a:bodyPr>
            <a:norm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Please describe the vision and activities for the next couple of years</a:t>
            </a:r>
          </a:p>
          <a:p>
            <a:endParaRPr lang="en-GB" sz="1400" dirty="0">
              <a:solidFill>
                <a:srgbClr val="FFC0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1D0761D-3D95-6A4B-8D97-E6886F936BD2}"/>
              </a:ext>
            </a:extLst>
          </p:cNvPr>
          <p:cNvSpPr txBox="1">
            <a:spLocks/>
          </p:cNvSpPr>
          <p:nvPr/>
        </p:nvSpPr>
        <p:spPr>
          <a:xfrm>
            <a:off x="147320" y="1265812"/>
            <a:ext cx="119227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4325" indent="-314325">
              <a:buFont typeface="+mj-lt"/>
              <a:buAutoNum type="arabicPeriod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Development of research capability in electron FLASH RT: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Hardiman/</a:t>
            </a:r>
            <a:r>
              <a:rPr lang="en-US" b="1" dirty="0" err="1">
                <a:solidFill>
                  <a:srgbClr val="002060"/>
                </a:solidFill>
              </a:rPr>
              <a:t>McLauchlan</a:t>
            </a:r>
            <a:r>
              <a:rPr lang="en-US" b="1" dirty="0">
                <a:solidFill>
                  <a:srgbClr val="002060"/>
                </a:solidFill>
              </a:rPr>
              <a:t> (Dept. of Rad. Phys &amp; </a:t>
            </a:r>
            <a:r>
              <a:rPr lang="en-US" b="1" dirty="0" err="1">
                <a:solidFill>
                  <a:srgbClr val="002060"/>
                </a:solidFill>
              </a:rPr>
              <a:t>Rbio</a:t>
            </a:r>
            <a:r>
              <a:rPr lang="en-US" b="1" dirty="0">
                <a:solidFill>
                  <a:srgbClr val="002060"/>
                </a:solidFill>
              </a:rPr>
              <a:t>, IC H/c NHS Trust):</a:t>
            </a:r>
          </a:p>
          <a:p>
            <a:pPr lvl="2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Opportunity to re-purpose a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cLinac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for electron and photon FLASH radiobiology</a:t>
            </a:r>
          </a:p>
          <a:p>
            <a:pPr lvl="2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Exploitation: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CCAP (</a:t>
            </a:r>
            <a:r>
              <a:rPr lang="en-US" b="1" dirty="0" err="1">
                <a:solidFill>
                  <a:srgbClr val="FF0000"/>
                </a:solidFill>
              </a:rPr>
              <a:t>Div</a:t>
            </a:r>
            <a:r>
              <a:rPr lang="en-US" b="1" dirty="0">
                <a:solidFill>
                  <a:srgbClr val="FF0000"/>
                </a:solidFill>
              </a:rPr>
              <a:t> of Cancer, Physics, ICR, OIRO)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i="1" dirty="0">
                <a:solidFill>
                  <a:srgbClr val="00B050"/>
                </a:solidFill>
              </a:rPr>
              <a:t>but also 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Liverpool Institute of Systems, Molecular and Integrative Biology</a:t>
            </a:r>
          </a:p>
          <a:p>
            <a:pPr marL="314325" indent="-314325">
              <a:buFont typeface="+mj-lt"/>
              <a:buAutoNum type="arabicPeriod"/>
            </a:pP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14325" indent="-314325">
              <a:buFont typeface="+mj-lt"/>
              <a:buAutoNum type="arabicPeriod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Development of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LhARA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initiative: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Develop </a:t>
            </a:r>
            <a:r>
              <a:rPr lang="en-US" b="1" dirty="0" err="1">
                <a:solidFill>
                  <a:srgbClr val="002060"/>
                </a:solidFill>
              </a:rPr>
              <a:t>LhARA</a:t>
            </a:r>
            <a:r>
              <a:rPr lang="en-US" b="1" dirty="0">
                <a:solidFill>
                  <a:srgbClr val="002060"/>
                </a:solidFill>
              </a:rPr>
              <a:t> initiative “within the framework of the ITRF”: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EDAB1A-CD90-F540-9327-6D9EF73B93A1}"/>
              </a:ext>
            </a:extLst>
          </p:cNvPr>
          <p:cNvSpPr txBox="1"/>
          <p:nvPr/>
        </p:nvSpPr>
        <p:spPr>
          <a:xfrm>
            <a:off x="0" y="681037"/>
            <a:ext cx="3517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Principal themes: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CA22AC-F137-6246-A780-03CAEFD67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5018033"/>
            <a:ext cx="11892281" cy="11568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88594-E2E2-5C4A-B9B1-1353E9F5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10B66D-2904-8E40-95D0-612357C8FA6B}"/>
              </a:ext>
            </a:extLst>
          </p:cNvPr>
          <p:cNvSpPr/>
          <p:nvPr/>
        </p:nvSpPr>
        <p:spPr>
          <a:xfrm>
            <a:off x="2451735" y="4954905"/>
            <a:ext cx="1908810" cy="1274445"/>
          </a:xfrm>
          <a:prstGeom prst="rect">
            <a:avLst/>
          </a:prstGeom>
          <a:solidFill>
            <a:srgbClr val="FFFF00">
              <a:alpha val="43922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54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F33C-E1FE-4EE4-B20E-F2807E96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1918"/>
            <a:ext cx="10515600" cy="864552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Opportunity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82933-4BE2-4C0D-917A-CE85E19B9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-322524"/>
            <a:ext cx="10515600" cy="428170"/>
          </a:xfrm>
        </p:spPr>
        <p:txBody>
          <a:bodyPr>
            <a:norm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Please describe any barriers or obstacles that the Centre has encountered that may prevent or slow progress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70DFDE-DE7B-4540-B37B-BCB2E790C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1" y="691673"/>
            <a:ext cx="4330178" cy="61277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BDDEF72-B662-6546-985A-EBD90E9F8208}"/>
              </a:ext>
            </a:extLst>
          </p:cNvPr>
          <p:cNvSpPr txBox="1">
            <a:spLocks/>
          </p:cNvSpPr>
          <p:nvPr/>
        </p:nvSpPr>
        <p:spPr>
          <a:xfrm>
            <a:off x="4471320" y="238061"/>
            <a:ext cx="7650109" cy="1733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Centre status has been crucial: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Nucleus of the multidisciplinary collaboration;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Framework to reach out to &amp; partner with strong national and international laboratories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Significant proposal in preparation, strong CCAP leadership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AC2E33-5E76-EC43-BF19-9CC5798621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50" r="2802"/>
          <a:stretch/>
        </p:blipFill>
        <p:spPr>
          <a:xfrm>
            <a:off x="5118664" y="2143372"/>
            <a:ext cx="6016504" cy="46515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340FE2-7048-8543-9330-9030F2928306}"/>
              </a:ext>
            </a:extLst>
          </p:cNvPr>
          <p:cNvSpPr txBox="1"/>
          <p:nvPr/>
        </p:nvSpPr>
        <p:spPr>
          <a:xfrm>
            <a:off x="9152679" y="3482360"/>
            <a:ext cx="2289473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Co-chairs: T. Greenshaw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Presado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(Inst. Curie)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E0EFE5-96A5-3545-9BF1-FA7D8801DB06}"/>
              </a:ext>
            </a:extLst>
          </p:cNvPr>
          <p:cNvSpPr txBox="1"/>
          <p:nvPr/>
        </p:nvSpPr>
        <p:spPr>
          <a:xfrm>
            <a:off x="4700870" y="4430619"/>
            <a:ext cx="201266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Co-spokes: A.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Giacca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(OIRO)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K. Long (IC/STFC)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B14B63-ECEA-7643-BE7A-74C2AB545FC2}"/>
              </a:ext>
            </a:extLst>
          </p:cNvPr>
          <p:cNvSpPr txBox="1"/>
          <p:nvPr/>
        </p:nvSpPr>
        <p:spPr>
          <a:xfrm>
            <a:off x="9553542" y="4455379"/>
            <a:ext cx="1881605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Co-PMs: J. Parsons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C. Whyte (Strath)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5EF5F8-7F08-4E42-A735-D8F5D62FEE7F}"/>
              </a:ext>
            </a:extLst>
          </p:cNvPr>
          <p:cNvSpPr txBox="1"/>
          <p:nvPr/>
        </p:nvSpPr>
        <p:spPr>
          <a:xfrm>
            <a:off x="10815303" y="3893842"/>
            <a:ext cx="933269" cy="25391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7030A0"/>
                </a:solidFill>
              </a:rPr>
              <a:t>CNRS partner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E3C8CC-B001-C147-A9DE-D2C77CAD0AD1}"/>
              </a:ext>
            </a:extLst>
          </p:cNvPr>
          <p:cNvSpPr txBox="1"/>
          <p:nvPr/>
        </p:nvSpPr>
        <p:spPr>
          <a:xfrm>
            <a:off x="6372830" y="5533358"/>
            <a:ext cx="793781" cy="4154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E. </a:t>
            </a:r>
            <a:r>
              <a:rPr lang="en-US" sz="700" b="1" dirty="0" err="1"/>
              <a:t>Boella</a:t>
            </a:r>
            <a:r>
              <a:rPr lang="en-US" sz="700" b="1" dirty="0"/>
              <a:t> (</a:t>
            </a:r>
            <a:r>
              <a:rPr lang="en-US" sz="700" b="1" dirty="0" err="1"/>
              <a:t>Lanc</a:t>
            </a:r>
            <a:r>
              <a:rPr lang="en-US" sz="700" b="1" dirty="0"/>
              <a:t>)</a:t>
            </a:r>
          </a:p>
          <a:p>
            <a:pPr algn="ctr"/>
            <a:r>
              <a:rPr lang="en-US" sz="700" b="1" dirty="0"/>
              <a:t>N. Dover (ICL)</a:t>
            </a:r>
          </a:p>
          <a:p>
            <a:pPr algn="ctr"/>
            <a:r>
              <a:rPr lang="en-US" sz="700" b="1" dirty="0"/>
              <a:t>R. Gray (</a:t>
            </a:r>
            <a:r>
              <a:rPr lang="en-US" sz="700" b="1" dirty="0" err="1"/>
              <a:t>Strth</a:t>
            </a:r>
            <a:r>
              <a:rPr lang="en-US" sz="700" b="1" dirty="0"/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C89C77-7362-AF40-B4B6-6556D71217F5}"/>
              </a:ext>
            </a:extLst>
          </p:cNvPr>
          <p:cNvSpPr/>
          <p:nvPr/>
        </p:nvSpPr>
        <p:spPr>
          <a:xfrm>
            <a:off x="6385741" y="5686425"/>
            <a:ext cx="780870" cy="117049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6B3E28-DE19-7441-B3EE-B26A7D3B4983}"/>
              </a:ext>
            </a:extLst>
          </p:cNvPr>
          <p:cNvSpPr txBox="1"/>
          <p:nvPr/>
        </p:nvSpPr>
        <p:spPr>
          <a:xfrm>
            <a:off x="8166921" y="5539940"/>
            <a:ext cx="909223" cy="4154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J. Bamber (ICR)</a:t>
            </a:r>
          </a:p>
          <a:p>
            <a:pPr algn="ctr"/>
            <a:r>
              <a:rPr lang="en-US" sz="700" b="1" dirty="0"/>
              <a:t>E. Harris (ICR)</a:t>
            </a:r>
          </a:p>
          <a:p>
            <a:pPr algn="ctr"/>
            <a:r>
              <a:rPr lang="en-US" sz="700" b="1" dirty="0"/>
              <a:t>J. Matheson (PPD)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090D31-3970-6946-8323-5C91A25EE8EB}"/>
              </a:ext>
            </a:extLst>
          </p:cNvPr>
          <p:cNvSpPr/>
          <p:nvPr/>
        </p:nvSpPr>
        <p:spPr>
          <a:xfrm>
            <a:off x="8205085" y="5538614"/>
            <a:ext cx="871059" cy="270116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D45034-DB99-1142-BB59-B25CEC84AAED}"/>
              </a:ext>
            </a:extLst>
          </p:cNvPr>
          <p:cNvSpPr txBox="1"/>
          <p:nvPr/>
        </p:nvSpPr>
        <p:spPr>
          <a:xfrm>
            <a:off x="7188374" y="5552608"/>
            <a:ext cx="909223" cy="3077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M. Charlton (</a:t>
            </a:r>
            <a:r>
              <a:rPr lang="en-US" sz="700" b="1" dirty="0" err="1"/>
              <a:t>Swns</a:t>
            </a:r>
            <a:r>
              <a:rPr lang="en-US" sz="700" b="1" dirty="0"/>
              <a:t>)</a:t>
            </a:r>
          </a:p>
          <a:p>
            <a:pPr algn="ctr"/>
            <a:r>
              <a:rPr lang="en-US" sz="700" b="1" dirty="0"/>
              <a:t>W. </a:t>
            </a:r>
            <a:r>
              <a:rPr lang="en-US" sz="700" b="1" dirty="0" err="1"/>
              <a:t>Bersche</a:t>
            </a:r>
            <a:r>
              <a:rPr lang="en-US" sz="700" b="1" dirty="0"/>
              <a:t> (Man)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4B4D6A-E09F-2C43-A5C6-37A5DE367100}"/>
              </a:ext>
            </a:extLst>
          </p:cNvPr>
          <p:cNvSpPr txBox="1"/>
          <p:nvPr/>
        </p:nvSpPr>
        <p:spPr>
          <a:xfrm>
            <a:off x="9091448" y="5534764"/>
            <a:ext cx="984092" cy="4154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R. </a:t>
            </a:r>
            <a:r>
              <a:rPr lang="en-US" sz="700" b="1" dirty="0" err="1"/>
              <a:t>McLauchlan</a:t>
            </a:r>
            <a:r>
              <a:rPr lang="en-US" sz="700" b="1" dirty="0"/>
              <a:t> (CXH)</a:t>
            </a:r>
          </a:p>
          <a:p>
            <a:pPr algn="ctr"/>
            <a:r>
              <a:rPr lang="en-US" sz="700" b="1" dirty="0"/>
              <a:t>T. Price (</a:t>
            </a:r>
            <a:r>
              <a:rPr lang="en-US" sz="700" b="1" dirty="0" err="1"/>
              <a:t>Brm</a:t>
            </a:r>
            <a:r>
              <a:rPr lang="en-US" sz="700" b="1" dirty="0"/>
              <a:t>)</a:t>
            </a:r>
          </a:p>
          <a:p>
            <a:pPr algn="ctr"/>
            <a:r>
              <a:rPr lang="en-US" sz="700" b="1" dirty="0"/>
              <a:t>C. Welsch (Liv)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43F5B6-C372-0241-8506-57B1C2B5FB17}"/>
              </a:ext>
            </a:extLst>
          </p:cNvPr>
          <p:cNvSpPr/>
          <p:nvPr/>
        </p:nvSpPr>
        <p:spPr>
          <a:xfrm>
            <a:off x="9136665" y="5570856"/>
            <a:ext cx="911214" cy="126999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3EE95C-0C88-594C-A35B-E062682D15AD}"/>
              </a:ext>
            </a:extLst>
          </p:cNvPr>
          <p:cNvSpPr txBox="1"/>
          <p:nvPr/>
        </p:nvSpPr>
        <p:spPr>
          <a:xfrm>
            <a:off x="10095278" y="5536928"/>
            <a:ext cx="909223" cy="3077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N. Bliss (DL)</a:t>
            </a:r>
          </a:p>
          <a:p>
            <a:pPr algn="ctr"/>
            <a:r>
              <a:rPr lang="en-US" sz="700" b="1" dirty="0"/>
              <a:t>J. Pasternak (ICL)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4D6326-EB5A-E549-949F-C0A5C3417301}"/>
              </a:ext>
            </a:extLst>
          </p:cNvPr>
          <p:cNvSpPr/>
          <p:nvPr/>
        </p:nvSpPr>
        <p:spPr>
          <a:xfrm>
            <a:off x="10096192" y="5687851"/>
            <a:ext cx="911214" cy="126999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10D6F7-DCA9-014E-9113-0ACD215F3432}"/>
              </a:ext>
            </a:extLst>
          </p:cNvPr>
          <p:cNvSpPr txBox="1"/>
          <p:nvPr/>
        </p:nvSpPr>
        <p:spPr>
          <a:xfrm rot="20935976">
            <a:off x="4606453" y="3422819"/>
            <a:ext cx="1995738" cy="73866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CCAP: overall leadership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and lead 4 of 5 technical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 err="1">
                <a:solidFill>
                  <a:srgbClr val="C00000"/>
                </a:solidFill>
              </a:rPr>
              <a:t>workpackages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8DAB664E-D69A-EF47-A757-FFBE22C57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42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F33C-E1FE-4EE4-B20E-F2807E96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661169" cy="86455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Opportunity at Imperial’s new White City Campus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BDDEF72-B662-6546-985A-EBD90E9F8208}"/>
              </a:ext>
            </a:extLst>
          </p:cNvPr>
          <p:cNvSpPr txBox="1">
            <a:spLocks/>
          </p:cNvSpPr>
          <p:nvPr/>
        </p:nvSpPr>
        <p:spPr>
          <a:xfrm>
            <a:off x="51435" y="755967"/>
            <a:ext cx="12064365" cy="5993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CCAP central to multi-institute multi-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discip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. radiobiology/biomed. physics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intiative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Working to develop </a:t>
            </a:r>
            <a:r>
              <a:rPr lang="en-US" b="1" dirty="0" err="1">
                <a:solidFill>
                  <a:srgbClr val="002060"/>
                </a:solidFill>
              </a:rPr>
              <a:t>cLinac</a:t>
            </a:r>
            <a:r>
              <a:rPr lang="en-US" b="1" dirty="0">
                <a:solidFill>
                  <a:srgbClr val="002060"/>
                </a:solidFill>
              </a:rPr>
              <a:t> at Hammersmith Hospital for research in the short term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Driving force behind the </a:t>
            </a:r>
            <a:r>
              <a:rPr lang="en-US" b="1" dirty="0" err="1">
                <a:solidFill>
                  <a:srgbClr val="002060"/>
                </a:solidFill>
              </a:rPr>
              <a:t>LhARA</a:t>
            </a:r>
            <a:r>
              <a:rPr lang="en-US" b="1" dirty="0">
                <a:solidFill>
                  <a:srgbClr val="002060"/>
                </a:solidFill>
              </a:rPr>
              <a:t> initiative in the medium and longer terms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CCAP strengths: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Physics, medical physics, clinical oncology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At the moment, CCAP (at Imperial) is less strong in: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Radiation biology and biomedical physics to bridge the gap between physics and clinic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Ambition: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Short term: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Build </a:t>
            </a:r>
            <a:r>
              <a:rPr lang="en-US" b="1" dirty="0" err="1">
                <a:solidFill>
                  <a:srgbClr val="0070C0"/>
                </a:solidFill>
              </a:rPr>
              <a:t>cLinac</a:t>
            </a:r>
            <a:r>
              <a:rPr lang="en-US" b="1" dirty="0">
                <a:solidFill>
                  <a:srgbClr val="0070C0"/>
                </a:solidFill>
              </a:rPr>
              <a:t> exploitation and </a:t>
            </a:r>
            <a:r>
              <a:rPr lang="en-US" b="1" dirty="0" err="1">
                <a:solidFill>
                  <a:srgbClr val="0070C0"/>
                </a:solidFill>
              </a:rPr>
              <a:t>LhARA</a:t>
            </a:r>
            <a:r>
              <a:rPr lang="en-US" b="1" dirty="0">
                <a:solidFill>
                  <a:srgbClr val="0070C0"/>
                </a:solidFill>
              </a:rPr>
              <a:t> initiative into substantial multidisciplinary </a:t>
            </a:r>
            <a:r>
              <a:rPr lang="en-US" b="1" dirty="0" err="1">
                <a:solidFill>
                  <a:srgbClr val="0070C0"/>
                </a:solidFill>
              </a:rPr>
              <a:t>programme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Medium/long term: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Establish CCAP &amp; Imperial as the intellectual leader in the radiation biology and biomedical physics of the </a:t>
            </a:r>
            <a:r>
              <a:rPr lang="en-US" b="1" dirty="0" err="1">
                <a:solidFill>
                  <a:srgbClr val="0070C0"/>
                </a:solidFill>
              </a:rPr>
              <a:t>LhARA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programme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Opportunity: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Build up a radiation biology and biomedical physics activity/institute in the White City</a:t>
            </a:r>
          </a:p>
          <a:p>
            <a:pPr lvl="2"/>
            <a:r>
              <a:rPr lang="en-US" b="1" dirty="0">
                <a:solidFill>
                  <a:srgbClr val="0070C0"/>
                </a:solidFill>
              </a:rPr>
              <a:t>Exploit co-location with Hammersmith Hospital, Dept. of Chemistry facilities in the White City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Engaging now with emerging discussion of the development of the White City Campus</a:t>
            </a:r>
          </a:p>
          <a:p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19E3EC2-8A1D-414E-B7DB-9DC44F8FC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990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F33C-E1FE-4EE4-B20E-F2807E96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661169" cy="86455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First steps …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BDDEF72-B662-6546-985A-EBD90E9F8208}"/>
              </a:ext>
            </a:extLst>
          </p:cNvPr>
          <p:cNvSpPr txBox="1">
            <a:spLocks/>
          </p:cNvSpPr>
          <p:nvPr/>
        </p:nvSpPr>
        <p:spPr>
          <a:xfrm>
            <a:off x="51435" y="755967"/>
            <a:ext cx="12064365" cy="5993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LhARA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within the ITRF: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Now working with STFC to understand how £2M for Preliminary Phase should be invested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Clear need for an independent review of </a:t>
            </a:r>
            <a:r>
              <a:rPr lang="en-US" b="1" dirty="0" err="1">
                <a:solidFill>
                  <a:srgbClr val="002060"/>
                </a:solidFill>
              </a:rPr>
              <a:t>LhARA</a:t>
            </a:r>
            <a:r>
              <a:rPr lang="en-US" b="1" dirty="0">
                <a:solidFill>
                  <a:srgbClr val="002060"/>
                </a:solidFill>
              </a:rPr>
              <a:t> proposal prior to its </a:t>
            </a:r>
            <a:r>
              <a:rPr lang="en-US" b="1" dirty="0" err="1">
                <a:solidFill>
                  <a:srgbClr val="002060"/>
                </a:solidFill>
              </a:rPr>
              <a:t>finalisation</a:t>
            </a:r>
            <a:r>
              <a:rPr lang="en-US" b="1" dirty="0">
                <a:solidFill>
                  <a:srgbClr val="002060"/>
                </a:solidFill>
              </a:rPr>
              <a:t>:</a:t>
            </a:r>
          </a:p>
          <a:p>
            <a:pPr lvl="2"/>
            <a:r>
              <a:rPr lang="en-US" b="1" dirty="0">
                <a:solidFill>
                  <a:srgbClr val="C00000"/>
                </a:solidFill>
              </a:rPr>
              <a:t>Would the IAB be willing to take this on and form the nucleus of the review panel?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CCAP/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LhARA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activity proposed for development in the White City: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Initial discussions underway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If the initiative develops as hoped, IAP advice will be essential in its development</a:t>
            </a:r>
          </a:p>
          <a:p>
            <a:pPr lvl="1"/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Looking forward to working with you all …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19E3EC2-8A1D-414E-B7DB-9DC44F8FC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25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A97-469A-CB4F-9717-A5481B03F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5453E1-C074-3944-8FD1-60A038098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438CA9-EAFB-3145-9829-628B80B16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547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2FD7-2110-5144-90D9-EDEE9BA66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proposal to IAC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3EA58C-7F7E-FB49-945D-CA88BBD35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5944" y="1304818"/>
            <a:ext cx="2506055" cy="3924728"/>
          </a:xfrm>
        </p:spPr>
        <p:txBody>
          <a:bodyPr>
            <a:normAutofit/>
          </a:bodyPr>
          <a:lstStyle/>
          <a:p>
            <a:pPr marL="142875" indent="-142875">
              <a:buNone/>
            </a:pPr>
            <a:r>
              <a:rPr lang="en-US" sz="1200" dirty="0"/>
              <a:t>ITRF:</a:t>
            </a:r>
          </a:p>
          <a:p>
            <a:pPr marL="142875" indent="-142875"/>
            <a:r>
              <a:rPr lang="en-US" sz="1200" dirty="0"/>
              <a:t>Unique, compact, single-site national research infrastructure</a:t>
            </a:r>
          </a:p>
          <a:p>
            <a:pPr marL="142875" indent="-142875"/>
            <a:r>
              <a:rPr lang="en-US" sz="1200" dirty="0"/>
              <a:t>High-dose-rate ions from protons through oxygen</a:t>
            </a:r>
          </a:p>
          <a:p>
            <a:pPr marL="142875" indent="-142875"/>
            <a:r>
              <a:rPr lang="en-US" sz="1200" dirty="0"/>
              <a:t>Energies sufficient for both in-vitro and in-vivo studies</a:t>
            </a:r>
          </a:p>
          <a:p>
            <a:pPr marL="142875" indent="-142875"/>
            <a:r>
              <a:rPr lang="en-US" sz="1200" dirty="0"/>
              <a:t>Bespoke end stations ... great flexibility in the spatial, temporal, and spectral characteristics of the ion beams</a:t>
            </a:r>
          </a:p>
          <a:p>
            <a:pPr marL="142875" indent="-142875"/>
            <a:r>
              <a:rPr lang="en-US" sz="1200" dirty="0"/>
              <a:t>Fundamentally new biological mechanisms ... will be elucidated</a:t>
            </a:r>
          </a:p>
          <a:p>
            <a:pPr marL="142875" indent="-142875"/>
            <a:r>
              <a:rPr lang="en-US" sz="1200" dirty="0"/>
              <a:t>Exploitation will promote the disruptive ... technologies</a:t>
            </a:r>
          </a:p>
          <a:p>
            <a:pPr marL="142875" indent="-142875"/>
            <a:r>
              <a:rPr lang="en-US" sz="1200" dirty="0"/>
              <a:t>Place the UK at the forefront of the science and technology of PBT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653F9-6D13-1945-ADA3-40B2BA715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188" y="588710"/>
            <a:ext cx="4804757" cy="62179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ED94EC-C889-6545-9F0A-51E29BF83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08919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9CE39-1A6F-DA45-BFD3-447198CA16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" r="2802"/>
          <a:stretch/>
        </p:blipFill>
        <p:spPr>
          <a:xfrm>
            <a:off x="4991551" y="1358330"/>
            <a:ext cx="7047109" cy="544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F146C-2682-B64E-9C70-02A4C29F33A5}"/>
              </a:ext>
            </a:extLst>
          </p:cNvPr>
          <p:cNvSpPr txBox="1"/>
          <p:nvPr/>
        </p:nvSpPr>
        <p:spPr>
          <a:xfrm>
            <a:off x="9149133" y="2587989"/>
            <a:ext cx="228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Co-chairs: T. Greenshaw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Y.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Presado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(Inst. Curie)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8A0B17-F672-D74F-93FB-51378B4C467F}"/>
              </a:ext>
            </a:extLst>
          </p:cNvPr>
          <p:cNvSpPr txBox="1"/>
          <p:nvPr/>
        </p:nvSpPr>
        <p:spPr>
          <a:xfrm>
            <a:off x="4980737" y="3800278"/>
            <a:ext cx="201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Co-spokes: A.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Giacca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(OIRO)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K. Long (IC/STFC)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F48A7B-F6EB-2F4F-B63F-B8A032388330}"/>
              </a:ext>
            </a:extLst>
          </p:cNvPr>
          <p:cNvSpPr txBox="1"/>
          <p:nvPr/>
        </p:nvSpPr>
        <p:spPr>
          <a:xfrm>
            <a:off x="10107424" y="3826853"/>
            <a:ext cx="1881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Co-PMs: J. Parsons (Liv)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C. Whyte (Strath)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5280A-5710-654E-9BB7-EE67545B7960}"/>
              </a:ext>
            </a:extLst>
          </p:cNvPr>
          <p:cNvSpPr txBox="1"/>
          <p:nvPr/>
        </p:nvSpPr>
        <p:spPr>
          <a:xfrm>
            <a:off x="4991551" y="585309"/>
            <a:ext cx="595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Understanding the collaboration and the lab </a:t>
            </a:r>
            <a:r>
              <a:rPr kumimoji="0" lang="en-US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programmes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...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… a work in progress …</a:t>
            </a:r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29E-544E-864D-8DED-8C14DA30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onto ITRF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698C3-FE32-3F4A-8E1C-A24E6B8E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3" y="73985"/>
            <a:ext cx="5185024" cy="67100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501FC-E16E-6E40-872B-F0E8EAE92BE8}"/>
              </a:ext>
            </a:extLst>
          </p:cNvPr>
          <p:cNvSpPr txBox="1"/>
          <p:nvPr/>
        </p:nvSpPr>
        <p:spPr>
          <a:xfrm>
            <a:off x="5424756" y="739740"/>
            <a:ext cx="538487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Multidisciplinary collaboration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comes together to create proposal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Lab (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ASTeC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CLF, PPD, TD), HEIs from across the 4 nations,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accelerator institutes, key international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D3EBA-7F14-1C40-912F-D2778410045B}"/>
              </a:ext>
            </a:extLst>
          </p:cNvPr>
          <p:cNvSpPr txBox="1"/>
          <p:nvPr/>
        </p:nvSpPr>
        <p:spPr>
          <a:xfrm>
            <a:off x="5424756" y="1731573"/>
            <a:ext cx="242303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CDR/TDR development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00B8C-0A0E-684B-B283-7BAFC5E388A1}"/>
              </a:ext>
            </a:extLst>
          </p:cNvPr>
          <p:cNvSpPr txBox="1"/>
          <p:nvPr/>
        </p:nvSpPr>
        <p:spPr>
          <a:xfrm>
            <a:off x="5424756" y="2432886"/>
            <a:ext cx="645894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End-station specification, design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Exploit/benefit from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Brm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ambition to create vertical beamline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Scientific measurement and prototype test and commission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3B549-9434-694E-B76D-1C073B0F59C4}"/>
              </a:ext>
            </a:extLst>
          </p:cNvPr>
          <p:cNvSpPr txBox="1"/>
          <p:nvPr/>
        </p:nvSpPr>
        <p:spPr>
          <a:xfrm>
            <a:off x="5424756" y="3565086"/>
            <a:ext cx="5600957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address key technical risks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WP2, WP3, WP4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WP2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Capture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WP4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Realtime, shot-by-shot, non-destructive dose-mapping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3573FC-956D-C64B-9C81-AABDFEF24DD2}"/>
              </a:ext>
            </a:extLst>
          </p:cNvPr>
          <p:cNvCxnSpPr/>
          <p:nvPr/>
        </p:nvCxnSpPr>
        <p:spPr>
          <a:xfrm>
            <a:off x="452063" y="986319"/>
            <a:ext cx="49726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39A581-46E7-0241-AE27-5D994095D32E}"/>
              </a:ext>
            </a:extLst>
          </p:cNvPr>
          <p:cNvCxnSpPr/>
          <p:nvPr/>
        </p:nvCxnSpPr>
        <p:spPr>
          <a:xfrm>
            <a:off x="452063" y="1498952"/>
            <a:ext cx="42244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2F35EE-6C45-204E-9717-333699F88F9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676516" y="1504544"/>
            <a:ext cx="748240" cy="3809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414327-AAFA-6847-9FA7-D79EC89BF682}"/>
              </a:ext>
            </a:extLst>
          </p:cNvPr>
          <p:cNvCxnSpPr/>
          <p:nvPr/>
        </p:nvCxnSpPr>
        <p:spPr>
          <a:xfrm>
            <a:off x="452063" y="1815694"/>
            <a:ext cx="1541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E0D087-D418-6D4C-B66C-AFD991D9F5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993187" y="1824643"/>
            <a:ext cx="3431569" cy="977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669427-A363-064C-99E6-DB2C4EACF6CC}"/>
              </a:ext>
            </a:extLst>
          </p:cNvPr>
          <p:cNvCxnSpPr/>
          <p:nvPr/>
        </p:nvCxnSpPr>
        <p:spPr>
          <a:xfrm>
            <a:off x="452063" y="2843314"/>
            <a:ext cx="30411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092AF2-DC98-1046-9D62-7ADE2FB102FF}"/>
              </a:ext>
            </a:extLst>
          </p:cNvPr>
          <p:cNvCxnSpPr>
            <a:endCxn id="8" idx="1"/>
          </p:cNvCxnSpPr>
          <p:nvPr/>
        </p:nvCxnSpPr>
        <p:spPr>
          <a:xfrm>
            <a:off x="3493213" y="2843314"/>
            <a:ext cx="1931543" cy="11988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9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771EDD-AB8A-6640-9066-213247CF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Scientific 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192C87-60AD-8A41-9FEC-5649C0321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1678"/>
            <a:ext cx="12192000" cy="5876321"/>
          </a:xfrm>
        </p:spPr>
        <p:txBody>
          <a:bodyPr>
            <a:normAutofit fontScale="92500" lnSpcReduction="10000"/>
          </a:bodyPr>
          <a:lstStyle/>
          <a:p>
            <a:pPr marL="245527" indent="-245527"/>
            <a:endParaRPr lang="en-US" sz="2667" dirty="0"/>
          </a:p>
          <a:p>
            <a:pPr marL="245527" indent="-245527"/>
            <a:endParaRPr lang="en-US" sz="2667" dirty="0"/>
          </a:p>
          <a:p>
            <a:pPr marL="245527" indent="-245527"/>
            <a:r>
              <a:rPr lang="en-US" sz="2667" dirty="0"/>
              <a:t>Scientific advancement:</a:t>
            </a:r>
          </a:p>
          <a:p>
            <a:pPr marL="594769" lvl="1" indent="-215895"/>
            <a:r>
              <a:rPr lang="en-US" sz="2400" dirty="0"/>
              <a:t>Radiobiology underpins the efficacy of </a:t>
            </a:r>
            <a:br>
              <a:rPr lang="en-US" sz="2400" dirty="0"/>
            </a:br>
            <a:r>
              <a:rPr lang="en-US" sz="2400" dirty="0"/>
              <a:t>radiotherapy</a:t>
            </a:r>
          </a:p>
          <a:p>
            <a:pPr marL="594769" lvl="1" indent="-215895"/>
            <a:r>
              <a:rPr lang="en-US" sz="2400" dirty="0"/>
              <a:t>Exciting results over the past 3 to 5 years </a:t>
            </a:r>
            <a:br>
              <a:rPr lang="en-US" sz="2400" dirty="0"/>
            </a:br>
            <a:r>
              <a:rPr lang="en-US" sz="2400" dirty="0"/>
              <a:t>indicate:</a:t>
            </a:r>
          </a:p>
          <a:p>
            <a:pPr marL="829713" lvl="2" indent="-234945"/>
            <a:r>
              <a:rPr lang="en-US" sz="2133" dirty="0"/>
              <a:t>Biological impact of </a:t>
            </a:r>
            <a:r>
              <a:rPr lang="en-US" sz="2133" dirty="0">
                <a:latin typeface="Symbol" pitchFamily="2" charset="2"/>
              </a:rPr>
              <a:t>g</a:t>
            </a:r>
            <a:r>
              <a:rPr lang="en-US" sz="2133" dirty="0"/>
              <a:t>, </a:t>
            </a:r>
            <a:r>
              <a:rPr lang="en-US" sz="2133" i="1" dirty="0"/>
              <a:t>e</a:t>
            </a:r>
            <a:r>
              <a:rPr lang="en-US" sz="2133" baseline="30000" dirty="0"/>
              <a:t>—</a:t>
            </a:r>
            <a:r>
              <a:rPr lang="en-US" sz="2133" dirty="0"/>
              <a:t>, proton, and ion beams differ</a:t>
            </a:r>
          </a:p>
          <a:p>
            <a:pPr marL="829713" lvl="2" indent="-234945"/>
            <a:r>
              <a:rPr lang="en-US" sz="2133" dirty="0"/>
              <a:t>Novel beams lead to better treatments:</a:t>
            </a:r>
          </a:p>
          <a:p>
            <a:pPr marL="979488" lvl="3" indent="-171450"/>
            <a:r>
              <a:rPr lang="en-US" sz="1867" dirty="0"/>
              <a:t>Ultra-high dose rate, FLASH</a:t>
            </a:r>
          </a:p>
          <a:p>
            <a:pPr marL="979488" lvl="3" indent="-171450"/>
            <a:r>
              <a:rPr lang="en-US" sz="1867" dirty="0"/>
              <a:t>Mini-micro beams</a:t>
            </a:r>
          </a:p>
          <a:p>
            <a:pPr marL="829713" lvl="2" indent="-234945"/>
            <a:r>
              <a:rPr lang="en-US" sz="2133" dirty="0" err="1"/>
              <a:t>Ionising</a:t>
            </a:r>
            <a:r>
              <a:rPr lang="en-US" sz="2133" dirty="0"/>
              <a:t> radiation triggers biological, healing, processes, </a:t>
            </a:r>
            <a:br>
              <a:rPr lang="en-US" sz="2133" dirty="0"/>
            </a:br>
            <a:r>
              <a:rPr lang="en-US" sz="2133" dirty="0"/>
              <a:t>e.g. immune response</a:t>
            </a:r>
          </a:p>
          <a:p>
            <a:pPr marL="2658467" lvl="5" indent="-234945"/>
            <a:endParaRPr lang="en-US" sz="2133" dirty="0"/>
          </a:p>
          <a:p>
            <a:pPr marL="0" indent="0">
              <a:buNone/>
            </a:pPr>
            <a:endParaRPr lang="en-US" sz="2667" dirty="0"/>
          </a:p>
          <a:p>
            <a:pPr marL="0" indent="0" algn="ctr">
              <a:buNone/>
            </a:pPr>
            <a:r>
              <a:rPr lang="en-US" sz="2667" dirty="0"/>
              <a:t>Taking the science to the next stage requires the CCAP’s multidisciplinary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/>
              <a:t>2</a:t>
            </a:fld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2FC982-2183-E448-978D-9DACEB24C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903" y="1287583"/>
            <a:ext cx="5059053" cy="458873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21E453-AD7E-C44D-8C17-447C9EA0216D}"/>
              </a:ext>
            </a:extLst>
          </p:cNvPr>
          <p:cNvSpPr txBox="1"/>
          <p:nvPr/>
        </p:nvSpPr>
        <p:spPr>
          <a:xfrm>
            <a:off x="330631" y="113655"/>
            <a:ext cx="5558725" cy="12587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20000" rtlCol="0">
            <a:normAutofit fontScale="85000" lnSpcReduction="10000"/>
          </a:bodyPr>
          <a:lstStyle/>
          <a:p>
            <a:pPr algn="ctr" defTabSz="609585"/>
            <a:r>
              <a:rPr lang="en-US" sz="2400" b="1" dirty="0">
                <a:solidFill>
                  <a:prstClr val="white"/>
                </a:solidFill>
                <a:latin typeface="Calibri"/>
              </a:rPr>
              <a:t>CCAP mission</a:t>
            </a:r>
          </a:p>
          <a:p>
            <a:pPr algn="ctr" defTabSz="609585"/>
            <a:r>
              <a:rPr lang="en-US" sz="2400" i="1" dirty="0">
                <a:solidFill>
                  <a:prstClr val="white"/>
                </a:solidFill>
                <a:latin typeface="Calibri"/>
              </a:rPr>
              <a:t>"Develop the technologies, systems, techniques and capabilities necessary to deliver a paradigm shift in the clinical exploitation of particles."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FA1E4-4644-E04D-B6C0-33A42902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5D94FE-35C2-3946-9EF7-BE4DA7AC4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0" y="640080"/>
            <a:ext cx="7315200" cy="62077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Ambition: draft of proposal by </a:t>
            </a:r>
            <a:r>
              <a:rPr lang="en-US" dirty="0" err="1"/>
              <a:t>LhARA</a:t>
            </a:r>
            <a:r>
              <a:rPr lang="en-US" dirty="0"/>
              <a:t> collaboration meeting: 15Dec21</a:t>
            </a:r>
          </a:p>
          <a:p>
            <a:pPr lvl="1"/>
            <a:r>
              <a:rPr lang="en-US" dirty="0"/>
              <a:t>Not quite going to make it</a:t>
            </a:r>
          </a:p>
          <a:p>
            <a:endParaRPr lang="en-US" dirty="0"/>
          </a:p>
          <a:p>
            <a:r>
              <a:rPr lang="en-US" dirty="0"/>
              <a:t>Draft ready to share with “internal review” panel by end of 2021:</a:t>
            </a:r>
          </a:p>
          <a:p>
            <a:endParaRPr lang="en-US" dirty="0"/>
          </a:p>
          <a:p>
            <a:r>
              <a:rPr lang="en-US" dirty="0"/>
              <a:t>Review </a:t>
            </a:r>
          </a:p>
          <a:p>
            <a:pPr lvl="1"/>
            <a:r>
              <a:rPr lang="en-US" dirty="0"/>
              <a:t>Panel:</a:t>
            </a:r>
          </a:p>
          <a:p>
            <a:pPr lvl="2"/>
            <a:r>
              <a:rPr lang="en-US" dirty="0"/>
              <a:t>CCAP IAC: </a:t>
            </a:r>
            <a:r>
              <a:rPr lang="en-US" dirty="0" err="1"/>
              <a:t>M.Lamont</a:t>
            </a:r>
            <a:r>
              <a:rPr lang="en-US" dirty="0"/>
              <a:t> (CERN, Chair), </a:t>
            </a:r>
            <a:r>
              <a:rPr lang="en-US" dirty="0" err="1"/>
              <a:t>P.Bolton</a:t>
            </a:r>
            <a:r>
              <a:rPr lang="en-US" dirty="0"/>
              <a:t> (LMU, retired), </a:t>
            </a:r>
            <a:r>
              <a:rPr lang="en-US" dirty="0" err="1"/>
              <a:t>M.Baumann</a:t>
            </a:r>
            <a:r>
              <a:rPr lang="en-US" dirty="0"/>
              <a:t> (DKFZ), </a:t>
            </a:r>
            <a:r>
              <a:rPr lang="en-US" dirty="0" err="1"/>
              <a:t>B.Sorensen</a:t>
            </a:r>
            <a:r>
              <a:rPr lang="en-US" dirty="0"/>
              <a:t> (</a:t>
            </a:r>
            <a:r>
              <a:rPr lang="en-US" dirty="0" err="1"/>
              <a:t>Arhuus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Plus </a:t>
            </a:r>
            <a:r>
              <a:rPr lang="en-US" dirty="0" err="1"/>
              <a:t>I.Robson</a:t>
            </a:r>
            <a:r>
              <a:rPr lang="en-US" dirty="0"/>
              <a:t> (STFC, retired)</a:t>
            </a:r>
          </a:p>
          <a:p>
            <a:pPr lvl="1"/>
            <a:r>
              <a:rPr lang="en-US" dirty="0"/>
              <a:t>Target date for review: </a:t>
            </a:r>
          </a:p>
          <a:p>
            <a:pPr lvl="2"/>
            <a:r>
              <a:rPr lang="en-US" dirty="0"/>
              <a:t>Feb22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9D2127-71B5-A14B-9F45-3D9C136BC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6" y="82192"/>
            <a:ext cx="4727900" cy="669057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52113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DCE4-21F7-2540-8C80-7A7875940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WP2: Laser-driven proton and ion source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DB872-F5C0-3445-93F3-324382238B59}"/>
              </a:ext>
            </a:extLst>
          </p:cNvPr>
          <p:cNvSpPr txBox="1"/>
          <p:nvPr/>
        </p:nvSpPr>
        <p:spPr>
          <a:xfrm>
            <a:off x="10486079" y="842480"/>
            <a:ext cx="1749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Boella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(CI/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Lanc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Dover (JAI/ICL),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Gray (CI/Strath)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4C92B1-D269-254E-B102-CB2BEA5D52A0}"/>
              </a:ext>
            </a:extLst>
          </p:cNvPr>
          <p:cNvSpPr txBox="1"/>
          <p:nvPr/>
        </p:nvSpPr>
        <p:spPr>
          <a:xfrm>
            <a:off x="10424846" y="5729231"/>
            <a:ext cx="16221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CLF, ICL,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Lanc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QUB,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Strath, JAI, CI,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SLAC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23A118-942C-7448-969E-1F9FE4FDD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9" y="792498"/>
            <a:ext cx="10472604" cy="58908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2567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B5290-0080-8947-8AE5-DF7BFC793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WP3: Proton and ion capture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F79C4A-B2D7-7645-B819-C40DB767E7E8}"/>
              </a:ext>
            </a:extLst>
          </p:cNvPr>
          <p:cNvSpPr txBox="1"/>
          <p:nvPr/>
        </p:nvSpPr>
        <p:spPr>
          <a:xfrm>
            <a:off x="10166030" y="762705"/>
            <a:ext cx="21018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Bertsche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(CI/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Mnch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Charlton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Swns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Baker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Swns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163D37-B81A-3047-A56C-3BEB532F1FAA}"/>
              </a:ext>
            </a:extLst>
          </p:cNvPr>
          <p:cNvSpPr txBox="1"/>
          <p:nvPr/>
        </p:nvSpPr>
        <p:spPr>
          <a:xfrm>
            <a:off x="10150871" y="2373330"/>
            <a:ext cx="20411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Yr2: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Measurements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of non-neutral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plasma to inform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design of second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prototype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5DCEAF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Yr5: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Second prototype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design ready for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commissioning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and 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E05781-7F53-3449-A233-50CAAD1C85D5}"/>
              </a:ext>
            </a:extLst>
          </p:cNvPr>
          <p:cNvSpPr txBox="1"/>
          <p:nvPr/>
        </p:nvSpPr>
        <p:spPr>
          <a:xfrm>
            <a:off x="10202506" y="5825772"/>
            <a:ext cx="17391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Swansea, CI/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Manch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JAI/ICL,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Berkeley, SLAC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7AA40D-11D1-B349-B8D1-1410DBEA9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0" y="762705"/>
            <a:ext cx="10151136" cy="57100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80949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9C2-A078-8A42-86B1-85F7FDE2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WP4: Ion-acoustic dose mapping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516A06-5800-C348-8BBF-3B8C79659ADA}"/>
              </a:ext>
            </a:extLst>
          </p:cNvPr>
          <p:cNvSpPr txBox="1"/>
          <p:nvPr/>
        </p:nvSpPr>
        <p:spPr>
          <a:xfrm>
            <a:off x="10540359" y="818494"/>
            <a:ext cx="17454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Bamber (ICR),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Harris (ICR),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Matheson (PPD)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25D81E-F22E-8045-9DD8-54D81D24E339}"/>
              </a:ext>
            </a:extLst>
          </p:cNvPr>
          <p:cNvSpPr txBox="1"/>
          <p:nvPr/>
        </p:nvSpPr>
        <p:spPr>
          <a:xfrm>
            <a:off x="10597174" y="6025483"/>
            <a:ext cx="12396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ICR, PPD, UCL,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ICL, 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2B7820-B41F-D44B-BDED-1999AD34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1" y="787671"/>
            <a:ext cx="10566353" cy="582888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04499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F8E18D-7C87-B14C-9AAE-401B17525C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4" r="6211"/>
          <a:stretch/>
        </p:blipFill>
        <p:spPr>
          <a:xfrm>
            <a:off x="92468" y="640080"/>
            <a:ext cx="9883740" cy="618936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5ED6BE-9966-CB4B-963D-0D6D3103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WP5: Novel end-station development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D14AF4-87AE-334B-90F4-4761813BE9BB}"/>
              </a:ext>
            </a:extLst>
          </p:cNvPr>
          <p:cNvSpPr txBox="1"/>
          <p:nvPr/>
        </p:nvSpPr>
        <p:spPr>
          <a:xfrm>
            <a:off x="2136410" y="743413"/>
            <a:ext cx="30215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McLauchlan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(IC NHS H/c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Trst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Price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Welsch (CI/Liv)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C9AC10-60C9-1E42-A1A3-17B6EF9EE58A}"/>
              </a:ext>
            </a:extLst>
          </p:cNvPr>
          <p:cNvSpPr txBox="1"/>
          <p:nvPr/>
        </p:nvSpPr>
        <p:spPr>
          <a:xfrm>
            <a:off x="9976208" y="5326840"/>
            <a:ext cx="205306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Brm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ICR,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Manch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ICL,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Liv, NPL, QUB, RFI, …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 &amp; across collaboration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CNRS IC, INFN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Ctnia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5DCEAF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951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A1AC8-B6B7-2F45-B0D0-0731948C9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WP6: Facility Design and Integration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73C4D6-A539-694C-8530-9DD9C6BD0D9A}"/>
              </a:ext>
            </a:extLst>
          </p:cNvPr>
          <p:cNvSpPr txBox="1"/>
          <p:nvPr/>
        </p:nvSpPr>
        <p:spPr>
          <a:xfrm>
            <a:off x="10236566" y="777419"/>
            <a:ext cx="1880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N. Bliss (TD),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Pasternak (JAI/IC)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3A3CB-502D-E746-8A75-8ADECE2C12C7}"/>
              </a:ext>
            </a:extLst>
          </p:cNvPr>
          <p:cNvSpPr txBox="1"/>
          <p:nvPr/>
        </p:nvSpPr>
        <p:spPr>
          <a:xfrm>
            <a:off x="10236566" y="5337309"/>
            <a:ext cx="19493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expertise: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ASTeC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TD, CI, JAI,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Strth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4971EF-4108-F443-B219-AC13CAADA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4" y="777418"/>
            <a:ext cx="10185674" cy="572944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33608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771EDD-AB8A-6640-9066-213247CF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capability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609585"/>
              <a:t>3</a:t>
            </a:fld>
            <a:endParaRPr lang="en-US" dirty="0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21E453-AD7E-C44D-8C17-447C9EA0216D}"/>
              </a:ext>
            </a:extLst>
          </p:cNvPr>
          <p:cNvSpPr txBox="1"/>
          <p:nvPr/>
        </p:nvSpPr>
        <p:spPr>
          <a:xfrm>
            <a:off x="330631" y="113655"/>
            <a:ext cx="5558725" cy="12587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20000" rtlCol="0">
            <a:normAutofit fontScale="85000" lnSpcReduction="10000"/>
          </a:bodyPr>
          <a:lstStyle/>
          <a:p>
            <a:pPr algn="ctr" defTabSz="609585"/>
            <a:r>
              <a:rPr lang="en-US" sz="2400" b="1" dirty="0">
                <a:solidFill>
                  <a:prstClr val="white"/>
                </a:solidFill>
                <a:latin typeface="Calibri"/>
              </a:rPr>
              <a:t>CCAP mission</a:t>
            </a:r>
          </a:p>
          <a:p>
            <a:pPr algn="ctr" defTabSz="609585"/>
            <a:r>
              <a:rPr lang="en-US" sz="2400" i="1" dirty="0">
                <a:solidFill>
                  <a:prstClr val="white"/>
                </a:solidFill>
                <a:latin typeface="Calibri"/>
              </a:rPr>
              <a:t>"Develop the technologies, systems, techniques and capabilities necessary to deliver a paradigm shift in the clinical exploitation of particles."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AD7C0-F148-3D4F-9026-155AC18A2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2159"/>
            <a:ext cx="12192000" cy="506276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Seek to transform clinical practice of radiotherapy by:</a:t>
            </a:r>
          </a:p>
          <a:p>
            <a:pPr marL="715415" lvl="1" indent="-397923"/>
            <a:r>
              <a:rPr lang="en-US" sz="3200" dirty="0"/>
              <a:t>Delivering systematic and definitive radiobiology </a:t>
            </a:r>
            <a:r>
              <a:rPr lang="en-US" sz="3200" dirty="0" err="1"/>
              <a:t>programme</a:t>
            </a:r>
            <a:r>
              <a:rPr lang="en-US" sz="3200" dirty="0"/>
              <a:t>:</a:t>
            </a:r>
          </a:p>
          <a:p>
            <a:pPr marL="1248802" lvl="2" indent="-397923"/>
            <a:r>
              <a:rPr lang="en-US" sz="2667" dirty="0"/>
              <a:t>Short term: exploit repurposed </a:t>
            </a:r>
            <a:r>
              <a:rPr lang="en-US" sz="2667" dirty="0" err="1"/>
              <a:t>cLinac</a:t>
            </a:r>
            <a:r>
              <a:rPr lang="en-US" sz="2667" dirty="0"/>
              <a:t> at the Hammersmith Hospital</a:t>
            </a:r>
          </a:p>
          <a:p>
            <a:pPr marL="1248802" lvl="2" indent="-397923"/>
            <a:r>
              <a:rPr lang="en-US" sz="2667" dirty="0"/>
              <a:t>Medium/long term: create “</a:t>
            </a:r>
            <a:r>
              <a:rPr lang="en-US" sz="2667" dirty="0" err="1"/>
              <a:t>LhARA</a:t>
            </a:r>
            <a:r>
              <a:rPr lang="en-US" sz="2667" dirty="0"/>
              <a:t>”:</a:t>
            </a:r>
          </a:p>
          <a:p>
            <a:pPr marL="1858387" lvl="3" indent="-397923"/>
            <a:r>
              <a:rPr lang="en-US" sz="2133" dirty="0"/>
              <a:t>The Laser-hybrid Accelerator for Radiobiological Applications</a:t>
            </a:r>
          </a:p>
          <a:p>
            <a:pPr marL="2467972" lvl="4" indent="-397923"/>
            <a:endParaRPr lang="en-US" sz="2133" dirty="0"/>
          </a:p>
          <a:p>
            <a:pPr marL="715415" lvl="1" indent="-397923"/>
            <a:r>
              <a:rPr lang="en-US" sz="3200" dirty="0"/>
              <a:t>Proving the feasibility of the laser-hybrid approach</a:t>
            </a:r>
          </a:p>
          <a:p>
            <a:pPr marL="2467972" lvl="4" indent="-397923"/>
            <a:endParaRPr lang="en-US" sz="2133" dirty="0"/>
          </a:p>
          <a:p>
            <a:pPr marL="715415" lvl="1" indent="-397923"/>
            <a:r>
              <a:rPr lang="en-US" sz="3200" dirty="0"/>
              <a:t>Laying the foundations for </a:t>
            </a:r>
            <a:r>
              <a:rPr lang="en-US" sz="3200"/>
              <a:t>a transformation of </a:t>
            </a:r>
            <a:r>
              <a:rPr lang="en-US" sz="3200" dirty="0"/>
              <a:t>ion-beam therapy</a:t>
            </a:r>
          </a:p>
          <a:p>
            <a:pPr marL="1068891" lvl="2" indent="-218012"/>
            <a:r>
              <a:rPr lang="en-US" sz="2667" dirty="0"/>
              <a:t>Fully automated, patient-specific: </a:t>
            </a:r>
          </a:p>
          <a:p>
            <a:pPr marL="1777956" lvl="3" indent="-317492"/>
            <a:r>
              <a:rPr lang="en-US" sz="2400" dirty="0"/>
              <a:t>Implies triggerable source, online imaging, integrated fast feedback and control</a:t>
            </a:r>
          </a:p>
          <a:p>
            <a:pPr lvl="1"/>
            <a:endParaRPr lang="en-US" dirty="0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15A262F-77AD-3945-9A14-9E8C1911ED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00" y="3291840"/>
            <a:ext cx="2705100" cy="91193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9379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C047-92CD-844E-A5B7-9EC80CE56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546B81-1671-E74B-96B8-6EEA44A63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80" y="1930496"/>
            <a:ext cx="4216400" cy="2819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483CA0-BC69-104D-9BF6-09B3AF603299}"/>
              </a:ext>
            </a:extLst>
          </p:cNvPr>
          <p:cNvSpPr txBox="1"/>
          <p:nvPr/>
        </p:nvSpPr>
        <p:spPr>
          <a:xfrm>
            <a:off x="9816221" y="2490148"/>
            <a:ext cx="237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Kenneth Long (Physics)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B04861-37A1-9146-92D2-B258C93D0E49}"/>
              </a:ext>
            </a:extLst>
          </p:cNvPr>
          <p:cNvSpPr txBox="1"/>
          <p:nvPr/>
        </p:nvSpPr>
        <p:spPr>
          <a:xfrm>
            <a:off x="9816220" y="3303988"/>
            <a:ext cx="2031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Ajit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Kurup</a:t>
            </a:r>
            <a:r>
              <a:rPr lang="en-US" b="1" dirty="0">
                <a:solidFill>
                  <a:srgbClr val="002060"/>
                </a:solidFill>
              </a:rPr>
              <a:t> (Physics)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E22058-BAD9-EF4B-85CC-92B72F4108E4}"/>
              </a:ext>
            </a:extLst>
          </p:cNvPr>
          <p:cNvSpPr txBox="1"/>
          <p:nvPr/>
        </p:nvSpPr>
        <p:spPr>
          <a:xfrm>
            <a:off x="182880" y="1405060"/>
            <a:ext cx="264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Host Department: Physics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8A664-5C2D-C04B-B766-F3968024E229}"/>
              </a:ext>
            </a:extLst>
          </p:cNvPr>
          <p:cNvSpPr txBox="1"/>
          <p:nvPr/>
        </p:nvSpPr>
        <p:spPr>
          <a:xfrm>
            <a:off x="239659" y="2116836"/>
            <a:ext cx="5357429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Departments involved: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Faculty of Medicine: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Division of Cancer in the Department of Surgery and Cancer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Academic Health Science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College NHS Healthcare Trust: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Department of Radiation Physics and Radiobiology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Department of Physics: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High Energy Physics Group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</a:rPr>
              <a:t>Plasma Physics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Imperial CRUK Cancer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Institute of Cancer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John Adams Institute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Oxford Institute for Radiation Oncology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C9237E-3272-5747-8DA1-F0DEA196D994}"/>
              </a:ext>
            </a:extLst>
          </p:cNvPr>
          <p:cNvSpPr txBox="1"/>
          <p:nvPr/>
        </p:nvSpPr>
        <p:spPr>
          <a:xfrm>
            <a:off x="182880" y="6214804"/>
            <a:ext cx="277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Date of approval: July 2017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996AFF-AD87-6241-86D9-8BE1C9AAB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F09A71-7434-6440-924D-EF06779C398F}"/>
              </a:ext>
            </a:extLst>
          </p:cNvPr>
          <p:cNvSpPr txBox="1"/>
          <p:nvPr/>
        </p:nvSpPr>
        <p:spPr>
          <a:xfrm>
            <a:off x="4928858" y="686444"/>
            <a:ext cx="7263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Institutional composition, structure &amp; leadership remains the same</a:t>
            </a:r>
          </a:p>
        </p:txBody>
      </p:sp>
    </p:spTree>
    <p:extLst>
      <p:ext uri="{BB962C8B-B14F-4D97-AF65-F5344CB8AC3E}">
        <p14:creationId xmlns:p14="http://schemas.microsoft.com/office/powerpoint/2010/main" val="395567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2" y="1796384"/>
            <a:ext cx="4216400" cy="281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1A0D6-8D8A-8843-BA69-6E2BDC19CD3F}"/>
              </a:ext>
            </a:extLst>
          </p:cNvPr>
          <p:cNvSpPr txBox="1"/>
          <p:nvPr/>
        </p:nvSpPr>
        <p:spPr>
          <a:xfrm>
            <a:off x="4756669" y="811112"/>
            <a:ext cx="7240059" cy="57554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Management Board</a:t>
            </a:r>
            <a:endParaRPr lang="en-US" b="1" dirty="0"/>
          </a:p>
          <a:p>
            <a:endParaRPr lang="en-US" dirty="0"/>
          </a:p>
          <a:p>
            <a:r>
              <a:rPr lang="en-US" sz="1600" b="1" dirty="0"/>
              <a:t>Eric Aboagye   (Dept. of Surg. &amp; Cancer, FOM)</a:t>
            </a:r>
          </a:p>
          <a:p>
            <a:r>
              <a:rPr lang="en-US" sz="1600" b="1" dirty="0"/>
              <a:t>Iain </a:t>
            </a:r>
            <a:r>
              <a:rPr lang="en-US" sz="1600" b="1" dirty="0" err="1"/>
              <a:t>McNeish</a:t>
            </a:r>
            <a:r>
              <a:rPr lang="en-US" sz="1600" b="1" dirty="0"/>
              <a:t>   (Head Division of Cancer, Dept. of Surg. &amp; Cancer, FOM)</a:t>
            </a:r>
          </a:p>
          <a:p>
            <a:r>
              <a:rPr lang="en-US" sz="1600" b="1" dirty="0"/>
              <a:t>Daniel Elson    (Dept. Surgery and Cancer, </a:t>
            </a:r>
            <a:r>
              <a:rPr lang="en-US" sz="1600" b="1" dirty="0" err="1"/>
              <a:t>FoM</a:t>
            </a:r>
            <a:r>
              <a:rPr lang="en-US" sz="1600" b="1" dirty="0"/>
              <a:t>))</a:t>
            </a:r>
          </a:p>
          <a:p>
            <a:endParaRPr lang="en-US" sz="1600" b="1" dirty="0"/>
          </a:p>
          <a:p>
            <a:r>
              <a:rPr lang="en-US" sz="1600" b="1" dirty="0"/>
              <a:t>Uwe </a:t>
            </a:r>
            <a:r>
              <a:rPr lang="en-US" sz="1600" b="1" dirty="0" err="1"/>
              <a:t>Oelfke</a:t>
            </a:r>
            <a:r>
              <a:rPr lang="en-US" sz="1600" b="1" dirty="0"/>
              <a:t>         (ICR,  Deputy Head Div. of </a:t>
            </a:r>
            <a:r>
              <a:rPr lang="en-US" sz="1600" b="1" dirty="0" err="1"/>
              <a:t>Rtherapy</a:t>
            </a:r>
            <a:r>
              <a:rPr lang="en-US" sz="1600" b="1" dirty="0"/>
              <a:t> and Imaging, </a:t>
            </a:r>
            <a:br>
              <a:rPr lang="en-US" sz="1600" b="1" dirty="0"/>
            </a:br>
            <a:r>
              <a:rPr lang="en-US" sz="1600" b="1" dirty="0"/>
              <a:t>                               Head Joint Dept. of Physics; ICR and Royal Marsden NHS Trust)</a:t>
            </a:r>
          </a:p>
          <a:p>
            <a:r>
              <a:rPr lang="en-US" sz="1600" b="1" dirty="0"/>
              <a:t>Jamie Meredith (Director of Operations, Imperial/ICR Convergence Science Centre)</a:t>
            </a:r>
          </a:p>
          <a:p>
            <a:endParaRPr lang="en-US" sz="1600" b="1" dirty="0"/>
          </a:p>
          <a:p>
            <a:r>
              <a:rPr lang="en-US" sz="1600" b="1" dirty="0"/>
              <a:t>Dorothy </a:t>
            </a:r>
            <a:r>
              <a:rPr lang="en-US" sz="1600" b="1" dirty="0" err="1"/>
              <a:t>Gujral</a:t>
            </a:r>
            <a:r>
              <a:rPr lang="en-US" sz="1600" b="1" dirty="0"/>
              <a:t>       (Consultant clinical oncologist, IC NHS H/c Trust)</a:t>
            </a:r>
          </a:p>
          <a:p>
            <a:r>
              <a:rPr lang="en-US" sz="1600" b="1" dirty="0"/>
              <a:t>Claire Hardiman     (Head of Rad. Phys. &amp; </a:t>
            </a:r>
            <a:r>
              <a:rPr lang="en-US" sz="1600" b="1" dirty="0" err="1"/>
              <a:t>Rbio</a:t>
            </a:r>
            <a:r>
              <a:rPr lang="en-US" sz="1600" b="1" dirty="0"/>
              <a:t> Dept. at IC H/c NHS Trust)</a:t>
            </a:r>
          </a:p>
          <a:p>
            <a:r>
              <a:rPr lang="en-US" sz="1600" b="1" dirty="0"/>
              <a:t>Matthew Williams (Consultant clinical oncologist, IC NHS H/c Trust)</a:t>
            </a:r>
          </a:p>
          <a:p>
            <a:endParaRPr lang="en-US" sz="1600" b="1" dirty="0"/>
          </a:p>
          <a:p>
            <a:r>
              <a:rPr lang="en-US" sz="1600" b="1" dirty="0"/>
              <a:t>Philip Burrows           (JAI, Oxford)</a:t>
            </a:r>
          </a:p>
          <a:p>
            <a:r>
              <a:rPr lang="en-US" sz="1600" b="1" dirty="0"/>
              <a:t>Juergen </a:t>
            </a:r>
            <a:r>
              <a:rPr lang="en-US" sz="1600" b="1" dirty="0" err="1"/>
              <a:t>Pozimski</a:t>
            </a:r>
            <a:r>
              <a:rPr lang="en-US" sz="1600" b="1" dirty="0"/>
              <a:t>       (Physics, HEP, JAI)</a:t>
            </a:r>
          </a:p>
          <a:p>
            <a:endParaRPr lang="en-US" dirty="0"/>
          </a:p>
          <a:p>
            <a:r>
              <a:rPr lang="en-US" b="1" dirty="0"/>
              <a:t>Amato </a:t>
            </a:r>
            <a:r>
              <a:rPr lang="en-US" b="1" dirty="0" err="1"/>
              <a:t>Giacca</a:t>
            </a:r>
            <a:r>
              <a:rPr lang="en-US" b="1" dirty="0"/>
              <a:t>               (Director, OIRO)</a:t>
            </a:r>
          </a:p>
          <a:p>
            <a:r>
              <a:rPr lang="en-US" b="1" dirty="0"/>
              <a:t>Frank van den Heuvel (OIRO)</a:t>
            </a:r>
          </a:p>
          <a:p>
            <a:endParaRPr lang="en-US" b="1" dirty="0"/>
          </a:p>
          <a:p>
            <a:r>
              <a:rPr lang="en-US" b="1" dirty="0"/>
              <a:t>Zulfikar </a:t>
            </a:r>
            <a:r>
              <a:rPr lang="en-US" b="1" dirty="0" err="1"/>
              <a:t>Najmudin</a:t>
            </a:r>
            <a:r>
              <a:rPr lang="en-US" b="1" dirty="0"/>
              <a:t>     (Physics, Plasma)</a:t>
            </a:r>
          </a:p>
          <a:p>
            <a:r>
              <a:rPr lang="en-US" b="1" dirty="0" err="1"/>
              <a:t>Jaroslaw</a:t>
            </a:r>
            <a:r>
              <a:rPr lang="en-US" b="1" dirty="0"/>
              <a:t> Pasternak   (Physics, HEP)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1D923D-3B88-E647-BB94-55C446BB7381}"/>
              </a:ext>
            </a:extLst>
          </p:cNvPr>
          <p:cNvSpPr/>
          <p:nvPr/>
        </p:nvSpPr>
        <p:spPr>
          <a:xfrm>
            <a:off x="2303472" y="3803904"/>
            <a:ext cx="2170992" cy="8778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66A883-F640-4F48-844B-7CE8BA183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A2CD6D-5EBB-9B4C-AB13-41196F8C9A47}"/>
              </a:ext>
            </a:extLst>
          </p:cNvPr>
          <p:cNvSpPr txBox="1"/>
          <p:nvPr/>
        </p:nvSpPr>
        <p:spPr>
          <a:xfrm>
            <a:off x="8560950" y="755024"/>
            <a:ext cx="3459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Composition remains the same</a:t>
            </a:r>
          </a:p>
        </p:txBody>
      </p:sp>
    </p:spTree>
    <p:extLst>
      <p:ext uri="{BB962C8B-B14F-4D97-AF65-F5344CB8AC3E}">
        <p14:creationId xmlns:p14="http://schemas.microsoft.com/office/powerpoint/2010/main" val="2764888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49C9-D946-4CB4-9223-5116CCA8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937"/>
            <a:ext cx="12192000" cy="100916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Centre for the Clinical Application of Particles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;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3CA54-0B61-A241-956C-C8B9CF950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2" y="1796384"/>
            <a:ext cx="4216400" cy="281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1A0D6-8D8A-8843-BA69-6E2BDC19CD3F}"/>
              </a:ext>
            </a:extLst>
          </p:cNvPr>
          <p:cNvSpPr txBox="1"/>
          <p:nvPr/>
        </p:nvSpPr>
        <p:spPr>
          <a:xfrm>
            <a:off x="4622557" y="2117269"/>
            <a:ext cx="7086299" cy="2862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International Advisory Board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Michael Lamont (CERN, Director of Accelerators and Computing, Chair)</a:t>
            </a:r>
          </a:p>
          <a:p>
            <a:endParaRPr lang="en-US" b="1" dirty="0"/>
          </a:p>
          <a:p>
            <a:r>
              <a:rPr lang="en-US" b="1" dirty="0"/>
              <a:t>Paul Bolton (LMU, laser-plasma scientist, retired)</a:t>
            </a:r>
          </a:p>
          <a:p>
            <a:endParaRPr lang="en-US" b="1" dirty="0"/>
          </a:p>
          <a:p>
            <a:r>
              <a:rPr lang="en-US" b="1" dirty="0"/>
              <a:t>Michael Baumann (Chairman and Scientific Director, DKFZ, Heidelberg)</a:t>
            </a:r>
          </a:p>
          <a:p>
            <a:endParaRPr lang="en-US" b="1" dirty="0"/>
          </a:p>
          <a:p>
            <a:r>
              <a:rPr lang="en-US" b="1" dirty="0"/>
              <a:t>Britta Sorensen (Dept. of Clinical Medicine, DCPT, </a:t>
            </a:r>
            <a:r>
              <a:rPr lang="en-US" b="1" dirty="0" err="1"/>
              <a:t>Arhuus</a:t>
            </a:r>
            <a:r>
              <a:rPr lang="en-US" b="1" dirty="0"/>
              <a:t>)</a:t>
            </a:r>
          </a:p>
          <a:p>
            <a:endParaRPr lang="en-US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1D923D-3B88-E647-BB94-55C446BB7381}"/>
              </a:ext>
            </a:extLst>
          </p:cNvPr>
          <p:cNvSpPr/>
          <p:nvPr/>
        </p:nvSpPr>
        <p:spPr>
          <a:xfrm>
            <a:off x="156864" y="1759808"/>
            <a:ext cx="2440032" cy="10809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DE1350-67BD-1E4E-87A1-3E046D7A87DA}"/>
              </a:ext>
            </a:extLst>
          </p:cNvPr>
          <p:cNvSpPr txBox="1"/>
          <p:nvPr/>
        </p:nvSpPr>
        <p:spPr>
          <a:xfrm>
            <a:off x="3742944" y="-1085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2EF0B-D52A-724D-9A7C-7D869BC73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12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past two years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FA271-269F-41FE-A15D-2D2597447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67" y="-413005"/>
            <a:ext cx="10515600" cy="6737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 dirty="0">
                <a:solidFill>
                  <a:srgbClr val="FFC000"/>
                </a:solidFill>
              </a:rPr>
              <a:t>Please </a:t>
            </a:r>
            <a:r>
              <a:rPr lang="en-US" sz="1400" dirty="0" err="1">
                <a:solidFill>
                  <a:srgbClr val="FFC000"/>
                </a:solidFill>
              </a:rPr>
              <a:t>summarise</a:t>
            </a:r>
            <a:r>
              <a:rPr lang="en-US" sz="1400" dirty="0">
                <a:solidFill>
                  <a:srgbClr val="FFC000"/>
                </a:solidFill>
              </a:rPr>
              <a:t> the 5 most relevant activities undertaken since </a:t>
            </a:r>
            <a:r>
              <a:rPr lang="en-GB" sz="1400" dirty="0">
                <a:solidFill>
                  <a:srgbClr val="FFC000"/>
                </a:solidFill>
              </a:rPr>
              <a:t>Centre of Excellence status approval</a:t>
            </a:r>
          </a:p>
          <a:p>
            <a:endParaRPr lang="en-GB" sz="1400" dirty="0">
              <a:solidFill>
                <a:srgbClr val="FFC000"/>
              </a:solidFill>
            </a:endParaRP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4AA9F28-B7E5-C645-BFF0-0064DEE12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63" y="798607"/>
            <a:ext cx="9702618" cy="276486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40DC9D4-B5D9-EE46-BB37-87A089CDAC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0" y="3661264"/>
            <a:ext cx="5279270" cy="29727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8DA209C-F23C-0549-BCDC-60356EE061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768" y="3662442"/>
            <a:ext cx="6350138" cy="29714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0E5DFE-97C4-2E48-84EA-E70E56375B0B}"/>
              </a:ext>
            </a:extLst>
          </p:cNvPr>
          <p:cNvSpPr txBox="1"/>
          <p:nvPr/>
        </p:nvSpPr>
        <p:spPr>
          <a:xfrm>
            <a:off x="3738282" y="60646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9A637-617A-F14C-ADBD-DD75DDFF1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086ACB-9973-D44A-810E-7394FDCC0998}"/>
              </a:ext>
            </a:extLst>
          </p:cNvPr>
          <p:cNvSpPr txBox="1"/>
          <p:nvPr/>
        </p:nvSpPr>
        <p:spPr>
          <a:xfrm>
            <a:off x="8179555" y="34179"/>
            <a:ext cx="4012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i="1" dirty="0">
                <a:solidFill>
                  <a:srgbClr val="FF0000"/>
                </a:solidFill>
              </a:rPr>
              <a:t>2 publications in peer-reviewed journals</a:t>
            </a:r>
          </a:p>
          <a:p>
            <a:pPr algn="r"/>
            <a:r>
              <a:rPr lang="en-US" b="1" i="1" dirty="0">
                <a:solidFill>
                  <a:srgbClr val="FF0000"/>
                </a:solidFill>
              </a:rPr>
              <a:t>10 conference presentations</a:t>
            </a:r>
          </a:p>
        </p:txBody>
      </p:sp>
    </p:spTree>
    <p:extLst>
      <p:ext uri="{BB962C8B-B14F-4D97-AF65-F5344CB8AC3E}">
        <p14:creationId xmlns:p14="http://schemas.microsoft.com/office/powerpoint/2010/main" val="1694847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CECAB-34E2-401A-9FAB-0131236A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57"/>
            <a:ext cx="10515600" cy="67373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hlinkClick r:id="rId2"/>
              </a:rPr>
              <a:t>Overview of activity past two years</a:t>
            </a:r>
            <a:endParaRPr lang="en-GB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972B1-D27E-D745-9091-1F1C0F0690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" y="2414024"/>
            <a:ext cx="8079232" cy="7567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C67257DD-537F-2147-B395-2DFFDB65DA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" y="846604"/>
            <a:ext cx="8079232" cy="14651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AD5BFA0C-5BCE-6F44-AEBE-B92F59828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128" y="3657080"/>
            <a:ext cx="8079232" cy="126609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73FAA1D-2422-F347-A8D3-8A27FD7B8D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128" y="4977642"/>
            <a:ext cx="8079232" cy="16297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495B78-D693-9347-B87C-D4E0A311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8B18-82B6-4D71-8D08-6ECDC932828F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5052F7-84B0-9646-A1F3-4612263A1F3E}"/>
              </a:ext>
            </a:extLst>
          </p:cNvPr>
          <p:cNvSpPr txBox="1"/>
          <p:nvPr/>
        </p:nvSpPr>
        <p:spPr>
          <a:xfrm>
            <a:off x="7507512" y="52636"/>
            <a:ext cx="4684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i="1" dirty="0">
                <a:solidFill>
                  <a:srgbClr val="FF0000"/>
                </a:solidFill>
              </a:rPr>
              <a:t>7 seminars presented at ICL or ICR</a:t>
            </a:r>
          </a:p>
          <a:p>
            <a:pPr algn="r"/>
            <a:r>
              <a:rPr lang="en-US" b="1" i="1" dirty="0">
                <a:solidFill>
                  <a:srgbClr val="FF0000"/>
                </a:solidFill>
              </a:rPr>
              <a:t>7+1 seminars presented at external institutions</a:t>
            </a:r>
          </a:p>
        </p:txBody>
      </p:sp>
    </p:spTree>
    <p:extLst>
      <p:ext uri="{BB962C8B-B14F-4D97-AF65-F5344CB8AC3E}">
        <p14:creationId xmlns:p14="http://schemas.microsoft.com/office/powerpoint/2010/main" val="3682188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3.xml><?xml version="1.0" encoding="utf-8"?>
<a:theme xmlns:a="http://schemas.openxmlformats.org/drawingml/2006/main" name="1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4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FABB60CD3B884293440F3F48B61375" ma:contentTypeVersion="12" ma:contentTypeDescription="Create a new document." ma:contentTypeScope="" ma:versionID="071e946b36875be47a98fe3d67f9a4e0">
  <xsd:schema xmlns:xsd="http://www.w3.org/2001/XMLSchema" xmlns:xs="http://www.w3.org/2001/XMLSchema" xmlns:p="http://schemas.microsoft.com/office/2006/metadata/properties" xmlns:ns2="2b2d279b-f678-4315-94a7-767434edcf0f" xmlns:ns3="07c18457-f468-47bf-82fe-f7e3f0b31aad" targetNamespace="http://schemas.microsoft.com/office/2006/metadata/properties" ma:root="true" ma:fieldsID="980342b60717d67b5c250dbd065abfd4" ns2:_="" ns3:_="">
    <xsd:import namespace="2b2d279b-f678-4315-94a7-767434edcf0f"/>
    <xsd:import namespace="07c18457-f468-47bf-82fe-f7e3f0b31a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d279b-f678-4315-94a7-767434edcf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c18457-f468-47bf-82fe-f7e3f0b31aa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9577DD-89B5-421C-B48F-5F1177E9A7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6FA920-5C0C-4E4E-A04A-D5F6E3328D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2d279b-f678-4315-94a7-767434edcf0f"/>
    <ds:schemaRef ds:uri="07c18457-f468-47bf-82fe-f7e3f0b31a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B95576-F4F6-46C4-9BC9-C66C5E665A3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1881</Words>
  <Application>Microsoft Macintosh PowerPoint</Application>
  <PresentationFormat>Widescreen</PresentationFormat>
  <Paragraphs>266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Symbol</vt:lpstr>
      <vt:lpstr>Office Theme</vt:lpstr>
      <vt:lpstr>KL-standard-black</vt:lpstr>
      <vt:lpstr>1_Office Theme</vt:lpstr>
      <vt:lpstr>2_Office Theme</vt:lpstr>
      <vt:lpstr>PowerPoint Presentation</vt:lpstr>
      <vt:lpstr>Scientific vision</vt:lpstr>
      <vt:lpstr>Creating capability</vt:lpstr>
      <vt:lpstr>PowerPoint Presentation</vt:lpstr>
      <vt:lpstr>Centre for the Clinical Application of Particles; details</vt:lpstr>
      <vt:lpstr>Centre for the Clinical Application of Particles; details</vt:lpstr>
      <vt:lpstr>Centre for the Clinical Application of Particles; details</vt:lpstr>
      <vt:lpstr>Overview of activity past two years</vt:lpstr>
      <vt:lpstr>Overview of activity past two years</vt:lpstr>
      <vt:lpstr>Overview of activity past two years</vt:lpstr>
      <vt:lpstr>Research highlights past two years</vt:lpstr>
      <vt:lpstr>Outline of proposed activities for the following 2 years </vt:lpstr>
      <vt:lpstr>Opportunity </vt:lpstr>
      <vt:lpstr>Opportunity at Imperial’s new White City Campus</vt:lpstr>
      <vt:lpstr>First steps …</vt:lpstr>
      <vt:lpstr>PowerPoint Presentation</vt:lpstr>
      <vt:lpstr>ITRF proposal to IAC</vt:lpstr>
      <vt:lpstr>Overview</vt:lpstr>
      <vt:lpstr>Mapping onto ITRF proposal</vt:lpstr>
      <vt:lpstr>Next steps</vt:lpstr>
      <vt:lpstr>WP2: Laser-driven proton and ion source</vt:lpstr>
      <vt:lpstr>WP3: Proton and ion capture</vt:lpstr>
      <vt:lpstr>WP4: Ion-acoustic dose mapping</vt:lpstr>
      <vt:lpstr>WP5: Novel end-station development</vt:lpstr>
      <vt:lpstr>WP6: Facility Design and Integration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Lamas Oliveira Marques, Sara Rute</dc:creator>
  <cp:lastModifiedBy>Kenneth Long</cp:lastModifiedBy>
  <cp:revision>93</cp:revision>
  <dcterms:created xsi:type="dcterms:W3CDTF">2020-11-11T17:18:40Z</dcterms:created>
  <dcterms:modified xsi:type="dcterms:W3CDTF">2022-02-08T12:30:34Z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0x01010009FABB60CD3B884293440F3F48B61375</vt:lpwstr>
  </property>
</Properties>
</file>