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3"/>
  </p:notesMasterIdLst>
  <p:sldIdLst>
    <p:sldId id="285" r:id="rId6"/>
    <p:sldId id="256" r:id="rId7"/>
    <p:sldId id="284" r:id="rId8"/>
    <p:sldId id="257" r:id="rId9"/>
    <p:sldId id="260" r:id="rId10"/>
    <p:sldId id="270" r:id="rId11"/>
    <p:sldId id="271" r:id="rId12"/>
    <p:sldId id="281" r:id="rId13"/>
    <p:sldId id="263" r:id="rId14"/>
    <p:sldId id="261" r:id="rId15"/>
    <p:sldId id="264" r:id="rId16"/>
    <p:sldId id="283" r:id="rId17"/>
    <p:sldId id="282" r:id="rId18"/>
    <p:sldId id="258" r:id="rId19"/>
    <p:sldId id="265" r:id="rId20"/>
    <p:sldId id="266" r:id="rId21"/>
    <p:sldId id="25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950B0-D6DE-C604-33CE-0791AEF55545}" v="232" dt="2021-11-05T14:16:18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19" autoAdjust="0"/>
    <p:restoredTop sz="94660"/>
  </p:normalViewPr>
  <p:slideViewPr>
    <p:cSldViewPr snapToGrid="0">
      <p:cViewPr varScale="1">
        <p:scale>
          <a:sx n="223" d="100"/>
          <a:sy n="223" d="100"/>
        </p:scale>
        <p:origin x="15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1660A-76AF-4C4A-8FE7-053E5C3BEF73}" type="datetimeFigureOut">
              <a:rPr lang="en-US" smtClean="0"/>
              <a:t>1/12/22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16209-4D45-9548-ABBF-E070CD1B2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0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27FEDE-EDCE-884B-BDC2-FE85272DAE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E964D4-B2D0-4FBF-B724-9383A7046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9FFBD-5581-4BFB-AEFC-EC6EEF361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29B8-8FFC-4591-9B60-336B50BB2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D3E6C-5F29-C140-91DC-16875A2E4D8D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0EE93-7B60-4576-B7FF-8DE9AA88F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8BA14-6A2F-4A78-BA12-1D8D683DA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5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61EC0-C15E-4B82-8B79-8176750C9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AFBE2-83CF-4241-9A07-E98B4AD55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043D9-79A2-4699-A5A8-3C7599F91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2C41-1189-8E4F-943B-F4C529C415DD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A4D35-DDFB-464F-AE01-948925F60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52B4E-1228-4153-A33C-3181A8658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8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0EC26-B550-44B3-A657-E354192C77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B135B-EC47-4751-9773-7994BB3B6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087F9-0C4B-405E-845D-1CFFB6FC8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9081-54D0-B74A-85CB-E667FFDDFC55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DFE62-8E36-4CDB-B618-33A5239E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52E9D-BD01-4EDF-8FF8-4FF86432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08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18277" cy="4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66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3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5333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936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88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85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98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98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1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E8DC-F803-4C0A-ABC8-76EC44D3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7265A-F6B9-4AE6-BD80-AE1B969B1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7187-AEBB-44D8-834E-C4A5D41E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C931-C5C3-F946-A502-D09BBB44340D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7BF51-D80D-4903-B96E-8DF297DA8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59AF-2C44-40DD-88B1-82AF017A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555"/>
            <a:ext cx="2743200" cy="365125"/>
          </a:xfrm>
        </p:spPr>
        <p:txBody>
          <a:bodyPr/>
          <a:lstStyle>
            <a:lvl1pPr>
              <a:defRPr i="1">
                <a:solidFill>
                  <a:srgbClr val="002060"/>
                </a:solidFill>
              </a:defRPr>
            </a:lvl1pPr>
          </a:lstStyle>
          <a:p>
            <a:fld id="{C8288B18-82B6-4D71-8D08-6ECDC932828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523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717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04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4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2687-37C3-41EA-B00E-E91F1F033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F55BD-B521-4D1B-8062-468714C87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763B3-3596-44F8-BB5D-64A58639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6525-73CF-1947-AD9F-CCB1EC582CE2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B732D-D63C-43EA-ABD2-E3701220D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8D338-5049-499B-A6CE-56BB78E4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65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BC01-8D7D-496E-B93D-ED326DD1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19787-3E74-494F-9E23-1269AAB96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70D6F-E487-4F4E-A06A-5CD9A4CBB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A0B47-9308-4B7E-9CC3-01DF46B0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0E4B8-A6EE-0C4F-8686-32A7F4A9899F}" type="datetime1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B0217-7C36-4D0F-8F6D-0830FF03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EF5E6-8B64-404E-B054-D9ABA98E4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68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14F4D-C975-4454-A587-ADC7B00F4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158FD-EA48-4C7C-9525-A613EE615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2D5BF-FE11-472D-A670-219EF6A77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AFB42-86B1-4C6B-8097-F3E2E1273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650842-364C-4970-BA2F-DAB5815CAC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1C6F6C-B499-42F8-98CC-AF570006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E58E-34FD-8A4E-BA50-BAA1BACECF98}" type="datetime1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B6F0D9-0704-4615-BA47-DC7ECC09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A43BA-90CE-499F-B2DD-74F90803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20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DA4B-FA32-4DF7-A041-6D9835BB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44684D-EA4F-45FA-9CA2-AB83A2C8F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28ADA-4683-6140-9676-A75EB96D2BF0}" type="datetime1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BF54E-BC4C-4D43-81AD-BEDC0290C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F9670-EFCE-4385-9DB7-21C46644F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6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D17DA-75AC-4AB1-86B8-23AC3234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55FC-E718-5548-8C7B-BC27A4DF4A55}" type="datetime1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A8C0F8-BD6D-411B-A54F-2F39C373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FFDE1-1C1F-498D-AFF7-6015B663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8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5797-059A-4917-9B1F-5EBDB7697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955C5-30A5-460A-B17B-98C8D2B4A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A582A-CE16-4169-AD10-2BB06F183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59601-2FF1-41E0-99B5-E19D70C1B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1B71-EF85-3A48-8617-9E7A9F2FD58A}" type="datetime1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BD7F2-A9FA-4E20-BAAB-CDA31600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B0B56-62F8-4DE0-9541-03F1C68A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29C3C-ED3F-4955-AB2C-794FC8CA0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2EAE9E-F290-467B-B17A-AF647D316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9DED3-F760-463F-8CF2-C985B8EBE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83ED2-31E5-4EB3-AB60-F02E1901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1FC83-C32E-B441-9DD9-CA603E1644CB}" type="datetime1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8C672-F964-4990-8079-AA60D0E1A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5CBFC-3255-4F6E-97EA-769692F60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5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90BD1C-58CB-4F76-9AA0-97F6E6AF6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68A16-751D-4E6E-8E6B-C1E81A9E6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33726-FD77-4123-BB72-C3090775F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C2294-08C3-FB44-ABDC-89BDDD8CE450}" type="datetime1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23CF-717F-4000-A18F-15228DADE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55BEA-F0AE-42DC-84BF-2BBA97EA3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0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12192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573456"/>
            <a:ext cx="28448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37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609585" rtl="0" eaLnBrk="1" latinLnBrk="0" hangingPunct="1">
        <a:spcBef>
          <a:spcPct val="0"/>
        </a:spcBef>
        <a:buNone/>
        <a:defRPr sz="5867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imperial.ac.uk/clinical-application-of-particles/about-u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1CB028-3B4C-0F46-A6C7-790CCA2A5BF2}"/>
              </a:ext>
            </a:extLst>
          </p:cNvPr>
          <p:cNvSpPr txBox="1"/>
          <p:nvPr/>
        </p:nvSpPr>
        <p:spPr>
          <a:xfrm>
            <a:off x="4170060" y="6396335"/>
            <a:ext cx="8021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</a:rPr>
              <a:t>K. Long (ICL/STFC) and A. </a:t>
            </a:r>
            <a:r>
              <a:rPr lang="en-US" sz="2400" b="1" dirty="0" err="1">
                <a:solidFill>
                  <a:schemeClr val="bg1"/>
                </a:solidFill>
              </a:rPr>
              <a:t>Giacca</a:t>
            </a:r>
            <a:r>
              <a:rPr lang="en-US" sz="2400" b="1" dirty="0">
                <a:solidFill>
                  <a:schemeClr val="bg1"/>
                </a:solidFill>
              </a:rPr>
              <a:t> (OIRO, OU) </a:t>
            </a:r>
            <a:fld id="{B19FB069-7A70-CF49-A3CF-C9513262B04A}" type="datetime3">
              <a:rPr lang="en-GB" sz="2400" b="1" smtClean="0">
                <a:solidFill>
                  <a:schemeClr val="bg1"/>
                </a:solidFill>
              </a:rPr>
              <a:pPr algn="r"/>
              <a:t>12 January, 2022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C8A7514-1BAF-8E42-80EE-CD5D0E14BE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036"/>
            <a:ext cx="12192000" cy="58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19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060-56F0-4A0F-B70A-4F997566B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77240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5. </a:t>
            </a:r>
            <a:r>
              <a:rPr lang="en-GB" b="1" u="sng" dirty="0">
                <a:solidFill>
                  <a:schemeClr val="accent5">
                    <a:lumMod val="75000"/>
                  </a:schemeClr>
                </a:solidFill>
              </a:rPr>
              <a:t>Centre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99D23-A92E-4008-A8E1-D873C3459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-491491"/>
            <a:ext cx="10515600" cy="6677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400" b="1" dirty="0">
                <a:solidFill>
                  <a:srgbClr val="FFC000"/>
                </a:solidFill>
              </a:rPr>
              <a:t>Please list up to 5 grants awarded in the last couple of years that resulted from collaboration across centre members and explain the centre role in securing these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C8224-BD8B-6D49-967D-78CEB8338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73BB22-91BB-024F-83B9-EEB8331FE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909" y="119015"/>
            <a:ext cx="4810125" cy="271301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28CAC-9575-1249-9C64-B70C21CE1098}"/>
              </a:ext>
            </a:extLst>
          </p:cNvPr>
          <p:cNvSpPr txBox="1">
            <a:spLocks/>
          </p:cNvSpPr>
          <p:nvPr/>
        </p:nvSpPr>
        <p:spPr>
          <a:xfrm>
            <a:off x="26669" y="1182761"/>
            <a:ext cx="12064365" cy="5686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Energetic in seeking resource:</a:t>
            </a:r>
          </a:p>
          <a:p>
            <a:pPr lvl="1"/>
            <a:r>
              <a:rPr lang="en-US" b="1" dirty="0" err="1">
                <a:solidFill>
                  <a:srgbClr val="002060"/>
                </a:solidFill>
              </a:rPr>
              <a:t>Programme</a:t>
            </a:r>
            <a:r>
              <a:rPr lang="en-US" b="1" dirty="0">
                <a:solidFill>
                  <a:srgbClr val="002060"/>
                </a:solidFill>
              </a:rPr>
              <a:t> requires substantial infrastructure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Less easy to secure such resource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Funding secured to: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Complete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preCDR</a:t>
            </a:r>
            <a:endParaRPr lang="en-US" b="1" dirty="0">
              <a:solidFill>
                <a:srgbClr val="002060"/>
              </a:solidFill>
            </a:endParaRP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Maintain and build CCAP graduate-student </a:t>
            </a:r>
            <a:r>
              <a:rPr lang="en-US" b="1" dirty="0" err="1">
                <a:solidFill>
                  <a:srgbClr val="002060"/>
                </a:solidFill>
              </a:rPr>
              <a:t>programme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Present focus: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Development of significant (~£10M across collaboration) </a:t>
            </a:r>
            <a:r>
              <a:rPr lang="en-US" b="1" dirty="0" err="1">
                <a:solidFill>
                  <a:srgbClr val="002060"/>
                </a:solidFill>
              </a:rPr>
              <a:t>programme</a:t>
            </a:r>
            <a:r>
              <a:rPr lang="en-US" b="1" dirty="0">
                <a:solidFill>
                  <a:srgbClr val="002060"/>
                </a:solidFill>
              </a:rPr>
              <a:t> through the UKRI IAC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£2M Preliminary Phase award not announced but being discussed with STFC Daresbury Laboratory personnel</a:t>
            </a:r>
          </a:p>
          <a:p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Hardiman et al. IC NHS H/c Trust: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Seek permission, then resource, to repurpose </a:t>
            </a:r>
            <a:r>
              <a:rPr lang="en-US" b="1" dirty="0" err="1">
                <a:solidFill>
                  <a:srgbClr val="002060"/>
                </a:solidFill>
              </a:rPr>
              <a:t>cLinac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2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F33C-E1FE-4EE4-B20E-F2807E9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64552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7. </a:t>
            </a:r>
            <a:r>
              <a:rPr lang="en-GB" b="1" strike="sngStrike" dirty="0">
                <a:solidFill>
                  <a:schemeClr val="accent5">
                    <a:lumMod val="75000"/>
                  </a:schemeClr>
                </a:solidFill>
              </a:rPr>
              <a:t>Barriers to success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– Opportunity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82933-4BE2-4C0D-917A-CE85E19B9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-322524"/>
            <a:ext cx="10515600" cy="428170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describe any barriers or obstacles that the Centre has encountered that may prevent or slow progress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70DFDE-DE7B-4540-B37B-BCB2E790C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1" y="691673"/>
            <a:ext cx="4330178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BDDEF72-B662-6546-985A-EBD90E9F8208}"/>
              </a:ext>
            </a:extLst>
          </p:cNvPr>
          <p:cNvSpPr txBox="1">
            <a:spLocks/>
          </p:cNvSpPr>
          <p:nvPr/>
        </p:nvSpPr>
        <p:spPr>
          <a:xfrm>
            <a:off x="4471319" y="691673"/>
            <a:ext cx="7650109" cy="1733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Centre status has been crucial: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Nucleus of the multidisciplinary collaboration;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Framework to reach out to &amp; partner with strong national and international laboratories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Significant proposal in preparation, strong CCAP leadership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AC2E33-5E76-EC43-BF19-9CC5798621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0" r="2802"/>
          <a:stretch/>
        </p:blipFill>
        <p:spPr>
          <a:xfrm>
            <a:off x="5118664" y="2143372"/>
            <a:ext cx="6016504" cy="46515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340FE2-7048-8543-9330-9030F2928306}"/>
              </a:ext>
            </a:extLst>
          </p:cNvPr>
          <p:cNvSpPr txBox="1"/>
          <p:nvPr/>
        </p:nvSpPr>
        <p:spPr>
          <a:xfrm>
            <a:off x="9152679" y="3482360"/>
            <a:ext cx="2289473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Co-chairs: T. Greenshaw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Presado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0EFE5-96A5-3545-9BF1-FA7D8801DB06}"/>
              </a:ext>
            </a:extLst>
          </p:cNvPr>
          <p:cNvSpPr txBox="1"/>
          <p:nvPr/>
        </p:nvSpPr>
        <p:spPr>
          <a:xfrm>
            <a:off x="4700870" y="4430619"/>
            <a:ext cx="201266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Co-spokes: A.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Giacca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(OIRO)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B14B63-ECEA-7643-BE7A-74C2AB545FC2}"/>
              </a:ext>
            </a:extLst>
          </p:cNvPr>
          <p:cNvSpPr txBox="1"/>
          <p:nvPr/>
        </p:nvSpPr>
        <p:spPr>
          <a:xfrm>
            <a:off x="9553542" y="4455379"/>
            <a:ext cx="1881605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Co-PMs: J. Parsons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C. Whyte (Strath)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5EF5F8-7F08-4E42-A735-D8F5D62FEE7F}"/>
              </a:ext>
            </a:extLst>
          </p:cNvPr>
          <p:cNvSpPr txBox="1"/>
          <p:nvPr/>
        </p:nvSpPr>
        <p:spPr>
          <a:xfrm>
            <a:off x="10815303" y="3893842"/>
            <a:ext cx="933269" cy="25391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7030A0"/>
                </a:solidFill>
              </a:rPr>
              <a:t>CNRS partner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E3C8CC-B001-C147-A9DE-D2C77CAD0AD1}"/>
              </a:ext>
            </a:extLst>
          </p:cNvPr>
          <p:cNvSpPr txBox="1"/>
          <p:nvPr/>
        </p:nvSpPr>
        <p:spPr>
          <a:xfrm>
            <a:off x="6372830" y="5533358"/>
            <a:ext cx="793781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E. </a:t>
            </a:r>
            <a:r>
              <a:rPr lang="en-US" sz="700" b="1" dirty="0" err="1"/>
              <a:t>Boella</a:t>
            </a:r>
            <a:r>
              <a:rPr lang="en-US" sz="700" b="1" dirty="0"/>
              <a:t> (</a:t>
            </a:r>
            <a:r>
              <a:rPr lang="en-US" sz="700" b="1" dirty="0" err="1"/>
              <a:t>Lanc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N. Dover (ICL)</a:t>
            </a:r>
          </a:p>
          <a:p>
            <a:pPr algn="ctr"/>
            <a:r>
              <a:rPr lang="en-US" sz="700" b="1" dirty="0"/>
              <a:t>R. Gray (</a:t>
            </a:r>
            <a:r>
              <a:rPr lang="en-US" sz="700" b="1" dirty="0" err="1"/>
              <a:t>Strth</a:t>
            </a:r>
            <a:r>
              <a:rPr lang="en-US" sz="700" b="1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C89C77-7362-AF40-B4B6-6556D71217F5}"/>
              </a:ext>
            </a:extLst>
          </p:cNvPr>
          <p:cNvSpPr/>
          <p:nvPr/>
        </p:nvSpPr>
        <p:spPr>
          <a:xfrm>
            <a:off x="6385741" y="5686425"/>
            <a:ext cx="780870" cy="11704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B3E28-DE19-7441-B3EE-B26A7D3B4983}"/>
              </a:ext>
            </a:extLst>
          </p:cNvPr>
          <p:cNvSpPr txBox="1"/>
          <p:nvPr/>
        </p:nvSpPr>
        <p:spPr>
          <a:xfrm>
            <a:off x="8166921" y="5539940"/>
            <a:ext cx="909223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J. Bamber (ICR)</a:t>
            </a:r>
          </a:p>
          <a:p>
            <a:pPr algn="ctr"/>
            <a:r>
              <a:rPr lang="en-US" sz="700" b="1" dirty="0"/>
              <a:t>E. Harris (ICR)</a:t>
            </a:r>
          </a:p>
          <a:p>
            <a:pPr algn="ctr"/>
            <a:r>
              <a:rPr lang="en-US" sz="700" b="1" dirty="0"/>
              <a:t>J. Matheson (PPD)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090D31-3970-6946-8323-5C91A25EE8EB}"/>
              </a:ext>
            </a:extLst>
          </p:cNvPr>
          <p:cNvSpPr/>
          <p:nvPr/>
        </p:nvSpPr>
        <p:spPr>
          <a:xfrm>
            <a:off x="8205085" y="5538614"/>
            <a:ext cx="871059" cy="270116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D45034-DB99-1142-BB59-B25CEC84AAED}"/>
              </a:ext>
            </a:extLst>
          </p:cNvPr>
          <p:cNvSpPr txBox="1"/>
          <p:nvPr/>
        </p:nvSpPr>
        <p:spPr>
          <a:xfrm>
            <a:off x="7188374" y="5552608"/>
            <a:ext cx="909223" cy="3077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M. Charlton (</a:t>
            </a:r>
            <a:r>
              <a:rPr lang="en-US" sz="700" b="1" dirty="0" err="1"/>
              <a:t>Swns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W. </a:t>
            </a:r>
            <a:r>
              <a:rPr lang="en-US" sz="700" b="1" dirty="0" err="1"/>
              <a:t>Bersche</a:t>
            </a:r>
            <a:r>
              <a:rPr lang="en-US" sz="700" b="1" dirty="0"/>
              <a:t> (Man)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4B4D6A-E09F-2C43-A5C6-37A5DE367100}"/>
              </a:ext>
            </a:extLst>
          </p:cNvPr>
          <p:cNvSpPr txBox="1"/>
          <p:nvPr/>
        </p:nvSpPr>
        <p:spPr>
          <a:xfrm>
            <a:off x="9091448" y="5534764"/>
            <a:ext cx="984092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R. </a:t>
            </a:r>
            <a:r>
              <a:rPr lang="en-US" sz="700" b="1" dirty="0" err="1"/>
              <a:t>McLauchlan</a:t>
            </a:r>
            <a:r>
              <a:rPr lang="en-US" sz="700" b="1" dirty="0"/>
              <a:t> (CXH)</a:t>
            </a:r>
          </a:p>
          <a:p>
            <a:pPr algn="ctr"/>
            <a:r>
              <a:rPr lang="en-US" sz="700" b="1" dirty="0"/>
              <a:t>T. Price (</a:t>
            </a:r>
            <a:r>
              <a:rPr lang="en-US" sz="700" b="1" dirty="0" err="1"/>
              <a:t>Brm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C. Welsch (Liv)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43F5B6-C372-0241-8506-57B1C2B5FB17}"/>
              </a:ext>
            </a:extLst>
          </p:cNvPr>
          <p:cNvSpPr/>
          <p:nvPr/>
        </p:nvSpPr>
        <p:spPr>
          <a:xfrm>
            <a:off x="9136665" y="5570856"/>
            <a:ext cx="911214" cy="12699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3EE95C-0C88-594C-A35B-E062682D15AD}"/>
              </a:ext>
            </a:extLst>
          </p:cNvPr>
          <p:cNvSpPr txBox="1"/>
          <p:nvPr/>
        </p:nvSpPr>
        <p:spPr>
          <a:xfrm>
            <a:off x="10095278" y="5536928"/>
            <a:ext cx="909223" cy="3077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N. Bliss (DL)</a:t>
            </a:r>
          </a:p>
          <a:p>
            <a:pPr algn="ctr"/>
            <a:r>
              <a:rPr lang="en-US" sz="700" b="1" dirty="0"/>
              <a:t>J. Pasternak (ICL)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4D6326-EB5A-E549-949F-C0A5C3417301}"/>
              </a:ext>
            </a:extLst>
          </p:cNvPr>
          <p:cNvSpPr/>
          <p:nvPr/>
        </p:nvSpPr>
        <p:spPr>
          <a:xfrm>
            <a:off x="10096192" y="5687851"/>
            <a:ext cx="911214" cy="12699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10D6F7-DCA9-014E-9113-0ACD215F3432}"/>
              </a:ext>
            </a:extLst>
          </p:cNvPr>
          <p:cNvSpPr txBox="1"/>
          <p:nvPr/>
        </p:nvSpPr>
        <p:spPr>
          <a:xfrm rot="20935976">
            <a:off x="4606453" y="3422819"/>
            <a:ext cx="1995738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CCAP: overall leadership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and lead 4 of 5 technical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 err="1">
                <a:solidFill>
                  <a:srgbClr val="C00000"/>
                </a:solidFill>
              </a:rPr>
              <a:t>workpackages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DAB664E-D69A-EF47-A757-FFBE22C57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4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F33C-E1FE-4EE4-B20E-F2807E9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64552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7. Opportunity at the White City  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BDDEF72-B662-6546-985A-EBD90E9F8208}"/>
              </a:ext>
            </a:extLst>
          </p:cNvPr>
          <p:cNvSpPr txBox="1">
            <a:spLocks/>
          </p:cNvSpPr>
          <p:nvPr/>
        </p:nvSpPr>
        <p:spPr>
          <a:xfrm>
            <a:off x="51435" y="755967"/>
            <a:ext cx="12064365" cy="5993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CCAP central to multi-institute multi-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discip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. radiobiology/biomed. physics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intiative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Working to develop </a:t>
            </a:r>
            <a:r>
              <a:rPr lang="en-US" b="1" dirty="0" err="1">
                <a:solidFill>
                  <a:srgbClr val="002060"/>
                </a:solidFill>
              </a:rPr>
              <a:t>cLinac</a:t>
            </a:r>
            <a:r>
              <a:rPr lang="en-US" b="1" dirty="0">
                <a:solidFill>
                  <a:srgbClr val="002060"/>
                </a:solidFill>
              </a:rPr>
              <a:t> at Hammersmith Hospital for research in the short term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Driving force behind the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initiative in the medium and longer terms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CCAP strengths: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Physics, medical physics, clinical oncology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At the moment, CCAP (at Imperial) is less strong in: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Radiation biology and biomedical physics to bridge the gap between physics and clinic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Ambition: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Short term: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Build </a:t>
            </a:r>
            <a:r>
              <a:rPr lang="en-US" b="1" dirty="0" err="1">
                <a:solidFill>
                  <a:srgbClr val="0070C0"/>
                </a:solidFill>
              </a:rPr>
              <a:t>cLinac</a:t>
            </a:r>
            <a:r>
              <a:rPr lang="en-US" b="1" dirty="0">
                <a:solidFill>
                  <a:srgbClr val="0070C0"/>
                </a:solidFill>
              </a:rPr>
              <a:t> exploitation and </a:t>
            </a:r>
            <a:r>
              <a:rPr lang="en-US" b="1" dirty="0" err="1">
                <a:solidFill>
                  <a:srgbClr val="0070C0"/>
                </a:solidFill>
              </a:rPr>
              <a:t>LhARA</a:t>
            </a:r>
            <a:r>
              <a:rPr lang="en-US" b="1" dirty="0">
                <a:solidFill>
                  <a:srgbClr val="0070C0"/>
                </a:solidFill>
              </a:rPr>
              <a:t> initiative into substantial multidisciplinary </a:t>
            </a:r>
            <a:r>
              <a:rPr lang="en-US" b="1" dirty="0" err="1">
                <a:solidFill>
                  <a:srgbClr val="0070C0"/>
                </a:solidFill>
              </a:rPr>
              <a:t>programme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Medium/long term: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Establish CCAP &amp; Imperial as the intellectual leader in the radiation biology and biomedical physics of the </a:t>
            </a:r>
            <a:r>
              <a:rPr lang="en-US" b="1" dirty="0" err="1">
                <a:solidFill>
                  <a:srgbClr val="0070C0"/>
                </a:solidFill>
              </a:rPr>
              <a:t>LhARA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programme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Opportunity: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Build up a radiation biology and biomedical physics activity/institute in the White City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Exploit co-location with Hammersmith Hospital, Dept. of Chemistry facilities in the White City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Engaging now with emerging discussion of the development of the White City Campus</a:t>
            </a:r>
          </a:p>
          <a:p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19E3EC2-8A1D-414E-B7DB-9DC44F8F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90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38CA9-EAFB-3145-9829-628B80B16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547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80" y="1930496"/>
            <a:ext cx="4216400" cy="281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483CA0-BC69-104D-9BF6-09B3AF603299}"/>
              </a:ext>
            </a:extLst>
          </p:cNvPr>
          <p:cNvSpPr txBox="1"/>
          <p:nvPr/>
        </p:nvSpPr>
        <p:spPr>
          <a:xfrm>
            <a:off x="9816221" y="2490148"/>
            <a:ext cx="237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Kenneth Long (Physics)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04861-37A1-9146-92D2-B258C93D0E49}"/>
              </a:ext>
            </a:extLst>
          </p:cNvPr>
          <p:cNvSpPr txBox="1"/>
          <p:nvPr/>
        </p:nvSpPr>
        <p:spPr>
          <a:xfrm>
            <a:off x="9816220" y="3303988"/>
            <a:ext cx="2031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Ajit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Kurup</a:t>
            </a:r>
            <a:r>
              <a:rPr lang="en-US" b="1" dirty="0">
                <a:solidFill>
                  <a:srgbClr val="002060"/>
                </a:solidFill>
              </a:rPr>
              <a:t> (Physics)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22058-BAD9-EF4B-85CC-92B72F4108E4}"/>
              </a:ext>
            </a:extLst>
          </p:cNvPr>
          <p:cNvSpPr txBox="1"/>
          <p:nvPr/>
        </p:nvSpPr>
        <p:spPr>
          <a:xfrm>
            <a:off x="182880" y="1405060"/>
            <a:ext cx="264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Host Department: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8A664-5C2D-C04B-B766-F3968024E229}"/>
              </a:ext>
            </a:extLst>
          </p:cNvPr>
          <p:cNvSpPr txBox="1"/>
          <p:nvPr/>
        </p:nvSpPr>
        <p:spPr>
          <a:xfrm>
            <a:off x="239659" y="2116836"/>
            <a:ext cx="5357429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Departments involved: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Faculty of Medicine: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Division of Cancer in the Department of Surgery and 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Academic Health Science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College NHS Healthcare Trust: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Department of Radiation Physics and Radiobiology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Department of Physics: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High Energy Physics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Plasma Physics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CRUK Cancer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Institute of Cancer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John Adams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Oxford Institute for Radiation Oncology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9237E-3272-5747-8DA1-F0DEA196D994}"/>
              </a:ext>
            </a:extLst>
          </p:cNvPr>
          <p:cNvSpPr txBox="1"/>
          <p:nvPr/>
        </p:nvSpPr>
        <p:spPr>
          <a:xfrm>
            <a:off x="182880" y="6214804"/>
            <a:ext cx="277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Date of approval: July 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9D7D06-B94E-234B-AE6E-893E77973A83}"/>
              </a:ext>
            </a:extLst>
          </p:cNvPr>
          <p:cNvSpPr txBox="1"/>
          <p:nvPr/>
        </p:nvSpPr>
        <p:spPr>
          <a:xfrm>
            <a:off x="8072666" y="6211688"/>
            <a:ext cx="377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Latest annual report: November 2019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996AFF-AD87-6241-86D9-8BE1C9AAB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F09A71-7434-6440-924D-EF06779C398F}"/>
              </a:ext>
            </a:extLst>
          </p:cNvPr>
          <p:cNvSpPr txBox="1"/>
          <p:nvPr/>
        </p:nvSpPr>
        <p:spPr>
          <a:xfrm>
            <a:off x="4928858" y="686444"/>
            <a:ext cx="7263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Institutional composition, structure &amp; leadership remains the same</a:t>
            </a:r>
          </a:p>
        </p:txBody>
      </p:sp>
    </p:spTree>
    <p:extLst>
      <p:ext uri="{BB962C8B-B14F-4D97-AF65-F5344CB8AC3E}">
        <p14:creationId xmlns:p14="http://schemas.microsoft.com/office/powerpoint/2010/main" val="39556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756669" y="811112"/>
            <a:ext cx="7240059" cy="5755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Management Board</a:t>
            </a:r>
            <a:endParaRPr lang="en-US" b="1" dirty="0"/>
          </a:p>
          <a:p>
            <a:endParaRPr lang="en-US" dirty="0"/>
          </a:p>
          <a:p>
            <a:r>
              <a:rPr lang="en-US" sz="1600" b="1" dirty="0"/>
              <a:t>Eric Aboagye   (Dept. of Surg. &amp; Cancer, FOM)</a:t>
            </a:r>
          </a:p>
          <a:p>
            <a:r>
              <a:rPr lang="en-US" sz="1600" b="1" dirty="0"/>
              <a:t>Iain </a:t>
            </a:r>
            <a:r>
              <a:rPr lang="en-US" sz="1600" b="1" dirty="0" err="1"/>
              <a:t>McNeish</a:t>
            </a:r>
            <a:r>
              <a:rPr lang="en-US" sz="1600" b="1" dirty="0"/>
              <a:t>   (Head Division of Cancer, Dept. of Surg. &amp; Cancer, FOM)</a:t>
            </a:r>
          </a:p>
          <a:p>
            <a:r>
              <a:rPr lang="en-US" sz="1600" b="1" dirty="0"/>
              <a:t>Daniel Elson    (Dept. Surgery and Cancer, </a:t>
            </a:r>
            <a:r>
              <a:rPr lang="en-US" sz="1600" b="1" dirty="0" err="1"/>
              <a:t>FoM</a:t>
            </a:r>
            <a:r>
              <a:rPr lang="en-US" sz="1600" b="1" dirty="0"/>
              <a:t>))</a:t>
            </a:r>
          </a:p>
          <a:p>
            <a:endParaRPr lang="en-US" sz="1600" b="1" dirty="0"/>
          </a:p>
          <a:p>
            <a:r>
              <a:rPr lang="en-US" sz="1600" b="1" dirty="0"/>
              <a:t>Uwe </a:t>
            </a:r>
            <a:r>
              <a:rPr lang="en-US" sz="1600" b="1" dirty="0" err="1"/>
              <a:t>Oelfke</a:t>
            </a:r>
            <a:r>
              <a:rPr lang="en-US" sz="1600" b="1" dirty="0"/>
              <a:t>         (ICR,  Deputy Head Div. of </a:t>
            </a:r>
            <a:r>
              <a:rPr lang="en-US" sz="1600" b="1" dirty="0" err="1"/>
              <a:t>Rtherapy</a:t>
            </a:r>
            <a:r>
              <a:rPr lang="en-US" sz="1600" b="1" dirty="0"/>
              <a:t> and Imaging, </a:t>
            </a:r>
            <a:br>
              <a:rPr lang="en-US" sz="1600" b="1" dirty="0"/>
            </a:br>
            <a:r>
              <a:rPr lang="en-US" sz="1600" b="1" dirty="0"/>
              <a:t>                               Head Joint Dept. of Physics; ICR and Royal Marsden NHS Trust)</a:t>
            </a:r>
          </a:p>
          <a:p>
            <a:r>
              <a:rPr lang="en-US" sz="1600" b="1" dirty="0"/>
              <a:t>Jamie Meredith (Director of Operations, Imperial/ICR Convergence Science Centre)</a:t>
            </a:r>
          </a:p>
          <a:p>
            <a:endParaRPr lang="en-US" sz="1600" b="1" dirty="0"/>
          </a:p>
          <a:p>
            <a:r>
              <a:rPr lang="en-US" sz="1600" b="1" dirty="0"/>
              <a:t>Dorothy </a:t>
            </a:r>
            <a:r>
              <a:rPr lang="en-US" sz="1600" b="1" dirty="0" err="1"/>
              <a:t>Gujral</a:t>
            </a:r>
            <a:r>
              <a:rPr lang="en-US" sz="1600" b="1" dirty="0"/>
              <a:t>       (Consultant clinical oncologist, IC NHS H/c Trust)</a:t>
            </a:r>
          </a:p>
          <a:p>
            <a:r>
              <a:rPr lang="en-US" sz="1600" b="1" dirty="0"/>
              <a:t>Claire Hardiman     (Head of Rad. Phys. &amp; </a:t>
            </a:r>
            <a:r>
              <a:rPr lang="en-US" sz="1600" b="1" dirty="0" err="1"/>
              <a:t>Rbio</a:t>
            </a:r>
            <a:r>
              <a:rPr lang="en-US" sz="1600" b="1" dirty="0"/>
              <a:t> Dept. at IC H/c NHS Trust)</a:t>
            </a:r>
          </a:p>
          <a:p>
            <a:r>
              <a:rPr lang="en-US" sz="1600" b="1" dirty="0"/>
              <a:t>Matthew Williams (Consultant clinical oncologist, IC NHS H/c Trust)</a:t>
            </a:r>
          </a:p>
          <a:p>
            <a:endParaRPr lang="en-US" sz="1600" b="1" dirty="0"/>
          </a:p>
          <a:p>
            <a:r>
              <a:rPr lang="en-US" sz="1600" b="1" dirty="0"/>
              <a:t>Philip Burrows           (JAI, Oxford)</a:t>
            </a:r>
          </a:p>
          <a:p>
            <a:r>
              <a:rPr lang="en-US" sz="1600" b="1" dirty="0"/>
              <a:t>Juergen </a:t>
            </a:r>
            <a:r>
              <a:rPr lang="en-US" sz="1600" b="1" dirty="0" err="1"/>
              <a:t>Pozimski</a:t>
            </a:r>
            <a:r>
              <a:rPr lang="en-US" sz="1600" b="1" dirty="0"/>
              <a:t>       (Physics, HEP, JAI)</a:t>
            </a:r>
          </a:p>
          <a:p>
            <a:endParaRPr lang="en-US" dirty="0"/>
          </a:p>
          <a:p>
            <a:r>
              <a:rPr lang="en-US" b="1" dirty="0"/>
              <a:t>Amato </a:t>
            </a:r>
            <a:r>
              <a:rPr lang="en-US" b="1" dirty="0" err="1"/>
              <a:t>Giacca</a:t>
            </a:r>
            <a:r>
              <a:rPr lang="en-US" b="1" dirty="0"/>
              <a:t>               (Director, OIRO)</a:t>
            </a:r>
          </a:p>
          <a:p>
            <a:r>
              <a:rPr lang="en-US" b="1" dirty="0"/>
              <a:t>Frank van den Heuvel (OIRO)</a:t>
            </a:r>
          </a:p>
          <a:p>
            <a:endParaRPr lang="en-US" b="1" dirty="0"/>
          </a:p>
          <a:p>
            <a:r>
              <a:rPr lang="en-US" b="1" dirty="0"/>
              <a:t>Zulfikar </a:t>
            </a:r>
            <a:r>
              <a:rPr lang="en-US" b="1" dirty="0" err="1"/>
              <a:t>Najmudin</a:t>
            </a:r>
            <a:r>
              <a:rPr lang="en-US" b="1" dirty="0"/>
              <a:t>     (Physics, Plasma)</a:t>
            </a:r>
          </a:p>
          <a:p>
            <a:r>
              <a:rPr lang="en-US" b="1" dirty="0" err="1"/>
              <a:t>Jaroslaw</a:t>
            </a:r>
            <a:r>
              <a:rPr lang="en-US" b="1" dirty="0"/>
              <a:t> Pasternak   (Physics, HEP)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2303472" y="3803904"/>
            <a:ext cx="2170992" cy="8778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66A883-F640-4F48-844B-7CE8BA183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A2CD6D-5EBB-9B4C-AB13-41196F8C9A47}"/>
              </a:ext>
            </a:extLst>
          </p:cNvPr>
          <p:cNvSpPr txBox="1"/>
          <p:nvPr/>
        </p:nvSpPr>
        <p:spPr>
          <a:xfrm>
            <a:off x="8560950" y="755024"/>
            <a:ext cx="3459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Composition remains the same</a:t>
            </a:r>
          </a:p>
        </p:txBody>
      </p:sp>
    </p:spTree>
    <p:extLst>
      <p:ext uri="{BB962C8B-B14F-4D97-AF65-F5344CB8AC3E}">
        <p14:creationId xmlns:p14="http://schemas.microsoft.com/office/powerpoint/2010/main" val="2764888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1. 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622557" y="2117269"/>
            <a:ext cx="7086299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International Advisory Board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Michael Lamont (CERN, Director of Accelerators and Computing, Chair)</a:t>
            </a:r>
          </a:p>
          <a:p>
            <a:endParaRPr lang="en-US" b="1" dirty="0"/>
          </a:p>
          <a:p>
            <a:r>
              <a:rPr lang="en-US" b="1" dirty="0"/>
              <a:t>Paul Bolton (LMU, laser-plasma scientist, retired)</a:t>
            </a:r>
          </a:p>
          <a:p>
            <a:endParaRPr lang="en-US" b="1" dirty="0"/>
          </a:p>
          <a:p>
            <a:r>
              <a:rPr lang="en-US" b="1" dirty="0"/>
              <a:t>Michael Baumann (Chairman and Scientific Director, DKFZ, Heidelberg)</a:t>
            </a:r>
          </a:p>
          <a:p>
            <a:endParaRPr lang="en-US" b="1" dirty="0"/>
          </a:p>
          <a:p>
            <a:r>
              <a:rPr lang="en-US" b="1" dirty="0"/>
              <a:t>Britta Sorensen (Dept. of Clinical Medicine, DCPT, </a:t>
            </a:r>
            <a:r>
              <a:rPr lang="en-US" b="1" dirty="0" err="1"/>
              <a:t>Arhuus</a:t>
            </a:r>
            <a:r>
              <a:rPr lang="en-US" b="1" dirty="0"/>
              <a:t>)</a:t>
            </a:r>
          </a:p>
          <a:p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156864" y="1759808"/>
            <a:ext cx="2440032" cy="10809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E1350-67BD-1E4E-87A1-3E046D7A87DA}"/>
              </a:ext>
            </a:extLst>
          </p:cNvPr>
          <p:cNvSpPr txBox="1"/>
          <p:nvPr/>
        </p:nvSpPr>
        <p:spPr>
          <a:xfrm>
            <a:off x="3742944" y="-1085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360DAC-2172-4A4B-B5BD-2DE9D6F918AC}"/>
              </a:ext>
            </a:extLst>
          </p:cNvPr>
          <p:cNvSpPr txBox="1"/>
          <p:nvPr/>
        </p:nvSpPr>
        <p:spPr>
          <a:xfrm>
            <a:off x="0" y="6488668"/>
            <a:ext cx="430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Being set up; projected first meeting Jan22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2EF0B-D52A-724D-9A7C-7D869BC73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A5E680-A372-F041-92EB-A92668BEB929}"/>
              </a:ext>
            </a:extLst>
          </p:cNvPr>
          <p:cNvSpPr txBox="1"/>
          <p:nvPr/>
        </p:nvSpPr>
        <p:spPr>
          <a:xfrm>
            <a:off x="2416952" y="686444"/>
            <a:ext cx="9775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New: IAB becoming established to preform “internal” review of substantial </a:t>
            </a:r>
            <a:r>
              <a:rPr lang="en-US" sz="2000" b="1" i="1" dirty="0" err="1">
                <a:solidFill>
                  <a:srgbClr val="FF0000"/>
                </a:solidFill>
              </a:rPr>
              <a:t>LhARA</a:t>
            </a:r>
            <a:r>
              <a:rPr lang="en-US" sz="2000" b="1" i="1" dirty="0">
                <a:solidFill>
                  <a:srgbClr val="FF0000"/>
                </a:solidFill>
              </a:rPr>
              <a:t> proposal</a:t>
            </a:r>
          </a:p>
        </p:txBody>
      </p:sp>
    </p:spTree>
    <p:extLst>
      <p:ext uri="{BB962C8B-B14F-4D97-AF65-F5344CB8AC3E}">
        <p14:creationId xmlns:p14="http://schemas.microsoft.com/office/powerpoint/2010/main" val="2167123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81DD3-6F96-4F00-88AD-F415DF68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7575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Scopes and objectives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unchanged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9486B685-E54A-0645-815A-DD6C291C6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" y="999437"/>
            <a:ext cx="11996928" cy="557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F6452A-5031-A149-A47C-78DF35F5A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39F958-68EC-7A40-850E-4903B862D84E}"/>
              </a:ext>
            </a:extLst>
          </p:cNvPr>
          <p:cNvSpPr txBox="1"/>
          <p:nvPr/>
        </p:nvSpPr>
        <p:spPr>
          <a:xfrm>
            <a:off x="6976432" y="607291"/>
            <a:ext cx="5166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Mission, aims and objectives remain the same</a:t>
            </a:r>
          </a:p>
        </p:txBody>
      </p:sp>
    </p:spTree>
    <p:extLst>
      <p:ext uri="{BB962C8B-B14F-4D97-AF65-F5344CB8AC3E}">
        <p14:creationId xmlns:p14="http://schemas.microsoft.com/office/powerpoint/2010/main" val="1230946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771EDD-AB8A-6640-9066-213247CF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Scientific 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192C87-60AD-8A41-9FEC-5649C0321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1678"/>
            <a:ext cx="12192000" cy="5876321"/>
          </a:xfrm>
        </p:spPr>
        <p:txBody>
          <a:bodyPr>
            <a:normAutofit fontScale="92500" lnSpcReduction="10000"/>
          </a:bodyPr>
          <a:lstStyle/>
          <a:p>
            <a:pPr marL="245527" indent="-245527"/>
            <a:endParaRPr lang="en-US" sz="2667" dirty="0"/>
          </a:p>
          <a:p>
            <a:pPr marL="245527" indent="-245527"/>
            <a:endParaRPr lang="en-US" sz="2667" dirty="0"/>
          </a:p>
          <a:p>
            <a:pPr marL="245527" indent="-245527"/>
            <a:r>
              <a:rPr lang="en-US" sz="2667" dirty="0"/>
              <a:t>Scientific advancement:</a:t>
            </a:r>
          </a:p>
          <a:p>
            <a:pPr marL="594769" lvl="1" indent="-215895"/>
            <a:r>
              <a:rPr lang="en-US" sz="2400" dirty="0"/>
              <a:t>Radiobiology underpins the efficacy of </a:t>
            </a:r>
            <a:br>
              <a:rPr lang="en-US" sz="2400" dirty="0"/>
            </a:br>
            <a:r>
              <a:rPr lang="en-US" sz="2400" dirty="0"/>
              <a:t>radiotherapy</a:t>
            </a:r>
          </a:p>
          <a:p>
            <a:pPr marL="594769" lvl="1" indent="-215895"/>
            <a:r>
              <a:rPr lang="en-US" sz="2400" dirty="0"/>
              <a:t>Exciting results over the past 3 to 5 years </a:t>
            </a:r>
            <a:br>
              <a:rPr lang="en-US" sz="2400" dirty="0"/>
            </a:br>
            <a:r>
              <a:rPr lang="en-US" sz="2400" dirty="0"/>
              <a:t>indicate:</a:t>
            </a:r>
          </a:p>
          <a:p>
            <a:pPr marL="829713" lvl="2" indent="-234945"/>
            <a:r>
              <a:rPr lang="en-US" sz="2133" dirty="0"/>
              <a:t>Biological impact of </a:t>
            </a:r>
            <a:r>
              <a:rPr lang="en-US" sz="2133" dirty="0">
                <a:latin typeface="Symbol" pitchFamily="2" charset="2"/>
              </a:rPr>
              <a:t>g</a:t>
            </a:r>
            <a:r>
              <a:rPr lang="en-US" sz="2133" dirty="0"/>
              <a:t>, </a:t>
            </a:r>
            <a:r>
              <a:rPr lang="en-US" sz="2133" i="1" dirty="0"/>
              <a:t>e</a:t>
            </a:r>
            <a:r>
              <a:rPr lang="en-US" sz="2133" baseline="30000" dirty="0"/>
              <a:t>—</a:t>
            </a:r>
            <a:r>
              <a:rPr lang="en-US" sz="2133" dirty="0"/>
              <a:t>, proton, and ion beams differ</a:t>
            </a:r>
          </a:p>
          <a:p>
            <a:pPr marL="829713" lvl="2" indent="-234945"/>
            <a:r>
              <a:rPr lang="en-US" sz="2133" dirty="0"/>
              <a:t>Novel beams lead to better treatments:</a:t>
            </a:r>
          </a:p>
          <a:p>
            <a:pPr marL="979488" lvl="3" indent="-171450"/>
            <a:r>
              <a:rPr lang="en-US" sz="1867" dirty="0"/>
              <a:t>Ultra-high dose rate, FLASH</a:t>
            </a:r>
          </a:p>
          <a:p>
            <a:pPr marL="979488" lvl="3" indent="-171450"/>
            <a:r>
              <a:rPr lang="en-US" sz="1867" dirty="0"/>
              <a:t>Mini-micro beams</a:t>
            </a:r>
          </a:p>
          <a:p>
            <a:pPr marL="829713" lvl="2" indent="-234945"/>
            <a:r>
              <a:rPr lang="en-US" sz="2133" dirty="0" err="1"/>
              <a:t>Ionising</a:t>
            </a:r>
            <a:r>
              <a:rPr lang="en-US" sz="2133" dirty="0"/>
              <a:t> radiation triggers biological, healing, processes, </a:t>
            </a:r>
            <a:br>
              <a:rPr lang="en-US" sz="2133" dirty="0"/>
            </a:br>
            <a:r>
              <a:rPr lang="en-US" sz="2133" dirty="0"/>
              <a:t>e.g. immune response</a:t>
            </a:r>
          </a:p>
          <a:p>
            <a:pPr marL="2658467" lvl="5" indent="-234945"/>
            <a:endParaRPr lang="en-US" sz="2133" dirty="0"/>
          </a:p>
          <a:p>
            <a:pPr marL="0" indent="0">
              <a:buNone/>
            </a:pPr>
            <a:endParaRPr lang="en-US" sz="2667" dirty="0"/>
          </a:p>
          <a:p>
            <a:pPr marL="0" indent="0" algn="ctr">
              <a:buNone/>
            </a:pPr>
            <a:r>
              <a:rPr lang="en-US" sz="2667" dirty="0"/>
              <a:t>Taking the science to the next stage requires the CCAP’s multidisciplinary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/>
              <a:t>2</a:t>
            </a:fld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2FC982-2183-E448-978D-9DACEB24C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903" y="1287583"/>
            <a:ext cx="5059053" cy="45887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21E453-AD7E-C44D-8C17-447C9EA0216D}"/>
              </a:ext>
            </a:extLst>
          </p:cNvPr>
          <p:cNvSpPr txBox="1"/>
          <p:nvPr/>
        </p:nvSpPr>
        <p:spPr>
          <a:xfrm>
            <a:off x="330631" y="113655"/>
            <a:ext cx="5558725" cy="12587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20000" rtlCol="0">
            <a:normAutofit fontScale="85000" lnSpcReduction="10000"/>
          </a:bodyPr>
          <a:lstStyle/>
          <a:p>
            <a:pPr algn="ctr" defTabSz="609585"/>
            <a:r>
              <a:rPr lang="en-US" sz="2400" b="1" dirty="0">
                <a:solidFill>
                  <a:prstClr val="white"/>
                </a:solidFill>
                <a:latin typeface="Calibri"/>
              </a:rPr>
              <a:t>CCAP mission</a:t>
            </a:r>
          </a:p>
          <a:p>
            <a:pPr algn="ctr" defTabSz="609585"/>
            <a:r>
              <a:rPr lang="en-US" sz="2400" i="1" dirty="0">
                <a:solidFill>
                  <a:prstClr val="white"/>
                </a:solidFill>
                <a:latin typeface="Calibri"/>
              </a:rPr>
              <a:t>"Develop the technologies, systems, techniques and capabilities necessary to deliver a paradigm shift in the clinical exploitation of particles."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771EDD-AB8A-6640-9066-213247CF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capability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/>
              <a:t>3</a:t>
            </a:fld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21E453-AD7E-C44D-8C17-447C9EA0216D}"/>
              </a:ext>
            </a:extLst>
          </p:cNvPr>
          <p:cNvSpPr txBox="1"/>
          <p:nvPr/>
        </p:nvSpPr>
        <p:spPr>
          <a:xfrm>
            <a:off x="330631" y="113655"/>
            <a:ext cx="5558725" cy="12587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20000" rtlCol="0">
            <a:normAutofit fontScale="85000" lnSpcReduction="10000"/>
          </a:bodyPr>
          <a:lstStyle/>
          <a:p>
            <a:pPr algn="ctr" defTabSz="609585"/>
            <a:r>
              <a:rPr lang="en-US" sz="2400" b="1" dirty="0">
                <a:solidFill>
                  <a:prstClr val="white"/>
                </a:solidFill>
                <a:latin typeface="Calibri"/>
              </a:rPr>
              <a:t>CCAP mission</a:t>
            </a:r>
          </a:p>
          <a:p>
            <a:pPr algn="ctr" defTabSz="609585"/>
            <a:r>
              <a:rPr lang="en-US" sz="2400" i="1" dirty="0">
                <a:solidFill>
                  <a:prstClr val="white"/>
                </a:solidFill>
                <a:latin typeface="Calibri"/>
              </a:rPr>
              <a:t>"Develop the technologies, systems, techniques and capabilities necessary to deliver a paradigm shift in the clinical exploitation of particles."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AD7C0-F148-3D4F-9026-155AC18A2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2159"/>
            <a:ext cx="12192000" cy="506276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Seek to transform clinical practice of radiotherapy by:</a:t>
            </a:r>
          </a:p>
          <a:p>
            <a:pPr marL="715415" lvl="1" indent="-397923"/>
            <a:r>
              <a:rPr lang="en-US" sz="3200" dirty="0"/>
              <a:t>Delivering systematic and definitive radiobiology </a:t>
            </a:r>
            <a:r>
              <a:rPr lang="en-US" sz="3200" dirty="0" err="1"/>
              <a:t>programme</a:t>
            </a:r>
            <a:r>
              <a:rPr lang="en-US" sz="3200" dirty="0"/>
              <a:t>:</a:t>
            </a:r>
          </a:p>
          <a:p>
            <a:pPr marL="1248802" lvl="2" indent="-397923"/>
            <a:r>
              <a:rPr lang="en-US" sz="2667" dirty="0"/>
              <a:t>Short term: exploit repurposed </a:t>
            </a:r>
            <a:r>
              <a:rPr lang="en-US" sz="2667" dirty="0" err="1"/>
              <a:t>cLinac</a:t>
            </a:r>
            <a:r>
              <a:rPr lang="en-US" sz="2667" dirty="0"/>
              <a:t> at the Hammersmith Hospital</a:t>
            </a:r>
          </a:p>
          <a:p>
            <a:pPr marL="1248802" lvl="2" indent="-397923"/>
            <a:r>
              <a:rPr lang="en-US" sz="2667" dirty="0"/>
              <a:t>Medium/long term: create “</a:t>
            </a:r>
            <a:r>
              <a:rPr lang="en-US" sz="2667" dirty="0" err="1"/>
              <a:t>LhARA</a:t>
            </a:r>
            <a:r>
              <a:rPr lang="en-US" sz="2667" dirty="0"/>
              <a:t>”:</a:t>
            </a:r>
          </a:p>
          <a:p>
            <a:pPr marL="1858387" lvl="3" indent="-397923"/>
            <a:r>
              <a:rPr lang="en-US" sz="2133" dirty="0"/>
              <a:t>The Laser-hybrid Accelerator for Radiobiological Applications</a:t>
            </a:r>
          </a:p>
          <a:p>
            <a:pPr marL="2467972" lvl="4" indent="-397923"/>
            <a:endParaRPr lang="en-US" sz="2133" dirty="0"/>
          </a:p>
          <a:p>
            <a:pPr marL="715415" lvl="1" indent="-397923"/>
            <a:r>
              <a:rPr lang="en-US" sz="3200" dirty="0"/>
              <a:t>Proving the feasibility of the laser-hybrid approach</a:t>
            </a:r>
          </a:p>
          <a:p>
            <a:pPr marL="2467972" lvl="4" indent="-397923"/>
            <a:endParaRPr lang="en-US" sz="2133" dirty="0"/>
          </a:p>
          <a:p>
            <a:pPr marL="715415" lvl="1" indent="-397923"/>
            <a:r>
              <a:rPr lang="en-US" sz="3200" dirty="0"/>
              <a:t>Laying the foundations for </a:t>
            </a:r>
            <a:r>
              <a:rPr lang="en-US" sz="3200"/>
              <a:t>a transformation of </a:t>
            </a:r>
            <a:r>
              <a:rPr lang="en-US" sz="3200" dirty="0"/>
              <a:t>ion-beam therapy</a:t>
            </a:r>
          </a:p>
          <a:p>
            <a:pPr marL="1068891" lvl="2" indent="-218012"/>
            <a:r>
              <a:rPr lang="en-US" sz="2667" dirty="0"/>
              <a:t>Fully automated, patient-specific: </a:t>
            </a:r>
          </a:p>
          <a:p>
            <a:pPr marL="1777956" lvl="3" indent="-317492"/>
            <a:r>
              <a:rPr lang="en-US" sz="2400" dirty="0"/>
              <a:t>Implies triggerable source, online imaging, integrated fast feedback and control</a:t>
            </a:r>
          </a:p>
          <a:p>
            <a:pPr lvl="1"/>
            <a:endParaRPr lang="en-US" dirty="0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15A262F-77AD-3945-9A14-9E8C1911ED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00" y="3291840"/>
            <a:ext cx="2705100" cy="91193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9379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C047-92CD-844E-A5B7-9EC80CE5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546B81-1671-E74B-96B8-6EEA44A63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FA271-269F-41FE-A15D-2D2597447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67" y="-413005"/>
            <a:ext cx="10515600" cy="673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Please </a:t>
            </a:r>
            <a:r>
              <a:rPr lang="en-US" sz="1400" dirty="0" err="1">
                <a:solidFill>
                  <a:srgbClr val="FFC000"/>
                </a:solidFill>
              </a:rPr>
              <a:t>summarise</a:t>
            </a:r>
            <a:r>
              <a:rPr lang="en-US" sz="1400" dirty="0">
                <a:solidFill>
                  <a:srgbClr val="FFC000"/>
                </a:solidFill>
              </a:rPr>
              <a:t> the 5 most relevant activities undertaken since </a:t>
            </a:r>
            <a:r>
              <a:rPr lang="en-GB" sz="1400" dirty="0">
                <a:solidFill>
                  <a:srgbClr val="FFC000"/>
                </a:solidFill>
              </a:rPr>
              <a:t>Centre of Excellence status approval</a:t>
            </a:r>
          </a:p>
          <a:p>
            <a:endParaRPr lang="en-GB" sz="1400" dirty="0">
              <a:solidFill>
                <a:srgbClr val="FFC000"/>
              </a:solidFill>
            </a:endParaRP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AA9F28-B7E5-C645-BFF0-0064DEE12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63" y="798607"/>
            <a:ext cx="9702618" cy="276486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40DC9D4-B5D9-EE46-BB37-87A089CDAC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0" y="3661264"/>
            <a:ext cx="5279270" cy="29727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8DA209C-F23C-0549-BCDC-60356EE061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768" y="3662442"/>
            <a:ext cx="6350138" cy="29714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0E5DFE-97C4-2E48-84EA-E70E56375B0B}"/>
              </a:ext>
            </a:extLst>
          </p:cNvPr>
          <p:cNvSpPr txBox="1"/>
          <p:nvPr/>
        </p:nvSpPr>
        <p:spPr>
          <a:xfrm>
            <a:off x="3738282" y="60646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9A637-617A-F14C-ADBD-DD75DDFF1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086ACB-9973-D44A-810E-7394FDCC0998}"/>
              </a:ext>
            </a:extLst>
          </p:cNvPr>
          <p:cNvSpPr txBox="1"/>
          <p:nvPr/>
        </p:nvSpPr>
        <p:spPr>
          <a:xfrm>
            <a:off x="8179555" y="34179"/>
            <a:ext cx="4012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FF0000"/>
                </a:solidFill>
              </a:rPr>
              <a:t>2 publications in peer-reviewed journals</a:t>
            </a:r>
          </a:p>
          <a:p>
            <a:pPr algn="r"/>
            <a:r>
              <a:rPr lang="en-US" b="1" i="1" dirty="0">
                <a:solidFill>
                  <a:srgbClr val="FF0000"/>
                </a:solidFill>
              </a:rPr>
              <a:t>10 conference presentations</a:t>
            </a:r>
          </a:p>
        </p:txBody>
      </p:sp>
    </p:spTree>
    <p:extLst>
      <p:ext uri="{BB962C8B-B14F-4D97-AF65-F5344CB8AC3E}">
        <p14:creationId xmlns:p14="http://schemas.microsoft.com/office/powerpoint/2010/main" val="1694847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972B1-D27E-D745-9091-1F1C0F0690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2414024"/>
            <a:ext cx="8079232" cy="7567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C67257DD-537F-2147-B395-2DFFDB65D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846604"/>
            <a:ext cx="8079232" cy="14651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AD5BFA0C-5BCE-6F44-AEBE-B92F59828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28" y="3657080"/>
            <a:ext cx="8079232" cy="12660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73FAA1D-2422-F347-A8D3-8A27FD7B8D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28" y="4977642"/>
            <a:ext cx="8079232" cy="16297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495B78-D693-9347-B87C-D4E0A311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5052F7-84B0-9646-A1F3-4612263A1F3E}"/>
              </a:ext>
            </a:extLst>
          </p:cNvPr>
          <p:cNvSpPr txBox="1"/>
          <p:nvPr/>
        </p:nvSpPr>
        <p:spPr>
          <a:xfrm>
            <a:off x="7507512" y="52636"/>
            <a:ext cx="4684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FF0000"/>
                </a:solidFill>
              </a:rPr>
              <a:t>7 seminars presented at ICL or ICR</a:t>
            </a:r>
          </a:p>
          <a:p>
            <a:pPr algn="r"/>
            <a:r>
              <a:rPr lang="en-US" b="1" i="1" dirty="0">
                <a:solidFill>
                  <a:srgbClr val="FF0000"/>
                </a:solidFill>
              </a:rPr>
              <a:t>7+1 seminars presented at external institutions</a:t>
            </a:r>
          </a:p>
        </p:txBody>
      </p:sp>
    </p:spTree>
    <p:extLst>
      <p:ext uri="{BB962C8B-B14F-4D97-AF65-F5344CB8AC3E}">
        <p14:creationId xmlns:p14="http://schemas.microsoft.com/office/powerpoint/2010/main" val="368218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undertaken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Text, table&#10;&#10;Description automatically generated with medium confidence">
            <a:extLst>
              <a:ext uri="{FF2B5EF4-FFF2-40B4-BE49-F238E27FC236}">
                <a16:creationId xmlns:a16="http://schemas.microsoft.com/office/drawing/2014/main" id="{5943DC9A-FB49-7D4C-89BA-E25E7E4F8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701992"/>
            <a:ext cx="5126736" cy="1703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8D9519F-2AAC-4F4F-8995-009EF7E1E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2503014"/>
            <a:ext cx="5126736" cy="16944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A949AF5-B511-6940-8C11-F3F467F70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9" y="4292383"/>
            <a:ext cx="5126736" cy="15713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BFA1F7-E2DC-624E-AC8D-086D9CB98A76}"/>
              </a:ext>
            </a:extLst>
          </p:cNvPr>
          <p:cNvSpPr txBox="1"/>
          <p:nvPr/>
        </p:nvSpPr>
        <p:spPr>
          <a:xfrm>
            <a:off x="2662936" y="5317100"/>
            <a:ext cx="4723384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Graduate students:</a:t>
            </a:r>
          </a:p>
          <a:p>
            <a:r>
              <a:rPr lang="en-US" dirty="0">
                <a:solidFill>
                  <a:srgbClr val="002060"/>
                </a:solidFill>
              </a:rPr>
              <a:t>HT Lau: 2017 start; submitted 06Dec21</a:t>
            </a:r>
          </a:p>
          <a:p>
            <a:r>
              <a:rPr lang="en-US" dirty="0">
                <a:solidFill>
                  <a:srgbClr val="002060"/>
                </a:solidFill>
              </a:rPr>
              <a:t>T.S. </a:t>
            </a:r>
            <a:r>
              <a:rPr lang="en-US" dirty="0" err="1">
                <a:solidFill>
                  <a:srgbClr val="002060"/>
                </a:solidFill>
              </a:rPr>
              <a:t>Dascalu</a:t>
            </a:r>
            <a:r>
              <a:rPr lang="en-US" dirty="0">
                <a:solidFill>
                  <a:srgbClr val="002060"/>
                </a:solidFill>
              </a:rPr>
              <a:t>: 2019 start; Class of 64</a:t>
            </a:r>
          </a:p>
          <a:p>
            <a:r>
              <a:rPr lang="en-US" dirty="0">
                <a:solidFill>
                  <a:srgbClr val="002060"/>
                </a:solidFill>
              </a:rPr>
              <a:t>M. </a:t>
            </a:r>
            <a:r>
              <a:rPr lang="en-US" dirty="0" err="1">
                <a:solidFill>
                  <a:srgbClr val="002060"/>
                </a:solidFill>
              </a:rPr>
              <a:t>Maxouti</a:t>
            </a:r>
            <a:r>
              <a:rPr lang="en-US" dirty="0">
                <a:solidFill>
                  <a:srgbClr val="002060"/>
                </a:solidFill>
              </a:rPr>
              <a:t>; 2021 start; JAI/PPD</a:t>
            </a:r>
          </a:p>
          <a:p>
            <a:r>
              <a:rPr lang="en-US" dirty="0">
                <a:solidFill>
                  <a:srgbClr val="002060"/>
                </a:solidFill>
              </a:rPr>
              <a:t>J. McGarrigle; 2021 start; ICL/CNRS </a:t>
            </a:r>
            <a:r>
              <a:rPr lang="en-US" dirty="0" err="1">
                <a:solidFill>
                  <a:srgbClr val="002060"/>
                </a:solidFill>
              </a:rPr>
              <a:t>Institut</a:t>
            </a:r>
            <a:r>
              <a:rPr lang="en-US" dirty="0">
                <a:solidFill>
                  <a:srgbClr val="002060"/>
                </a:solidFill>
              </a:rPr>
              <a:t> Curie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802B0D-1B39-1A44-AB1B-4AA4454DF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734" y="111760"/>
            <a:ext cx="4716650" cy="66746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E84A45-91BA-F54C-AE2F-1C27F5417E23}"/>
              </a:ext>
            </a:extLst>
          </p:cNvPr>
          <p:cNvSpPr txBox="1"/>
          <p:nvPr/>
        </p:nvSpPr>
        <p:spPr>
          <a:xfrm>
            <a:off x="9259175" y="5242421"/>
            <a:ext cx="1177823" cy="646331"/>
          </a:xfrm>
          <a:prstGeom prst="rect">
            <a:avLst/>
          </a:prstGeom>
          <a:gradFill flip="none" rotWithShape="1">
            <a:gsLst>
              <a:gs pos="0">
                <a:srgbClr val="FFF50A"/>
              </a:gs>
              <a:gs pos="50000">
                <a:schemeClr val="accent2">
                  <a:lumMod val="50000"/>
                </a:scheme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00"/>
                </a:solidFill>
              </a:rPr>
              <a:t>Submitted</a:t>
            </a:r>
            <a:br>
              <a:rPr lang="en-US" b="1" dirty="0">
                <a:solidFill>
                  <a:srgbClr val="00FF00"/>
                </a:solidFill>
              </a:rPr>
            </a:br>
            <a:r>
              <a:rPr lang="en-US" b="1" dirty="0">
                <a:solidFill>
                  <a:srgbClr val="00FF00"/>
                </a:solidFill>
              </a:rPr>
              <a:t>06Dec21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63B6C2-F7F0-D74A-9D51-F8530263ABC0}"/>
              </a:ext>
            </a:extLst>
          </p:cNvPr>
          <p:cNvSpPr/>
          <p:nvPr/>
        </p:nvSpPr>
        <p:spPr>
          <a:xfrm>
            <a:off x="2683256" y="5659120"/>
            <a:ext cx="3748024" cy="2397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FA120A-7DFE-C542-B2EF-A8DD456C25BE}"/>
              </a:ext>
            </a:extLst>
          </p:cNvPr>
          <p:cNvCxnSpPr/>
          <p:nvPr/>
        </p:nvCxnSpPr>
        <p:spPr>
          <a:xfrm flipV="1">
            <a:off x="2683256" y="111760"/>
            <a:ext cx="4751478" cy="5547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90980E0-DBCD-964B-9923-21377E23B837}"/>
              </a:ext>
            </a:extLst>
          </p:cNvPr>
          <p:cNvCxnSpPr>
            <a:cxnSpLocks/>
          </p:cNvCxnSpPr>
          <p:nvPr/>
        </p:nvCxnSpPr>
        <p:spPr>
          <a:xfrm>
            <a:off x="2662936" y="5898912"/>
            <a:ext cx="4771798" cy="8875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14906-55A5-FC44-959B-C859D69E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3483FD-5B91-CC42-A793-D7349357332A}"/>
              </a:ext>
            </a:extLst>
          </p:cNvPr>
          <p:cNvSpPr txBox="1"/>
          <p:nvPr/>
        </p:nvSpPr>
        <p:spPr>
          <a:xfrm>
            <a:off x="5470063" y="586839"/>
            <a:ext cx="6585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4 PhD students (one to be </a:t>
            </a:r>
            <a:r>
              <a:rPr lang="en-US" sz="2000" b="1" i="1" dirty="0" err="1">
                <a:solidFill>
                  <a:srgbClr val="FF0000"/>
                </a:solidFill>
              </a:rPr>
              <a:t>vivaed</a:t>
            </a:r>
            <a:r>
              <a:rPr lang="en-US" sz="2000" b="1" i="1" dirty="0">
                <a:solidFill>
                  <a:srgbClr val="FF0000"/>
                </a:solidFill>
              </a:rPr>
              <a:t> this month)</a:t>
            </a:r>
          </a:p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1 MSc student</a:t>
            </a:r>
          </a:p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Contributions to evolution of Physics u/g degree </a:t>
            </a:r>
            <a:r>
              <a:rPr lang="en-US" sz="2000" b="1" i="1" dirty="0" err="1">
                <a:solidFill>
                  <a:srgbClr val="FF0000"/>
                </a:solidFill>
              </a:rPr>
              <a:t>programme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6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chemeClr val="accent5">
                    <a:lumMod val="75000"/>
                  </a:schemeClr>
                </a:solidFill>
              </a:rPr>
              <a:t>4. Research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FA271-269F-41FE-A15D-2D2597447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51" y="-645478"/>
            <a:ext cx="10515600" cy="673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highlight 3 exemplar activities and up to 5 publications that result from collaboration across centre members and include a narrative around the centre role in these outputs since last review or inception if no review has taken place yet </a:t>
            </a:r>
            <a:endParaRPr lang="en-GB" sz="1400" dirty="0">
              <a:solidFill>
                <a:srgbClr val="FFC000"/>
              </a:solidFill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E5DFE-97C4-2E48-84EA-E70E56375B0B}"/>
              </a:ext>
            </a:extLst>
          </p:cNvPr>
          <p:cNvSpPr txBox="1"/>
          <p:nvPr/>
        </p:nvSpPr>
        <p:spPr>
          <a:xfrm>
            <a:off x="3738282" y="60646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8BDE94-820E-6744-910D-EDC1C1F7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0"/>
          <a:stretch/>
        </p:blipFill>
        <p:spPr>
          <a:xfrm>
            <a:off x="99837" y="701992"/>
            <a:ext cx="3455565" cy="5992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E810CE-5460-6A4C-B916-DFFAFD585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740" y="5151120"/>
            <a:ext cx="2692528" cy="1678623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D61395-A7E1-5D41-8344-89A2C9A70E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613" y="701992"/>
            <a:ext cx="3992992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7E9B0A-D3DE-6C42-88EC-1CADAED17E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1620" y="699198"/>
            <a:ext cx="4330178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52B4F1-F078-0A49-8299-BE9BE5CFAF96}"/>
              </a:ext>
            </a:extLst>
          </p:cNvPr>
          <p:cNvSpPr txBox="1"/>
          <p:nvPr/>
        </p:nvSpPr>
        <p:spPr>
          <a:xfrm>
            <a:off x="8006080" y="3282529"/>
            <a:ext cx="2228495" cy="43088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C000"/>
                </a:solidFill>
              </a:rPr>
              <a:t>(Successful?) proposal to UKRI</a:t>
            </a:r>
            <a:br>
              <a:rPr lang="en-US" sz="1100" b="1" dirty="0">
                <a:solidFill>
                  <a:srgbClr val="FFC000"/>
                </a:solidFill>
              </a:rPr>
            </a:br>
            <a:r>
              <a:rPr lang="en-US" sz="1100" b="1" dirty="0">
                <a:solidFill>
                  <a:srgbClr val="FFC000"/>
                </a:solidFill>
              </a:rPr>
              <a:t>Infrastructure Advisory Committee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FE57C-56D2-6B48-B59D-97E99784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29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4BA53-A724-4653-A138-73013527B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840"/>
          </a:xfrm>
        </p:spPr>
        <p:txBody>
          <a:bodyPr>
            <a:noAutofit/>
          </a:bodyPr>
          <a:lstStyle/>
          <a:p>
            <a:r>
              <a:rPr lang="en-GB" sz="4100" b="1" u="sng" dirty="0">
                <a:solidFill>
                  <a:schemeClr val="accent5">
                    <a:lumMod val="75000"/>
                  </a:schemeClr>
                </a:solidFill>
              </a:rPr>
              <a:t>6. Outline of proposed activities for the following 2 years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C7C7B-CE30-4249-B530-91E3F2DF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568643"/>
            <a:ext cx="10515600" cy="568643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describe the vision and activities for the next couple of years</a:t>
            </a:r>
          </a:p>
          <a:p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1D0761D-3D95-6A4B-8D97-E6886F936BD2}"/>
              </a:ext>
            </a:extLst>
          </p:cNvPr>
          <p:cNvSpPr txBox="1">
            <a:spLocks/>
          </p:cNvSpPr>
          <p:nvPr/>
        </p:nvSpPr>
        <p:spPr>
          <a:xfrm>
            <a:off x="147320" y="1265812"/>
            <a:ext cx="119227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4325" indent="-314325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Development of research capability in electron FLASH RT: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Hardiman/</a:t>
            </a:r>
            <a:r>
              <a:rPr lang="en-US" b="1" dirty="0" err="1">
                <a:solidFill>
                  <a:srgbClr val="002060"/>
                </a:solidFill>
              </a:rPr>
              <a:t>McLauchlan</a:t>
            </a:r>
            <a:r>
              <a:rPr lang="en-US" b="1" dirty="0">
                <a:solidFill>
                  <a:srgbClr val="002060"/>
                </a:solidFill>
              </a:rPr>
              <a:t> (Dept. of Rad. Phys &amp; </a:t>
            </a:r>
            <a:r>
              <a:rPr lang="en-US" b="1" dirty="0" err="1">
                <a:solidFill>
                  <a:srgbClr val="002060"/>
                </a:solidFill>
              </a:rPr>
              <a:t>Rbio</a:t>
            </a:r>
            <a:r>
              <a:rPr lang="en-US" b="1" dirty="0">
                <a:solidFill>
                  <a:srgbClr val="002060"/>
                </a:solidFill>
              </a:rPr>
              <a:t>, IC H/c NHS Trust):</a:t>
            </a:r>
          </a:p>
          <a:p>
            <a:pPr lvl="2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Opportunity to re-purpose a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cLinac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for electron and photon FLASH radiobiology</a:t>
            </a:r>
          </a:p>
          <a:p>
            <a:pPr lvl="2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Exploitation: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CCAP (</a:t>
            </a:r>
            <a:r>
              <a:rPr lang="en-US" b="1" dirty="0" err="1">
                <a:solidFill>
                  <a:srgbClr val="FF0000"/>
                </a:solidFill>
              </a:rPr>
              <a:t>Div</a:t>
            </a:r>
            <a:r>
              <a:rPr lang="en-US" b="1" dirty="0">
                <a:solidFill>
                  <a:srgbClr val="FF0000"/>
                </a:solidFill>
              </a:rPr>
              <a:t> of Cancer, Physics, ICR, OIRO)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i="1" dirty="0">
                <a:solidFill>
                  <a:srgbClr val="00B050"/>
                </a:solidFill>
              </a:rPr>
              <a:t>but also 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Liverpool Institute of Systems, Molecular and Integrative Biology</a:t>
            </a:r>
          </a:p>
          <a:p>
            <a:pPr marL="314325" indent="-314325">
              <a:buFont typeface="+mj-lt"/>
              <a:buAutoNum type="arabicPeriod"/>
            </a:pP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14325" indent="-314325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Development of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initiative: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Develop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initiative “within the framework of the ITRF”: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EDAB1A-CD90-F540-9327-6D9EF73B93A1}"/>
              </a:ext>
            </a:extLst>
          </p:cNvPr>
          <p:cNvSpPr txBox="1"/>
          <p:nvPr/>
        </p:nvSpPr>
        <p:spPr>
          <a:xfrm>
            <a:off x="0" y="681037"/>
            <a:ext cx="3517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Principal themes: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CA22AC-F137-6246-A780-03CAEFD67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5018033"/>
            <a:ext cx="11892281" cy="11568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88594-E2E2-5C4A-B9B1-1353E9F5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10B66D-2904-8E40-95D0-612357C8FA6B}"/>
              </a:ext>
            </a:extLst>
          </p:cNvPr>
          <p:cNvSpPr/>
          <p:nvPr/>
        </p:nvSpPr>
        <p:spPr>
          <a:xfrm>
            <a:off x="2451735" y="4954905"/>
            <a:ext cx="1908810" cy="1274445"/>
          </a:xfrm>
          <a:prstGeom prst="rect">
            <a:avLst/>
          </a:prstGeom>
          <a:solidFill>
            <a:srgbClr val="FFFF00">
              <a:alpha val="43922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5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FABB60CD3B884293440F3F48B61375" ma:contentTypeVersion="12" ma:contentTypeDescription="Create a new document." ma:contentTypeScope="" ma:versionID="071e946b36875be47a98fe3d67f9a4e0">
  <xsd:schema xmlns:xsd="http://www.w3.org/2001/XMLSchema" xmlns:xs="http://www.w3.org/2001/XMLSchema" xmlns:p="http://schemas.microsoft.com/office/2006/metadata/properties" xmlns:ns2="2b2d279b-f678-4315-94a7-767434edcf0f" xmlns:ns3="07c18457-f468-47bf-82fe-f7e3f0b31aad" targetNamespace="http://schemas.microsoft.com/office/2006/metadata/properties" ma:root="true" ma:fieldsID="980342b60717d67b5c250dbd065abfd4" ns2:_="" ns3:_="">
    <xsd:import namespace="2b2d279b-f678-4315-94a7-767434edcf0f"/>
    <xsd:import namespace="07c18457-f468-47bf-82fe-f7e3f0b31a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d279b-f678-4315-94a7-767434edc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c18457-f468-47bf-82fe-f7e3f0b31aa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B95576-F4F6-46C4-9BC9-C66C5E665A3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49577DD-89B5-421C-B48F-5F1177E9A7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6FA920-5C0C-4E4E-A04A-D5F6E3328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d279b-f678-4315-94a7-767434edcf0f"/>
    <ds:schemaRef ds:uri="07c18457-f468-47bf-82fe-f7e3f0b31a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1404</Words>
  <Application>Microsoft Macintosh PowerPoint</Application>
  <PresentationFormat>Widescreen</PresentationFormat>
  <Paragraphs>195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Office Theme</vt:lpstr>
      <vt:lpstr>KL-standard-black</vt:lpstr>
      <vt:lpstr>PowerPoint Presentation</vt:lpstr>
      <vt:lpstr>Scientific vision</vt:lpstr>
      <vt:lpstr>Creating capability</vt:lpstr>
      <vt:lpstr>PowerPoint Presentation</vt:lpstr>
      <vt:lpstr>3. Overview of activity undertaken</vt:lpstr>
      <vt:lpstr>3. Overview of activity undertaken</vt:lpstr>
      <vt:lpstr>3. Overview of activity undertaken</vt:lpstr>
      <vt:lpstr>4. Research highlights</vt:lpstr>
      <vt:lpstr>6. Outline of proposed activities for the following 2 years </vt:lpstr>
      <vt:lpstr>5. Centre funding</vt:lpstr>
      <vt:lpstr>7. Barriers to success – Opportunity </vt:lpstr>
      <vt:lpstr>7. Opportunity at the White City  </vt:lpstr>
      <vt:lpstr>PowerPoint Presentation</vt:lpstr>
      <vt:lpstr>1. Centre for the Clinical Application of Particles; details</vt:lpstr>
      <vt:lpstr>1. Centre for the Clinical Application of Particles; details</vt:lpstr>
      <vt:lpstr>1. Centre for the Clinical Application of Particles; details</vt:lpstr>
      <vt:lpstr>2. Scopes and objectives; unchanged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Lamas Oliveira Marques, Sara Rute</dc:creator>
  <cp:lastModifiedBy>Long, Kenneth R</cp:lastModifiedBy>
  <cp:revision>89</cp:revision>
  <dcterms:created xsi:type="dcterms:W3CDTF">2020-11-11T17:18:40Z</dcterms:created>
  <dcterms:modified xsi:type="dcterms:W3CDTF">2022-01-12T14:46:20Z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0x01010009FABB60CD3B884293440F3F48B61375</vt:lpwstr>
  </property>
</Properties>
</file>