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7" r:id="rId4"/>
    <p:sldId id="262" r:id="rId5"/>
    <p:sldId id="263" r:id="rId6"/>
    <p:sldId id="264" r:id="rId7"/>
    <p:sldId id="265" r:id="rId8"/>
    <p:sldId id="266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79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24 November,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within the ITRF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Outline of </a:t>
            </a:r>
            <a:r>
              <a:rPr lang="en-US" dirty="0" err="1"/>
              <a:t>LhARA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 proposal prepared for the ITRF Advisory Committee meeting on 24Nov21</a:t>
            </a:r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9CE39-1A6F-DA45-BFD3-447198CA16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0" r="2802"/>
          <a:stretch/>
        </p:blipFill>
        <p:spPr>
          <a:xfrm>
            <a:off x="4991551" y="1358330"/>
            <a:ext cx="7047109" cy="54483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0" y="51370"/>
            <a:ext cx="4773608" cy="67552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F146C-2682-B64E-9C70-02A4C29F33A5}"/>
              </a:ext>
            </a:extLst>
          </p:cNvPr>
          <p:cNvSpPr txBox="1"/>
          <p:nvPr/>
        </p:nvSpPr>
        <p:spPr>
          <a:xfrm>
            <a:off x="9149133" y="2587989"/>
            <a:ext cx="2289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Co-chairs: T. Greenshaw (Liv)</a:t>
            </a:r>
          </a:p>
          <a:p>
            <a:r>
              <a:rPr lang="en-US" sz="1200" b="1" dirty="0"/>
              <a:t>                   Y. </a:t>
            </a:r>
            <a:r>
              <a:rPr lang="en-US" sz="1200" b="1" dirty="0" err="1"/>
              <a:t>Presado</a:t>
            </a:r>
            <a:r>
              <a:rPr lang="en-US" sz="1200" b="1" dirty="0"/>
              <a:t> (Inst. Curie)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8A0B17-F672-D74F-93FB-51378B4C467F}"/>
              </a:ext>
            </a:extLst>
          </p:cNvPr>
          <p:cNvSpPr txBox="1"/>
          <p:nvPr/>
        </p:nvSpPr>
        <p:spPr>
          <a:xfrm>
            <a:off x="4980737" y="3800278"/>
            <a:ext cx="2012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Co-spokes: A. </a:t>
            </a:r>
            <a:r>
              <a:rPr lang="en-US" sz="1200" b="1" dirty="0" err="1"/>
              <a:t>Giacca</a:t>
            </a:r>
            <a:r>
              <a:rPr lang="en-US" sz="1200" b="1" dirty="0"/>
              <a:t> (OIRO)</a:t>
            </a:r>
          </a:p>
          <a:p>
            <a:r>
              <a:rPr lang="en-US" sz="1200" b="1" dirty="0"/>
              <a:t>                     K. Long (IC/STFC)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F48A7B-F6EB-2F4F-B63F-B8A032388330}"/>
              </a:ext>
            </a:extLst>
          </p:cNvPr>
          <p:cNvSpPr txBox="1"/>
          <p:nvPr/>
        </p:nvSpPr>
        <p:spPr>
          <a:xfrm>
            <a:off x="10107424" y="3826853"/>
            <a:ext cx="1881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Co-PMs: J. Parsons (Liv)</a:t>
            </a:r>
          </a:p>
          <a:p>
            <a:r>
              <a:rPr lang="en-US" sz="1200" b="1" dirty="0"/>
              <a:t>                C. Whyte (Strath)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75280A-5710-654E-9BB7-EE67545B7960}"/>
              </a:ext>
            </a:extLst>
          </p:cNvPr>
          <p:cNvSpPr txBox="1"/>
          <p:nvPr/>
        </p:nvSpPr>
        <p:spPr>
          <a:xfrm>
            <a:off x="4991551" y="585309"/>
            <a:ext cx="5959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Understanding the collaboration and the lab </a:t>
            </a:r>
            <a:r>
              <a:rPr lang="en-US" b="1" i="1" dirty="0" err="1">
                <a:solidFill>
                  <a:schemeClr val="accent4">
                    <a:lumMod val="50000"/>
                  </a:schemeClr>
                </a:solidFill>
              </a:rPr>
              <a:t>programmes</a:t>
            </a:r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 ...</a:t>
            </a:r>
          </a:p>
          <a:p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	… a work in progress …</a:t>
            </a:r>
          </a:p>
        </p:txBody>
      </p:sp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729E-544E-864D-8DED-8C14DA300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onto ITRF proposal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698C3-FE32-3F4A-8E1C-A24E6B8E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93" y="73985"/>
            <a:ext cx="5185024" cy="67100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0501FC-E16E-6E40-872B-F0E8EAE92BE8}"/>
              </a:ext>
            </a:extLst>
          </p:cNvPr>
          <p:cNvSpPr txBox="1"/>
          <p:nvPr/>
        </p:nvSpPr>
        <p:spPr>
          <a:xfrm>
            <a:off x="5424756" y="739740"/>
            <a:ext cx="5384872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002060"/>
                </a:solidFill>
              </a:rPr>
              <a:t>Multidisciplinary collaboration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comes together to create proposal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Lab (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ASTeC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 CLF, PPD, TD), HEIs from across the 4 nations, </a:t>
            </a:r>
            <a:b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accelerator institutes, key international partners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1D3EBA-7F14-1C40-912F-D2778410045B}"/>
              </a:ext>
            </a:extLst>
          </p:cNvPr>
          <p:cNvSpPr txBox="1"/>
          <p:nvPr/>
        </p:nvSpPr>
        <p:spPr>
          <a:xfrm>
            <a:off x="5424756" y="1731573"/>
            <a:ext cx="242303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CDR/TDR development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00B8C-0A0E-684B-B283-7BAFC5E388A1}"/>
              </a:ext>
            </a:extLst>
          </p:cNvPr>
          <p:cNvSpPr txBox="1"/>
          <p:nvPr/>
        </p:nvSpPr>
        <p:spPr>
          <a:xfrm>
            <a:off x="5424756" y="2432886"/>
            <a:ext cx="645894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End-station specification, design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WP5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Exploit/benefit from 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Brm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 ambition to create vertical beamline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	Scientific measurement and prototype test and commission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3B549-9434-694E-B76D-1C073B0F59C4}"/>
              </a:ext>
            </a:extLst>
          </p:cNvPr>
          <p:cNvSpPr txBox="1"/>
          <p:nvPr/>
        </p:nvSpPr>
        <p:spPr>
          <a:xfrm>
            <a:off x="5424756" y="3565086"/>
            <a:ext cx="5600957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2060"/>
                </a:solidFill>
              </a:rPr>
              <a:t>Programme</a:t>
            </a:r>
            <a:r>
              <a:rPr lang="en-US" sz="1400" b="1" dirty="0">
                <a:solidFill>
                  <a:srgbClr val="002060"/>
                </a:solidFill>
              </a:rPr>
              <a:t> to address key technical risks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WP2, WP3, WP4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WP2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Source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WP3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Capture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WP4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Realtime, shot-by-shot, non-destructive dose-mapping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63573FC-956D-C64B-9C81-AABDFEF24DD2}"/>
              </a:ext>
            </a:extLst>
          </p:cNvPr>
          <p:cNvCxnSpPr/>
          <p:nvPr/>
        </p:nvCxnSpPr>
        <p:spPr>
          <a:xfrm>
            <a:off x="452063" y="986319"/>
            <a:ext cx="49726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39A581-46E7-0241-AE27-5D994095D32E}"/>
              </a:ext>
            </a:extLst>
          </p:cNvPr>
          <p:cNvCxnSpPr/>
          <p:nvPr/>
        </p:nvCxnSpPr>
        <p:spPr>
          <a:xfrm>
            <a:off x="452063" y="1498952"/>
            <a:ext cx="42244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2F35EE-6C45-204E-9717-333699F88F95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4676516" y="1504544"/>
            <a:ext cx="748240" cy="3809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414327-AAFA-6847-9FA7-D79EC89BF682}"/>
              </a:ext>
            </a:extLst>
          </p:cNvPr>
          <p:cNvCxnSpPr/>
          <p:nvPr/>
        </p:nvCxnSpPr>
        <p:spPr>
          <a:xfrm>
            <a:off x="452063" y="1815694"/>
            <a:ext cx="1541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E0D087-D418-6D4C-B66C-AFD991D9F58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993187" y="1824643"/>
            <a:ext cx="3431569" cy="977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669427-A363-064C-99E6-DB2C4EACF6CC}"/>
              </a:ext>
            </a:extLst>
          </p:cNvPr>
          <p:cNvCxnSpPr/>
          <p:nvPr/>
        </p:nvCxnSpPr>
        <p:spPr>
          <a:xfrm>
            <a:off x="452063" y="2843314"/>
            <a:ext cx="30411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8092AF2-DC98-1046-9D62-7ADE2FB102FF}"/>
              </a:ext>
            </a:extLst>
          </p:cNvPr>
          <p:cNvCxnSpPr>
            <a:endCxn id="8" idx="1"/>
          </p:cNvCxnSpPr>
          <p:nvPr/>
        </p:nvCxnSpPr>
        <p:spPr>
          <a:xfrm>
            <a:off x="3493213" y="2843314"/>
            <a:ext cx="1931543" cy="11988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09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DCE4-21F7-2540-8C80-7A7875940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WP2: Laser-driven proton and ion source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3DB872-F5C0-3445-93F3-324382238B59}"/>
              </a:ext>
            </a:extLst>
          </p:cNvPr>
          <p:cNvSpPr txBox="1"/>
          <p:nvPr/>
        </p:nvSpPr>
        <p:spPr>
          <a:xfrm>
            <a:off x="10486079" y="842480"/>
            <a:ext cx="1749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err="1"/>
              <a:t>Boella</a:t>
            </a:r>
            <a:r>
              <a:rPr lang="en-US" b="1" dirty="0"/>
              <a:t> (CI/</a:t>
            </a:r>
            <a:r>
              <a:rPr lang="en-US" b="1" dirty="0" err="1"/>
              <a:t>Lanc</a:t>
            </a:r>
            <a:r>
              <a:rPr lang="en-US" b="1" dirty="0"/>
              <a:t>),</a:t>
            </a:r>
          </a:p>
          <a:p>
            <a:pPr algn="r"/>
            <a:r>
              <a:rPr lang="en-US" b="1" dirty="0"/>
              <a:t>Dover (JAI/ICL),</a:t>
            </a:r>
          </a:p>
          <a:p>
            <a:pPr algn="r"/>
            <a:r>
              <a:rPr lang="en-US" b="1" dirty="0"/>
              <a:t>Gray (CI/Strath)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4C92B1-D269-254E-B102-CB2BEA5D52A0}"/>
              </a:ext>
            </a:extLst>
          </p:cNvPr>
          <p:cNvSpPr txBox="1"/>
          <p:nvPr/>
        </p:nvSpPr>
        <p:spPr>
          <a:xfrm>
            <a:off x="10424846" y="5729231"/>
            <a:ext cx="16221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chemeClr val="accent4">
                    <a:lumMod val="50000"/>
                  </a:schemeClr>
                </a:solidFill>
              </a:rPr>
              <a:t>Key expertise: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CLF, ICL, 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Lanc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 QUB,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Strath, JAI, CI, …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SLAC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23A118-942C-7448-969E-1F9FE4FDD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9" y="792498"/>
            <a:ext cx="10472604" cy="589084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2567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B5290-0080-8947-8AE5-DF7BFC793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WP3: Proton and ion capture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F79C4A-B2D7-7645-B819-C40DB767E7E8}"/>
              </a:ext>
            </a:extLst>
          </p:cNvPr>
          <p:cNvSpPr txBox="1"/>
          <p:nvPr/>
        </p:nvSpPr>
        <p:spPr>
          <a:xfrm>
            <a:off x="10166030" y="762705"/>
            <a:ext cx="21018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err="1"/>
              <a:t>Bertsche</a:t>
            </a:r>
            <a:r>
              <a:rPr lang="en-US" b="1" dirty="0"/>
              <a:t> (CI/</a:t>
            </a:r>
            <a:r>
              <a:rPr lang="en-US" b="1" dirty="0" err="1"/>
              <a:t>Mnch</a:t>
            </a:r>
            <a:r>
              <a:rPr lang="en-US" b="1" dirty="0"/>
              <a:t>),</a:t>
            </a:r>
            <a:br>
              <a:rPr lang="en-US" b="1" dirty="0"/>
            </a:br>
            <a:r>
              <a:rPr lang="en-US" b="1" dirty="0"/>
              <a:t>Charlton (</a:t>
            </a:r>
            <a:r>
              <a:rPr lang="en-US" b="1" dirty="0" err="1"/>
              <a:t>Swns</a:t>
            </a:r>
            <a:r>
              <a:rPr lang="en-US" b="1" dirty="0"/>
              <a:t>),</a:t>
            </a:r>
          </a:p>
          <a:p>
            <a:pPr algn="r"/>
            <a:r>
              <a:rPr lang="en-US" b="1" dirty="0"/>
              <a:t>Baker (</a:t>
            </a:r>
            <a:r>
              <a:rPr lang="en-US" b="1" dirty="0" err="1"/>
              <a:t>Swns</a:t>
            </a:r>
            <a:r>
              <a:rPr lang="en-US" b="1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163D37-B81A-3047-A56C-3BEB532F1FAA}"/>
              </a:ext>
            </a:extLst>
          </p:cNvPr>
          <p:cNvSpPr txBox="1"/>
          <p:nvPr/>
        </p:nvSpPr>
        <p:spPr>
          <a:xfrm>
            <a:off x="10150871" y="2373330"/>
            <a:ext cx="204113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Yr2:</a:t>
            </a:r>
          </a:p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en-US" b="1" dirty="0">
                <a:solidFill>
                  <a:srgbClr val="002060"/>
                </a:solidFill>
              </a:rPr>
              <a:t>Measurements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  of non-neutral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  plasma to inform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  design of second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  prototype</a:t>
            </a:r>
          </a:p>
          <a:p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Yr5:</a:t>
            </a:r>
          </a:p>
          <a:p>
            <a:r>
              <a:rPr lang="en-US" b="1" dirty="0">
                <a:solidFill>
                  <a:srgbClr val="002060"/>
                </a:solidFill>
              </a:rPr>
              <a:t>   Second prototype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   design ready for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    commissioning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    and test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E05781-7F53-3449-A233-50CAAD1C85D5}"/>
              </a:ext>
            </a:extLst>
          </p:cNvPr>
          <p:cNvSpPr txBox="1"/>
          <p:nvPr/>
        </p:nvSpPr>
        <p:spPr>
          <a:xfrm>
            <a:off x="10202506" y="5825772"/>
            <a:ext cx="17391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chemeClr val="accent4">
                    <a:lumMod val="50000"/>
                  </a:schemeClr>
                </a:solidFill>
              </a:rPr>
              <a:t>Key expertise: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Swansea, CI/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Manch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b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JAI/ICL, …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Berkeley, SLAC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7AA40D-11D1-B349-B8D1-1410DBEA9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70" y="762705"/>
            <a:ext cx="10151136" cy="571001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80949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9C2-A078-8A42-86B1-85F7FDE2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WP4: Ion-acoustic dose mapping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516A06-5800-C348-8BBF-3B8C79659ADA}"/>
              </a:ext>
            </a:extLst>
          </p:cNvPr>
          <p:cNvSpPr txBox="1"/>
          <p:nvPr/>
        </p:nvSpPr>
        <p:spPr>
          <a:xfrm>
            <a:off x="10540359" y="818494"/>
            <a:ext cx="17454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Bamber (ICR),</a:t>
            </a:r>
            <a:br>
              <a:rPr lang="en-US" b="1" dirty="0"/>
            </a:br>
            <a:r>
              <a:rPr lang="en-US" b="1" dirty="0"/>
              <a:t>Harris (ICR),</a:t>
            </a:r>
            <a:br>
              <a:rPr lang="en-US" b="1" dirty="0"/>
            </a:br>
            <a:r>
              <a:rPr lang="en-US" b="1" dirty="0"/>
              <a:t>Matheson (PPD)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25D81E-F22E-8045-9DD8-54D81D24E339}"/>
              </a:ext>
            </a:extLst>
          </p:cNvPr>
          <p:cNvSpPr txBox="1"/>
          <p:nvPr/>
        </p:nvSpPr>
        <p:spPr>
          <a:xfrm>
            <a:off x="10597174" y="6025483"/>
            <a:ext cx="12396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chemeClr val="accent4">
                    <a:lumMod val="50000"/>
                  </a:schemeClr>
                </a:solidFill>
              </a:rPr>
              <a:t>Key expertise: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ICR, PPD, UCL,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ICL, 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2B7820-B41F-D44B-BDED-1999AD342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1" y="787671"/>
            <a:ext cx="10566353" cy="582888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04499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F8E18D-7C87-B14C-9AAE-401B17525C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4" r="6211"/>
          <a:stretch/>
        </p:blipFill>
        <p:spPr>
          <a:xfrm>
            <a:off x="92468" y="640080"/>
            <a:ext cx="9883740" cy="618936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5ED6BE-9966-CB4B-963D-0D6D3103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WP5: Novel end-station development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D14AF4-87AE-334B-90F4-4761813BE9BB}"/>
              </a:ext>
            </a:extLst>
          </p:cNvPr>
          <p:cNvSpPr txBox="1"/>
          <p:nvPr/>
        </p:nvSpPr>
        <p:spPr>
          <a:xfrm>
            <a:off x="2136410" y="743413"/>
            <a:ext cx="30215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err="1"/>
              <a:t>McLauchlan</a:t>
            </a:r>
            <a:r>
              <a:rPr lang="en-US" b="1" dirty="0"/>
              <a:t> (IC NHS H/c </a:t>
            </a:r>
            <a:r>
              <a:rPr lang="en-US" b="1" dirty="0" err="1"/>
              <a:t>Trst</a:t>
            </a:r>
            <a:r>
              <a:rPr lang="en-US" b="1" dirty="0"/>
              <a:t>),</a:t>
            </a:r>
          </a:p>
          <a:p>
            <a:pPr algn="r"/>
            <a:r>
              <a:rPr lang="en-US" b="1" dirty="0"/>
              <a:t>Price (</a:t>
            </a:r>
            <a:r>
              <a:rPr lang="en-US" b="1" dirty="0" err="1"/>
              <a:t>Brm</a:t>
            </a:r>
            <a:r>
              <a:rPr lang="en-US" b="1" dirty="0"/>
              <a:t>),</a:t>
            </a:r>
            <a:br>
              <a:rPr lang="en-US" b="1" dirty="0"/>
            </a:br>
            <a:r>
              <a:rPr lang="en-US" b="1" dirty="0"/>
              <a:t>Welsch (CI/Liv)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C9AC10-60C9-1E42-A1A3-17B6EF9EE58A}"/>
              </a:ext>
            </a:extLst>
          </p:cNvPr>
          <p:cNvSpPr txBox="1"/>
          <p:nvPr/>
        </p:nvSpPr>
        <p:spPr>
          <a:xfrm>
            <a:off x="9976208" y="5326840"/>
            <a:ext cx="205306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chemeClr val="accent4">
                    <a:lumMod val="50000"/>
                  </a:schemeClr>
                </a:solidFill>
              </a:rPr>
              <a:t>Key expertise:</a:t>
            </a:r>
          </a:p>
          <a:p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Brm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 ICR, 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Manch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 ICL,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Liv, NPL, QUB, RFI, … 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… &amp; across collaboration 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CNRS IC, INFN 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Ctnia</a:t>
            </a:r>
            <a:endParaRPr lang="en-US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951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A1AC8-B6B7-2F45-B0D0-0731948C9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WP6: Facility Design and Integration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73C4D6-A539-694C-8530-9DD9C6BD0D9A}"/>
              </a:ext>
            </a:extLst>
          </p:cNvPr>
          <p:cNvSpPr txBox="1"/>
          <p:nvPr/>
        </p:nvSpPr>
        <p:spPr>
          <a:xfrm>
            <a:off x="10236566" y="777419"/>
            <a:ext cx="1880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N. Bliss (TD),</a:t>
            </a:r>
          </a:p>
          <a:p>
            <a:pPr algn="r"/>
            <a:r>
              <a:rPr lang="en-US" b="1" dirty="0"/>
              <a:t>Pasternak (JAI/IC)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3A3CB-502D-E746-8A75-8ADECE2C12C7}"/>
              </a:ext>
            </a:extLst>
          </p:cNvPr>
          <p:cNvSpPr txBox="1"/>
          <p:nvPr/>
        </p:nvSpPr>
        <p:spPr>
          <a:xfrm>
            <a:off x="10236566" y="5337309"/>
            <a:ext cx="19493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chemeClr val="accent4">
                    <a:lumMod val="50000"/>
                  </a:schemeClr>
                </a:solidFill>
              </a:rPr>
              <a:t>Key expertise:</a:t>
            </a:r>
          </a:p>
          <a:p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ASTeC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 TD, CI, JAI, 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Strth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…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4971EF-4108-F443-B219-AC13CAADA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04" y="777418"/>
            <a:ext cx="10185674" cy="572944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33608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FA1E4-4644-E04D-B6C0-33A42902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5D94FE-35C2-3946-9EF7-BE4DA7AC4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0" y="640080"/>
            <a:ext cx="7315200" cy="62077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First draft of proposal by </a:t>
            </a:r>
            <a:r>
              <a:rPr lang="en-US" dirty="0" err="1"/>
              <a:t>LhARA</a:t>
            </a:r>
            <a:r>
              <a:rPr lang="en-US" dirty="0"/>
              <a:t> collaboration meeting: 15Dec21</a:t>
            </a:r>
          </a:p>
          <a:p>
            <a:endParaRPr lang="en-US" dirty="0"/>
          </a:p>
          <a:p>
            <a:r>
              <a:rPr lang="en-US" dirty="0"/>
              <a:t>Draft ready to share with “internal review” panel by end of 2021:</a:t>
            </a:r>
          </a:p>
          <a:p>
            <a:endParaRPr lang="en-US" dirty="0"/>
          </a:p>
          <a:p>
            <a:r>
              <a:rPr lang="en-US" dirty="0"/>
              <a:t>Review </a:t>
            </a:r>
          </a:p>
          <a:p>
            <a:pPr lvl="1"/>
            <a:r>
              <a:rPr lang="en-US" dirty="0"/>
              <a:t>Panel:</a:t>
            </a:r>
          </a:p>
          <a:p>
            <a:pPr lvl="2"/>
            <a:r>
              <a:rPr lang="en-US" dirty="0"/>
              <a:t>CCAP IAC: </a:t>
            </a:r>
            <a:r>
              <a:rPr lang="en-US" dirty="0" err="1"/>
              <a:t>M.Lamont</a:t>
            </a:r>
            <a:r>
              <a:rPr lang="en-US" dirty="0"/>
              <a:t> (CERN, Chair), </a:t>
            </a:r>
            <a:r>
              <a:rPr lang="en-US" dirty="0" err="1"/>
              <a:t>P.Bolton</a:t>
            </a:r>
            <a:r>
              <a:rPr lang="en-US" dirty="0"/>
              <a:t> (LMU, retired), </a:t>
            </a:r>
            <a:r>
              <a:rPr lang="en-US" dirty="0" err="1"/>
              <a:t>M.Baumann</a:t>
            </a:r>
            <a:r>
              <a:rPr lang="en-US" dirty="0"/>
              <a:t> (DKFZ), </a:t>
            </a:r>
            <a:r>
              <a:rPr lang="en-US" dirty="0" err="1"/>
              <a:t>B.Sorensen</a:t>
            </a:r>
            <a:r>
              <a:rPr lang="en-US" dirty="0"/>
              <a:t> (</a:t>
            </a:r>
            <a:r>
              <a:rPr lang="en-US" dirty="0" err="1"/>
              <a:t>Arhuus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Plus </a:t>
            </a:r>
            <a:r>
              <a:rPr lang="en-US" dirty="0" err="1"/>
              <a:t>I.Robson</a:t>
            </a:r>
            <a:r>
              <a:rPr lang="en-US" dirty="0"/>
              <a:t> (STFC, retired)</a:t>
            </a:r>
          </a:p>
          <a:p>
            <a:pPr lvl="1"/>
            <a:r>
              <a:rPr lang="en-US" dirty="0"/>
              <a:t>Target date for review: </a:t>
            </a:r>
          </a:p>
          <a:p>
            <a:pPr lvl="2"/>
            <a:r>
              <a:rPr lang="en-US" dirty="0"/>
              <a:t>Feb22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9D2127-71B5-A14B-9F45-3D9C136BC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6" y="82192"/>
            <a:ext cx="4727900" cy="669057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52113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</TotalTime>
  <Words>497</Words>
  <Application>Microsoft Macintosh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LhARA within the ITRF</vt:lpstr>
      <vt:lpstr>Overview</vt:lpstr>
      <vt:lpstr>Mapping onto ITRF proposal</vt:lpstr>
      <vt:lpstr>WP2: Laser-driven proton and ion source</vt:lpstr>
      <vt:lpstr>WP3: Proton and ion capture</vt:lpstr>
      <vt:lpstr>WP4: Ion-acoustic dose mapping</vt:lpstr>
      <vt:lpstr>WP5: Novel end-station development</vt:lpstr>
      <vt:lpstr>WP6: Facility Design and Integration 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within the ITRF</dc:title>
  <dc:creator>Long, Kenneth R</dc:creator>
  <cp:lastModifiedBy>Long, Ken (Imperial Coll.,RAL,PPD)</cp:lastModifiedBy>
  <cp:revision>18</cp:revision>
  <dcterms:created xsi:type="dcterms:W3CDTF">2021-11-23T18:25:51Z</dcterms:created>
  <dcterms:modified xsi:type="dcterms:W3CDTF">2021-11-24T12:24:33Z</dcterms:modified>
</cp:coreProperties>
</file>