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85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10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20974-9B0A-614E-8145-1821C83AAC63}" type="datetimeFigureOut">
              <a:rPr lang="en-US" smtClean="0"/>
              <a:t>1/26/22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40DD6-6686-4D43-992F-F5CEBA969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8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8292" y="0"/>
            <a:ext cx="1213708" cy="359893"/>
          </a:xfrm>
          <a:prstGeom prst="rect">
            <a:avLst/>
          </a:prstGeom>
        </p:spPr>
      </p:pic>
      <p:pic>
        <p:nvPicPr>
          <p:cNvPr id="8" name="Picture 7" descr="2473_web_1.jpg">
            <a:extLst>
              <a:ext uri="{FF2B5EF4-FFF2-40B4-BE49-F238E27FC236}">
                <a16:creationId xmlns:a16="http://schemas.microsoft.com/office/drawing/2014/main" id="{41FBA838-32E3-7E45-A610-0CDAB6193A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03" y="359958"/>
            <a:ext cx="1636697" cy="35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279867" y="16465"/>
            <a:ext cx="32092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A. </a:t>
            </a:r>
            <a:r>
              <a:rPr lang="en-US" sz="1600" b="1" dirty="0" err="1">
                <a:solidFill>
                  <a:schemeClr val="tx1"/>
                </a:solidFill>
              </a:rPr>
              <a:t>Giacca</a:t>
            </a:r>
            <a:r>
              <a:rPr lang="en-US" sz="1600" b="1" dirty="0">
                <a:solidFill>
                  <a:schemeClr val="tx1"/>
                </a:solidFill>
              </a:rPr>
              <a:t>, K. Long,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26 January, 2022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9A5EEBD2-382F-EB4F-AF1A-2B5F9DCC45D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80" y="6137267"/>
            <a:ext cx="2138680" cy="720733"/>
          </a:xfrm>
          <a:prstGeom prst="rect">
            <a:avLst/>
          </a:prstGeom>
        </p:spPr>
      </p:pic>
      <p:pic>
        <p:nvPicPr>
          <p:cNvPr id="1026" name="Picture 2" descr="Department of Oncology">
            <a:extLst>
              <a:ext uri="{FF2B5EF4-FFF2-40B4-BE49-F238E27FC236}">
                <a16:creationId xmlns:a16="http://schemas.microsoft.com/office/drawing/2014/main" id="{83FB8F6A-544C-4045-9EA0-78A022AB4B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" y="-581"/>
            <a:ext cx="1628846" cy="61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1/26/22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1/26/22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LhARA</a:t>
            </a:r>
            <a:r>
              <a:rPr lang="en-US" dirty="0"/>
              <a:t>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Since last ITRF AC</a:t>
            </a:r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C9CE39-1A6F-DA45-BFD3-447198CA16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50" r="2802"/>
          <a:stretch/>
        </p:blipFill>
        <p:spPr>
          <a:xfrm>
            <a:off x="4991551" y="1358330"/>
            <a:ext cx="7047109" cy="54483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60FE1D-F73A-4546-823B-AE8A16AF7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Overview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D3CE40-7960-1C43-9D9E-B683CCB103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0" y="51370"/>
            <a:ext cx="4773608" cy="675526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4F146C-2682-B64E-9C70-02A4C29F33A5}"/>
              </a:ext>
            </a:extLst>
          </p:cNvPr>
          <p:cNvSpPr txBox="1"/>
          <p:nvPr/>
        </p:nvSpPr>
        <p:spPr>
          <a:xfrm>
            <a:off x="9149133" y="2587989"/>
            <a:ext cx="2289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Co-chairs: T. Greenshaw (Liv)</a:t>
            </a:r>
          </a:p>
          <a:p>
            <a:r>
              <a:rPr lang="en-US" sz="1200" b="1" dirty="0"/>
              <a:t>                   Y. </a:t>
            </a:r>
            <a:r>
              <a:rPr lang="en-US" sz="1200" b="1" dirty="0" err="1"/>
              <a:t>Presado</a:t>
            </a:r>
            <a:r>
              <a:rPr lang="en-US" sz="1200" b="1" dirty="0"/>
              <a:t> (Inst. Curie)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8A0B17-F672-D74F-93FB-51378B4C467F}"/>
              </a:ext>
            </a:extLst>
          </p:cNvPr>
          <p:cNvSpPr txBox="1"/>
          <p:nvPr/>
        </p:nvSpPr>
        <p:spPr>
          <a:xfrm>
            <a:off x="4980737" y="3800278"/>
            <a:ext cx="2012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Co-spokes: A. </a:t>
            </a:r>
            <a:r>
              <a:rPr lang="en-US" sz="1200" b="1" dirty="0" err="1"/>
              <a:t>Giacca</a:t>
            </a:r>
            <a:r>
              <a:rPr lang="en-US" sz="1200" b="1" dirty="0"/>
              <a:t> (OIRO)</a:t>
            </a:r>
          </a:p>
          <a:p>
            <a:r>
              <a:rPr lang="en-US" sz="1200" b="1" dirty="0"/>
              <a:t>                     K. Long (IC/STFC)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F48A7B-F6EB-2F4F-B63F-B8A032388330}"/>
              </a:ext>
            </a:extLst>
          </p:cNvPr>
          <p:cNvSpPr txBox="1"/>
          <p:nvPr/>
        </p:nvSpPr>
        <p:spPr>
          <a:xfrm>
            <a:off x="10107424" y="3826853"/>
            <a:ext cx="1881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Co-PMs: J. Parsons (Liv)</a:t>
            </a:r>
          </a:p>
          <a:p>
            <a:r>
              <a:rPr lang="en-US" sz="1200" b="1" dirty="0"/>
              <a:t>                C. Whyte (Strath)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75280A-5710-654E-9BB7-EE67545B7960}"/>
              </a:ext>
            </a:extLst>
          </p:cNvPr>
          <p:cNvSpPr txBox="1"/>
          <p:nvPr/>
        </p:nvSpPr>
        <p:spPr>
          <a:xfrm>
            <a:off x="4991551" y="585309"/>
            <a:ext cx="5959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accent4">
                    <a:lumMod val="50000"/>
                  </a:schemeClr>
                </a:solidFill>
              </a:rPr>
              <a:t>Understanding the collaboration and the lab </a:t>
            </a:r>
            <a:r>
              <a:rPr lang="en-US" b="1" i="1" dirty="0" err="1">
                <a:solidFill>
                  <a:schemeClr val="accent4">
                    <a:lumMod val="50000"/>
                  </a:schemeClr>
                </a:solidFill>
              </a:rPr>
              <a:t>programmes</a:t>
            </a:r>
            <a:r>
              <a:rPr lang="en-US" b="1" i="1" dirty="0">
                <a:solidFill>
                  <a:schemeClr val="accent4">
                    <a:lumMod val="50000"/>
                  </a:schemeClr>
                </a:solidFill>
              </a:rPr>
              <a:t> ...</a:t>
            </a:r>
          </a:p>
          <a:p>
            <a:r>
              <a:rPr lang="en-US" b="1" i="1" dirty="0">
                <a:solidFill>
                  <a:schemeClr val="accent4">
                    <a:lumMod val="50000"/>
                  </a:schemeClr>
                </a:solidFill>
              </a:rPr>
              <a:t>	… a work in progress …</a:t>
            </a:r>
          </a:p>
        </p:txBody>
      </p:sp>
    </p:spTree>
    <p:extLst>
      <p:ext uri="{BB962C8B-B14F-4D97-AF65-F5344CB8AC3E}">
        <p14:creationId xmlns:p14="http://schemas.microsoft.com/office/powerpoint/2010/main" val="358976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3729E-544E-864D-8DED-8C14DA300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Mapping onto ITRF proposal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C698C3-FE32-3F4A-8E1C-A24E6B8E2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93" y="73985"/>
            <a:ext cx="5185024" cy="671003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0501FC-E16E-6E40-872B-F0E8EAE92BE8}"/>
              </a:ext>
            </a:extLst>
          </p:cNvPr>
          <p:cNvSpPr txBox="1"/>
          <p:nvPr/>
        </p:nvSpPr>
        <p:spPr>
          <a:xfrm>
            <a:off x="5424756" y="739740"/>
            <a:ext cx="5384872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rgbClr val="002060"/>
                </a:solidFill>
              </a:rPr>
              <a:t>Multidisciplinary collaboration 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comes together to create proposal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Lab (</a:t>
            </a:r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ASTeC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, CLF, PPD, TD), HEIs from across the 4 nations, </a:t>
            </a:r>
            <a:b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accelerator institutes, key international partners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1D3EBA-7F14-1C40-912F-D2778410045B}"/>
              </a:ext>
            </a:extLst>
          </p:cNvPr>
          <p:cNvSpPr txBox="1"/>
          <p:nvPr/>
        </p:nvSpPr>
        <p:spPr>
          <a:xfrm>
            <a:off x="5424756" y="1731573"/>
            <a:ext cx="2423036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CDR/TDR development 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000B8C-0A0E-684B-B283-7BAFC5E388A1}"/>
              </a:ext>
            </a:extLst>
          </p:cNvPr>
          <p:cNvSpPr txBox="1"/>
          <p:nvPr/>
        </p:nvSpPr>
        <p:spPr>
          <a:xfrm>
            <a:off x="5424756" y="2432886"/>
            <a:ext cx="6458948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End-station specification, design 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WP5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Exploit/benefit from </a:t>
            </a:r>
            <a:r>
              <a:rPr lang="en-US" sz="1400" b="1" dirty="0" err="1">
                <a:solidFill>
                  <a:schemeClr val="accent4">
                    <a:lumMod val="50000"/>
                  </a:schemeClr>
                </a:solidFill>
              </a:rPr>
              <a:t>Brm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 ambition to create vertical beamline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	Scientific measurement and prototype test and commission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63B549-9434-694E-B76D-1C073B0F59C4}"/>
              </a:ext>
            </a:extLst>
          </p:cNvPr>
          <p:cNvSpPr txBox="1"/>
          <p:nvPr/>
        </p:nvSpPr>
        <p:spPr>
          <a:xfrm>
            <a:off x="5424756" y="3565086"/>
            <a:ext cx="5600957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2060"/>
                </a:solidFill>
              </a:rPr>
              <a:t>Programme</a:t>
            </a:r>
            <a:r>
              <a:rPr lang="en-US" sz="1400" b="1" dirty="0">
                <a:solidFill>
                  <a:srgbClr val="002060"/>
                </a:solidFill>
              </a:rPr>
              <a:t> to address key technical risks 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WP2, WP3, WP4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WP2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: Source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WP3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: Capture</a:t>
            </a:r>
          </a:p>
          <a:p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WP4</a:t>
            </a:r>
            <a:r>
              <a:rPr lang="en-US" sz="1400" b="1" dirty="0">
                <a:solidFill>
                  <a:schemeClr val="accent4">
                    <a:lumMod val="50000"/>
                  </a:schemeClr>
                </a:solidFill>
              </a:rPr>
              <a:t>: Realtime, shot-by-shot, non-destructive dose-mapping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63573FC-956D-C64B-9C81-AABDFEF24DD2}"/>
              </a:ext>
            </a:extLst>
          </p:cNvPr>
          <p:cNvCxnSpPr/>
          <p:nvPr/>
        </p:nvCxnSpPr>
        <p:spPr>
          <a:xfrm>
            <a:off x="452063" y="986319"/>
            <a:ext cx="49726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539A581-46E7-0241-AE27-5D994095D32E}"/>
              </a:ext>
            </a:extLst>
          </p:cNvPr>
          <p:cNvCxnSpPr/>
          <p:nvPr/>
        </p:nvCxnSpPr>
        <p:spPr>
          <a:xfrm>
            <a:off x="452063" y="1498952"/>
            <a:ext cx="42244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92F35EE-6C45-204E-9717-333699F88F95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4676516" y="1504544"/>
            <a:ext cx="748240" cy="3809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0414327-AAFA-6847-9FA7-D79EC89BF682}"/>
              </a:ext>
            </a:extLst>
          </p:cNvPr>
          <p:cNvCxnSpPr/>
          <p:nvPr/>
        </p:nvCxnSpPr>
        <p:spPr>
          <a:xfrm>
            <a:off x="452063" y="1815694"/>
            <a:ext cx="15411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EE0D087-D418-6D4C-B66C-AFD991D9F589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1993187" y="1824643"/>
            <a:ext cx="3431569" cy="9775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669427-A363-064C-99E6-DB2C4EACF6CC}"/>
              </a:ext>
            </a:extLst>
          </p:cNvPr>
          <p:cNvCxnSpPr/>
          <p:nvPr/>
        </p:nvCxnSpPr>
        <p:spPr>
          <a:xfrm>
            <a:off x="452063" y="2843314"/>
            <a:ext cx="30411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8092AF2-DC98-1046-9D62-7ADE2FB102FF}"/>
              </a:ext>
            </a:extLst>
          </p:cNvPr>
          <p:cNvCxnSpPr>
            <a:endCxn id="8" idx="1"/>
          </p:cNvCxnSpPr>
          <p:nvPr/>
        </p:nvCxnSpPr>
        <p:spPr>
          <a:xfrm>
            <a:off x="3493213" y="2843314"/>
            <a:ext cx="1931543" cy="11988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09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F0644-A0F0-E446-B2E3-764588BEA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98F931-28A6-4D40-AB8E-89CFB379A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5496" y="640080"/>
            <a:ext cx="5866503" cy="6015244"/>
          </a:xfrm>
        </p:spPr>
        <p:txBody>
          <a:bodyPr>
            <a:normAutofit fontScale="40000" lnSpcReduction="20000"/>
          </a:bodyPr>
          <a:lstStyle/>
          <a:p>
            <a:r>
              <a:rPr lang="en-US" dirty="0"/>
              <a:t>Coming together</a:t>
            </a:r>
          </a:p>
          <a:p>
            <a:pPr lvl="1"/>
            <a:r>
              <a:rPr lang="en-US" dirty="0"/>
              <a:t>But significant work to do</a:t>
            </a:r>
          </a:p>
          <a:p>
            <a:pPr lvl="3"/>
            <a:endParaRPr lang="en-US" dirty="0"/>
          </a:p>
          <a:p>
            <a:r>
              <a:rPr lang="en-US" dirty="0"/>
              <a:t>Executive summary:</a:t>
            </a:r>
          </a:p>
          <a:p>
            <a:pPr lvl="1"/>
            <a:r>
              <a:rPr lang="en-US" dirty="0"/>
              <a:t>Drafted, but, needs update when proposal complete</a:t>
            </a:r>
          </a:p>
          <a:p>
            <a:r>
              <a:rPr lang="en-US" dirty="0"/>
              <a:t>Lay summary:</a:t>
            </a:r>
          </a:p>
          <a:p>
            <a:pPr lvl="1"/>
            <a:r>
              <a:rPr lang="en-US" dirty="0"/>
              <a:t>Will be addressed when proposal complete</a:t>
            </a:r>
          </a:p>
          <a:p>
            <a:pPr lvl="3"/>
            <a:endParaRPr lang="en-US" dirty="0"/>
          </a:p>
          <a:p>
            <a:r>
              <a:rPr lang="en-US" dirty="0"/>
              <a:t>Section 1:</a:t>
            </a:r>
          </a:p>
          <a:p>
            <a:pPr lvl="1"/>
            <a:r>
              <a:rPr lang="en-US" dirty="0"/>
              <a:t>Intro needs revision</a:t>
            </a:r>
          </a:p>
          <a:p>
            <a:pPr lvl="1"/>
            <a:r>
              <a:rPr lang="en-US" dirty="0"/>
              <a:t>Science etc. “double duty” with White Paper</a:t>
            </a:r>
          </a:p>
          <a:p>
            <a:r>
              <a:rPr lang="en-US" dirty="0"/>
              <a:t>Section 2:</a:t>
            </a:r>
          </a:p>
          <a:p>
            <a:pPr lvl="1"/>
            <a:r>
              <a:rPr lang="en-US" dirty="0"/>
              <a:t>50%-70% drafted</a:t>
            </a:r>
          </a:p>
          <a:p>
            <a:pPr lvl="3"/>
            <a:endParaRPr lang="en-US" dirty="0"/>
          </a:p>
          <a:p>
            <a:r>
              <a:rPr lang="en-US" dirty="0"/>
              <a:t>Section 3:</a:t>
            </a:r>
          </a:p>
          <a:p>
            <a:pPr lvl="1"/>
            <a:r>
              <a:rPr lang="en-US" dirty="0"/>
              <a:t>3.1, 3.2</a:t>
            </a:r>
          </a:p>
          <a:p>
            <a:pPr lvl="1"/>
            <a:r>
              <a:rPr lang="en-US" dirty="0"/>
              <a:t>3.3 drafted, yet to be uploaded</a:t>
            </a:r>
          </a:p>
          <a:p>
            <a:pPr lvl="1"/>
            <a:r>
              <a:rPr lang="en-US" dirty="0"/>
              <a:t>3.4 being drafted</a:t>
            </a:r>
          </a:p>
          <a:p>
            <a:pPr lvl="1"/>
            <a:r>
              <a:rPr lang="en-US" dirty="0"/>
              <a:t>3.5 working towards draft</a:t>
            </a:r>
          </a:p>
          <a:p>
            <a:pPr lvl="1"/>
            <a:r>
              <a:rPr lang="en-US" dirty="0"/>
              <a:t>3.6 drafted</a:t>
            </a:r>
          </a:p>
          <a:p>
            <a:r>
              <a:rPr lang="en-US" dirty="0"/>
              <a:t>Section 4:</a:t>
            </a:r>
          </a:p>
          <a:p>
            <a:pPr lvl="1"/>
            <a:r>
              <a:rPr lang="en-US" dirty="0"/>
              <a:t>Will be written “at the end”</a:t>
            </a:r>
          </a:p>
          <a:p>
            <a:pPr lvl="3"/>
            <a:endParaRPr lang="en-US" dirty="0"/>
          </a:p>
          <a:p>
            <a:r>
              <a:rPr lang="en-US" dirty="0"/>
              <a:t>Annex:</a:t>
            </a:r>
          </a:p>
          <a:p>
            <a:pPr lvl="1"/>
            <a:r>
              <a:rPr lang="en-US" dirty="0"/>
              <a:t>Most project management text is drafted (90% or so)</a:t>
            </a:r>
          </a:p>
          <a:p>
            <a:pPr lvl="1"/>
            <a:r>
              <a:rPr lang="en-US" dirty="0"/>
              <a:t>WPs: 1, 2, 3, 4 and 6 each have draft text and figures</a:t>
            </a:r>
          </a:p>
          <a:p>
            <a:pPr lvl="1"/>
            <a:r>
              <a:rPr lang="en-US" dirty="0"/>
              <a:t>WP 5 now pushing on text etc.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119927-CEB8-2C44-9A72-BFF8483877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68" t="5205" r="7639" b="30980"/>
          <a:stretch/>
        </p:blipFill>
        <p:spPr>
          <a:xfrm>
            <a:off x="145229" y="325120"/>
            <a:ext cx="6035039" cy="620776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90066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0223D-2BAF-D245-AAAE-B7A741464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B605A-B737-0048-A2CF-341AC2395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30898"/>
            <a:ext cx="12192000" cy="640079"/>
          </a:xfrm>
        </p:spPr>
        <p:txBody>
          <a:bodyPr>
            <a:normAutofit/>
          </a:bodyPr>
          <a:lstStyle/>
          <a:p>
            <a:r>
              <a:rPr lang="en-US" dirty="0"/>
              <a:t>Work in progress – significant pressure on </a:t>
            </a:r>
            <a:r>
              <a:rPr lang="en-US" i="1" dirty="0"/>
              <a:t>all</a:t>
            </a:r>
            <a:r>
              <a:rPr lang="en-US" dirty="0"/>
              <a:t> WPs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59F75B-860B-804A-850E-14CAB2746C00}"/>
              </a:ext>
            </a:extLst>
          </p:cNvPr>
          <p:cNvSpPr txBox="1"/>
          <p:nvPr/>
        </p:nvSpPr>
        <p:spPr>
          <a:xfrm>
            <a:off x="-179109" y="13103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C151AC-D7EA-734F-9747-5F0A21F3F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286" y="671987"/>
            <a:ext cx="10885428" cy="542058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597E0F7-A58D-D14C-B46E-EDCB0A65A038}"/>
              </a:ext>
            </a:extLst>
          </p:cNvPr>
          <p:cNvSpPr txBox="1"/>
          <p:nvPr/>
        </p:nvSpPr>
        <p:spPr>
          <a:xfrm rot="20312855">
            <a:off x="1686785" y="2597456"/>
            <a:ext cx="88184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>
                <a:solidFill>
                  <a:schemeClr val="bg1">
                    <a:lumMod val="50000"/>
                  </a:schemeClr>
                </a:solidFill>
              </a:rPr>
              <a:t>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1817144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-2021-09-27-LhARA-Full.pptx" id="{F90647B3-F4B8-D344-8349-B09861FD4FA0}" vid="{A9B82164-1E35-9846-8F88-230DD5FDE1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</TotalTime>
  <Words>310</Words>
  <Application>Microsoft Macintosh PowerPoint</Application>
  <PresentationFormat>Widescreen</PresentationFormat>
  <Paragraphs>53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LhARA update</vt:lpstr>
      <vt:lpstr>Overview</vt:lpstr>
      <vt:lpstr>Mapping onto ITRF proposal</vt:lpstr>
      <vt:lpstr>Proposal status</vt:lpstr>
      <vt:lpstr>Proposal status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Long, Kenneth R</dc:creator>
  <cp:lastModifiedBy>Kenneth Long</cp:lastModifiedBy>
  <cp:revision>11</cp:revision>
  <dcterms:created xsi:type="dcterms:W3CDTF">2021-11-22T08:55:12Z</dcterms:created>
  <dcterms:modified xsi:type="dcterms:W3CDTF">2022-01-26T14:29:18Z</dcterms:modified>
</cp:coreProperties>
</file>