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3183" r:id="rId2"/>
    <p:sldId id="881" r:id="rId3"/>
    <p:sldId id="305" r:id="rId4"/>
    <p:sldId id="309" r:id="rId5"/>
    <p:sldId id="302" r:id="rId6"/>
    <p:sldId id="985" r:id="rId7"/>
    <p:sldId id="383" r:id="rId8"/>
    <p:sldId id="1481" r:id="rId9"/>
    <p:sldId id="3181" r:id="rId10"/>
    <p:sldId id="1451" r:id="rId11"/>
    <p:sldId id="1446" r:id="rId12"/>
    <p:sldId id="3182" r:id="rId13"/>
    <p:sldId id="267" r:id="rId14"/>
    <p:sldId id="311" r:id="rId15"/>
    <p:sldId id="31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964"/>
  </p:normalViewPr>
  <p:slideViewPr>
    <p:cSldViewPr snapToGrid="0">
      <p:cViewPr varScale="1">
        <p:scale>
          <a:sx n="116" d="100"/>
          <a:sy n="116" d="100"/>
        </p:scale>
        <p:origin x="416" y="18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AEDFE5-52B0-7E44-8F21-480B88445608}" type="datetimeFigureOut">
              <a:rPr lang="en-US" smtClean="0"/>
              <a:t>8/30/22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8C6118-835A-4D40-892B-DC74E3D033C1}" type="slidenum">
              <a:rPr lang="en-US" smtClean="0"/>
              <a:t>‹#›</a:t>
            </a:fld>
            <a:endParaRPr lang="en-US"/>
          </a:p>
        </p:txBody>
      </p:sp>
    </p:spTree>
    <p:extLst>
      <p:ext uri="{BB962C8B-B14F-4D97-AF65-F5344CB8AC3E}">
        <p14:creationId xmlns:p14="http://schemas.microsoft.com/office/powerpoint/2010/main" val="3604854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ncbi.nlm.nih.gov/pmc/articles/PMC7066940/#b104"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ncbi.nlm.nih.gov/pmc/articles/PMC7066940/#b95"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Response to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irradiations : (a) normal tissues: while there is a moist desquamation and a permanent epilation with conventional irradiation, there is no skin damage and a reversible epilation with </a:t>
            </a:r>
            <a:r>
              <a:rPr lang="en-GB" sz="1200" b="0" i="0" u="none" strike="noStrike" kern="1200" dirty="0" err="1">
                <a:solidFill>
                  <a:schemeClr val="tx1"/>
                </a:solidFill>
                <a:effectLst/>
                <a:latin typeface="+mn-lt"/>
                <a:ea typeface="+mn-ea"/>
                <a:cs typeface="+mn-cs"/>
              </a:rPr>
              <a:t>minibeams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Prezado</a:t>
            </a:r>
            <a:r>
              <a:rPr lang="en-GB" sz="1200" b="0" i="0" u="none" strike="noStrike" kern="1200" dirty="0">
                <a:solidFill>
                  <a:schemeClr val="tx1"/>
                </a:solidFill>
                <a:effectLst/>
                <a:latin typeface="+mn-lt"/>
                <a:ea typeface="+mn-ea"/>
                <a:cs typeface="+mn-cs"/>
              </a:rPr>
              <a:t>, personal comm.), In blue: destruction of the myelin after conventional irradiation and normal myelin organization after </a:t>
            </a:r>
            <a:r>
              <a:rPr lang="en-GB" sz="1200" b="0" i="0" u="none" strike="noStrike" kern="1200" dirty="0" err="1">
                <a:solidFill>
                  <a:schemeClr val="tx1"/>
                </a:solidFill>
                <a:effectLst/>
                <a:latin typeface="+mn-lt"/>
                <a:ea typeface="+mn-ea"/>
                <a:cs typeface="+mn-cs"/>
              </a:rPr>
              <a:t>minibeams</a:t>
            </a:r>
            <a:r>
              <a:rPr lang="en-GB" sz="1200" b="0" i="0" u="none" strike="noStrike" kern="1200" dirty="0">
                <a:solidFill>
                  <a:schemeClr val="tx1"/>
                </a:solidFill>
                <a:effectLst/>
                <a:latin typeface="+mn-lt"/>
                <a:ea typeface="+mn-ea"/>
                <a:cs typeface="+mn-cs"/>
              </a:rPr>
              <a:t> irradiation</a:t>
            </a:r>
            <a:r>
              <a:rPr lang="en-GB" sz="1200" b="0" i="0" u="sng" strike="noStrike" kern="1200" baseline="30000" dirty="0">
                <a:solidFill>
                  <a:schemeClr val="tx1"/>
                </a:solidFill>
                <a:effectLst/>
                <a:latin typeface="+mn-lt"/>
                <a:ea typeface="+mn-ea"/>
                <a:cs typeface="+mn-cs"/>
                <a:hlinkClick r:id="rId3"/>
              </a:rPr>
              <a:t>104</a:t>
            </a:r>
            <a:r>
              <a:rPr lang="en-GB" sz="1200" b="0" i="0" u="none" strike="noStrike" kern="1200" dirty="0">
                <a:solidFill>
                  <a:schemeClr val="tx1"/>
                </a:solidFill>
                <a:effectLst/>
                <a:latin typeface="+mn-lt"/>
                <a:ea typeface="+mn-ea"/>
                <a:cs typeface="+mn-cs"/>
              </a:rPr>
              <a:t> . (b) evaluation of tumour control: coronal 2D dose distributions in the computed tomography images of a rat’s head corresponding to a conventional (seamless) irradiation (left) and a proton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radiation therapy (</a:t>
            </a:r>
            <a:r>
              <a:rPr lang="en-GB" sz="1200" b="0" i="0" u="none" strike="noStrike" kern="1200" dirty="0" err="1">
                <a:solidFill>
                  <a:schemeClr val="tx1"/>
                </a:solidFill>
                <a:effectLst/>
                <a:latin typeface="+mn-lt"/>
                <a:ea typeface="+mn-ea"/>
                <a:cs typeface="+mn-cs"/>
              </a:rPr>
              <a:t>pMRBT</a:t>
            </a:r>
            <a:r>
              <a:rPr lang="en-GB" sz="1200" b="0" i="0" u="none" strike="noStrike" kern="1200" dirty="0">
                <a:solidFill>
                  <a:schemeClr val="tx1"/>
                </a:solidFill>
                <a:effectLst/>
                <a:latin typeface="+mn-lt"/>
                <a:ea typeface="+mn-ea"/>
                <a:cs typeface="+mn-cs"/>
              </a:rPr>
              <a:t>) irradiation (right). (c) Survival curves for the controls, standard PT and </a:t>
            </a:r>
            <a:r>
              <a:rPr lang="en-GB" sz="1200" b="0" i="0" u="none" strike="noStrike" kern="1200" dirty="0" err="1">
                <a:solidFill>
                  <a:schemeClr val="tx1"/>
                </a:solidFill>
                <a:effectLst/>
                <a:latin typeface="+mn-lt"/>
                <a:ea typeface="+mn-ea"/>
                <a:cs typeface="+mn-cs"/>
              </a:rPr>
              <a:t>pMBRT</a:t>
            </a:r>
            <a:r>
              <a:rPr lang="en-GB" sz="1200" b="0" i="0" u="none" strike="noStrike" kern="1200" dirty="0">
                <a:solidFill>
                  <a:schemeClr val="tx1"/>
                </a:solidFill>
                <a:effectLst/>
                <a:latin typeface="+mn-lt"/>
                <a:ea typeface="+mn-ea"/>
                <a:cs typeface="+mn-cs"/>
              </a:rPr>
              <a:t> irradiated tumour-bearing rats.</a:t>
            </a:r>
          </a:p>
          <a:p>
            <a:r>
              <a:rPr lang="en-GB" sz="1200" b="0" i="0" u="none" strike="noStrike" kern="1200" dirty="0">
                <a:solidFill>
                  <a:schemeClr val="tx1"/>
                </a:solidFill>
                <a:effectLst/>
                <a:latin typeface="+mn-lt"/>
                <a:ea typeface="+mn-ea"/>
                <a:cs typeface="+mn-cs"/>
              </a:rPr>
              <a:t>“proton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radiation therapy” (</a:t>
            </a:r>
            <a:r>
              <a:rPr lang="en-GB" sz="1200" b="0" i="0" u="none" strike="noStrike" kern="1200" dirty="0" err="1">
                <a:solidFill>
                  <a:schemeClr val="tx1"/>
                </a:solidFill>
                <a:effectLst/>
                <a:latin typeface="+mn-lt"/>
                <a:ea typeface="+mn-ea"/>
                <a:cs typeface="+mn-cs"/>
              </a:rPr>
              <a:t>pMBRT</a:t>
            </a:r>
            <a:r>
              <a:rPr lang="en-GB" sz="1200" b="0" i="0" u="none" strike="noStrike" kern="1200" dirty="0">
                <a:solidFill>
                  <a:schemeClr val="tx1"/>
                </a:solidFill>
                <a:effectLst/>
                <a:latin typeface="+mn-lt"/>
                <a:ea typeface="+mn-ea"/>
                <a:cs typeface="+mn-cs"/>
              </a:rPr>
              <a:t>)</a:t>
            </a:r>
            <a:r>
              <a:rPr lang="en-GB" sz="1200" b="0" i="0" u="sng" strike="noStrike" kern="1200" baseline="30000" dirty="0">
                <a:solidFill>
                  <a:schemeClr val="tx1"/>
                </a:solidFill>
                <a:effectLst/>
                <a:latin typeface="+mn-lt"/>
                <a:ea typeface="+mn-ea"/>
                <a:cs typeface="+mn-cs"/>
                <a:hlinkClick r:id="rId4"/>
              </a:rPr>
              <a:t>95</a:t>
            </a:r>
            <a:r>
              <a:rPr lang="en-GB" sz="1200" b="0" i="0" u="none" strike="noStrike" kern="1200" dirty="0">
                <a:solidFill>
                  <a:schemeClr val="tx1"/>
                </a:solidFill>
                <a:effectLst/>
                <a:latin typeface="+mn-lt"/>
                <a:ea typeface="+mn-ea"/>
                <a:cs typeface="+mn-cs"/>
              </a:rPr>
              <a:t> offers the possibility to (a) maintain the spatial fractionation of the dose at the entrance of the beam and in the beam path; (b) produce a more uniform dose than synchrotron radiation in a target at depth (where the multiple scattering of protons makes a wider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(c) achieve a higher dose at any depth than in the path; and (d) preserve tissues after the target by the inherent property of a determined range of proton beams</a:t>
            </a:r>
            <a:r>
              <a:rPr lang="en-GB" sz="1200" b="0" i="0" u="sng" strike="noStrike" kern="1200" baseline="30000" dirty="0">
                <a:solidFill>
                  <a:schemeClr val="tx1"/>
                </a:solidFill>
                <a:effectLst/>
                <a:latin typeface="+mn-lt"/>
                <a:ea typeface="+mn-ea"/>
                <a:cs typeface="+mn-cs"/>
                <a:hlinkClick r:id="rId4"/>
              </a:rPr>
              <a:t>95–98</a:t>
            </a:r>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10</a:t>
            </a:fld>
            <a:endParaRPr lang="en-US"/>
          </a:p>
        </p:txBody>
      </p:sp>
    </p:spTree>
    <p:extLst>
      <p:ext uri="{BB962C8B-B14F-4D97-AF65-F5344CB8AC3E}">
        <p14:creationId xmlns:p14="http://schemas.microsoft.com/office/powerpoint/2010/main" val="2097832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id="{D5A1CA76-A3DB-F64D-879A-2F69E8174BAD}"/>
              </a:ext>
            </a:extLst>
          </p:cNvPr>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098" name="Text Box 2">
            <a:extLst>
              <a:ext uri="{FF2B5EF4-FFF2-40B4-BE49-F238E27FC236}">
                <a16:creationId xmlns:a16="http://schemas.microsoft.com/office/drawing/2014/main" id="{5CACB92D-DD0F-C249-9F84-16550EEB031E}"/>
              </a:ext>
            </a:extLst>
          </p:cNvPr>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marL="85725" indent="-85725" eaLnBrk="1">
              <a:lnSpc>
                <a:spcPct val="93000"/>
              </a:lnSpc>
              <a:spcBef>
                <a:spcPct val="0"/>
              </a:spcBef>
              <a:buSzPct val="45000"/>
              <a:buFont typeface="Wingdings" pitchFamily="2" charset="2"/>
              <a:buNone/>
              <a:tabLst>
                <a:tab pos="723900" algn="l"/>
                <a:tab pos="1447800" algn="l"/>
                <a:tab pos="2171700" algn="l"/>
                <a:tab pos="2895600" algn="l"/>
                <a:tab pos="3619500" algn="l"/>
                <a:tab pos="4343400" algn="l"/>
                <a:tab pos="5067300" algn="l"/>
              </a:tabLst>
            </a:pP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predicts local failure after radiotherapy in human NSCLC. </a:t>
            </a:r>
            <a:r>
              <a:rPr lang="en-GB" altLang="en-US" sz="1400" b="1">
                <a:latin typeface="Arial" panose="020B0604020202020204" pitchFamily="34" charset="0"/>
                <a:ea typeface="msgothic" charset="0"/>
                <a:cs typeface="msgothic" charset="0"/>
              </a:rPr>
              <a:t>A,</a:t>
            </a:r>
            <a:r>
              <a:rPr lang="en-GB" altLang="en-US">
                <a:latin typeface="Arial" panose="020B0604020202020204" pitchFamily="34" charset="0"/>
                <a:ea typeface="msgothic" charset="0"/>
                <a:cs typeface="msgothic" charset="0"/>
              </a:rPr>
              <a:t> Clinical characteristics of a cohort of patients with stage I–III NSCLC treated with curative intent RT and analyzed for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using targeted next-generation sequencing. </a:t>
            </a:r>
            <a:r>
              <a:rPr lang="en-GB" altLang="en-US" sz="1400" b="1">
                <a:latin typeface="Arial" panose="020B0604020202020204" pitchFamily="34" charset="0"/>
                <a:ea typeface="msgothic" charset="0"/>
                <a:cs typeface="msgothic" charset="0"/>
              </a:rPr>
              <a:t>B</a:t>
            </a:r>
            <a:r>
              <a:rPr lang="en-GB" altLang="en-US">
                <a:latin typeface="Arial" panose="020B0604020202020204" pitchFamily="34" charset="0"/>
                <a:ea typeface="msgothic" charset="0"/>
                <a:cs typeface="msgothic" charset="0"/>
              </a:rPr>
              <a:t> and </a:t>
            </a:r>
            <a:r>
              <a:rPr lang="en-GB" altLang="en-US" sz="1400" b="1">
                <a:latin typeface="Arial" panose="020B0604020202020204" pitchFamily="34" charset="0"/>
                <a:ea typeface="msgothic" charset="0"/>
                <a:cs typeface="msgothic" charset="0"/>
              </a:rPr>
              <a:t>C,</a:t>
            </a:r>
            <a:r>
              <a:rPr lang="en-GB" altLang="en-US">
                <a:latin typeface="Arial" panose="020B0604020202020204" pitchFamily="34" charset="0"/>
                <a:ea typeface="msgothic" charset="0"/>
                <a:cs typeface="msgothic" charset="0"/>
              </a:rPr>
              <a:t> Association of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mutations with local failure in patients with NSCLC treated with RT. </a:t>
            </a:r>
            <a:r>
              <a:rPr lang="en-GB" altLang="en-US" sz="1400" b="1">
                <a:latin typeface="Arial" panose="020B0604020202020204" pitchFamily="34" charset="0"/>
                <a:ea typeface="msgothic" charset="0"/>
                <a:cs typeface="msgothic" charset="0"/>
              </a:rPr>
              <a:t>B,</a:t>
            </a:r>
            <a:r>
              <a:rPr lang="en-GB" altLang="en-US">
                <a:latin typeface="Arial" panose="020B0604020202020204" pitchFamily="34" charset="0"/>
                <a:ea typeface="msgothic" charset="0"/>
                <a:cs typeface="msgothic" charset="0"/>
              </a:rPr>
              <a:t> Entire cohort. </a:t>
            </a:r>
            <a:r>
              <a:rPr lang="en-GB" altLang="en-US" sz="1400" b="1">
                <a:latin typeface="Arial" panose="020B0604020202020204" pitchFamily="34" charset="0"/>
                <a:ea typeface="msgothic" charset="0"/>
                <a:cs typeface="msgothic" charset="0"/>
              </a:rPr>
              <a:t>C,</a:t>
            </a:r>
            <a:r>
              <a:rPr lang="en-GB" altLang="en-US">
                <a:latin typeface="Arial" panose="020B0604020202020204" pitchFamily="34" charset="0"/>
                <a:ea typeface="msgothic" charset="0"/>
                <a:cs typeface="msgothic" charset="0"/>
              </a:rPr>
              <a:t> Stage II–III patients treated with conventionally fractionated radiotherapy or chemoradiotherapy. </a:t>
            </a:r>
            <a:r>
              <a:rPr lang="en-GB" altLang="en-US" sz="1400" b="1">
                <a:latin typeface="Arial" panose="020B0604020202020204" pitchFamily="34" charset="0"/>
                <a:ea typeface="msgothic" charset="0"/>
                <a:cs typeface="msgothic" charset="0"/>
              </a:rPr>
              <a:t>D,</a:t>
            </a:r>
            <a:r>
              <a:rPr lang="en-GB" altLang="en-US">
                <a:latin typeface="Arial" panose="020B0604020202020204" pitchFamily="34" charset="0"/>
                <a:ea typeface="msgothic" charset="0"/>
                <a:cs typeface="msgothic" charset="0"/>
              </a:rPr>
              <a:t> Noninvasive identification of </a:t>
            </a:r>
            <a:r>
              <a:rPr lang="en-GB" altLang="en-US" i="1">
                <a:latin typeface="Arial" panose="020B0604020202020204" pitchFamily="34" charset="0"/>
                <a:ea typeface="msgothic" charset="0"/>
                <a:cs typeface="msgothic" charset="0"/>
              </a:rPr>
              <a:t>KEAP1</a:t>
            </a:r>
            <a:r>
              <a:rPr lang="en-GB" altLang="en-US">
                <a:latin typeface="Arial" panose="020B0604020202020204" pitchFamily="34" charset="0"/>
                <a:ea typeface="msgothic" charset="0"/>
                <a:cs typeface="msgothic" charset="0"/>
              </a:rPr>
              <a:t> mutation status in ctDNA isolated from pretreatment plasma samples of 7 patients from the cohort in </a:t>
            </a:r>
            <a:r>
              <a:rPr lang="en-GB" altLang="en-US" sz="1400" b="1">
                <a:latin typeface="Arial" panose="020B0604020202020204" pitchFamily="34" charset="0"/>
                <a:ea typeface="msgothic" charset="0"/>
                <a:cs typeface="msgothic" charset="0"/>
              </a:rPr>
              <a:t>A</a:t>
            </a:r>
            <a:r>
              <a:rPr lang="en-GB" altLang="en-US">
                <a:latin typeface="Arial" panose="020B0604020202020204" pitchFamily="34" charset="0"/>
                <a:ea typeface="msgothic" charset="0"/>
                <a:cs typeface="msgothic" charset="0"/>
              </a:rPr>
              <a:t> using CAPP-Seq. </a:t>
            </a:r>
            <a:r>
              <a:rPr lang="en-GB" altLang="en-US" sz="1400" b="1">
                <a:latin typeface="Arial" panose="020B0604020202020204" pitchFamily="34" charset="0"/>
                <a:ea typeface="msgothic" charset="0"/>
                <a:cs typeface="msgothic" charset="0"/>
              </a:rPr>
              <a:t>E,</a:t>
            </a:r>
            <a:r>
              <a:rPr lang="en-GB" altLang="en-US">
                <a:latin typeface="Arial" panose="020B0604020202020204" pitchFamily="34" charset="0"/>
                <a:ea typeface="msgothic" charset="0"/>
                <a:cs typeface="msgothic" charset="0"/>
              </a:rPr>
              <a:t> Monitoring of ctDNA in a </a:t>
            </a:r>
            <a:r>
              <a:rPr lang="en-GB" altLang="en-US" i="1">
                <a:latin typeface="Arial" panose="020B0604020202020204" pitchFamily="34" charset="0"/>
                <a:ea typeface="msgothic" charset="0"/>
                <a:cs typeface="msgothic" charset="0"/>
              </a:rPr>
              <a:t>KEAP1</a:t>
            </a:r>
            <a:r>
              <a:rPr lang="en-GB" altLang="en-US">
                <a:latin typeface="Arial" panose="020B0604020202020204" pitchFamily="34" charset="0"/>
                <a:ea typeface="msgothic" charset="0"/>
                <a:cs typeface="msgothic" charset="0"/>
              </a:rPr>
              <a:t>-mutant patient from </a:t>
            </a:r>
            <a:r>
              <a:rPr lang="en-GB" altLang="en-US" sz="1400" b="1">
                <a:latin typeface="Arial" panose="020B0604020202020204" pitchFamily="34" charset="0"/>
                <a:ea typeface="msgothic" charset="0"/>
                <a:cs typeface="msgothic" charset="0"/>
              </a:rPr>
              <a:t>D</a:t>
            </a:r>
            <a:r>
              <a:rPr lang="en-GB" altLang="en-US">
                <a:latin typeface="Arial" panose="020B0604020202020204" pitchFamily="34" charset="0"/>
                <a:ea typeface="msgothic" charset="0"/>
                <a:cs typeface="msgothic" charset="0"/>
              </a:rPr>
              <a:t> treated with chemoradiation. CR, complete response; LF, local failure; carbo, carboplatin. </a:t>
            </a:r>
            <a:r>
              <a:rPr lang="en-GB" altLang="en-US" sz="1400" b="1">
                <a:latin typeface="Arial" panose="020B0604020202020204" pitchFamily="34" charset="0"/>
                <a:ea typeface="msgothic" charset="0"/>
                <a:cs typeface="msgothic" charset="0"/>
              </a:rPr>
              <a:t>F,</a:t>
            </a:r>
            <a:r>
              <a:rPr lang="en-GB" altLang="en-US">
                <a:latin typeface="Arial" panose="020B0604020202020204" pitchFamily="34" charset="0"/>
                <a:ea typeface="msgothic" charset="0"/>
                <a:cs typeface="msgothic" charset="0"/>
              </a:rPr>
              <a:t> Clinical characteristics of a validation cohort of patients with stage I–III NSCLC treated with curative intent RT and analyzed for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using targeted next-generation sequencing.</a:t>
            </a:r>
          </a:p>
        </p:txBody>
      </p:sp>
    </p:spTree>
    <p:extLst>
      <p:ext uri="{BB962C8B-B14F-4D97-AF65-F5344CB8AC3E}">
        <p14:creationId xmlns:p14="http://schemas.microsoft.com/office/powerpoint/2010/main" val="2834442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Survival curves for V79 cells irradiated with carbon ions in oxic (red curves) and hypoxic conditions (blue curves) for two different LETs predicted by the RCR parameterized model described by Equations 2–7.</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61F13-CE21-09DA-85EF-9F5670D8CB2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5BAF79D-CF0F-523C-E7A6-664427B0A6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8CE4343-BE79-CF7B-E0BE-A41F278AC6F7}"/>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159EAB85-8F57-66FB-6E57-1A71BD7926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BF0FB3-2881-8356-E468-F207FB0CA8F0}"/>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398172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9088-6BC4-4566-531C-E1FD153E28A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FF4F4C6-9FD7-5E28-CE7C-C341127A3B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257248-4244-705A-7B7C-C047A4C1ABBC}"/>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FB57326C-B3AA-8572-AA88-63FC9FE8B1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E1EEF1-3117-54A0-FD1B-FAE0213323F2}"/>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4255514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1BAC5E-0450-43B5-CCAB-AAF173E6661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AC7AB94-BA11-329A-AFFE-AF148FFE2EC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77FD740-910B-CCEF-7A34-8D27234036C7}"/>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1D4B91F4-7459-6515-AE06-A6DE1E74EB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C20BAA-DDB1-0D7F-40AD-8ED8825C5933}"/>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410349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2D939-BC58-6C8E-3BE6-D24FCA1EABA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9D12A54-0EB4-0FBE-3E6E-B8637BE35F7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EEE266-C501-7576-98DF-EFBCF7F9F291}"/>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A157CD40-97B8-AFEA-3E18-5FAA13C93F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0B767C-0138-F6E6-AA2E-925B9BE9D989}"/>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4226149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87CC1-C7FD-5C14-BB15-24351F6C415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9555EC2-6150-3ACB-0304-763522EF8C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8560BBD-FE72-642D-A1CA-4D3310BF5F98}"/>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45BBAEE6-38A1-14F7-77D7-E071D9D4B7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CD53A2-1CAF-9119-EA99-C5C0A8E1D318}"/>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1070452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747C6-6022-6507-2E7A-122D9ED7B4C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4938219-5E00-5CA4-75C9-139534B4436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A317D17-3F04-0A35-F74D-B815A86F09F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443C8128-F354-7B31-F8D5-DB4358493E24}"/>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6" name="Footer Placeholder 5">
            <a:extLst>
              <a:ext uri="{FF2B5EF4-FFF2-40B4-BE49-F238E27FC236}">
                <a16:creationId xmlns:a16="http://schemas.microsoft.com/office/drawing/2014/main" id="{2797BC24-7FE7-1228-CB08-036B8F92DF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B1D4C1-8632-57B9-90A8-4129366DBCEF}"/>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4078829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76C9D-EA54-169A-203E-B74954E7AA8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F9FAC2-5BAB-9156-EE41-BE10742988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245C4D9-EF72-E495-9392-1B0884C118D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B5F4AFF-C985-4E00-DCF5-EFCCDB0082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1C2CACD-FBE1-5B22-5DBC-2BA9AA0D3B4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8768438-0B64-3F3C-DA2A-86F35040D2B6}"/>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8" name="Footer Placeholder 7">
            <a:extLst>
              <a:ext uri="{FF2B5EF4-FFF2-40B4-BE49-F238E27FC236}">
                <a16:creationId xmlns:a16="http://schemas.microsoft.com/office/drawing/2014/main" id="{ECE3F5CB-7F81-08BF-0BBC-2EE5CF371B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DEDC523-1D9C-862E-2E02-DE793478A0EE}"/>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3277353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4A034-975B-583C-616F-DF11784239F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6B7174A-6B17-273F-0D5C-D8775FD4BEE0}"/>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4" name="Footer Placeholder 3">
            <a:extLst>
              <a:ext uri="{FF2B5EF4-FFF2-40B4-BE49-F238E27FC236}">
                <a16:creationId xmlns:a16="http://schemas.microsoft.com/office/drawing/2014/main" id="{112ED384-2683-9CC9-2108-7CBB2ED95BC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74DFB5-9819-90E0-245B-BB947DFB4BF0}"/>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1134789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C2BDF9-EB7D-1E09-8703-05E542C7BAD6}"/>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3" name="Footer Placeholder 2">
            <a:extLst>
              <a:ext uri="{FF2B5EF4-FFF2-40B4-BE49-F238E27FC236}">
                <a16:creationId xmlns:a16="http://schemas.microsoft.com/office/drawing/2014/main" id="{D6CFDE77-3645-A054-841C-48B8F4C7D6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CDA1F3-5CE5-41CF-9E78-9A1375643BAD}"/>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1294077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1AA60-B68D-3F4F-4660-A68AE1AEB59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647D40-D816-E065-D0C1-7BC7791BEB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93C80FD-7AB1-F778-FF67-F46398D467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6791FED-1EA7-8416-D52C-205B12A24097}"/>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6" name="Footer Placeholder 5">
            <a:extLst>
              <a:ext uri="{FF2B5EF4-FFF2-40B4-BE49-F238E27FC236}">
                <a16:creationId xmlns:a16="http://schemas.microsoft.com/office/drawing/2014/main" id="{F6FEEE03-AE43-198B-FECC-1E59C5496E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190CA6-FB0B-7FE1-9269-1BC583FA4A8A}"/>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347081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72CA9-23D2-46EC-E259-4D5C9FE967C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DD60B94-CEB0-699F-5934-26B59ED7D1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3E3118-910E-10B9-9631-F0EE4EA2F0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C5C4436-5283-80D5-5D9E-ED0FF520B0A2}"/>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6" name="Footer Placeholder 5">
            <a:extLst>
              <a:ext uri="{FF2B5EF4-FFF2-40B4-BE49-F238E27FC236}">
                <a16:creationId xmlns:a16="http://schemas.microsoft.com/office/drawing/2014/main" id="{7BA66BD1-0925-22D9-1B39-038AB7E9BC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D3F20D-8585-5CE1-68AD-624FBD051074}"/>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1060966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021751-CA89-893D-9B6C-9392090589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70D131A-3770-66A2-59E2-6C18EED92A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FB7712A-F787-C8B3-16B7-5688FEB7D9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2A6799FB-8A5F-0C02-BD89-F96BCE1131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462501-FF18-C3B6-FC79-64757B86EF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B40CDE-7EB5-B64F-8FC5-1657C99DB4E5}" type="slidenum">
              <a:rPr lang="en-US" smtClean="0"/>
              <a:t>‹#›</a:t>
            </a:fld>
            <a:endParaRPr lang="en-US"/>
          </a:p>
        </p:txBody>
      </p:sp>
    </p:spTree>
    <p:extLst>
      <p:ext uri="{BB962C8B-B14F-4D97-AF65-F5344CB8AC3E}">
        <p14:creationId xmlns:p14="http://schemas.microsoft.com/office/powerpoint/2010/main" val="17329483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mato.giaccia@oncology.ox.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hyperlink" Target="https://www.ncbi.nlm.nih.gov/pmc/articles/PMC7066940/"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9EB83-7DE9-F590-5533-B4A3C9965E4B}"/>
              </a:ext>
            </a:extLst>
          </p:cNvPr>
          <p:cNvSpPr>
            <a:spLocks noGrp="1"/>
          </p:cNvSpPr>
          <p:nvPr>
            <p:ph type="ctrTitle"/>
          </p:nvPr>
        </p:nvSpPr>
        <p:spPr>
          <a:xfrm>
            <a:off x="0" y="367498"/>
            <a:ext cx="12191999" cy="2210450"/>
          </a:xfrm>
        </p:spPr>
        <p:txBody>
          <a:bodyPr>
            <a:normAutofit fontScale="90000"/>
          </a:bodyPr>
          <a:lstStyle/>
          <a:p>
            <a:r>
              <a:rPr lang="en-US" sz="5400" dirty="0">
                <a:effectLst>
                  <a:outerShdw blurRad="50800" dist="38100" dir="2700000" algn="tl" rotWithShape="0">
                    <a:prstClr val="black">
                      <a:alpha val="40000"/>
                    </a:prstClr>
                  </a:outerShdw>
                </a:effectLst>
              </a:rPr>
              <a:t>Importance of Radiobiology to Hadron Therapy</a:t>
            </a:r>
            <a:br>
              <a:rPr lang="en-US" dirty="0"/>
            </a:br>
            <a:endParaRPr lang="en-US" dirty="0"/>
          </a:p>
        </p:txBody>
      </p:sp>
      <p:sp>
        <p:nvSpPr>
          <p:cNvPr id="3" name="Subtitle 2">
            <a:extLst>
              <a:ext uri="{FF2B5EF4-FFF2-40B4-BE49-F238E27FC236}">
                <a16:creationId xmlns:a16="http://schemas.microsoft.com/office/drawing/2014/main" id="{CADA680D-CE84-E521-ECE8-380892405498}"/>
              </a:ext>
            </a:extLst>
          </p:cNvPr>
          <p:cNvSpPr>
            <a:spLocks noGrp="1"/>
          </p:cNvSpPr>
          <p:nvPr>
            <p:ph type="subTitle" idx="1"/>
          </p:nvPr>
        </p:nvSpPr>
        <p:spPr>
          <a:xfrm>
            <a:off x="1839816" y="2335098"/>
            <a:ext cx="9004453" cy="3250454"/>
          </a:xfrm>
        </p:spPr>
        <p:txBody>
          <a:bodyPr>
            <a:noAutofit/>
          </a:bodyPr>
          <a:lstStyle/>
          <a:p>
            <a:r>
              <a:rPr lang="en-US" sz="2800" dirty="0">
                <a:effectLst>
                  <a:outerShdw blurRad="50800" dist="38100" dir="2700000" algn="tl" rotWithShape="0">
                    <a:prstClr val="black">
                      <a:alpha val="40000"/>
                    </a:prstClr>
                  </a:outerShdw>
                </a:effectLst>
                <a:latin typeface="+mj-lt"/>
              </a:rPr>
              <a:t>Prof. Amato </a:t>
            </a:r>
            <a:r>
              <a:rPr lang="en-US" sz="2800" dirty="0" err="1">
                <a:effectLst>
                  <a:outerShdw blurRad="50800" dist="38100" dir="2700000" algn="tl" rotWithShape="0">
                    <a:prstClr val="black">
                      <a:alpha val="40000"/>
                    </a:prstClr>
                  </a:outerShdw>
                </a:effectLst>
                <a:latin typeface="+mj-lt"/>
              </a:rPr>
              <a:t>Giaccia</a:t>
            </a:r>
            <a:endParaRPr lang="en-CA" sz="2800" b="1" dirty="0">
              <a:latin typeface="+mj-lt"/>
            </a:endParaRPr>
          </a:p>
          <a:p>
            <a:r>
              <a:rPr lang="en-CA" sz="2800" b="1" dirty="0">
                <a:latin typeface="+mj-lt"/>
              </a:rPr>
              <a:t>Oxford Institute of Radiation Oncology</a:t>
            </a:r>
          </a:p>
          <a:p>
            <a:r>
              <a:rPr lang="en-CA" sz="2800" b="1" dirty="0">
                <a:latin typeface="+mj-lt"/>
              </a:rPr>
              <a:t>University of Oxford</a:t>
            </a:r>
            <a:endParaRPr lang="en-GB" sz="2800" dirty="0">
              <a:latin typeface="+mj-lt"/>
            </a:endParaRPr>
          </a:p>
          <a:p>
            <a:r>
              <a:rPr lang="en-CA" sz="2800" b="1" dirty="0">
                <a:latin typeface="+mj-lt"/>
              </a:rPr>
              <a:t>Old Road Campus Research Building, Roosevelt Drive, </a:t>
            </a:r>
            <a:endParaRPr lang="en-GB" sz="2800" dirty="0">
              <a:latin typeface="+mj-lt"/>
            </a:endParaRPr>
          </a:p>
          <a:p>
            <a:r>
              <a:rPr lang="en-CA" sz="2800" b="1" dirty="0">
                <a:latin typeface="+mj-lt"/>
              </a:rPr>
              <a:t>Oxford  OX3 7DQ, UK</a:t>
            </a:r>
            <a:endParaRPr lang="en-GB" sz="2800" dirty="0">
              <a:latin typeface="+mj-lt"/>
            </a:endParaRPr>
          </a:p>
          <a:p>
            <a:r>
              <a:rPr lang="en-CA" sz="2800" b="1" dirty="0">
                <a:latin typeface="+mj-lt"/>
              </a:rPr>
              <a:t>E-mail: </a:t>
            </a:r>
            <a:r>
              <a:rPr lang="en-CA" sz="2800" b="1" u="sng" dirty="0">
                <a:latin typeface="+mj-lt"/>
                <a:hlinkClick r:id="rId2"/>
              </a:rPr>
              <a:t>amato.giaccia@oncology.ox.ac.uk</a:t>
            </a:r>
            <a:endParaRPr lang="en-GB" sz="2800" dirty="0">
              <a:latin typeface="+mj-lt"/>
            </a:endParaRPr>
          </a:p>
          <a:p>
            <a:r>
              <a:rPr lang="en-CA" sz="2800" b="1" dirty="0"/>
              <a:t> </a:t>
            </a:r>
            <a:endParaRPr lang="en-GB" sz="2800" dirty="0"/>
          </a:p>
        </p:txBody>
      </p:sp>
    </p:spTree>
    <p:extLst>
      <p:ext uri="{BB962C8B-B14F-4D97-AF65-F5344CB8AC3E}">
        <p14:creationId xmlns:p14="http://schemas.microsoft.com/office/powerpoint/2010/main" val="2365668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64AB9DD-8188-2F18-1D49-16D757FDA00D}"/>
              </a:ext>
            </a:extLst>
          </p:cNvPr>
          <p:cNvPicPr>
            <a:picLocks noChangeAspect="1"/>
          </p:cNvPicPr>
          <p:nvPr/>
        </p:nvPicPr>
        <p:blipFill>
          <a:blip r:embed="rId3"/>
          <a:stretch>
            <a:fillRect/>
          </a:stretch>
        </p:blipFill>
        <p:spPr>
          <a:xfrm>
            <a:off x="1991406" y="846716"/>
            <a:ext cx="7952199" cy="5712031"/>
          </a:xfrm>
          <a:prstGeom prst="rect">
            <a:avLst/>
          </a:prstGeom>
        </p:spPr>
      </p:pic>
      <p:sp>
        <p:nvSpPr>
          <p:cNvPr id="13" name="Rectangle 12">
            <a:extLst>
              <a:ext uri="{FF2B5EF4-FFF2-40B4-BE49-F238E27FC236}">
                <a16:creationId xmlns:a16="http://schemas.microsoft.com/office/drawing/2014/main" id="{A712C69E-87B5-6AA0-34A5-72B27867E403}"/>
              </a:ext>
            </a:extLst>
          </p:cNvPr>
          <p:cNvSpPr/>
          <p:nvPr/>
        </p:nvSpPr>
        <p:spPr>
          <a:xfrm>
            <a:off x="1871181" y="132649"/>
            <a:ext cx="8673849" cy="707886"/>
          </a:xfrm>
          <a:prstGeom prst="rect">
            <a:avLst/>
          </a:prstGeom>
        </p:spPr>
        <p:txBody>
          <a:bodyPr wrap="none">
            <a:spAutoFit/>
          </a:bodyPr>
          <a:lstStyle/>
          <a:p>
            <a:r>
              <a:rPr lang="en-GB" sz="4000" b="1" dirty="0">
                <a:solidFill>
                  <a:srgbClr val="333333"/>
                </a:solidFill>
                <a:latin typeface="+mj-lt"/>
              </a:rPr>
              <a:t>Response to Proton </a:t>
            </a:r>
            <a:r>
              <a:rPr lang="en-GB" sz="4000" b="1" dirty="0" err="1">
                <a:solidFill>
                  <a:srgbClr val="333333"/>
                </a:solidFill>
                <a:latin typeface="+mj-lt"/>
              </a:rPr>
              <a:t>Minibeam</a:t>
            </a:r>
            <a:r>
              <a:rPr lang="en-GB" sz="4000" b="1" dirty="0">
                <a:solidFill>
                  <a:srgbClr val="333333"/>
                </a:solidFill>
                <a:latin typeface="+mj-lt"/>
              </a:rPr>
              <a:t> Irradiation</a:t>
            </a:r>
            <a:endParaRPr lang="en-US" sz="4000" b="1" dirty="0">
              <a:latin typeface="+mj-lt"/>
            </a:endParaRPr>
          </a:p>
        </p:txBody>
      </p:sp>
      <p:sp>
        <p:nvSpPr>
          <p:cNvPr id="14" name="Rectangle 13">
            <a:extLst>
              <a:ext uri="{FF2B5EF4-FFF2-40B4-BE49-F238E27FC236}">
                <a16:creationId xmlns:a16="http://schemas.microsoft.com/office/drawing/2014/main" id="{106DC668-35F6-5DA5-1A6A-82CE15EE0AEB}"/>
              </a:ext>
            </a:extLst>
          </p:cNvPr>
          <p:cNvSpPr/>
          <p:nvPr/>
        </p:nvSpPr>
        <p:spPr>
          <a:xfrm>
            <a:off x="1642088" y="6564928"/>
            <a:ext cx="3445174" cy="369332"/>
          </a:xfrm>
          <a:prstGeom prst="rect">
            <a:avLst/>
          </a:prstGeom>
        </p:spPr>
        <p:txBody>
          <a:bodyPr wrap="none">
            <a:spAutoFit/>
          </a:bodyPr>
          <a:lstStyle/>
          <a:p>
            <a:r>
              <a:rPr lang="en-GB" u="sng" dirty="0">
                <a:solidFill>
                  <a:srgbClr val="4C2C92"/>
                </a:solidFill>
                <a:latin typeface="Helvetica Neue" panose="02000503000000020004" pitchFamily="2" charset="0"/>
                <a:hlinkClick r:id="rId4"/>
              </a:rPr>
              <a:t>Br J Radiol.</a:t>
            </a:r>
            <a:r>
              <a:rPr lang="en-GB" dirty="0">
                <a:solidFill>
                  <a:srgbClr val="212121"/>
                </a:solidFill>
                <a:latin typeface="Helvetica Neue" panose="02000503000000020004" pitchFamily="2" charset="0"/>
              </a:rPr>
              <a:t> 2020 Mar; 93(1107)</a:t>
            </a:r>
            <a:endParaRPr lang="en-US" dirty="0"/>
          </a:p>
        </p:txBody>
      </p:sp>
    </p:spTree>
    <p:extLst>
      <p:ext uri="{BB962C8B-B14F-4D97-AF65-F5344CB8AC3E}">
        <p14:creationId xmlns:p14="http://schemas.microsoft.com/office/powerpoint/2010/main" val="252638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6939" y="765848"/>
            <a:ext cx="5318123" cy="6050646"/>
          </a:xfrm>
          <a:prstGeom prst="rect">
            <a:avLst/>
          </a:prstGeom>
        </p:spPr>
      </p:pic>
      <p:sp>
        <p:nvSpPr>
          <p:cNvPr id="4" name="TextBox 3">
            <a:extLst>
              <a:ext uri="{FF2B5EF4-FFF2-40B4-BE49-F238E27FC236}">
                <a16:creationId xmlns:a16="http://schemas.microsoft.com/office/drawing/2014/main" id="{4D960DD7-A5E5-5541-8EEE-1F7CCC15BE55}"/>
              </a:ext>
            </a:extLst>
          </p:cNvPr>
          <p:cNvSpPr txBox="1"/>
          <p:nvPr/>
        </p:nvSpPr>
        <p:spPr>
          <a:xfrm>
            <a:off x="1370793" y="0"/>
            <a:ext cx="9159943" cy="954107"/>
          </a:xfrm>
          <a:prstGeom prst="rect">
            <a:avLst/>
          </a:prstGeom>
          <a:noFill/>
        </p:spPr>
        <p:txBody>
          <a:bodyPr wrap="none" rtlCol="0">
            <a:spAutoFit/>
          </a:bodyPr>
          <a:lstStyle/>
          <a:p>
            <a:r>
              <a:rPr lang="en-US" sz="2800" b="1" dirty="0">
                <a:latin typeface="+mj-lt"/>
              </a:rPr>
              <a:t>Increasing Tumor Antigen/Neoantigen Formation after Heavy </a:t>
            </a:r>
          </a:p>
          <a:p>
            <a:pPr algn="ctr"/>
            <a:r>
              <a:rPr lang="en-US" sz="2800" b="1" dirty="0">
                <a:latin typeface="+mj-lt"/>
              </a:rPr>
              <a:t>Ion Exposure</a:t>
            </a:r>
          </a:p>
        </p:txBody>
      </p:sp>
    </p:spTree>
    <p:extLst>
      <p:ext uri="{BB962C8B-B14F-4D97-AF65-F5344CB8AC3E}">
        <p14:creationId xmlns:p14="http://schemas.microsoft.com/office/powerpoint/2010/main" val="1770849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a:extLst>
              <a:ext uri="{FF2B5EF4-FFF2-40B4-BE49-F238E27FC236}">
                <a16:creationId xmlns:a16="http://schemas.microsoft.com/office/drawing/2014/main" id="{0BD3BDC9-3A4D-394D-BBB7-DA6C5C19108A}"/>
              </a:ext>
            </a:extLst>
          </p:cNvPr>
          <p:cNvSpPr txBox="1">
            <a:spLocks noChangeArrowheads="1"/>
          </p:cNvSpPr>
          <p:nvPr/>
        </p:nvSpPr>
        <p:spPr bwMode="auto">
          <a:xfrm>
            <a:off x="1723437" y="207648"/>
            <a:ext cx="8493120" cy="614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9pPr>
          </a:lstStyle>
          <a:p>
            <a:pPr algn="ctr"/>
            <a:r>
              <a:rPr lang="en-GB" altLang="en-US" sz="2800" b="1" dirty="0">
                <a:latin typeface="+mj-lt"/>
              </a:rPr>
              <a:t>KEAP1/NRF2 Mutation Status Predicts Local Failure after Radiotherapy in Human NSCLC </a:t>
            </a:r>
          </a:p>
        </p:txBody>
      </p:sp>
      <p:pic>
        <p:nvPicPr>
          <p:cNvPr id="3075" name="Picture 3">
            <a:extLst>
              <a:ext uri="{FF2B5EF4-FFF2-40B4-BE49-F238E27FC236}">
                <a16:creationId xmlns:a16="http://schemas.microsoft.com/office/drawing/2014/main" id="{8FB93DB0-3DB7-C640-AC96-4815037FDB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5715" y="1120794"/>
            <a:ext cx="8460571" cy="550536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a:extLst>
              <a:ext uri="{FF2B5EF4-FFF2-40B4-BE49-F238E27FC236}">
                <a16:creationId xmlns:a16="http://schemas.microsoft.com/office/drawing/2014/main" id="{41737036-112C-2349-8CE3-48BF587B5F5A}"/>
              </a:ext>
            </a:extLst>
          </p:cNvPr>
          <p:cNvSpPr txBox="1">
            <a:spLocks noChangeArrowheads="1"/>
          </p:cNvSpPr>
          <p:nvPr/>
        </p:nvSpPr>
        <p:spPr bwMode="auto">
          <a:xfrm>
            <a:off x="7238785" y="6626160"/>
            <a:ext cx="3918240" cy="2318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9pPr>
          </a:lstStyle>
          <a:p>
            <a:r>
              <a:rPr lang="en-GB" altLang="en-US" sz="1089" b="1" dirty="0" err="1">
                <a:latin typeface="Arial" panose="020B0604020202020204" pitchFamily="34" charset="0"/>
              </a:rPr>
              <a:t>Youngtae</a:t>
            </a:r>
            <a:r>
              <a:rPr lang="en-GB" altLang="en-US" sz="1089" b="1" dirty="0">
                <a:latin typeface="Arial" panose="020B0604020202020204" pitchFamily="34" charset="0"/>
              </a:rPr>
              <a:t> </a:t>
            </a:r>
            <a:r>
              <a:rPr lang="en-GB" altLang="en-US" sz="1089" b="1" dirty="0" err="1">
                <a:latin typeface="Arial" panose="020B0604020202020204" pitchFamily="34" charset="0"/>
              </a:rPr>
              <a:t>Jeong</a:t>
            </a:r>
            <a:r>
              <a:rPr lang="en-GB" altLang="en-US" sz="1089" b="1" dirty="0">
                <a:latin typeface="Arial" panose="020B0604020202020204" pitchFamily="34" charset="0"/>
              </a:rPr>
              <a:t> et al. Cancer </a:t>
            </a:r>
            <a:r>
              <a:rPr lang="en-GB" altLang="en-US" sz="1089" b="1" dirty="0" err="1">
                <a:latin typeface="Arial" panose="020B0604020202020204" pitchFamily="34" charset="0"/>
              </a:rPr>
              <a:t>Discov</a:t>
            </a:r>
            <a:r>
              <a:rPr lang="en-GB" altLang="en-US" sz="1089" b="1" dirty="0">
                <a:latin typeface="Arial" panose="020B0604020202020204" pitchFamily="34" charset="0"/>
              </a:rPr>
              <a:t> 2017;7:86-101</a:t>
            </a:r>
          </a:p>
        </p:txBody>
      </p:sp>
    </p:spTree>
    <p:extLst>
      <p:ext uri="{BB962C8B-B14F-4D97-AF65-F5344CB8AC3E}">
        <p14:creationId xmlns:p14="http://schemas.microsoft.com/office/powerpoint/2010/main" val="327338807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78228"/>
            <a:ext cx="8229600" cy="1143000"/>
          </a:xfrm>
        </p:spPr>
        <p:txBody>
          <a:bodyPr>
            <a:normAutofit fontScale="90000"/>
          </a:bodyPr>
          <a:lstStyle/>
          <a:p>
            <a:pPr algn="ctr"/>
            <a:r>
              <a:rPr lang="en-US" b="1" dirty="0">
                <a:effectLst>
                  <a:outerShdw blurRad="50800" dist="38100" dir="2700000" algn="tl" rotWithShape="0">
                    <a:prstClr val="black">
                      <a:alpha val="40000"/>
                    </a:prstClr>
                  </a:outerShdw>
                </a:effectLst>
              </a:rPr>
              <a:t>Carbon is More Effective In Killing Cancer Stem Cells</a:t>
            </a:r>
          </a:p>
        </p:txBody>
      </p:sp>
      <p:pic>
        <p:nvPicPr>
          <p:cNvPr id="5" name="Picture 4"/>
          <p:cNvPicPr>
            <a:picLocks noChangeAspect="1"/>
          </p:cNvPicPr>
          <p:nvPr/>
        </p:nvPicPr>
        <p:blipFill>
          <a:blip r:embed="rId2"/>
          <a:stretch>
            <a:fillRect/>
          </a:stretch>
        </p:blipFill>
        <p:spPr>
          <a:xfrm>
            <a:off x="4792304" y="1688202"/>
            <a:ext cx="5418496" cy="2276108"/>
          </a:xfrm>
          <a:prstGeom prst="rect">
            <a:avLst/>
          </a:prstGeom>
        </p:spPr>
      </p:pic>
      <p:pic>
        <p:nvPicPr>
          <p:cNvPr id="6" name="Picture 5"/>
          <p:cNvPicPr>
            <a:picLocks noChangeAspect="1"/>
          </p:cNvPicPr>
          <p:nvPr/>
        </p:nvPicPr>
        <p:blipFill>
          <a:blip r:embed="rId3"/>
          <a:stretch>
            <a:fillRect/>
          </a:stretch>
        </p:blipFill>
        <p:spPr>
          <a:xfrm>
            <a:off x="4286675" y="4010100"/>
            <a:ext cx="6420604" cy="2860995"/>
          </a:xfrm>
          <a:prstGeom prst="rect">
            <a:avLst/>
          </a:prstGeom>
        </p:spPr>
      </p:pic>
      <p:sp>
        <p:nvSpPr>
          <p:cNvPr id="7" name="TextBox 6"/>
          <p:cNvSpPr txBox="1"/>
          <p:nvPr/>
        </p:nvSpPr>
        <p:spPr>
          <a:xfrm>
            <a:off x="1981201" y="1596544"/>
            <a:ext cx="2738137" cy="369332"/>
          </a:xfrm>
          <a:prstGeom prst="rect">
            <a:avLst/>
          </a:prstGeom>
          <a:noFill/>
        </p:spPr>
        <p:txBody>
          <a:bodyPr wrap="none" rtlCol="0">
            <a:spAutoFit/>
          </a:bodyPr>
          <a:lstStyle/>
          <a:p>
            <a:r>
              <a:rPr lang="en-US" b="1" dirty="0">
                <a:solidFill>
                  <a:srgbClr val="FF0000"/>
                </a:solidFill>
              </a:rPr>
              <a:t>In vitro </a:t>
            </a:r>
            <a:r>
              <a:rPr lang="en-US" b="1" dirty="0" err="1">
                <a:solidFill>
                  <a:srgbClr val="FF0000"/>
                </a:solidFill>
              </a:rPr>
              <a:t>clonogenic</a:t>
            </a:r>
            <a:r>
              <a:rPr lang="en-US" b="1" dirty="0">
                <a:solidFill>
                  <a:srgbClr val="FF0000"/>
                </a:solidFill>
              </a:rPr>
              <a:t> survival</a:t>
            </a:r>
          </a:p>
        </p:txBody>
      </p:sp>
      <p:pic>
        <p:nvPicPr>
          <p:cNvPr id="8" name="Picture 7"/>
          <p:cNvPicPr>
            <a:picLocks noChangeAspect="1"/>
          </p:cNvPicPr>
          <p:nvPr/>
        </p:nvPicPr>
        <p:blipFill>
          <a:blip r:embed="rId4"/>
          <a:stretch>
            <a:fillRect/>
          </a:stretch>
        </p:blipFill>
        <p:spPr>
          <a:xfrm>
            <a:off x="1524001" y="2015554"/>
            <a:ext cx="2971941" cy="2897642"/>
          </a:xfrm>
          <a:prstGeom prst="rect">
            <a:avLst/>
          </a:prstGeom>
        </p:spPr>
      </p:pic>
      <p:sp>
        <p:nvSpPr>
          <p:cNvPr id="12" name="TextBox 11"/>
          <p:cNvSpPr txBox="1"/>
          <p:nvPr/>
        </p:nvSpPr>
        <p:spPr>
          <a:xfrm>
            <a:off x="6127043" y="1333314"/>
            <a:ext cx="3852337" cy="369332"/>
          </a:xfrm>
          <a:prstGeom prst="rect">
            <a:avLst/>
          </a:prstGeom>
          <a:noFill/>
        </p:spPr>
        <p:txBody>
          <a:bodyPr wrap="none" rtlCol="0">
            <a:spAutoFit/>
          </a:bodyPr>
          <a:lstStyle/>
          <a:p>
            <a:r>
              <a:rPr lang="en-US" b="1" dirty="0">
                <a:solidFill>
                  <a:srgbClr val="FF0000"/>
                </a:solidFill>
              </a:rPr>
              <a:t>In vivo growth by beam type and dose</a:t>
            </a:r>
          </a:p>
        </p:txBody>
      </p:sp>
      <p:sp>
        <p:nvSpPr>
          <p:cNvPr id="13" name="TextBox 12"/>
          <p:cNvSpPr txBox="1"/>
          <p:nvPr/>
        </p:nvSpPr>
        <p:spPr>
          <a:xfrm>
            <a:off x="1981200" y="5447301"/>
            <a:ext cx="2135264" cy="646331"/>
          </a:xfrm>
          <a:prstGeom prst="rect">
            <a:avLst/>
          </a:prstGeom>
          <a:noFill/>
        </p:spPr>
        <p:txBody>
          <a:bodyPr wrap="square" rtlCol="0">
            <a:spAutoFit/>
          </a:bodyPr>
          <a:lstStyle/>
          <a:p>
            <a:r>
              <a:rPr lang="en-US" b="1" dirty="0">
                <a:solidFill>
                  <a:srgbClr val="FF0000"/>
                </a:solidFill>
              </a:rPr>
              <a:t>% putative CSC- like </a:t>
            </a:r>
            <a:r>
              <a:rPr lang="en-US" b="1" i="1" dirty="0">
                <a:solidFill>
                  <a:srgbClr val="FF0000"/>
                </a:solidFill>
              </a:rPr>
              <a:t>in vivo </a:t>
            </a:r>
            <a:r>
              <a:rPr lang="en-US" b="1" dirty="0">
                <a:solidFill>
                  <a:srgbClr val="FF0000"/>
                </a:solidFill>
              </a:rPr>
              <a:t>after RT</a:t>
            </a:r>
          </a:p>
        </p:txBody>
      </p:sp>
      <p:sp>
        <p:nvSpPr>
          <p:cNvPr id="14" name="TextBox 13"/>
          <p:cNvSpPr txBox="1"/>
          <p:nvPr/>
        </p:nvSpPr>
        <p:spPr>
          <a:xfrm>
            <a:off x="1576372" y="6467103"/>
            <a:ext cx="3299326" cy="369332"/>
          </a:xfrm>
          <a:prstGeom prst="rect">
            <a:avLst/>
          </a:prstGeom>
          <a:noFill/>
        </p:spPr>
        <p:txBody>
          <a:bodyPr wrap="none" rtlCol="0">
            <a:spAutoFit/>
          </a:bodyPr>
          <a:lstStyle/>
          <a:p>
            <a:r>
              <a:rPr lang="en-US" dirty="0">
                <a:solidFill>
                  <a:schemeClr val="accent6">
                    <a:lumMod val="50000"/>
                  </a:schemeClr>
                </a:solidFill>
              </a:rPr>
              <a:t>Cui X et al, Cancer Research 2011</a:t>
            </a:r>
          </a:p>
        </p:txBody>
      </p:sp>
      <p:cxnSp>
        <p:nvCxnSpPr>
          <p:cNvPr id="10" name="Straight Connector 9"/>
          <p:cNvCxnSpPr/>
          <p:nvPr/>
        </p:nvCxnSpPr>
        <p:spPr>
          <a:xfrm flipV="1">
            <a:off x="1524000" y="1223937"/>
            <a:ext cx="9144000" cy="39690"/>
          </a:xfrm>
          <a:prstGeom prst="line">
            <a:avLst/>
          </a:prstGeom>
          <a:ln/>
        </p:spPr>
        <p:style>
          <a:lnRef idx="3">
            <a:schemeClr val="dk1"/>
          </a:lnRef>
          <a:fillRef idx="0">
            <a:schemeClr val="dk1"/>
          </a:fillRef>
          <a:effectRef idx="2">
            <a:schemeClr val="dk1"/>
          </a:effectRef>
          <a:fontRef idx="minor">
            <a:schemeClr val="tx1"/>
          </a:fontRef>
        </p:style>
      </p:cxnSp>
      <p:sp>
        <p:nvSpPr>
          <p:cNvPr id="3" name="TextBox 2"/>
          <p:cNvSpPr txBox="1"/>
          <p:nvPr/>
        </p:nvSpPr>
        <p:spPr>
          <a:xfrm>
            <a:off x="5167586" y="490483"/>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71310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849440" y="145158"/>
            <a:ext cx="8755962" cy="11336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FFFFF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b="1" dirty="0">
                <a:solidFill>
                  <a:schemeClr val="tx1"/>
                </a:solidFill>
                <a:latin typeface="+mj-lt"/>
              </a:rPr>
              <a:t>Survival of Cells Irradiated with Carbon Ions</a:t>
            </a:r>
            <a:br>
              <a:rPr lang="en-GB" b="1" dirty="0">
                <a:solidFill>
                  <a:schemeClr val="tx1"/>
                </a:solidFill>
                <a:latin typeface="+mj-lt"/>
              </a:rPr>
            </a:br>
            <a:r>
              <a:rPr lang="en-GB" b="1" dirty="0">
                <a:solidFill>
                  <a:schemeClr val="tx1"/>
                </a:solidFill>
                <a:latin typeface="+mj-lt"/>
              </a:rPr>
              <a:t>in </a:t>
            </a:r>
            <a:r>
              <a:rPr lang="en-GB" b="1" dirty="0" err="1">
                <a:solidFill>
                  <a:schemeClr val="tx1"/>
                </a:solidFill>
                <a:latin typeface="+mj-lt"/>
              </a:rPr>
              <a:t>Oxic</a:t>
            </a:r>
            <a:r>
              <a:rPr lang="en-GB" b="1" dirty="0">
                <a:solidFill>
                  <a:schemeClr val="tx1"/>
                </a:solidFill>
                <a:latin typeface="+mj-lt"/>
              </a:rPr>
              <a:t> (red curves) and Hypoxic conditions (blue curves) </a:t>
            </a:r>
          </a:p>
          <a:p>
            <a:pPr algn="ctr"/>
            <a:r>
              <a:rPr lang="en-GB" b="1" dirty="0">
                <a:solidFill>
                  <a:schemeClr val="tx1"/>
                </a:solidFill>
                <a:latin typeface="+mj-lt"/>
              </a:rPr>
              <a:t>for Two Different LETs</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6480" y="1513578"/>
            <a:ext cx="7439040" cy="4893634"/>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FFFFF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6687162" y="6541618"/>
            <a:ext cx="3918240" cy="2318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FFFFF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dirty="0" err="1">
                <a:latin typeface="Arial" charset="0"/>
              </a:rPr>
              <a:t>Antonovic</a:t>
            </a:r>
            <a:r>
              <a:rPr lang="en-GB" sz="1100" b="1" dirty="0">
                <a:latin typeface="Arial" charset="0"/>
              </a:rPr>
              <a:t> L et al. J </a:t>
            </a:r>
            <a:r>
              <a:rPr lang="en-GB" sz="1100" b="1" dirty="0" err="1">
                <a:latin typeface="Arial" charset="0"/>
              </a:rPr>
              <a:t>Radiat</a:t>
            </a:r>
            <a:r>
              <a:rPr lang="en-GB" sz="1100" b="1" dirty="0">
                <a:latin typeface="Arial" charset="0"/>
              </a:rPr>
              <a:t> Res 2013;54:18-26</a:t>
            </a:r>
          </a:p>
        </p:txBody>
      </p:sp>
    </p:spTree>
    <p:extLst>
      <p:ext uri="{BB962C8B-B14F-4D97-AF65-F5344CB8AC3E}">
        <p14:creationId xmlns:p14="http://schemas.microsoft.com/office/powerpoint/2010/main" val="30192906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BB0BEF0-E3B8-38F6-DBE8-E8291F3EEE21}"/>
              </a:ext>
            </a:extLst>
          </p:cNvPr>
          <p:cNvGrpSpPr/>
          <p:nvPr/>
        </p:nvGrpSpPr>
        <p:grpSpPr>
          <a:xfrm>
            <a:off x="1621376" y="180530"/>
            <a:ext cx="9042867" cy="6472847"/>
            <a:chOff x="891041" y="850720"/>
            <a:chExt cx="7867636" cy="4800948"/>
          </a:xfrm>
        </p:grpSpPr>
        <p:sp>
          <p:nvSpPr>
            <p:cNvPr id="2" name="Oval 1"/>
            <p:cNvSpPr/>
            <p:nvPr/>
          </p:nvSpPr>
          <p:spPr>
            <a:xfrm>
              <a:off x="3720769" y="2457442"/>
              <a:ext cx="1658668" cy="146898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Arrow Connector 6"/>
            <p:cNvCxnSpPr/>
            <p:nvPr/>
          </p:nvCxnSpPr>
          <p:spPr>
            <a:xfrm flipH="1">
              <a:off x="4753435" y="1752549"/>
              <a:ext cx="336788" cy="6473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flipV="1">
              <a:off x="5404471" y="3621876"/>
              <a:ext cx="638178" cy="2546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a:cxnSpLocks/>
            </p:cNvCxnSpPr>
            <p:nvPr/>
          </p:nvCxnSpPr>
          <p:spPr>
            <a:xfrm>
              <a:off x="3369734" y="3489580"/>
              <a:ext cx="39198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3100178" y="2664894"/>
              <a:ext cx="571988" cy="2520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4732929" y="4140034"/>
              <a:ext cx="377800" cy="5078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cxnSpLocks/>
            </p:cNvCxnSpPr>
            <p:nvPr/>
          </p:nvCxnSpPr>
          <p:spPr>
            <a:xfrm flipV="1">
              <a:off x="3489764" y="3903208"/>
              <a:ext cx="428273" cy="2334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5962405" y="2196340"/>
              <a:ext cx="1985679" cy="251107"/>
            </a:xfrm>
            <a:prstGeom prst="rect">
              <a:avLst/>
            </a:prstGeom>
            <a:noFill/>
          </p:spPr>
          <p:txBody>
            <a:bodyPr wrap="none" rtlCol="0">
              <a:spAutoFit/>
            </a:bodyPr>
            <a:lstStyle/>
            <a:p>
              <a:pPr algn="ctr"/>
              <a:r>
                <a:rPr lang="en-US" sz="1600" b="1" dirty="0"/>
                <a:t>Clinical Biology Research</a:t>
              </a:r>
            </a:p>
          </p:txBody>
        </p:sp>
        <p:sp>
          <p:nvSpPr>
            <p:cNvPr id="42" name="TextBox 41"/>
            <p:cNvSpPr txBox="1"/>
            <p:nvPr/>
          </p:nvSpPr>
          <p:spPr>
            <a:xfrm>
              <a:off x="5799739" y="2399866"/>
              <a:ext cx="2958938" cy="867463"/>
            </a:xfrm>
            <a:prstGeom prst="rect">
              <a:avLst/>
            </a:prstGeom>
            <a:noFill/>
          </p:spPr>
          <p:txBody>
            <a:bodyPr wrap="none" rtlCol="0">
              <a:spAutoFit/>
            </a:bodyPr>
            <a:lstStyle/>
            <a:p>
              <a:r>
                <a:rPr lang="en-US" sz="1000" dirty="0"/>
                <a:t>-</a:t>
              </a:r>
              <a:r>
                <a:rPr lang="en-US" sz="1400" dirty="0"/>
                <a:t>Dose limitations</a:t>
              </a:r>
            </a:p>
            <a:p>
              <a:r>
                <a:rPr lang="en-US" sz="1400" dirty="0"/>
                <a:t>-Toxicity</a:t>
              </a:r>
            </a:p>
            <a:p>
              <a:r>
                <a:rPr lang="en-US" sz="1400" dirty="0"/>
                <a:t>-Which tumor histologies benefit most</a:t>
              </a:r>
            </a:p>
            <a:p>
              <a:r>
                <a:rPr lang="en-US" sz="1400" dirty="0"/>
                <a:t>-Does it overcome tumor microenvironment</a:t>
              </a:r>
            </a:p>
            <a:p>
              <a:r>
                <a:rPr lang="en-US" sz="1400" dirty="0"/>
                <a:t>-Development of new clinical trial design</a:t>
              </a:r>
            </a:p>
          </p:txBody>
        </p:sp>
        <p:sp>
          <p:nvSpPr>
            <p:cNvPr id="40" name="TextBox 39"/>
            <p:cNvSpPr txBox="1"/>
            <p:nvPr/>
          </p:nvSpPr>
          <p:spPr>
            <a:xfrm>
              <a:off x="2157104" y="1278430"/>
              <a:ext cx="1376096" cy="707667"/>
            </a:xfrm>
            <a:prstGeom prst="rect">
              <a:avLst/>
            </a:prstGeom>
            <a:noFill/>
          </p:spPr>
          <p:txBody>
            <a:bodyPr wrap="none" rtlCol="0">
              <a:spAutoFit/>
            </a:bodyPr>
            <a:lstStyle/>
            <a:p>
              <a:r>
                <a:rPr lang="en-US" sz="1000" dirty="0"/>
                <a:t>-</a:t>
              </a:r>
              <a:r>
                <a:rPr lang="en-US" sz="1400" dirty="0"/>
                <a:t>Higher LET</a:t>
              </a:r>
            </a:p>
            <a:p>
              <a:r>
                <a:rPr lang="en-US" sz="1400" dirty="0"/>
                <a:t>-Superior RBE</a:t>
              </a:r>
            </a:p>
            <a:p>
              <a:r>
                <a:rPr lang="en-US" sz="1400" dirty="0"/>
                <a:t>-Low OER</a:t>
              </a:r>
            </a:p>
            <a:p>
              <a:r>
                <a:rPr lang="en-US" sz="1400" dirty="0"/>
                <a:t>-Narrow penumbra</a:t>
              </a:r>
            </a:p>
          </p:txBody>
        </p:sp>
        <p:sp>
          <p:nvSpPr>
            <p:cNvPr id="45" name="TextBox 44"/>
            <p:cNvSpPr txBox="1"/>
            <p:nvPr/>
          </p:nvSpPr>
          <p:spPr>
            <a:xfrm>
              <a:off x="1796411" y="855087"/>
              <a:ext cx="2665555" cy="433731"/>
            </a:xfrm>
            <a:prstGeom prst="rect">
              <a:avLst/>
            </a:prstGeom>
            <a:noFill/>
          </p:spPr>
          <p:txBody>
            <a:bodyPr wrap="none" rtlCol="0">
              <a:spAutoFit/>
            </a:bodyPr>
            <a:lstStyle/>
            <a:p>
              <a:pPr algn="ctr"/>
              <a:r>
                <a:rPr lang="en-US" sz="1600" b="1" dirty="0"/>
                <a:t>Superior Dose Depth Distribution </a:t>
              </a:r>
            </a:p>
            <a:p>
              <a:pPr algn="ctr"/>
              <a:r>
                <a:rPr lang="en-US" sz="1600" b="1" dirty="0"/>
                <a:t>&amp; Physical Beam Characteristics</a:t>
              </a:r>
            </a:p>
          </p:txBody>
        </p:sp>
        <p:sp>
          <p:nvSpPr>
            <p:cNvPr id="46" name="TextBox 45"/>
            <p:cNvSpPr txBox="1"/>
            <p:nvPr/>
          </p:nvSpPr>
          <p:spPr>
            <a:xfrm>
              <a:off x="3787350" y="2768229"/>
              <a:ext cx="1557627" cy="1095743"/>
            </a:xfrm>
            <a:prstGeom prst="rect">
              <a:avLst/>
            </a:prstGeom>
            <a:noFill/>
          </p:spPr>
          <p:txBody>
            <a:bodyPr wrap="none" rtlCol="0">
              <a:spAutoFit/>
            </a:bodyPr>
            <a:lstStyle/>
            <a:p>
              <a:pPr algn="ctr"/>
              <a:r>
                <a:rPr lang="en-US" b="1" dirty="0">
                  <a:solidFill>
                    <a:schemeClr val="bg1"/>
                  </a:solidFill>
                </a:rPr>
                <a:t>Multidisciplinary</a:t>
              </a:r>
            </a:p>
            <a:p>
              <a:pPr algn="ctr"/>
              <a:r>
                <a:rPr lang="en-US" b="1" dirty="0">
                  <a:solidFill>
                    <a:schemeClr val="bg1"/>
                  </a:solidFill>
                </a:rPr>
                <a:t>UK</a:t>
              </a:r>
              <a:br>
                <a:rPr lang="en-US" b="1" dirty="0">
                  <a:solidFill>
                    <a:schemeClr val="bg1"/>
                  </a:solidFill>
                </a:rPr>
              </a:br>
              <a:r>
                <a:rPr lang="en-US" b="1" dirty="0" err="1">
                  <a:solidFill>
                    <a:schemeClr val="bg1"/>
                  </a:solidFill>
                </a:rPr>
                <a:t>LhARA</a:t>
              </a:r>
              <a:r>
                <a:rPr lang="en-US" b="1" dirty="0">
                  <a:solidFill>
                    <a:schemeClr val="bg1"/>
                  </a:solidFill>
                </a:rPr>
                <a:t>- Ion</a:t>
              </a:r>
            </a:p>
            <a:p>
              <a:pPr algn="ctr"/>
              <a:r>
                <a:rPr lang="en-US" b="1" dirty="0">
                  <a:solidFill>
                    <a:schemeClr val="bg1"/>
                  </a:solidFill>
                </a:rPr>
                <a:t>Therapy </a:t>
              </a:r>
            </a:p>
            <a:p>
              <a:pPr algn="ctr"/>
              <a:r>
                <a:rPr lang="en-US" b="1" dirty="0">
                  <a:solidFill>
                    <a:schemeClr val="bg1"/>
                  </a:solidFill>
                </a:rPr>
                <a:t>Program</a:t>
              </a:r>
            </a:p>
          </p:txBody>
        </p:sp>
        <p:sp>
          <p:nvSpPr>
            <p:cNvPr id="48" name="TextBox 47"/>
            <p:cNvSpPr txBox="1"/>
            <p:nvPr/>
          </p:nvSpPr>
          <p:spPr>
            <a:xfrm>
              <a:off x="959886" y="3180876"/>
              <a:ext cx="2002415" cy="218245"/>
            </a:xfrm>
            <a:prstGeom prst="rect">
              <a:avLst/>
            </a:prstGeom>
            <a:noFill/>
          </p:spPr>
          <p:txBody>
            <a:bodyPr wrap="none" rtlCol="0">
              <a:spAutoFit/>
            </a:bodyPr>
            <a:lstStyle/>
            <a:p>
              <a:pPr algn="ctr">
                <a:lnSpc>
                  <a:spcPct val="80000"/>
                </a:lnSpc>
              </a:pPr>
              <a:r>
                <a:rPr lang="en-US" sz="1600" b="1" dirty="0"/>
                <a:t>Radiobiological Research</a:t>
              </a:r>
            </a:p>
          </p:txBody>
        </p:sp>
        <p:sp>
          <p:nvSpPr>
            <p:cNvPr id="52" name="TextBox 51"/>
            <p:cNvSpPr txBox="1"/>
            <p:nvPr/>
          </p:nvSpPr>
          <p:spPr>
            <a:xfrm>
              <a:off x="891041" y="3315485"/>
              <a:ext cx="2664663" cy="867463"/>
            </a:xfrm>
            <a:prstGeom prst="rect">
              <a:avLst/>
            </a:prstGeom>
            <a:noFill/>
          </p:spPr>
          <p:txBody>
            <a:bodyPr wrap="none" rtlCol="0">
              <a:spAutoFit/>
            </a:bodyPr>
            <a:lstStyle/>
            <a:p>
              <a:r>
                <a:rPr lang="en-US" sz="1000" dirty="0"/>
                <a:t>-</a:t>
              </a:r>
              <a:r>
                <a:rPr lang="en-US" sz="1400" dirty="0"/>
                <a:t>Development of radioprotectors</a:t>
              </a:r>
            </a:p>
            <a:p>
              <a:r>
                <a:rPr lang="en-US" sz="1400" dirty="0"/>
                <a:t>-Carbon ion interaction with diff tissues</a:t>
              </a:r>
            </a:p>
            <a:p>
              <a:r>
                <a:rPr lang="en-US" sz="1400" dirty="0"/>
                <a:t>-Metabolism</a:t>
              </a:r>
            </a:p>
            <a:p>
              <a:r>
                <a:rPr lang="en-US" sz="1400" dirty="0"/>
                <a:t>-Microenvironment</a:t>
              </a:r>
            </a:p>
            <a:p>
              <a:r>
                <a:rPr lang="en-US" sz="1400" dirty="0"/>
                <a:t>-CSCs</a:t>
              </a:r>
            </a:p>
          </p:txBody>
        </p:sp>
        <p:sp>
          <p:nvSpPr>
            <p:cNvPr id="49" name="TextBox 48"/>
            <p:cNvSpPr txBox="1"/>
            <p:nvPr/>
          </p:nvSpPr>
          <p:spPr>
            <a:xfrm>
              <a:off x="2311967" y="4080728"/>
              <a:ext cx="1035127" cy="251107"/>
            </a:xfrm>
            <a:prstGeom prst="rect">
              <a:avLst/>
            </a:prstGeom>
            <a:noFill/>
          </p:spPr>
          <p:txBody>
            <a:bodyPr wrap="none" rtlCol="0">
              <a:spAutoFit/>
            </a:bodyPr>
            <a:lstStyle/>
            <a:p>
              <a:pPr algn="ctr"/>
              <a:r>
                <a:rPr lang="en-US" sz="1600" b="1" dirty="0"/>
                <a:t>Engineering</a:t>
              </a:r>
            </a:p>
          </p:txBody>
        </p:sp>
        <p:sp>
          <p:nvSpPr>
            <p:cNvPr id="53" name="TextBox 52"/>
            <p:cNvSpPr txBox="1"/>
            <p:nvPr/>
          </p:nvSpPr>
          <p:spPr>
            <a:xfrm>
              <a:off x="2103359" y="4261760"/>
              <a:ext cx="1183074" cy="388075"/>
            </a:xfrm>
            <a:prstGeom prst="rect">
              <a:avLst/>
            </a:prstGeom>
            <a:noFill/>
          </p:spPr>
          <p:txBody>
            <a:bodyPr wrap="none" rtlCol="0">
              <a:spAutoFit/>
            </a:bodyPr>
            <a:lstStyle/>
            <a:p>
              <a:r>
                <a:rPr lang="en-US" sz="1000" dirty="0"/>
                <a:t>-</a:t>
              </a:r>
              <a:r>
                <a:rPr lang="en-US" sz="1400" dirty="0"/>
                <a:t>Gantry design </a:t>
              </a:r>
            </a:p>
            <a:p>
              <a:r>
                <a:rPr lang="en-US" sz="1400" dirty="0"/>
                <a:t>-Miniaturization</a:t>
              </a:r>
            </a:p>
          </p:txBody>
        </p:sp>
        <p:sp>
          <p:nvSpPr>
            <p:cNvPr id="43" name="TextBox 42"/>
            <p:cNvSpPr txBox="1"/>
            <p:nvPr/>
          </p:nvSpPr>
          <p:spPr>
            <a:xfrm>
              <a:off x="5029684" y="850720"/>
              <a:ext cx="1540110" cy="433731"/>
            </a:xfrm>
            <a:prstGeom prst="rect">
              <a:avLst/>
            </a:prstGeom>
            <a:noFill/>
          </p:spPr>
          <p:txBody>
            <a:bodyPr wrap="none" rtlCol="0">
              <a:spAutoFit/>
            </a:bodyPr>
            <a:lstStyle/>
            <a:p>
              <a:pPr algn="ctr"/>
              <a:r>
                <a:rPr lang="en-US" sz="1600" b="1" dirty="0"/>
                <a:t>Increasing the </a:t>
              </a:r>
            </a:p>
            <a:p>
              <a:pPr algn="ctr"/>
              <a:r>
                <a:rPr lang="en-US" sz="1600" b="1" dirty="0"/>
                <a:t>Patient Experience</a:t>
              </a:r>
            </a:p>
          </p:txBody>
        </p:sp>
        <p:sp>
          <p:nvSpPr>
            <p:cNvPr id="28" name="TextBox 27"/>
            <p:cNvSpPr txBox="1"/>
            <p:nvPr/>
          </p:nvSpPr>
          <p:spPr>
            <a:xfrm>
              <a:off x="5107659" y="1272787"/>
              <a:ext cx="2036390" cy="821807"/>
            </a:xfrm>
            <a:prstGeom prst="rect">
              <a:avLst/>
            </a:prstGeom>
            <a:noFill/>
          </p:spPr>
          <p:txBody>
            <a:bodyPr wrap="none" rtlCol="0">
              <a:spAutoFit/>
            </a:bodyPr>
            <a:lstStyle/>
            <a:p>
              <a:r>
                <a:rPr lang="en-US" sz="1400" dirty="0"/>
                <a:t>-New </a:t>
              </a:r>
              <a:r>
                <a:rPr lang="en-US" sz="1400" dirty="0" err="1"/>
                <a:t>Lhara</a:t>
              </a:r>
              <a:r>
                <a:rPr lang="en-US" sz="1400" dirty="0"/>
                <a:t> Ion therapy </a:t>
              </a:r>
            </a:p>
            <a:p>
              <a:r>
                <a:rPr lang="en-US" sz="1400" dirty="0"/>
                <a:t>-Less toxicity</a:t>
              </a:r>
            </a:p>
            <a:p>
              <a:r>
                <a:rPr lang="en-US" sz="1400" dirty="0"/>
                <a:t>-Given in short period of time</a:t>
              </a:r>
            </a:p>
            <a:p>
              <a:r>
                <a:rPr lang="en-US" sz="1400" dirty="0"/>
                <a:t>-Cost effectiveness research</a:t>
              </a:r>
            </a:p>
            <a:p>
              <a:endParaRPr lang="en-US" sz="1000" dirty="0"/>
            </a:p>
          </p:txBody>
        </p:sp>
        <p:sp>
          <p:nvSpPr>
            <p:cNvPr id="44" name="TextBox 43"/>
            <p:cNvSpPr txBox="1"/>
            <p:nvPr/>
          </p:nvSpPr>
          <p:spPr>
            <a:xfrm>
              <a:off x="6141468" y="3538004"/>
              <a:ext cx="1968777" cy="251107"/>
            </a:xfrm>
            <a:prstGeom prst="rect">
              <a:avLst/>
            </a:prstGeom>
            <a:noFill/>
          </p:spPr>
          <p:txBody>
            <a:bodyPr wrap="none" rtlCol="0">
              <a:spAutoFit/>
            </a:bodyPr>
            <a:lstStyle/>
            <a:p>
              <a:pPr algn="ctr"/>
              <a:r>
                <a:rPr lang="en-US" sz="1600" b="1" dirty="0"/>
                <a:t>Clinical Physics Research</a:t>
              </a:r>
            </a:p>
          </p:txBody>
        </p:sp>
        <p:sp>
          <p:nvSpPr>
            <p:cNvPr id="30" name="TextBox 29"/>
            <p:cNvSpPr txBox="1"/>
            <p:nvPr/>
          </p:nvSpPr>
          <p:spPr>
            <a:xfrm>
              <a:off x="6092716" y="3751876"/>
              <a:ext cx="2102666" cy="707667"/>
            </a:xfrm>
            <a:prstGeom prst="rect">
              <a:avLst/>
            </a:prstGeom>
            <a:noFill/>
          </p:spPr>
          <p:txBody>
            <a:bodyPr wrap="none" rtlCol="0">
              <a:spAutoFit/>
            </a:bodyPr>
            <a:lstStyle/>
            <a:p>
              <a:r>
                <a:rPr lang="en-US" sz="1400" dirty="0"/>
                <a:t>-Dose and treatment planning </a:t>
              </a:r>
            </a:p>
            <a:p>
              <a:r>
                <a:rPr lang="en-US" sz="1400" dirty="0"/>
                <a:t>-Development of IMCT</a:t>
              </a:r>
            </a:p>
            <a:p>
              <a:r>
                <a:rPr lang="en-US" sz="1400" dirty="0"/>
                <a:t>-Absorbed Dose Calculations</a:t>
              </a:r>
            </a:p>
            <a:p>
              <a:r>
                <a:rPr lang="en-US" sz="1400" dirty="0"/>
                <a:t>-Modeling RBE</a:t>
              </a:r>
            </a:p>
          </p:txBody>
        </p:sp>
        <p:grpSp>
          <p:nvGrpSpPr>
            <p:cNvPr id="5" name="Group 4"/>
            <p:cNvGrpSpPr/>
            <p:nvPr/>
          </p:nvGrpSpPr>
          <p:grpSpPr>
            <a:xfrm>
              <a:off x="4642758" y="4744727"/>
              <a:ext cx="1483096" cy="728501"/>
              <a:chOff x="4718958" y="4744727"/>
              <a:chExt cx="1483096" cy="728501"/>
            </a:xfrm>
          </p:grpSpPr>
          <p:sp>
            <p:nvSpPr>
              <p:cNvPr id="31" name="TextBox 30"/>
              <p:cNvSpPr txBox="1"/>
              <p:nvPr/>
            </p:nvSpPr>
            <p:spPr>
              <a:xfrm>
                <a:off x="5011499" y="4744727"/>
                <a:ext cx="750614" cy="433731"/>
              </a:xfrm>
              <a:prstGeom prst="rect">
                <a:avLst/>
              </a:prstGeom>
              <a:noFill/>
            </p:spPr>
            <p:txBody>
              <a:bodyPr wrap="none" rtlCol="0">
                <a:spAutoFit/>
              </a:bodyPr>
              <a:lstStyle/>
              <a:p>
                <a:pPr algn="ctr"/>
                <a:r>
                  <a:rPr lang="en-US" sz="1600" b="1" dirty="0"/>
                  <a:t>Imaging</a:t>
                </a:r>
              </a:p>
              <a:p>
                <a:pPr algn="ctr"/>
                <a:endParaRPr lang="en-US" sz="1600" b="1" dirty="0"/>
              </a:p>
            </p:txBody>
          </p:sp>
          <p:sp>
            <p:nvSpPr>
              <p:cNvPr id="32" name="TextBox 31"/>
              <p:cNvSpPr txBox="1"/>
              <p:nvPr/>
            </p:nvSpPr>
            <p:spPr>
              <a:xfrm>
                <a:off x="4718958" y="4925357"/>
                <a:ext cx="1483096" cy="547871"/>
              </a:xfrm>
              <a:prstGeom prst="rect">
                <a:avLst/>
              </a:prstGeom>
              <a:noFill/>
            </p:spPr>
            <p:txBody>
              <a:bodyPr wrap="none" rtlCol="0">
                <a:spAutoFit/>
              </a:bodyPr>
              <a:lstStyle/>
              <a:p>
                <a:r>
                  <a:rPr lang="en-US" sz="1000" dirty="0"/>
                  <a:t>-</a:t>
                </a:r>
                <a:r>
                  <a:rPr lang="en-US" sz="1400" dirty="0" err="1"/>
                  <a:t>Ionacoustic</a:t>
                </a:r>
                <a:r>
                  <a:rPr lang="en-US" sz="1400" dirty="0"/>
                  <a:t> Imaging</a:t>
                </a:r>
              </a:p>
              <a:p>
                <a:r>
                  <a:rPr lang="en-US" sz="1000" dirty="0"/>
                  <a:t>-</a:t>
                </a:r>
                <a:r>
                  <a:rPr lang="en-US" sz="1400" dirty="0"/>
                  <a:t>Positron imaging</a:t>
                </a:r>
              </a:p>
              <a:p>
                <a:r>
                  <a:rPr lang="en-US" sz="1400" dirty="0"/>
                  <a:t>-Dose distribution</a:t>
                </a:r>
              </a:p>
            </p:txBody>
          </p:sp>
        </p:grpSp>
        <p:cxnSp>
          <p:nvCxnSpPr>
            <p:cNvPr id="33" name="Straight Arrow Connector 32"/>
            <p:cNvCxnSpPr/>
            <p:nvPr/>
          </p:nvCxnSpPr>
          <p:spPr>
            <a:xfrm flipV="1">
              <a:off x="3880328" y="4087822"/>
              <a:ext cx="367355" cy="5450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747369" y="4731319"/>
              <a:ext cx="1384130" cy="251107"/>
            </a:xfrm>
            <a:prstGeom prst="rect">
              <a:avLst/>
            </a:prstGeom>
            <a:noFill/>
          </p:spPr>
          <p:txBody>
            <a:bodyPr wrap="none" rtlCol="0">
              <a:spAutoFit/>
            </a:bodyPr>
            <a:lstStyle/>
            <a:p>
              <a:r>
                <a:rPr lang="en-US" sz="1600" b="1" dirty="0"/>
                <a:t>Material Science</a:t>
              </a:r>
            </a:p>
          </p:txBody>
        </p:sp>
        <p:sp>
          <p:nvSpPr>
            <p:cNvPr id="36" name="TextBox 35"/>
            <p:cNvSpPr txBox="1"/>
            <p:nvPr/>
          </p:nvSpPr>
          <p:spPr>
            <a:xfrm>
              <a:off x="2620474" y="4944001"/>
              <a:ext cx="1945222" cy="707667"/>
            </a:xfrm>
            <a:prstGeom prst="rect">
              <a:avLst/>
            </a:prstGeom>
            <a:noFill/>
          </p:spPr>
          <p:txBody>
            <a:bodyPr wrap="square" rtlCol="0">
              <a:spAutoFit/>
            </a:bodyPr>
            <a:lstStyle/>
            <a:p>
              <a:r>
                <a:rPr lang="en-US" sz="1400" dirty="0"/>
                <a:t>-Target Production</a:t>
              </a:r>
            </a:p>
            <a:p>
              <a:r>
                <a:rPr lang="en-US" sz="1000" dirty="0"/>
                <a:t>-</a:t>
              </a:r>
              <a:r>
                <a:rPr lang="en-US" sz="1400" dirty="0"/>
                <a:t>Substance lighter than </a:t>
              </a:r>
            </a:p>
            <a:p>
              <a:r>
                <a:rPr lang="en-US" sz="1400" dirty="0"/>
                <a:t>  concrete, but just as effective</a:t>
              </a:r>
            </a:p>
          </p:txBody>
        </p:sp>
        <p:cxnSp>
          <p:nvCxnSpPr>
            <p:cNvPr id="37" name="Straight Arrow Connector 36"/>
            <p:cNvCxnSpPr>
              <a:cxnSpLocks/>
            </p:cNvCxnSpPr>
            <p:nvPr/>
          </p:nvCxnSpPr>
          <p:spPr>
            <a:xfrm flipH="1" flipV="1">
              <a:off x="5168043" y="3963001"/>
              <a:ext cx="874605" cy="5965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6212826" y="4559561"/>
              <a:ext cx="1341731" cy="251107"/>
            </a:xfrm>
            <a:prstGeom prst="rect">
              <a:avLst/>
            </a:prstGeom>
            <a:noFill/>
          </p:spPr>
          <p:txBody>
            <a:bodyPr wrap="none" rtlCol="0">
              <a:spAutoFit/>
            </a:bodyPr>
            <a:lstStyle/>
            <a:p>
              <a:pPr algn="ctr"/>
              <a:r>
                <a:rPr lang="en-US" sz="1600" b="1" dirty="0"/>
                <a:t>STFC/UKRI/ITRF</a:t>
              </a:r>
            </a:p>
          </p:txBody>
        </p:sp>
        <p:sp>
          <p:nvSpPr>
            <p:cNvPr id="51" name="TextBox 50"/>
            <p:cNvSpPr txBox="1"/>
            <p:nvPr/>
          </p:nvSpPr>
          <p:spPr>
            <a:xfrm>
              <a:off x="6212826" y="4767421"/>
              <a:ext cx="2306288" cy="643749"/>
            </a:xfrm>
            <a:prstGeom prst="rect">
              <a:avLst/>
            </a:prstGeom>
            <a:noFill/>
          </p:spPr>
          <p:txBody>
            <a:bodyPr wrap="none" rtlCol="0">
              <a:spAutoFit/>
            </a:bodyPr>
            <a:lstStyle/>
            <a:p>
              <a:pPr>
                <a:lnSpc>
                  <a:spcPct val="90000"/>
                </a:lnSpc>
              </a:pPr>
              <a:r>
                <a:rPr lang="en-US" sz="1000" dirty="0"/>
                <a:t>-</a:t>
              </a:r>
              <a:r>
                <a:rPr lang="en-US" sz="1400" dirty="0"/>
                <a:t>Beam Production</a:t>
              </a:r>
            </a:p>
            <a:p>
              <a:pPr>
                <a:lnSpc>
                  <a:spcPct val="90000"/>
                </a:lnSpc>
              </a:pPr>
              <a:r>
                <a:rPr lang="en-US" sz="1400" dirty="0"/>
                <a:t>-Beam Delivery</a:t>
              </a:r>
            </a:p>
            <a:p>
              <a:pPr>
                <a:lnSpc>
                  <a:spcPct val="90000"/>
                </a:lnSpc>
              </a:pPr>
              <a:r>
                <a:rPr lang="en-US" sz="1400" dirty="0"/>
                <a:t>-Accelerator miniaturization</a:t>
              </a:r>
            </a:p>
            <a:p>
              <a:pPr>
                <a:lnSpc>
                  <a:spcPct val="90000"/>
                </a:lnSpc>
              </a:pPr>
              <a:r>
                <a:rPr lang="en-US" sz="1400" dirty="0"/>
                <a:t>-Active and Passive Beam Shaping</a:t>
              </a:r>
            </a:p>
          </p:txBody>
        </p:sp>
        <p:sp>
          <p:nvSpPr>
            <p:cNvPr id="54" name="TextBox 53"/>
            <p:cNvSpPr txBox="1"/>
            <p:nvPr/>
          </p:nvSpPr>
          <p:spPr>
            <a:xfrm>
              <a:off x="2015023" y="2251176"/>
              <a:ext cx="693264" cy="251107"/>
            </a:xfrm>
            <a:prstGeom prst="rect">
              <a:avLst/>
            </a:prstGeom>
            <a:noFill/>
          </p:spPr>
          <p:txBody>
            <a:bodyPr wrap="none" rtlCol="0">
              <a:spAutoFit/>
            </a:bodyPr>
            <a:lstStyle/>
            <a:p>
              <a:pPr algn="ctr"/>
              <a:r>
                <a:rPr lang="en-US" sz="1600" b="1" dirty="0"/>
                <a:t>Physics</a:t>
              </a:r>
            </a:p>
          </p:txBody>
        </p:sp>
        <p:sp>
          <p:nvSpPr>
            <p:cNvPr id="55" name="TextBox 54"/>
            <p:cNvSpPr txBox="1"/>
            <p:nvPr/>
          </p:nvSpPr>
          <p:spPr>
            <a:xfrm>
              <a:off x="1623529" y="2446704"/>
              <a:ext cx="1613414" cy="388075"/>
            </a:xfrm>
            <a:prstGeom prst="rect">
              <a:avLst/>
            </a:prstGeom>
            <a:noFill/>
          </p:spPr>
          <p:txBody>
            <a:bodyPr wrap="none" rtlCol="0">
              <a:spAutoFit/>
            </a:bodyPr>
            <a:lstStyle/>
            <a:p>
              <a:r>
                <a:rPr lang="en-US" sz="1000" dirty="0"/>
                <a:t>-</a:t>
              </a:r>
              <a:r>
                <a:rPr lang="en-US" sz="1400" dirty="0"/>
                <a:t>Beam characterization</a:t>
              </a:r>
            </a:p>
            <a:p>
              <a:r>
                <a:rPr lang="en-US" sz="1400" dirty="0"/>
                <a:t>-Beam heterogeneity</a:t>
              </a:r>
            </a:p>
          </p:txBody>
        </p:sp>
        <p:cxnSp>
          <p:nvCxnSpPr>
            <p:cNvPr id="56" name="Straight Arrow Connector 55"/>
            <p:cNvCxnSpPr>
              <a:cxnSpLocks/>
            </p:cNvCxnSpPr>
            <p:nvPr/>
          </p:nvCxnSpPr>
          <p:spPr>
            <a:xfrm>
              <a:off x="3641363" y="1704687"/>
              <a:ext cx="456343" cy="5913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H="1">
              <a:off x="5303590" y="2343566"/>
              <a:ext cx="542714" cy="2410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631139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1"/>
            </p:custDataLst>
          </p:nvPr>
        </p:nvGraphicFramePr>
        <p:xfrm>
          <a:off x="1525892" y="1622"/>
          <a:ext cx="1619" cy="1619"/>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4" name="Object 3" hidden="1"/>
                      <p:cNvPicPr/>
                      <p:nvPr/>
                    </p:nvPicPr>
                    <p:blipFill>
                      <a:blip r:embed="rId4"/>
                      <a:stretch>
                        <a:fillRect/>
                      </a:stretch>
                    </p:blipFill>
                    <p:spPr>
                      <a:xfrm>
                        <a:off x="1525892" y="1622"/>
                        <a:ext cx="1619" cy="1619"/>
                      </a:xfrm>
                      <a:prstGeom prst="rect">
                        <a:avLst/>
                      </a:prstGeom>
                    </p:spPr>
                  </p:pic>
                </p:oleObj>
              </mc:Fallback>
            </mc:AlternateContent>
          </a:graphicData>
        </a:graphic>
      </p:graphicFrame>
      <p:sp>
        <p:nvSpPr>
          <p:cNvPr id="2" name="Title 1"/>
          <p:cNvSpPr>
            <a:spLocks noGrp="1"/>
          </p:cNvSpPr>
          <p:nvPr>
            <p:ph type="title"/>
          </p:nvPr>
        </p:nvSpPr>
        <p:spPr>
          <a:xfrm>
            <a:off x="1645752" y="234864"/>
            <a:ext cx="8793595" cy="149579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spAutoFit/>
          </a:bodyPr>
          <a:lstStyle/>
          <a:p>
            <a:pPr marL="413031" algn="ctr"/>
            <a:r>
              <a:rPr lang="en-US" sz="3600" b="1" dirty="0"/>
              <a:t>There is a strong rationale for the clinical benefit of proton and carbon therapies, but current evidence is limited</a:t>
            </a:r>
          </a:p>
        </p:txBody>
      </p:sp>
      <p:sp>
        <p:nvSpPr>
          <p:cNvPr id="18" name="Rectangle 17"/>
          <p:cNvSpPr>
            <a:spLocks/>
          </p:cNvSpPr>
          <p:nvPr/>
        </p:nvSpPr>
        <p:spPr>
          <a:xfrm>
            <a:off x="3042363" y="1968015"/>
            <a:ext cx="6107274" cy="445771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37" dirty="0" err="1">
              <a:solidFill>
                <a:schemeClr val="tx1"/>
              </a:solidFill>
            </a:endParaRPr>
          </a:p>
        </p:txBody>
      </p:sp>
      <p:sp>
        <p:nvSpPr>
          <p:cNvPr id="10" name="Rectangle 11"/>
          <p:cNvSpPr txBox="1">
            <a:spLocks/>
          </p:cNvSpPr>
          <p:nvPr/>
        </p:nvSpPr>
        <p:spPr bwMode="gray">
          <a:xfrm>
            <a:off x="3512492" y="2447331"/>
            <a:ext cx="996628" cy="1554439"/>
          </a:xfrm>
          <a:prstGeom prst="rect">
            <a:avLst/>
          </a:prstGeom>
          <a:solidFill>
            <a:schemeClr val="accent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3472" tIns="73472" rIns="73472" bIns="73472"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837" b="1" dirty="0">
                <a:solidFill>
                  <a:schemeClr val="bg1"/>
                </a:solidFill>
              </a:rPr>
              <a:t>Proton</a:t>
            </a:r>
          </a:p>
        </p:txBody>
      </p:sp>
      <p:sp>
        <p:nvSpPr>
          <p:cNvPr id="11" name="Rectangle 11"/>
          <p:cNvSpPr txBox="1">
            <a:spLocks/>
          </p:cNvSpPr>
          <p:nvPr/>
        </p:nvSpPr>
        <p:spPr bwMode="gray">
          <a:xfrm>
            <a:off x="3512492" y="4391975"/>
            <a:ext cx="996628" cy="1554439"/>
          </a:xfrm>
          <a:prstGeom prst="rect">
            <a:avLst/>
          </a:prstGeom>
          <a:solidFill>
            <a:schemeClr val="accent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3472" tIns="73472" rIns="73472" bIns="73472"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837" b="1" dirty="0">
                <a:solidFill>
                  <a:schemeClr val="bg1"/>
                </a:solidFill>
              </a:rPr>
              <a:t>Carbon</a:t>
            </a:r>
          </a:p>
        </p:txBody>
      </p:sp>
      <p:sp>
        <p:nvSpPr>
          <p:cNvPr id="12" name="Rectangle 26"/>
          <p:cNvSpPr txBox="1">
            <a:spLocks/>
          </p:cNvSpPr>
          <p:nvPr/>
        </p:nvSpPr>
        <p:spPr bwMode="gray">
          <a:xfrm>
            <a:off x="4665165" y="2447332"/>
            <a:ext cx="4419505" cy="115379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lvl="1">
              <a:spcBef>
                <a:spcPct val="50000"/>
              </a:spcBef>
            </a:pPr>
            <a:r>
              <a:rPr lang="en-US" sz="1837" dirty="0"/>
              <a:t>Deliver a higher, targeted radiation dose with decreased toxicity to surrounding tissue compared with photon therapy, especially near critical structures</a:t>
            </a:r>
          </a:p>
        </p:txBody>
      </p:sp>
      <p:sp>
        <p:nvSpPr>
          <p:cNvPr id="14" name="Rectangle 26"/>
          <p:cNvSpPr txBox="1">
            <a:spLocks/>
          </p:cNvSpPr>
          <p:nvPr/>
        </p:nvSpPr>
        <p:spPr bwMode="gray">
          <a:xfrm>
            <a:off x="4665165" y="4391976"/>
            <a:ext cx="4419505" cy="158649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lvl="1">
              <a:spcBef>
                <a:spcPct val="50000"/>
              </a:spcBef>
            </a:pPr>
            <a:r>
              <a:rPr lang="en-US" sz="1837" dirty="0"/>
              <a:t>Further increase target tissue damage with decreased secondary tissue affected compared with proton</a:t>
            </a:r>
          </a:p>
          <a:p>
            <a:pPr lvl="1">
              <a:spcBef>
                <a:spcPct val="50000"/>
              </a:spcBef>
            </a:pPr>
            <a:r>
              <a:rPr lang="en-US" sz="1837" dirty="0"/>
              <a:t>Specific potential benefit with intractable radio-resistant tumors</a:t>
            </a:r>
          </a:p>
        </p:txBody>
      </p:sp>
      <p:sp>
        <p:nvSpPr>
          <p:cNvPr id="15" name="AutoShape 250"/>
          <p:cNvSpPr>
            <a:spLocks noChangeArrowheads="1"/>
          </p:cNvSpPr>
          <p:nvPr/>
        </p:nvSpPr>
        <p:spPr bwMode="gray">
          <a:xfrm>
            <a:off x="4804197" y="2049917"/>
            <a:ext cx="4419505" cy="32661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659" anchor="b">
            <a:spAutoFit/>
          </a:bodyPr>
          <a:lstStyle/>
          <a:p>
            <a:r>
              <a:rPr lang="en-US" sz="2000" b="1" dirty="0">
                <a:solidFill>
                  <a:schemeClr val="tx2"/>
                </a:solidFill>
              </a:rPr>
              <a:t>Rationale for clinical benefit</a:t>
            </a:r>
            <a:endParaRPr lang="en-US" sz="2000" dirty="0">
              <a:solidFill>
                <a:schemeClr val="tx2"/>
              </a:solidFill>
            </a:endParaRPr>
          </a:p>
        </p:txBody>
      </p:sp>
      <p:cxnSp>
        <p:nvCxnSpPr>
          <p:cNvPr id="16" name="Straight Connector 15"/>
          <p:cNvCxnSpPr>
            <a:cxnSpLocks/>
          </p:cNvCxnSpPr>
          <p:nvPr/>
        </p:nvCxnSpPr>
        <p:spPr>
          <a:xfrm>
            <a:off x="4665165" y="2376535"/>
            <a:ext cx="441950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AutoShape 250"/>
          <p:cNvSpPr>
            <a:spLocks noChangeArrowheads="1"/>
          </p:cNvSpPr>
          <p:nvPr/>
        </p:nvSpPr>
        <p:spPr bwMode="gray">
          <a:xfrm>
            <a:off x="3512492" y="2040198"/>
            <a:ext cx="996628" cy="32661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659" anchor="b">
            <a:spAutoFit/>
          </a:bodyPr>
          <a:lstStyle/>
          <a:p>
            <a:r>
              <a:rPr lang="en-US" sz="2000" b="1" dirty="0">
                <a:solidFill>
                  <a:schemeClr val="tx2"/>
                </a:solidFill>
              </a:rPr>
              <a:t>Therapy</a:t>
            </a:r>
            <a:endParaRPr lang="en-US" sz="2000" dirty="0">
              <a:solidFill>
                <a:schemeClr val="tx2"/>
              </a:solidFill>
            </a:endParaRPr>
          </a:p>
        </p:txBody>
      </p:sp>
      <p:cxnSp>
        <p:nvCxnSpPr>
          <p:cNvPr id="13" name="Straight Connector 12"/>
          <p:cNvCxnSpPr>
            <a:cxnSpLocks/>
          </p:cNvCxnSpPr>
          <p:nvPr/>
        </p:nvCxnSpPr>
        <p:spPr>
          <a:xfrm>
            <a:off x="4665165" y="4196872"/>
            <a:ext cx="4419505" cy="0"/>
          </a:xfrm>
          <a:prstGeom prst="line">
            <a:avLst/>
          </a:prstGeom>
          <a:ln w="19050">
            <a:solidFill>
              <a:srgbClr val="808080"/>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a:off x="3503568" y="2376535"/>
            <a:ext cx="10134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862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718381" y="271006"/>
            <a:ext cx="8708204"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err="1">
                <a:effectLst>
                  <a:outerShdw blurRad="50800" dist="38100" dir="2700000" algn="tl" rotWithShape="0">
                    <a:prstClr val="black">
                      <a:alpha val="40000"/>
                    </a:prstClr>
                  </a:outerShdw>
                </a:effectLst>
              </a:rPr>
              <a:t>Dosimetry</a:t>
            </a:r>
            <a:br>
              <a:rPr lang="en-US" b="1" dirty="0">
                <a:effectLst>
                  <a:outerShdw blurRad="50800" dist="38100" dir="2700000" algn="tl" rotWithShape="0">
                    <a:prstClr val="black">
                      <a:alpha val="40000"/>
                    </a:prstClr>
                  </a:outerShdw>
                </a:effectLst>
              </a:rPr>
            </a:br>
            <a:r>
              <a:rPr lang="en-US" b="1" dirty="0">
                <a:effectLst>
                  <a:outerShdw blurRad="50800" dist="38100" dir="2700000" algn="tl" rotWithShape="0">
                    <a:prstClr val="black">
                      <a:alpha val="40000"/>
                    </a:prstClr>
                  </a:outerShdw>
                </a:effectLst>
              </a:rPr>
              <a:t>Photons vs. Protons vs. Carbon</a:t>
            </a:r>
          </a:p>
        </p:txBody>
      </p:sp>
      <p:pic>
        <p:nvPicPr>
          <p:cNvPr id="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971800" y="2452689"/>
            <a:ext cx="7010400" cy="4268787"/>
          </a:xfrm>
          <a:prstGeom prst="rect">
            <a:avLst/>
          </a:prstGeom>
          <a:noFill/>
        </p:spPr>
      </p:pic>
      <p:cxnSp>
        <p:nvCxnSpPr>
          <p:cNvPr id="4" name="Straight Connector 3"/>
          <p:cNvCxnSpPr/>
          <p:nvPr/>
        </p:nvCxnSpPr>
        <p:spPr>
          <a:xfrm flipV="1">
            <a:off x="1524000" y="1768173"/>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pic>
        <p:nvPicPr>
          <p:cNvPr id="5" name="Picture 4" descr="Slide 1 cop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0159" y="5354584"/>
            <a:ext cx="482600" cy="584200"/>
          </a:xfrm>
          <a:prstGeom prst="rect">
            <a:avLst/>
          </a:prstGeom>
        </p:spPr>
      </p:pic>
    </p:spTree>
    <p:extLst>
      <p:ext uri="{BB962C8B-B14F-4D97-AF65-F5344CB8AC3E}">
        <p14:creationId xmlns:p14="http://schemas.microsoft.com/office/powerpoint/2010/main" val="761155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6324" y="161301"/>
            <a:ext cx="9357818" cy="1077218"/>
          </a:xfrm>
          <a:prstGeom prst="rect">
            <a:avLst/>
          </a:prstGeom>
        </p:spPr>
        <p:txBody>
          <a:bodyPr wrap="none">
            <a:spAutoFit/>
          </a:bodyPr>
          <a:lstStyle/>
          <a:p>
            <a:pPr algn="ctr"/>
            <a:r>
              <a:rPr lang="en-US" sz="3200" b="1" dirty="0">
                <a:effectLst>
                  <a:outerShdw blurRad="50800" dist="38100" dir="2700000" algn="tl" rotWithShape="0">
                    <a:prstClr val="black">
                      <a:alpha val="40000"/>
                    </a:prstClr>
                  </a:outerShdw>
                </a:effectLst>
                <a:latin typeface="+mj-lt"/>
              </a:rPr>
              <a:t>Carbon Ions Induce More Lethal Damage Per Unit Dose </a:t>
            </a:r>
          </a:p>
          <a:p>
            <a:pPr algn="ctr"/>
            <a:r>
              <a:rPr lang="en-US" sz="3200" b="1" dirty="0">
                <a:effectLst>
                  <a:outerShdw blurRad="50800" dist="38100" dir="2700000" algn="tl" rotWithShape="0">
                    <a:prstClr val="black">
                      <a:alpha val="40000"/>
                    </a:prstClr>
                  </a:outerShdw>
                </a:effectLst>
                <a:latin typeface="+mj-lt"/>
              </a:rPr>
              <a:t>than Photons or Protons</a:t>
            </a:r>
            <a:endParaRPr lang="en-US" sz="3200" dirty="0">
              <a:latin typeface="+mj-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07851" y="1306964"/>
            <a:ext cx="6017171" cy="34285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p:nvPr/>
        </p:nvSpPr>
        <p:spPr>
          <a:xfrm>
            <a:off x="1951600" y="4807909"/>
            <a:ext cx="8382000" cy="1856919"/>
          </a:xfrm>
          <a:prstGeom prst="rect">
            <a:avLst/>
          </a:prstGeom>
        </p:spPr>
        <p:txBody>
          <a:bodyPr wrap="square">
            <a:spAutoFit/>
          </a:bodyPr>
          <a:lstStyle/>
          <a:p>
            <a:pPr>
              <a:spcBef>
                <a:spcPts val="800"/>
              </a:spcBef>
            </a:pPr>
            <a:r>
              <a:rPr lang="en-US" b="1" dirty="0">
                <a:solidFill>
                  <a:srgbClr val="FF0000"/>
                </a:solidFill>
                <a:latin typeface="Arial" charset="0"/>
              </a:rPr>
              <a:t>Increased Biological Effectiveness</a:t>
            </a:r>
            <a:r>
              <a:rPr lang="en-US" dirty="0">
                <a:latin typeface="Arial" charset="0"/>
              </a:rPr>
              <a:t>: </a:t>
            </a:r>
          </a:p>
          <a:p>
            <a:pPr>
              <a:spcBef>
                <a:spcPts val="800"/>
              </a:spcBef>
            </a:pPr>
            <a:r>
              <a:rPr lang="en-US" b="1" dirty="0">
                <a:latin typeface="Arial" charset="0"/>
              </a:rPr>
              <a:t>	Relative Biological Effectiveness is 3 times protons</a:t>
            </a:r>
          </a:p>
          <a:p>
            <a:pPr marL="742950" lvl="1" indent="-285750">
              <a:buFont typeface="Arial"/>
              <a:buChar char="•"/>
            </a:pPr>
            <a:r>
              <a:rPr lang="en-US" dirty="0">
                <a:latin typeface="Arial" charset="0"/>
              </a:rPr>
              <a:t>Reduces # fractionations by ~ 2:  greater patient throughput/compliance</a:t>
            </a:r>
          </a:p>
          <a:p>
            <a:pPr marL="742950" lvl="1" indent="-285750">
              <a:buFont typeface="Arial"/>
              <a:buChar char="•"/>
            </a:pPr>
            <a:r>
              <a:rPr lang="en-US" dirty="0">
                <a:latin typeface="Arial" charset="0"/>
              </a:rPr>
              <a:t>Countermands radio-resistance: non-repairable, double-strand breaks</a:t>
            </a:r>
          </a:p>
          <a:p>
            <a:endParaRPr lang="en-US" b="1" dirty="0">
              <a:solidFill>
                <a:srgbClr val="FF0000"/>
              </a:solidFill>
              <a:latin typeface="Arial" charset="0"/>
            </a:endParaRPr>
          </a:p>
          <a:p>
            <a:r>
              <a:rPr lang="en-US" b="1" dirty="0">
                <a:solidFill>
                  <a:srgbClr val="FF0000"/>
                </a:solidFill>
                <a:latin typeface="Arial" charset="0"/>
              </a:rPr>
              <a:t>Production of positrons permits active monitoring using PET</a:t>
            </a:r>
          </a:p>
        </p:txBody>
      </p:sp>
    </p:spTree>
    <p:extLst>
      <p:ext uri="{BB962C8B-B14F-4D97-AF65-F5344CB8AC3E}">
        <p14:creationId xmlns:p14="http://schemas.microsoft.com/office/powerpoint/2010/main" val="215545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48-717X-9-88-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308" y="1613572"/>
            <a:ext cx="7637517" cy="5244428"/>
          </a:xfrm>
          <a:prstGeom prst="rect">
            <a:avLst/>
          </a:prstGeom>
        </p:spPr>
      </p:pic>
      <p:sp>
        <p:nvSpPr>
          <p:cNvPr id="2" name="Rectangle 1"/>
          <p:cNvSpPr/>
          <p:nvPr/>
        </p:nvSpPr>
        <p:spPr>
          <a:xfrm>
            <a:off x="209087" y="193559"/>
            <a:ext cx="11457775" cy="1200329"/>
          </a:xfrm>
          <a:prstGeom prst="rect">
            <a:avLst/>
          </a:prstGeom>
        </p:spPr>
        <p:txBody>
          <a:bodyPr wrap="square">
            <a:spAutoFit/>
          </a:bodyPr>
          <a:lstStyle/>
          <a:p>
            <a:pPr algn="ctr">
              <a:spcBef>
                <a:spcPct val="20000"/>
              </a:spcBef>
            </a:pPr>
            <a:r>
              <a:rPr lang="en-US" altLang="ja-JP" sz="3600" b="1" dirty="0">
                <a:effectLst>
                  <a:outerShdw blurRad="50800" dist="38100" dir="2700000" algn="tl" rotWithShape="0">
                    <a:prstClr val="black">
                      <a:alpha val="40000"/>
                    </a:prstClr>
                  </a:outerShdw>
                </a:effectLst>
                <a:latin typeface="+mj-lt"/>
                <a:ea typeface="メイリオ" charset="0"/>
                <a:cs typeface="メイリオ" charset="0"/>
              </a:rPr>
              <a:t>Superior Dose Distribution and Biological Effectiveness of Carbon Ions Compared to Protons and Photons</a:t>
            </a:r>
          </a:p>
        </p:txBody>
      </p:sp>
    </p:spTree>
    <p:extLst>
      <p:ext uri="{BB962C8B-B14F-4D97-AF65-F5344CB8AC3E}">
        <p14:creationId xmlns:p14="http://schemas.microsoft.com/office/powerpoint/2010/main" val="2024232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A421B-8403-1CAA-56F9-DEA90E68A0CD}"/>
              </a:ext>
            </a:extLst>
          </p:cNvPr>
          <p:cNvSpPr>
            <a:spLocks noGrp="1"/>
          </p:cNvSpPr>
          <p:nvPr>
            <p:ph type="title"/>
          </p:nvPr>
        </p:nvSpPr>
        <p:spPr>
          <a:xfrm>
            <a:off x="1201756" y="111737"/>
            <a:ext cx="10515600" cy="1325563"/>
          </a:xfrm>
        </p:spPr>
        <p:txBody>
          <a:bodyPr/>
          <a:lstStyle/>
          <a:p>
            <a:r>
              <a:rPr lang="en-US" b="1" dirty="0"/>
              <a:t>Laser Driven Ion Accelerator for the UK</a:t>
            </a:r>
          </a:p>
        </p:txBody>
      </p:sp>
      <p:sp>
        <p:nvSpPr>
          <p:cNvPr id="3" name="Content Placeholder 2">
            <a:extLst>
              <a:ext uri="{FF2B5EF4-FFF2-40B4-BE49-F238E27FC236}">
                <a16:creationId xmlns:a16="http://schemas.microsoft.com/office/drawing/2014/main" id="{E36ECCA3-F4AE-B0EB-275B-4332F33E4761}"/>
              </a:ext>
            </a:extLst>
          </p:cNvPr>
          <p:cNvSpPr>
            <a:spLocks noGrp="1"/>
          </p:cNvSpPr>
          <p:nvPr>
            <p:ph idx="1"/>
          </p:nvPr>
        </p:nvSpPr>
        <p:spPr>
          <a:xfrm>
            <a:off x="584812" y="1253330"/>
            <a:ext cx="10619342" cy="5070351"/>
          </a:xfrm>
        </p:spPr>
        <p:txBody>
          <a:bodyPr>
            <a:normAutofit fontScale="92500" lnSpcReduction="10000"/>
          </a:bodyPr>
          <a:lstStyle/>
          <a:p>
            <a:r>
              <a:rPr lang="en-US" dirty="0">
                <a:latin typeface="+mj-lt"/>
              </a:rPr>
              <a:t>Hadron Therapy while highly effective is expensive to build, run and service and requires greater technical experience</a:t>
            </a:r>
          </a:p>
          <a:p>
            <a:r>
              <a:rPr lang="en-US" dirty="0">
                <a:latin typeface="+mj-lt"/>
              </a:rPr>
              <a:t>High powered laser interaction with solid (foil) targets can generate significant magnetic and electric fields to accelerate ions</a:t>
            </a:r>
          </a:p>
          <a:p>
            <a:r>
              <a:rPr lang="en-US" dirty="0">
                <a:latin typeface="+mj-lt"/>
              </a:rPr>
              <a:t>State of the art currently is 2 digit </a:t>
            </a:r>
            <a:r>
              <a:rPr lang="en-US" dirty="0" err="1">
                <a:latin typeface="+mj-lt"/>
              </a:rPr>
              <a:t>MeVs</a:t>
            </a:r>
            <a:r>
              <a:rPr lang="en-US" dirty="0">
                <a:latin typeface="+mj-lt"/>
              </a:rPr>
              <a:t> at a high yield (10</a:t>
            </a:r>
            <a:r>
              <a:rPr lang="en-US" baseline="30000" dirty="0">
                <a:latin typeface="+mj-lt"/>
              </a:rPr>
              <a:t>10</a:t>
            </a:r>
            <a:r>
              <a:rPr lang="en-US" dirty="0">
                <a:latin typeface="+mj-lt"/>
              </a:rPr>
              <a:t>-10</a:t>
            </a:r>
            <a:r>
              <a:rPr lang="en-US" baseline="30000" dirty="0">
                <a:latin typeface="+mj-lt"/>
              </a:rPr>
              <a:t>12</a:t>
            </a:r>
            <a:r>
              <a:rPr lang="en-US" dirty="0">
                <a:latin typeface="+mj-lt"/>
              </a:rPr>
              <a:t>/pulse)</a:t>
            </a:r>
          </a:p>
          <a:p>
            <a:r>
              <a:rPr lang="en-US" dirty="0">
                <a:latin typeface="+mj-lt"/>
              </a:rPr>
              <a:t>Technology is still developing and needs work on energy </a:t>
            </a:r>
            <a:r>
              <a:rPr lang="en-US" dirty="0" err="1">
                <a:latin typeface="+mj-lt"/>
              </a:rPr>
              <a:t>bandwith</a:t>
            </a:r>
            <a:r>
              <a:rPr lang="en-US" dirty="0">
                <a:latin typeface="+mj-lt"/>
              </a:rPr>
              <a:t>, spatial profile uniformity, and repeat stability </a:t>
            </a:r>
          </a:p>
          <a:p>
            <a:r>
              <a:rPr lang="en-US" dirty="0">
                <a:latin typeface="+mj-lt"/>
              </a:rPr>
              <a:t>Major goal is to improve particle beam characteristics in a more reliable and streamlined manner that is more cost effective and efficient in a production type facility</a:t>
            </a:r>
          </a:p>
          <a:p>
            <a:r>
              <a:rPr lang="en-US" dirty="0">
                <a:latin typeface="+mj-lt"/>
              </a:rPr>
              <a:t>Ultimately, we want to develop a laser driven ion accelerator that can generate stable, well </a:t>
            </a:r>
            <a:r>
              <a:rPr lang="en-US" dirty="0" err="1">
                <a:latin typeface="+mj-lt"/>
              </a:rPr>
              <a:t>characterised</a:t>
            </a:r>
            <a:r>
              <a:rPr lang="en-US" dirty="0">
                <a:latin typeface="+mj-lt"/>
              </a:rPr>
              <a:t> and reliable beams that can be used for research and ultimately clinical purposes</a:t>
            </a:r>
          </a:p>
          <a:p>
            <a:pPr marL="0" indent="0">
              <a:buNone/>
            </a:pPr>
            <a:endParaRPr lang="en-US" dirty="0"/>
          </a:p>
        </p:txBody>
      </p:sp>
    </p:spTree>
    <p:extLst>
      <p:ext uri="{BB962C8B-B14F-4D97-AF65-F5344CB8AC3E}">
        <p14:creationId xmlns:p14="http://schemas.microsoft.com/office/powerpoint/2010/main" val="3869615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oy&#10;&#10;Description automatically generated">
            <a:extLst>
              <a:ext uri="{FF2B5EF4-FFF2-40B4-BE49-F238E27FC236}">
                <a16:creationId xmlns:a16="http://schemas.microsoft.com/office/drawing/2014/main" id="{55386307-2962-4D41-B936-647E25C630F5}"/>
              </a:ext>
            </a:extLst>
          </p:cNvPr>
          <p:cNvPicPr>
            <a:picLocks noChangeAspect="1"/>
          </p:cNvPicPr>
          <p:nvPr/>
        </p:nvPicPr>
        <p:blipFill>
          <a:blip r:embed="rId2"/>
          <a:stretch>
            <a:fillRect/>
          </a:stretch>
        </p:blipFill>
        <p:spPr>
          <a:xfrm>
            <a:off x="858591" y="70438"/>
            <a:ext cx="10474819" cy="6717125"/>
          </a:xfrm>
          <a:prstGeom prst="rect">
            <a:avLst/>
          </a:prstGeom>
          <a:ln>
            <a:solidFill>
              <a:srgbClr val="FF0000"/>
            </a:solidFill>
          </a:ln>
        </p:spPr>
      </p:pic>
      <p:sp>
        <p:nvSpPr>
          <p:cNvPr id="4" name="Slide Number Placeholder 3">
            <a:extLst>
              <a:ext uri="{FF2B5EF4-FFF2-40B4-BE49-F238E27FC236}">
                <a16:creationId xmlns:a16="http://schemas.microsoft.com/office/drawing/2014/main" id="{4D8477C4-BC15-354B-8C95-A02B39C6CD70}"/>
              </a:ext>
            </a:extLst>
          </p:cNvPr>
          <p:cNvSpPr>
            <a:spLocks noGrp="1"/>
          </p:cNvSpPr>
          <p:nvPr>
            <p:ph type="sldNum" sz="quarter" idx="12"/>
          </p:nvPr>
        </p:nvSpPr>
        <p:spPr/>
        <p:txBody>
          <a:bodyPr/>
          <a:lstStyle/>
          <a:p>
            <a:fld id="{A1DC3ABC-92C2-B748-ABF3-8546144348B4}" type="slidenum">
              <a:rPr lang="en-US" smtClean="0"/>
              <a:t>7</a:t>
            </a:fld>
            <a:endParaRPr lang="en-US"/>
          </a:p>
        </p:txBody>
      </p:sp>
      <p:pic>
        <p:nvPicPr>
          <p:cNvPr id="3" name="Picture 2" descr="Logo&#10;&#10;Description automatically generated">
            <a:extLst>
              <a:ext uri="{FF2B5EF4-FFF2-40B4-BE49-F238E27FC236}">
                <a16:creationId xmlns:a16="http://schemas.microsoft.com/office/drawing/2014/main" id="{8F638087-2E9E-164D-B641-6B82F0F2B068}"/>
              </a:ext>
            </a:extLst>
          </p:cNvPr>
          <p:cNvPicPr>
            <a:picLocks noChangeAspect="1"/>
          </p:cNvPicPr>
          <p:nvPr/>
        </p:nvPicPr>
        <p:blipFill>
          <a:blip r:embed="rId3"/>
          <a:stretch>
            <a:fillRect/>
          </a:stretch>
        </p:blipFill>
        <p:spPr>
          <a:xfrm>
            <a:off x="6799166" y="70438"/>
            <a:ext cx="4859788" cy="1638325"/>
          </a:xfrm>
          <a:prstGeom prst="rect">
            <a:avLst/>
          </a:prstGeom>
        </p:spPr>
      </p:pic>
      <p:sp>
        <p:nvSpPr>
          <p:cNvPr id="9" name="TextBox 8">
            <a:extLst>
              <a:ext uri="{FF2B5EF4-FFF2-40B4-BE49-F238E27FC236}">
                <a16:creationId xmlns:a16="http://schemas.microsoft.com/office/drawing/2014/main" id="{A1F5BFC3-EDC0-2C40-9BD1-AB573180C146}"/>
              </a:ext>
            </a:extLst>
          </p:cNvPr>
          <p:cNvSpPr txBox="1"/>
          <p:nvPr/>
        </p:nvSpPr>
        <p:spPr>
          <a:xfrm rot="16200000">
            <a:off x="9360906" y="3446128"/>
            <a:ext cx="5313378" cy="318100"/>
          </a:xfrm>
          <a:prstGeom prst="rect">
            <a:avLst/>
          </a:prstGeom>
          <a:noFill/>
        </p:spPr>
        <p:txBody>
          <a:bodyPr wrap="none" rtlCol="0">
            <a:spAutoFit/>
          </a:bodyPr>
          <a:lstStyle/>
          <a:p>
            <a:r>
              <a:rPr lang="en-US" sz="1467" b="1" dirty="0">
                <a:solidFill>
                  <a:schemeClr val="bg1"/>
                </a:solidFill>
              </a:rPr>
              <a:t>Front. Phys., 29 September 2020;  DOI: 10.3389/fphy.2020.567738</a:t>
            </a:r>
          </a:p>
        </p:txBody>
      </p:sp>
      <p:pic>
        <p:nvPicPr>
          <p:cNvPr id="6" name="Picture 5">
            <a:extLst>
              <a:ext uri="{FF2B5EF4-FFF2-40B4-BE49-F238E27FC236}">
                <a16:creationId xmlns:a16="http://schemas.microsoft.com/office/drawing/2014/main" id="{335120DC-2D3E-12D1-8625-48E4DFA643BB}"/>
              </a:ext>
            </a:extLst>
          </p:cNvPr>
          <p:cNvPicPr>
            <a:picLocks noChangeAspect="1"/>
          </p:cNvPicPr>
          <p:nvPr/>
        </p:nvPicPr>
        <p:blipFill>
          <a:blip r:embed="rId4"/>
          <a:stretch>
            <a:fillRect/>
          </a:stretch>
        </p:blipFill>
        <p:spPr>
          <a:xfrm>
            <a:off x="975143" y="5719936"/>
            <a:ext cx="6357069" cy="995792"/>
          </a:xfrm>
          <a:prstGeom prst="rect">
            <a:avLst/>
          </a:prstGeom>
        </p:spPr>
      </p:pic>
    </p:spTree>
    <p:extLst>
      <p:ext uri="{BB962C8B-B14F-4D97-AF65-F5344CB8AC3E}">
        <p14:creationId xmlns:p14="http://schemas.microsoft.com/office/powerpoint/2010/main" val="934792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F1AC863-7459-9434-D8B0-8B6B09417602}"/>
              </a:ext>
            </a:extLst>
          </p:cNvPr>
          <p:cNvSpPr txBox="1"/>
          <p:nvPr/>
        </p:nvSpPr>
        <p:spPr>
          <a:xfrm>
            <a:off x="356211" y="610236"/>
            <a:ext cx="11240877" cy="6355586"/>
          </a:xfrm>
          <a:prstGeom prst="rect">
            <a:avLst/>
          </a:prstGeom>
          <a:noFill/>
        </p:spPr>
        <p:txBody>
          <a:bodyPr wrap="square">
            <a:spAutoFit/>
          </a:bodyPr>
          <a:lstStyle/>
          <a:p>
            <a:r>
              <a:rPr lang="en-US" sz="1100" dirty="0"/>
              <a:t>-</a:t>
            </a:r>
            <a:endParaRPr lang="en-US" sz="3600" dirty="0"/>
          </a:p>
          <a:p>
            <a:r>
              <a:rPr lang="en-US" sz="3600" dirty="0"/>
              <a:t>-</a:t>
            </a:r>
            <a:r>
              <a:rPr lang="en-US" sz="3600" dirty="0">
                <a:latin typeface="+mj-lt"/>
              </a:rPr>
              <a:t>Examining relative biological effectiveness (RBE) of different ion species-What is the Proton RBE- 1.1 or varying?</a:t>
            </a:r>
          </a:p>
          <a:p>
            <a:r>
              <a:rPr lang="en-US" sz="3600" dirty="0">
                <a:latin typeface="+mj-lt"/>
              </a:rPr>
              <a:t>-Advantages and disadvantages of different ways of beam delivery- FLASH, </a:t>
            </a:r>
            <a:r>
              <a:rPr lang="en-US" sz="3600" dirty="0" err="1">
                <a:latin typeface="+mj-lt"/>
              </a:rPr>
              <a:t>Minibeams</a:t>
            </a:r>
            <a:r>
              <a:rPr lang="en-US" sz="3600" dirty="0">
                <a:latin typeface="+mj-lt"/>
              </a:rPr>
              <a:t>, </a:t>
            </a:r>
            <a:r>
              <a:rPr lang="en-US" sz="3600" dirty="0" err="1">
                <a:latin typeface="+mj-lt"/>
              </a:rPr>
              <a:t>etc</a:t>
            </a:r>
            <a:endParaRPr lang="en-US" sz="3600" dirty="0">
              <a:latin typeface="+mj-lt"/>
            </a:endParaRPr>
          </a:p>
          <a:p>
            <a:r>
              <a:rPr lang="en-US" sz="3600" dirty="0">
                <a:latin typeface="+mj-lt"/>
              </a:rPr>
              <a:t>-Increased generation of </a:t>
            </a:r>
            <a:r>
              <a:rPr lang="en-US" sz="3600" dirty="0" err="1">
                <a:latin typeface="+mj-lt"/>
              </a:rPr>
              <a:t>tumour</a:t>
            </a:r>
            <a:r>
              <a:rPr lang="en-US" sz="3600" dirty="0">
                <a:latin typeface="+mj-lt"/>
              </a:rPr>
              <a:t> neoantigens for immune therapy</a:t>
            </a:r>
          </a:p>
          <a:p>
            <a:r>
              <a:rPr lang="en-US" sz="3600" dirty="0">
                <a:latin typeface="+mj-lt"/>
              </a:rPr>
              <a:t>-Ion interaction with normal  tissues-normal tissue tox</a:t>
            </a:r>
          </a:p>
          <a:p>
            <a:r>
              <a:rPr lang="en-US" sz="3600" dirty="0">
                <a:latin typeface="+mj-lt"/>
              </a:rPr>
              <a:t>-Identifying genetic mutations where Ion beam is most effective- Nrf2/Keap1, Cancer Stem </a:t>
            </a:r>
            <a:r>
              <a:rPr lang="en-US" sz="3600" dirty="0" err="1">
                <a:latin typeface="+mj-lt"/>
              </a:rPr>
              <a:t>Celss</a:t>
            </a:r>
            <a:endParaRPr lang="en-US" sz="3600" dirty="0">
              <a:latin typeface="+mj-lt"/>
            </a:endParaRPr>
          </a:p>
          <a:p>
            <a:r>
              <a:rPr lang="en-US" sz="3600" dirty="0">
                <a:latin typeface="+mj-lt"/>
              </a:rPr>
              <a:t>-Effect of Tumor Microenvironment on Ion Killing</a:t>
            </a:r>
          </a:p>
          <a:p>
            <a:endParaRPr lang="en-US" sz="3600" dirty="0"/>
          </a:p>
        </p:txBody>
      </p:sp>
      <p:sp>
        <p:nvSpPr>
          <p:cNvPr id="5" name="TextBox 4">
            <a:extLst>
              <a:ext uri="{FF2B5EF4-FFF2-40B4-BE49-F238E27FC236}">
                <a16:creationId xmlns:a16="http://schemas.microsoft.com/office/drawing/2014/main" id="{B269ABB0-F230-DE48-5AC1-B012CB3FCD90}"/>
              </a:ext>
            </a:extLst>
          </p:cNvPr>
          <p:cNvSpPr txBox="1"/>
          <p:nvPr/>
        </p:nvSpPr>
        <p:spPr>
          <a:xfrm>
            <a:off x="176270" y="154258"/>
            <a:ext cx="11600761" cy="647550"/>
          </a:xfrm>
          <a:prstGeom prst="rect">
            <a:avLst/>
          </a:prstGeom>
          <a:noFill/>
        </p:spPr>
        <p:txBody>
          <a:bodyPr wrap="square">
            <a:spAutoFit/>
          </a:bodyPr>
          <a:lstStyle/>
          <a:p>
            <a:pPr algn="ctr">
              <a:lnSpc>
                <a:spcPct val="80000"/>
              </a:lnSpc>
            </a:pPr>
            <a:r>
              <a:rPr lang="en-US" sz="4400" b="1" dirty="0">
                <a:latin typeface="+mj-lt"/>
              </a:rPr>
              <a:t>Radiobiological Research Directions</a:t>
            </a:r>
          </a:p>
        </p:txBody>
      </p:sp>
    </p:spTree>
    <p:extLst>
      <p:ext uri="{BB962C8B-B14F-4D97-AF65-F5344CB8AC3E}">
        <p14:creationId xmlns:p14="http://schemas.microsoft.com/office/powerpoint/2010/main" val="719071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51190-0038-2E4A-BC5A-B0F826B9D3FE}"/>
              </a:ext>
            </a:extLst>
          </p:cNvPr>
          <p:cNvSpPr>
            <a:spLocks noGrp="1"/>
          </p:cNvSpPr>
          <p:nvPr>
            <p:ph type="title"/>
          </p:nvPr>
        </p:nvSpPr>
        <p:spPr>
          <a:xfrm>
            <a:off x="1524000" y="-1"/>
            <a:ext cx="9819700" cy="1348061"/>
          </a:xfrm>
        </p:spPr>
        <p:txBody>
          <a:bodyPr>
            <a:normAutofit/>
          </a:bodyPr>
          <a:lstStyle/>
          <a:p>
            <a:pPr algn="ctr"/>
            <a:r>
              <a:rPr lang="en-US" sz="2800" b="1" dirty="0"/>
              <a:t>Flash-Proton Radiotherapy Highly Effective in </a:t>
            </a:r>
            <a:r>
              <a:rPr lang="en-US" sz="2800" b="1" dirty="0" err="1"/>
              <a:t>Controling</a:t>
            </a:r>
            <a:r>
              <a:rPr lang="en-US" sz="2800" b="1" dirty="0"/>
              <a:t> Pancreatic Tumor Growth and Reduces Normal Tissue Toxicity</a:t>
            </a:r>
          </a:p>
        </p:txBody>
      </p:sp>
      <p:pic>
        <p:nvPicPr>
          <p:cNvPr id="3" name="Picture 2">
            <a:extLst>
              <a:ext uri="{FF2B5EF4-FFF2-40B4-BE49-F238E27FC236}">
                <a16:creationId xmlns:a16="http://schemas.microsoft.com/office/drawing/2014/main" id="{320FE4F7-4282-6643-B6FE-3345E7ED9E27}"/>
              </a:ext>
            </a:extLst>
          </p:cNvPr>
          <p:cNvPicPr/>
          <p:nvPr/>
        </p:nvPicPr>
        <p:blipFill>
          <a:blip r:embed="rId2"/>
          <a:stretch>
            <a:fillRect/>
          </a:stretch>
        </p:blipFill>
        <p:spPr>
          <a:xfrm>
            <a:off x="2240097" y="1420259"/>
            <a:ext cx="7711807" cy="5165724"/>
          </a:xfrm>
          <a:prstGeom prst="rect">
            <a:avLst/>
          </a:prstGeom>
        </p:spPr>
      </p:pic>
      <p:sp>
        <p:nvSpPr>
          <p:cNvPr id="5" name="Rectangle 4">
            <a:extLst>
              <a:ext uri="{FF2B5EF4-FFF2-40B4-BE49-F238E27FC236}">
                <a16:creationId xmlns:a16="http://schemas.microsoft.com/office/drawing/2014/main" id="{D57181D6-BFE5-59F5-E517-4A77804AEB64}"/>
              </a:ext>
            </a:extLst>
          </p:cNvPr>
          <p:cNvSpPr/>
          <p:nvPr/>
        </p:nvSpPr>
        <p:spPr>
          <a:xfrm>
            <a:off x="1524000" y="6585983"/>
            <a:ext cx="3233578" cy="369332"/>
          </a:xfrm>
          <a:prstGeom prst="rect">
            <a:avLst/>
          </a:prstGeom>
        </p:spPr>
        <p:txBody>
          <a:bodyPr wrap="none">
            <a:spAutoFit/>
          </a:bodyPr>
          <a:lstStyle/>
          <a:p>
            <a:r>
              <a:rPr lang="en-GB" u="sng" dirty="0" err="1">
                <a:solidFill>
                  <a:srgbClr val="4C2C92"/>
                </a:solidFill>
                <a:latin typeface="Helvetica Neue" panose="02000503000000020004" pitchFamily="2" charset="0"/>
              </a:rPr>
              <a:t>Koumenus</a:t>
            </a:r>
            <a:r>
              <a:rPr lang="en-GB" u="sng" dirty="0">
                <a:solidFill>
                  <a:srgbClr val="4C2C92"/>
                </a:solidFill>
                <a:latin typeface="Helvetica Neue" panose="02000503000000020004" pitchFamily="2" charset="0"/>
              </a:rPr>
              <a:t> et al, </a:t>
            </a:r>
            <a:r>
              <a:rPr lang="en-GB" u="sng" dirty="0" err="1">
                <a:solidFill>
                  <a:srgbClr val="4C2C92"/>
                </a:solidFill>
                <a:latin typeface="Helvetica Neue" panose="02000503000000020004" pitchFamily="2" charset="0"/>
              </a:rPr>
              <a:t>unplublished</a:t>
            </a:r>
            <a:endParaRPr lang="en-US" dirty="0"/>
          </a:p>
        </p:txBody>
      </p:sp>
    </p:spTree>
    <p:extLst>
      <p:ext uri="{BB962C8B-B14F-4D97-AF65-F5344CB8AC3E}">
        <p14:creationId xmlns:p14="http://schemas.microsoft.com/office/powerpoint/2010/main" val="2438205809"/>
      </p:ext>
    </p:extLst>
  </p:cSld>
  <p:clrMapOvr>
    <a:masterClrMapping/>
  </p:clrMapOvr>
  <mc:AlternateContent xmlns:mc="http://schemas.openxmlformats.org/markup-compatibility/2006" xmlns:p14="http://schemas.microsoft.com/office/powerpoint/2010/main">
    <mc:Choice Requires="p14">
      <p:transition spd="slow" p14:dur="2000" advTm="113539"/>
    </mc:Choice>
    <mc:Fallback xmlns="">
      <p:transition spd="slow" advTm="113539"/>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29792</TotalTime>
  <Words>1172</Words>
  <Application>Microsoft Macintosh PowerPoint</Application>
  <PresentationFormat>Widescreen</PresentationFormat>
  <Paragraphs>116</Paragraphs>
  <Slides>15</Slides>
  <Notes>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Calibri Light</vt:lpstr>
      <vt:lpstr>Helvetica Neue</vt:lpstr>
      <vt:lpstr>Wingdings</vt:lpstr>
      <vt:lpstr>Office Theme</vt:lpstr>
      <vt:lpstr>think-cell Slide</vt:lpstr>
      <vt:lpstr>Importance of Radiobiology to Hadron Therapy </vt:lpstr>
      <vt:lpstr>There is a strong rationale for the clinical benefit of proton and carbon therapies, but current evidence is limited</vt:lpstr>
      <vt:lpstr>PowerPoint Presentation</vt:lpstr>
      <vt:lpstr>PowerPoint Presentation</vt:lpstr>
      <vt:lpstr>PowerPoint Presentation</vt:lpstr>
      <vt:lpstr>Laser Driven Ion Accelerator for the UK</vt:lpstr>
      <vt:lpstr>PowerPoint Presentation</vt:lpstr>
      <vt:lpstr>PowerPoint Presentation</vt:lpstr>
      <vt:lpstr>Flash-Proton Radiotherapy Highly Effective in Controling Pancreatic Tumor Growth and Reduces Normal Tissue Toxicity</vt:lpstr>
      <vt:lpstr>PowerPoint Presentation</vt:lpstr>
      <vt:lpstr>PowerPoint Presentation</vt:lpstr>
      <vt:lpstr>PowerPoint Presentation</vt:lpstr>
      <vt:lpstr>Carbon is More Effective In Killing Cancer Stem Cells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Amato J Giaccia</dc:creator>
  <cp:lastModifiedBy>Amato J Giaccia</cp:lastModifiedBy>
  <cp:revision>16</cp:revision>
  <dcterms:created xsi:type="dcterms:W3CDTF">2022-08-30T08:58:41Z</dcterms:created>
  <dcterms:modified xsi:type="dcterms:W3CDTF">2022-09-20T05:31:10Z</dcterms:modified>
</cp:coreProperties>
</file>