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468" r:id="rId4"/>
    <p:sldId id="449" r:id="rId5"/>
    <p:sldId id="373" r:id="rId6"/>
    <p:sldId id="389" r:id="rId7"/>
    <p:sldId id="409" r:id="rId8"/>
    <p:sldId id="464" r:id="rId9"/>
    <p:sldId id="446" r:id="rId10"/>
    <p:sldId id="465" r:id="rId11"/>
    <p:sldId id="4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4B48"/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4" autoAdjust="0"/>
    <p:restoredTop sz="94660"/>
  </p:normalViewPr>
  <p:slideViewPr>
    <p:cSldViewPr>
      <p:cViewPr varScale="1">
        <p:scale>
          <a:sx n="111" d="100"/>
          <a:sy n="111" d="100"/>
        </p:scale>
        <p:origin x="5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otons\All%20Clatterbridge%20clonogenic%20data%20JP%20v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s01\user05\HLRHILL5\Documents\lab\Clonogenics\N%20v%20H\6\UMSCC6%20Clonogenic%20Jan%202021%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s01\user05\HLRHILL5\Documents\lab\Clonogenics\N%20v%20H\FaDu\FaDu%20Clonogenic%20summary%20Jan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Q:\Staff\Radhika%202021-2026\Lab\Data%20020322\E2B%20Hypoxia%20v%20normoxia%20JL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Q:\Staff\Radhika%202021-2026\Lab\Data%20020322\R15%20Bulk%20Hypoxia%20v%20normoxia%20JL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Q:\PhD%20Students\Rhianna%202020-2023\UMSCC6%20Neutral%20comet%20summa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Q:\PhD%20Students\Rhianna%202020-2023\UMSCC6%20siRNA%20clonogenic%20summar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Q:\PhD%20Students\Rhianna%202020-2023\FaDu%20%20siRNA%20clonogenic%20summar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rotons\All%20Clatterbridge%20clonogenic%20data%20JP%20v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3150402462225284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Proton-IR (58 MeV)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data'!$I$25:$I$28</c:f>
                <c:numCache>
                  <c:formatCode>General</c:formatCode>
                  <c:ptCount val="4"/>
                  <c:pt idx="0">
                    <c:v>3.5108334685767011E-17</c:v>
                  </c:pt>
                  <c:pt idx="1">
                    <c:v>7.5907062613774556E-2</c:v>
                  </c:pt>
                  <c:pt idx="2">
                    <c:v>5.0450848179254035E-2</c:v>
                  </c:pt>
                  <c:pt idx="3">
                    <c:v>8.0350689330860273E-2</c:v>
                  </c:pt>
                </c:numCache>
              </c:numRef>
            </c:plus>
            <c:minus>
              <c:numRef>
                <c:f>'JP data'!$I$25:$I$28</c:f>
                <c:numCache>
                  <c:formatCode>General</c:formatCode>
                  <c:ptCount val="4"/>
                  <c:pt idx="0">
                    <c:v>3.5108334685767011E-17</c:v>
                  </c:pt>
                  <c:pt idx="1">
                    <c:v>7.5907062613774556E-2</c:v>
                  </c:pt>
                  <c:pt idx="2">
                    <c:v>5.0450848179254035E-2</c:v>
                  </c:pt>
                  <c:pt idx="3">
                    <c:v>8.0350689330860273E-2</c:v>
                  </c:pt>
                </c:numCache>
              </c:numRef>
            </c:minus>
          </c:errBars>
          <c:xVal>
            <c:numRef>
              <c:f>'JP data'!$A$25:$A$28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data'!$G$25:$G$28</c:f>
              <c:numCache>
                <c:formatCode>General</c:formatCode>
                <c:ptCount val="4"/>
                <c:pt idx="0">
                  <c:v>1</c:v>
                </c:pt>
                <c:pt idx="1">
                  <c:v>0.75980577605821054</c:v>
                </c:pt>
                <c:pt idx="2">
                  <c:v>0.57414736301150238</c:v>
                </c:pt>
                <c:pt idx="3">
                  <c:v>0.46955028333934884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6E8-479D-BA8E-A93A060EC6F7}"/>
            </c:ext>
          </c:extLst>
        </c:ser>
        <c:ser>
          <c:idx val="0"/>
          <c:order val="1"/>
          <c:tx>
            <c:v>Proton-IR (11 MeV)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data'!$I$3:$I$6</c:f>
                <c:numCache>
                  <c:formatCode>General</c:formatCode>
                  <c:ptCount val="4"/>
                  <c:pt idx="0">
                    <c:v>7.1664588082487635E-17</c:v>
                  </c:pt>
                  <c:pt idx="1">
                    <c:v>6.5472654216757145E-2</c:v>
                  </c:pt>
                  <c:pt idx="2">
                    <c:v>2.3260984011085381E-2</c:v>
                  </c:pt>
                  <c:pt idx="3">
                    <c:v>1.3755440718140928E-2</c:v>
                  </c:pt>
                </c:numCache>
              </c:numRef>
            </c:plus>
            <c:minus>
              <c:numRef>
                <c:f>'JP data'!$I$3:$I$6</c:f>
                <c:numCache>
                  <c:formatCode>General</c:formatCode>
                  <c:ptCount val="4"/>
                  <c:pt idx="0">
                    <c:v>7.1664588082487635E-17</c:v>
                  </c:pt>
                  <c:pt idx="1">
                    <c:v>6.5472654216757145E-2</c:v>
                  </c:pt>
                  <c:pt idx="2">
                    <c:v>2.3260984011085381E-2</c:v>
                  </c:pt>
                  <c:pt idx="3">
                    <c:v>1.3755440718140928E-2</c:v>
                  </c:pt>
                </c:numCache>
              </c:numRef>
            </c:minus>
          </c:errBars>
          <c:xVal>
            <c:numRef>
              <c:f>'JP data'!$A$3:$A$6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data'!$G$3:$G$6</c:f>
              <c:numCache>
                <c:formatCode>General</c:formatCode>
                <c:ptCount val="4"/>
                <c:pt idx="0">
                  <c:v>1</c:v>
                </c:pt>
                <c:pt idx="1">
                  <c:v>0.56154215549475328</c:v>
                </c:pt>
                <c:pt idx="2">
                  <c:v>0.32644728142045237</c:v>
                </c:pt>
                <c:pt idx="3">
                  <c:v>0.22589887893687458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6E8-479D-BA8E-A93A060EC6F7}"/>
            </c:ext>
          </c:extLst>
        </c:ser>
        <c:ser>
          <c:idx val="2"/>
          <c:order val="2"/>
          <c:tx>
            <c:v>X-ray-IR (100 kV)</c:v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'IR meanJP'!$A$14:$A$19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</c:numCache>
            </c:numRef>
          </c:xVal>
          <c:yVal>
            <c:numRef>
              <c:f>'IR meanJP'!$E$36:$E$41</c:f>
              <c:numCache>
                <c:formatCode>General</c:formatCode>
                <c:ptCount val="6"/>
                <c:pt idx="0">
                  <c:v>1</c:v>
                </c:pt>
                <c:pt idx="1">
                  <c:v>0.95083333333333331</c:v>
                </c:pt>
                <c:pt idx="2">
                  <c:v>0.95076666666666665</c:v>
                </c:pt>
                <c:pt idx="3">
                  <c:v>0.7738666666666667</c:v>
                </c:pt>
                <c:pt idx="4">
                  <c:v>0.57376666666666665</c:v>
                </c:pt>
                <c:pt idx="5">
                  <c:v>0.36901540000000005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6E8-479D-BA8E-A93A060EC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49728"/>
        <c:axId val="47491904"/>
      </c:scatterChart>
      <c:valAx>
        <c:axId val="3764972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491904"/>
        <c:crossesAt val="0.1"/>
        <c:crossBetween val="midCat"/>
      </c:valAx>
      <c:valAx>
        <c:axId val="47491904"/>
        <c:scaling>
          <c:logBase val="10"/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3764972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2296464171462071"/>
          <c:y val="0.49615607480177709"/>
          <c:w val="0.57852829699790875"/>
          <c:h val="0.243535666811329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87719953163009"/>
          <c:y val="8.8437591134441523E-2"/>
          <c:w val="0.7338441860514846"/>
          <c:h val="0.70798256445649854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59MeV'!$L$3:$L$6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1.1457093522836644E-2</c:v>
                  </c:pt>
                  <c:pt idx="2">
                    <c:v>2.4128647926160061E-2</c:v>
                  </c:pt>
                  <c:pt idx="3">
                    <c:v>1.2141171866351835E-2</c:v>
                  </c:pt>
                </c:numCache>
              </c:numRef>
            </c:plus>
            <c:minus>
              <c:numRef>
                <c:f>'Summary 59MeV'!$L$3:$L$6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1.1457093522836644E-2</c:v>
                  </c:pt>
                  <c:pt idx="2">
                    <c:v>2.4128647926160061E-2</c:v>
                  </c:pt>
                  <c:pt idx="3">
                    <c:v>1.2141171866351835E-2</c:v>
                  </c:pt>
                </c:numCache>
              </c:numRef>
            </c:minus>
          </c:errBars>
          <c:xVal>
            <c:numRef>
              <c:f>'Summary 59MeV'!$A$3:$A$6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59MeV'!$J$3:$J$6</c:f>
              <c:numCache>
                <c:formatCode>0.00</c:formatCode>
                <c:ptCount val="4"/>
                <c:pt idx="0">
                  <c:v>1</c:v>
                </c:pt>
                <c:pt idx="1">
                  <c:v>0.6008472498995111</c:v>
                </c:pt>
                <c:pt idx="2">
                  <c:v>0.32252495297737205</c:v>
                </c:pt>
                <c:pt idx="3">
                  <c:v>3.6477255293805341E-2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CC6-4682-89FA-4AA4CA13F86C}"/>
            </c:ext>
          </c:extLst>
        </c:ser>
        <c:ser>
          <c:idx val="1"/>
          <c:order val="1"/>
          <c:tx>
            <c:v>PARP-1 siRNA</c:v>
          </c:tx>
          <c:spPr>
            <a:ln w="127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59MeV'!$L$43:$L$46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3.1357797170844914E-2</c:v>
                  </c:pt>
                  <c:pt idx="2">
                    <c:v>3.2062546755957169E-2</c:v>
                  </c:pt>
                  <c:pt idx="3">
                    <c:v>2.1838732948949367E-2</c:v>
                  </c:pt>
                </c:numCache>
              </c:numRef>
            </c:plus>
            <c:minus>
              <c:numRef>
                <c:f>'Summary 59MeV'!$L$43:$L$46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3.1357797170844914E-2</c:v>
                  </c:pt>
                  <c:pt idx="2">
                    <c:v>3.2062546755957169E-2</c:v>
                  </c:pt>
                  <c:pt idx="3">
                    <c:v>2.1838732948949367E-2</c:v>
                  </c:pt>
                </c:numCache>
              </c:numRef>
            </c:minus>
          </c:errBars>
          <c:xVal>
            <c:numRef>
              <c:f>'Summary 59MeV'!$A$3:$A$6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59MeV'!$J$43:$J$46</c:f>
              <c:numCache>
                <c:formatCode>0.00</c:formatCode>
                <c:ptCount val="4"/>
                <c:pt idx="0">
                  <c:v>1</c:v>
                </c:pt>
                <c:pt idx="1">
                  <c:v>0.57122571365161978</c:v>
                </c:pt>
                <c:pt idx="2">
                  <c:v>0.28866618475381306</c:v>
                </c:pt>
                <c:pt idx="3">
                  <c:v>5.1113867631581378E-2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CC6-4682-89FA-4AA4CA13F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1930348132879778"/>
          <c:y val="0.509094437340329"/>
          <c:w val="0.55658518696493375"/>
          <c:h val="0.239178988009860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98318821853847"/>
          <c:y val="8.8437712947947514E-2"/>
          <c:w val="0.75357334152919486"/>
          <c:h val="0.70892829785478872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plus>
            <c:min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11MeV'!$L$3:$L$6</c:f>
              <c:numCache>
                <c:formatCode>0.00</c:formatCode>
                <c:ptCount val="4"/>
                <c:pt idx="0">
                  <c:v>1</c:v>
                </c:pt>
                <c:pt idx="1">
                  <c:v>0.39694147818482506</c:v>
                </c:pt>
                <c:pt idx="2">
                  <c:v>0.1648658657767566</c:v>
                </c:pt>
                <c:pt idx="3">
                  <c:v>1.1539271247728121E-2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58-4E96-BA83-A21F67CD3853}"/>
            </c:ext>
          </c:extLst>
        </c:ser>
        <c:ser>
          <c:idx val="1"/>
          <c:order val="1"/>
          <c:tx>
            <c:v>PARP-1 siRNA</c:v>
          </c:tx>
          <c:spPr>
            <a:ln w="127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plus>
            <c:min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11MeV'!$L$43:$L$46</c:f>
              <c:numCache>
                <c:formatCode>0.00</c:formatCode>
                <c:ptCount val="4"/>
                <c:pt idx="0">
                  <c:v>1</c:v>
                </c:pt>
                <c:pt idx="1">
                  <c:v>0.11310810465738567</c:v>
                </c:pt>
                <c:pt idx="2">
                  <c:v>4.9453408991795317E-2</c:v>
                </c:pt>
                <c:pt idx="3">
                  <c:v>3.045984159163352E-3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58-4E96-BA83-A21F67CD38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216835273907236"/>
          <c:y val="0.52446393507625166"/>
          <c:w val="0.52057292201976313"/>
          <c:h val="0.242320102761111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5600706397387"/>
          <c:y val="0.21797286284377596"/>
          <c:w val="0.8424681480624352"/>
          <c:h val="0.5640382947819006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FAA-4DF6-8905-FC430284F72E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(modified)'!$G$156:$G$160</c:f>
                <c:numCache>
                  <c:formatCode>General</c:formatCode>
                  <c:ptCount val="5"/>
                  <c:pt idx="0">
                    <c:v>1.3308330373616886</c:v>
                  </c:pt>
                  <c:pt idx="1">
                    <c:v>1.3776505170800277</c:v>
                  </c:pt>
                  <c:pt idx="2">
                    <c:v>1.7169214425826207</c:v>
                  </c:pt>
                  <c:pt idx="3">
                    <c:v>0.89401899308683008</c:v>
                  </c:pt>
                  <c:pt idx="4">
                    <c:v>0.14208861085017768</c:v>
                  </c:pt>
                </c:numCache>
              </c:numRef>
            </c:plus>
            <c:minus>
              <c:numRef>
                <c:f>'Neutral (modified)'!$G$156:$G$160</c:f>
                <c:numCache>
                  <c:formatCode>General</c:formatCode>
                  <c:ptCount val="5"/>
                  <c:pt idx="0">
                    <c:v>1.3308330373616886</c:v>
                  </c:pt>
                  <c:pt idx="1">
                    <c:v>1.3776505170800277</c:v>
                  </c:pt>
                  <c:pt idx="2">
                    <c:v>1.7169214425826207</c:v>
                  </c:pt>
                  <c:pt idx="3">
                    <c:v>0.89401899308683008</c:v>
                  </c:pt>
                  <c:pt idx="4">
                    <c:v>0.14208861085017768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(modified)'!$F$156:$F$160</c:f>
              <c:numCache>
                <c:formatCode>General</c:formatCode>
                <c:ptCount val="5"/>
                <c:pt idx="0">
                  <c:v>5.7369333333333321</c:v>
                </c:pt>
                <c:pt idx="1">
                  <c:v>28.311295238095237</c:v>
                </c:pt>
                <c:pt idx="2">
                  <c:v>9.1477999999999984</c:v>
                </c:pt>
                <c:pt idx="3">
                  <c:v>5.5462000000000016</c:v>
                </c:pt>
                <c:pt idx="4">
                  <c:v>4.7023333333333328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AA-4DF6-8905-FC430284F72E}"/>
            </c:ext>
          </c:extLst>
        </c:ser>
        <c:ser>
          <c:idx val="1"/>
          <c:order val="1"/>
          <c:tx>
            <c:v>NT siRNA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(modified)'!$O$156:$O$160</c:f>
                <c:numCache>
                  <c:formatCode>General</c:formatCode>
                  <c:ptCount val="5"/>
                  <c:pt idx="0">
                    <c:v>0.49339778407825641</c:v>
                  </c:pt>
                  <c:pt idx="1">
                    <c:v>2.114983591832106</c:v>
                  </c:pt>
                  <c:pt idx="2">
                    <c:v>0.13143064077046201</c:v>
                  </c:pt>
                  <c:pt idx="3">
                    <c:v>0.46743465853528909</c:v>
                  </c:pt>
                  <c:pt idx="4">
                    <c:v>1.4115266628725101</c:v>
                  </c:pt>
                </c:numCache>
              </c:numRef>
            </c:plus>
            <c:minus>
              <c:numRef>
                <c:f>'Neutral (modified)'!$O$156:$O$160</c:f>
                <c:numCache>
                  <c:formatCode>General</c:formatCode>
                  <c:ptCount val="5"/>
                  <c:pt idx="0">
                    <c:v>0.49339778407825641</c:v>
                  </c:pt>
                  <c:pt idx="1">
                    <c:v>2.114983591832106</c:v>
                  </c:pt>
                  <c:pt idx="2">
                    <c:v>0.13143064077046201</c:v>
                  </c:pt>
                  <c:pt idx="3">
                    <c:v>0.46743465853528909</c:v>
                  </c:pt>
                  <c:pt idx="4">
                    <c:v>1.4115266628725101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(modified)'!$N$156:$N$160</c:f>
              <c:numCache>
                <c:formatCode>General</c:formatCode>
                <c:ptCount val="5"/>
                <c:pt idx="0">
                  <c:v>6.1940666666666671</c:v>
                </c:pt>
                <c:pt idx="1">
                  <c:v>34.784981818181819</c:v>
                </c:pt>
                <c:pt idx="2">
                  <c:v>23.698133333333335</c:v>
                </c:pt>
                <c:pt idx="3">
                  <c:v>15.118200000000002</c:v>
                </c:pt>
                <c:pt idx="4">
                  <c:v>14.194000000000003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AA-4DF6-8905-FC430284F72E}"/>
            </c:ext>
          </c:extLst>
        </c:ser>
        <c:ser>
          <c:idx val="3"/>
          <c:order val="2"/>
          <c:tx>
            <c:v>PARP-1 siRNA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(modified)'!$W$156:$W$160</c:f>
                <c:numCache>
                  <c:formatCode>General</c:formatCode>
                  <c:ptCount val="5"/>
                  <c:pt idx="0">
                    <c:v>1.594312729673834</c:v>
                  </c:pt>
                  <c:pt idx="1">
                    <c:v>0.95795465059291829</c:v>
                  </c:pt>
                  <c:pt idx="2">
                    <c:v>1.3760325771337298</c:v>
                  </c:pt>
                  <c:pt idx="3">
                    <c:v>1.0712080973469056</c:v>
                  </c:pt>
                  <c:pt idx="4">
                    <c:v>0.58919064260503318</c:v>
                  </c:pt>
                </c:numCache>
              </c:numRef>
            </c:plus>
            <c:minus>
              <c:numRef>
                <c:f>'Neutral (modified)'!$W$156:$W$160</c:f>
                <c:numCache>
                  <c:formatCode>General</c:formatCode>
                  <c:ptCount val="5"/>
                  <c:pt idx="0">
                    <c:v>1.594312729673834</c:v>
                  </c:pt>
                  <c:pt idx="1">
                    <c:v>0.95795465059291829</c:v>
                  </c:pt>
                  <c:pt idx="2">
                    <c:v>1.3760325771337298</c:v>
                  </c:pt>
                  <c:pt idx="3">
                    <c:v>1.0712080973469056</c:v>
                  </c:pt>
                  <c:pt idx="4">
                    <c:v>0.58919064260503318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(modified)'!$V$156:$V$160</c:f>
              <c:numCache>
                <c:formatCode>General</c:formatCode>
                <c:ptCount val="5"/>
                <c:pt idx="0">
                  <c:v>7.21</c:v>
                </c:pt>
                <c:pt idx="1">
                  <c:v>27.393644444444437</c:v>
                </c:pt>
                <c:pt idx="2">
                  <c:v>11.055466666666669</c:v>
                </c:pt>
                <c:pt idx="3">
                  <c:v>7.7747271309771309</c:v>
                </c:pt>
                <c:pt idx="4">
                  <c:v>7.8057333333333325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AA-4DF6-8905-FC430284F72E}"/>
            </c:ext>
          </c:extLst>
        </c:ser>
        <c:ser>
          <c:idx val="2"/>
          <c:order val="3"/>
          <c:tx>
            <c:v>PARP-1 siRNA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FAA-4DF6-8905-FC430284F72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AA-4DF6-8905-FC430284F72E}"/>
                </c:ext>
              </c:extLst>
            </c:dLbl>
            <c:dLbl>
              <c:idx val="2"/>
              <c:layout>
                <c:manualLayout>
                  <c:x val="-3.1361399129676476E-2"/>
                  <c:y val="-3.987610319906940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EFAA-4DF6-8905-FC430284F72E}"/>
                </c:ext>
              </c:extLst>
            </c:dLbl>
            <c:dLbl>
              <c:idx val="3"/>
              <c:layout>
                <c:manualLayout>
                  <c:x val="-3.8359251560397115E-2"/>
                  <c:y val="-2.699236211051124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FAA-4DF6-8905-FC430284F72E}"/>
                </c:ext>
              </c:extLst>
            </c:dLbl>
            <c:dLbl>
              <c:idx val="4"/>
              <c:layout>
                <c:manualLayout>
                  <c:x val="-3.1361496396103104E-2"/>
                  <c:y val="-1.95974891758592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FAA-4DF6-8905-FC430284F72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(modified)'!$AE$156:$AE$160</c:f>
                <c:numCache>
                  <c:formatCode>General</c:formatCode>
                  <c:ptCount val="5"/>
                  <c:pt idx="0">
                    <c:v>1.1434143081140784</c:v>
                  </c:pt>
                  <c:pt idx="1">
                    <c:v>0.43081301434999791</c:v>
                  </c:pt>
                  <c:pt idx="2">
                    <c:v>0.88062898475074125</c:v>
                  </c:pt>
                  <c:pt idx="3">
                    <c:v>0.6441069476414566</c:v>
                  </c:pt>
                  <c:pt idx="4">
                    <c:v>1.1538882499329575</c:v>
                  </c:pt>
                </c:numCache>
              </c:numRef>
            </c:plus>
            <c:minus>
              <c:numRef>
                <c:f>'Neutral (modified)'!$AE$156:$AE$160</c:f>
                <c:numCache>
                  <c:formatCode>General</c:formatCode>
                  <c:ptCount val="5"/>
                  <c:pt idx="0">
                    <c:v>1.1434143081140784</c:v>
                  </c:pt>
                  <c:pt idx="1">
                    <c:v>0.43081301434999791</c:v>
                  </c:pt>
                  <c:pt idx="2">
                    <c:v>0.88062898475074125</c:v>
                  </c:pt>
                  <c:pt idx="3">
                    <c:v>0.6441069476414566</c:v>
                  </c:pt>
                  <c:pt idx="4">
                    <c:v>1.1538882499329575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(modified)'!$AD$156:$AD$160</c:f>
              <c:numCache>
                <c:formatCode>General</c:formatCode>
                <c:ptCount val="5"/>
                <c:pt idx="0">
                  <c:v>10.473799999999999</c:v>
                </c:pt>
                <c:pt idx="1">
                  <c:v>33.459133333333341</c:v>
                </c:pt>
                <c:pt idx="2">
                  <c:v>29.755051162790693</c:v>
                </c:pt>
                <c:pt idx="3">
                  <c:v>25.600200000000001</c:v>
                </c:pt>
                <c:pt idx="4">
                  <c:v>26.193333333333332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FAA-4DF6-8905-FC430284F72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2642791316601852"/>
          <c:y val="1.8378432762557739E-3"/>
          <c:w val="0.56610394565919631"/>
          <c:h val="0.22017896994596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976103575043"/>
          <c:y val="0.12147048022159286"/>
          <c:w val="0.69493228427833087"/>
          <c:h val="0.67255498235134403"/>
        </c:manualLayout>
      </c:layout>
      <c:scatterChart>
        <c:scatterStyle val="lineMarker"/>
        <c:varyColors val="0"/>
        <c:ser>
          <c:idx val="0"/>
          <c:order val="0"/>
          <c:tx>
            <c:v>Hypoxia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4.7258156262526066E-2</c:v>
                  </c:pt>
                  <c:pt idx="2">
                    <c:v>7.727224598780616E-2</c:v>
                  </c:pt>
                  <c:pt idx="3">
                    <c:v>4.1155531557468261E-2</c:v>
                  </c:pt>
                </c:numCache>
              </c:numRef>
            </c:plus>
            <c:minus>
              <c:numRef>
                <c:f>Graph!$G$3:$G$6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4.7258156262526066E-2</c:v>
                  </c:pt>
                  <c:pt idx="2">
                    <c:v>7.727224598780616E-2</c:v>
                  </c:pt>
                  <c:pt idx="3">
                    <c:v>4.1155531557468261E-2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Graph!$E$3:$E$6</c:f>
              <c:numCache>
                <c:formatCode>0.000</c:formatCode>
                <c:ptCount val="4"/>
                <c:pt idx="0" formatCode="General">
                  <c:v>1</c:v>
                </c:pt>
                <c:pt idx="1">
                  <c:v>0.85</c:v>
                </c:pt>
                <c:pt idx="2">
                  <c:v>0.621</c:v>
                </c:pt>
                <c:pt idx="3">
                  <c:v>0.37933333333333336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54-4CE8-9C95-8EFF964C7AAD}"/>
            </c:ext>
          </c:extLst>
        </c:ser>
        <c:ser>
          <c:idx val="1"/>
          <c:order val="1"/>
          <c:tx>
            <c:v>Normoxia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Graph!$G$7:$G$10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0.1494300282183382</c:v>
                  </c:pt>
                  <c:pt idx="2">
                    <c:v>6.3037907466680559E-2</c:v>
                  </c:pt>
                  <c:pt idx="3">
                    <c:v>8.5559595864195412E-2</c:v>
                  </c:pt>
                </c:numCache>
              </c:numRef>
            </c:plus>
            <c:minus>
              <c:numRef>
                <c:f>Graph!$G$7:$G$10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0.1494300282183382</c:v>
                  </c:pt>
                  <c:pt idx="2">
                    <c:v>6.3037907466680559E-2</c:v>
                  </c:pt>
                  <c:pt idx="3">
                    <c:v>8.5559595864195412E-2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Graph!$A$13:$A$16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Graph!$E$7:$E$10</c:f>
              <c:numCache>
                <c:formatCode>0.000</c:formatCode>
                <c:ptCount val="4"/>
                <c:pt idx="0">
                  <c:v>1</c:v>
                </c:pt>
                <c:pt idx="1">
                  <c:v>0.63600000000000001</c:v>
                </c:pt>
                <c:pt idx="2">
                  <c:v>0.43733333333333335</c:v>
                </c:pt>
                <c:pt idx="3">
                  <c:v>0.28066666666666668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54-4CE8-9C95-8EFF964C7A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3255125203944101"/>
          <c:y val="0.57183319757444118"/>
          <c:w val="0.40243385117400865"/>
          <c:h val="0.16583129694995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8710161229844"/>
          <c:y val="0.12610531572184566"/>
          <c:w val="0.76723254125409834"/>
          <c:h val="0.67208667636171904"/>
        </c:manualLayout>
      </c:layout>
      <c:scatterChart>
        <c:scatterStyle val="lineMarker"/>
        <c:varyColors val="0"/>
        <c:ser>
          <c:idx val="0"/>
          <c:order val="0"/>
          <c:tx>
            <c:v>Hypoxia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5.507570547286101E-2</c:v>
                  </c:pt>
                  <c:pt idx="2">
                    <c:v>8.9010767138962638E-2</c:v>
                  </c:pt>
                  <c:pt idx="3">
                    <c:v>5.4924190177613609E-2</c:v>
                  </c:pt>
                </c:numCache>
              </c:numRef>
            </c:plus>
            <c:minus>
              <c:numRef>
                <c:f>Sheet3!$H$3:$H$6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5.507570547286101E-2</c:v>
                  </c:pt>
                  <c:pt idx="2">
                    <c:v>8.9010767138962638E-2</c:v>
                  </c:pt>
                  <c:pt idx="3">
                    <c:v>5.4924190177613609E-2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Sheet3!$A$12:$A$15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Sheet3!$F$3:$F$6</c:f>
              <c:numCache>
                <c:formatCode>0.000</c:formatCode>
                <c:ptCount val="4"/>
                <c:pt idx="0" formatCode="General">
                  <c:v>1</c:v>
                </c:pt>
                <c:pt idx="1">
                  <c:v>0.63250000000000006</c:v>
                </c:pt>
                <c:pt idx="2">
                  <c:v>0.52750000000000008</c:v>
                </c:pt>
                <c:pt idx="3">
                  <c:v>0.36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E9-48A9-8D20-380C3C8007E0}"/>
            </c:ext>
          </c:extLst>
        </c:ser>
        <c:ser>
          <c:idx val="1"/>
          <c:order val="1"/>
          <c:tx>
            <c:v>Normoxia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Sheet3!$H$7:$H$10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5.8789880081524186E-2</c:v>
                  </c:pt>
                  <c:pt idx="2">
                    <c:v>6.9206815656648574E-2</c:v>
                  </c:pt>
                  <c:pt idx="3">
                    <c:v>3.9264063297965841E-2</c:v>
                  </c:pt>
                </c:numCache>
              </c:numRef>
            </c:plus>
            <c:minus>
              <c:numRef>
                <c:f>Sheet3!$H$7:$H$10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5.8789880081524186E-2</c:v>
                  </c:pt>
                  <c:pt idx="2">
                    <c:v>6.9206815656648574E-2</c:v>
                  </c:pt>
                  <c:pt idx="3">
                    <c:v>3.9264063297965841E-2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Sheet3!$A$12:$A$15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Sheet3!$F$7:$F$10</c:f>
              <c:numCache>
                <c:formatCode>0.000</c:formatCode>
                <c:ptCount val="4"/>
                <c:pt idx="0">
                  <c:v>1</c:v>
                </c:pt>
                <c:pt idx="1">
                  <c:v>0.45750000000000002</c:v>
                </c:pt>
                <c:pt idx="2">
                  <c:v>0.3725</c:v>
                </c:pt>
                <c:pt idx="3">
                  <c:v>0.20499999999999999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E9-48A9-8D20-380C3C8007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3.4504049471007353E-2"/>
              <c:y val="0.215928985541694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873907618762521"/>
          <c:y val="0.57796399577336055"/>
          <c:w val="0.36858515346903381"/>
          <c:h val="0.198608839208347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61647722974346"/>
          <c:y val="6.6265500292668672E-2"/>
          <c:w val="0.71873113966441005"/>
          <c:h val="0.72046014915192491"/>
        </c:manualLayout>
      </c:layout>
      <c:scatterChart>
        <c:scatterStyle val="smoothMarker"/>
        <c:varyColors val="0"/>
        <c:ser>
          <c:idx val="0"/>
          <c:order val="0"/>
          <c:tx>
            <c:v>Normoxia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elete val="1"/>
          </c:dLbls>
          <c:xVal>
            <c:numRef>
              <c:f>'cs-cal'!$C$66:$G$66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'cs-cal'!$C$67:$G$67</c:f>
              <c:numCache>
                <c:formatCode>General</c:formatCode>
                <c:ptCount val="5"/>
                <c:pt idx="0">
                  <c:v>1</c:v>
                </c:pt>
                <c:pt idx="1">
                  <c:v>0.47</c:v>
                </c:pt>
                <c:pt idx="2">
                  <c:v>0.2</c:v>
                </c:pt>
                <c:pt idx="3">
                  <c:v>7.0000000000000007E-2</c:v>
                </c:pt>
                <c:pt idx="4">
                  <c:v>0.01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B48-4433-98F4-41E2E90FE982}"/>
            </c:ext>
          </c:extLst>
        </c:ser>
        <c:ser>
          <c:idx val="1"/>
          <c:order val="1"/>
          <c:tx>
            <c:v>Hypoxia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xVal>
            <c:numRef>
              <c:f>'cs-cal'!$C$66:$G$66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'cs-cal'!$C$68:$G$68</c:f>
              <c:numCache>
                <c:formatCode>General</c:formatCode>
                <c:ptCount val="5"/>
                <c:pt idx="0">
                  <c:v>1</c:v>
                </c:pt>
                <c:pt idx="1">
                  <c:v>0.91600000000000004</c:v>
                </c:pt>
                <c:pt idx="2">
                  <c:v>0.36199999999999999</c:v>
                </c:pt>
                <c:pt idx="3">
                  <c:v>0.13500000000000001</c:v>
                </c:pt>
                <c:pt idx="4">
                  <c:v>5.6000000000000001E-2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B48-4433-98F4-41E2E90FE982}"/>
            </c:ext>
          </c:extLst>
        </c:ser>
        <c:dLbls>
          <c:dLblPos val="r"/>
          <c:showLegendKey val="0"/>
          <c:showVal val="1"/>
          <c:showCatName val="1"/>
          <c:showSerName val="0"/>
          <c:showPercent val="0"/>
          <c:showBubbleSize val="0"/>
        </c:dLbls>
        <c:axId val="238798312"/>
        <c:axId val="238798704"/>
      </c:scatterChart>
      <c:valAx>
        <c:axId val="238798312"/>
        <c:scaling>
          <c:orientation val="minMax"/>
          <c:max val="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(Gy)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704"/>
        <c:crossesAt val="1.0000000000000004E-6"/>
        <c:crossBetween val="midCat"/>
        <c:majorUnit val="2"/>
      </c:valAx>
      <c:valAx>
        <c:axId val="238798704"/>
        <c:scaling>
          <c:logBase val="10"/>
          <c:orientation val="minMax"/>
          <c:max val="1"/>
          <c:min val="1.0000000000000002E-3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312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22758354025415536"/>
          <c:y val="0.53932290604339461"/>
          <c:w val="0.35620485077324227"/>
          <c:h val="0.216243253678755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55998144145936"/>
          <c:y val="6.2816668854982979E-2"/>
          <c:w val="0.75356265743630235"/>
          <c:h val="0.68361352775174777"/>
        </c:manualLayout>
      </c:layout>
      <c:scatterChart>
        <c:scatterStyle val="smoothMarker"/>
        <c:varyColors val="0"/>
        <c:ser>
          <c:idx val="0"/>
          <c:order val="0"/>
          <c:tx>
            <c:v>Normoxia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'cs-cal'!$D$40:$H$40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'cs-cal'!$D$41:$H$41</c:f>
              <c:numCache>
                <c:formatCode>General</c:formatCode>
                <c:ptCount val="5"/>
                <c:pt idx="0">
                  <c:v>1</c:v>
                </c:pt>
                <c:pt idx="1">
                  <c:v>0.4</c:v>
                </c:pt>
                <c:pt idx="2">
                  <c:v>0.13</c:v>
                </c:pt>
                <c:pt idx="3" formatCode="0.000">
                  <c:v>3.5999999999999997E-2</c:v>
                </c:pt>
                <c:pt idx="4">
                  <c:v>7.0000000000000001E-3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338-4FFA-876A-0BEBC6F413A0}"/>
            </c:ext>
          </c:extLst>
        </c:ser>
        <c:ser>
          <c:idx val="2"/>
          <c:order val="1"/>
          <c:tx>
            <c:v>Hypoxia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'cs-cal'!$D$40:$H$40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'cs-cal'!$D$42:$H$42</c:f>
              <c:numCache>
                <c:formatCode>General</c:formatCode>
                <c:ptCount val="5"/>
                <c:pt idx="0">
                  <c:v>1</c:v>
                </c:pt>
                <c:pt idx="1">
                  <c:v>0.63</c:v>
                </c:pt>
                <c:pt idx="2">
                  <c:v>0.26</c:v>
                </c:pt>
                <c:pt idx="3" formatCode="0.000">
                  <c:v>9.8000000000000004E-2</c:v>
                </c:pt>
                <c:pt idx="4">
                  <c:v>2.3E-2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338-4FFA-876A-0BEBC6F41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8798312"/>
        <c:axId val="238798704"/>
      </c:scatterChart>
      <c:valAx>
        <c:axId val="238798312"/>
        <c:scaling>
          <c:orientation val="minMax"/>
          <c:max val="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(Gy)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704"/>
        <c:crossesAt val="1.0000000000000004E-6"/>
        <c:crossBetween val="midCat"/>
        <c:majorUnit val="2"/>
      </c:valAx>
      <c:valAx>
        <c:axId val="238798704"/>
        <c:scaling>
          <c:logBase val="10"/>
          <c:orientation val="minMax"/>
          <c:max val="1"/>
          <c:min val="1.0000000000000002E-3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98312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23074672951507258"/>
          <c:y val="0.47999280023459079"/>
          <c:w val="0.37682525381291809"/>
          <c:h val="0.23417532550455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30850420867672"/>
          <c:y val="0.14673491998601751"/>
          <c:w val="0.69029582814670132"/>
          <c:h val="0.611534191884300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SUMMARY!$B$9</c:f>
              <c:strCache>
                <c:ptCount val="1"/>
                <c:pt idx="0">
                  <c:v>Normoxia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SUMMARY!$F$10:$F$15</c:f>
                <c:numCache>
                  <c:formatCode>General</c:formatCode>
                  <c:ptCount val="6"/>
                  <c:pt idx="0">
                    <c:v>1.5025903559446203</c:v>
                  </c:pt>
                  <c:pt idx="1">
                    <c:v>2.6069991262837968</c:v>
                  </c:pt>
                  <c:pt idx="2">
                    <c:v>1.6169243780846534</c:v>
                  </c:pt>
                  <c:pt idx="3">
                    <c:v>1.5070206073943087</c:v>
                  </c:pt>
                  <c:pt idx="4">
                    <c:v>1.0692676621563628</c:v>
                  </c:pt>
                  <c:pt idx="5">
                    <c:v>5.7154760664940699E-2</c:v>
                  </c:pt>
                </c:numCache>
              </c:numRef>
            </c:plus>
            <c:minus>
              <c:numRef>
                <c:f>SUMMARY!$F$10:$F$15</c:f>
                <c:numCache>
                  <c:formatCode>General</c:formatCode>
                  <c:ptCount val="6"/>
                  <c:pt idx="0">
                    <c:v>1.5025903559446203</c:v>
                  </c:pt>
                  <c:pt idx="1">
                    <c:v>2.6069991262837968</c:v>
                  </c:pt>
                  <c:pt idx="2">
                    <c:v>1.6169243780846534</c:v>
                  </c:pt>
                  <c:pt idx="3">
                    <c:v>1.5070206073943087</c:v>
                  </c:pt>
                  <c:pt idx="4">
                    <c:v>1.0692676621563628</c:v>
                  </c:pt>
                  <c:pt idx="5">
                    <c:v>5.7154760664940699E-2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SUMMARY!$A$10:$A$15</c:f>
              <c:strCache>
                <c:ptCount val="6"/>
                <c:pt idx="0">
                  <c:v>CON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</c:strCache>
            </c:strRef>
          </c:cat>
          <c:val>
            <c:numRef>
              <c:f>SUMMARY!$B$10:$B$15</c:f>
              <c:numCache>
                <c:formatCode>General</c:formatCode>
                <c:ptCount val="6"/>
                <c:pt idx="0">
                  <c:v>9.9666666666666668</c:v>
                </c:pt>
                <c:pt idx="1">
                  <c:v>31.666666666666661</c:v>
                </c:pt>
                <c:pt idx="2">
                  <c:v>28.833333333333332</c:v>
                </c:pt>
                <c:pt idx="3">
                  <c:v>23.933333333333334</c:v>
                </c:pt>
                <c:pt idx="4">
                  <c:v>16.3</c:v>
                </c:pt>
                <c:pt idx="5">
                  <c:v>5.6833333333333336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D8-42F5-AD27-C8928D6093CF}"/>
            </c:ext>
          </c:extLst>
        </c:ser>
        <c:ser>
          <c:idx val="2"/>
          <c:order val="1"/>
          <c:tx>
            <c:strRef>
              <c:f>SUMMARY!$C$9</c:f>
              <c:strCache>
                <c:ptCount val="1"/>
                <c:pt idx="0">
                  <c:v>Hypoxia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SUMMARY!$G$10:$G$15</c:f>
                <c:numCache>
                  <c:formatCode>General</c:formatCode>
                  <c:ptCount val="6"/>
                  <c:pt idx="0">
                    <c:v>1.0837178804672585</c:v>
                  </c:pt>
                  <c:pt idx="1">
                    <c:v>2.9605930336861737</c:v>
                  </c:pt>
                  <c:pt idx="2">
                    <c:v>0.51316014394468723</c:v>
                  </c:pt>
                  <c:pt idx="3">
                    <c:v>1.4518187826921707</c:v>
                  </c:pt>
                  <c:pt idx="4">
                    <c:v>1.822391591044858</c:v>
                  </c:pt>
                  <c:pt idx="5">
                    <c:v>0.38783587594066998</c:v>
                  </c:pt>
                </c:numCache>
              </c:numRef>
            </c:plus>
            <c:minus>
              <c:numRef>
                <c:f>SUMMARY!$G$10:$G$15</c:f>
                <c:numCache>
                  <c:formatCode>General</c:formatCode>
                  <c:ptCount val="6"/>
                  <c:pt idx="0">
                    <c:v>1.0837178804672585</c:v>
                  </c:pt>
                  <c:pt idx="1">
                    <c:v>2.9605930336861737</c:v>
                  </c:pt>
                  <c:pt idx="2">
                    <c:v>0.51316014394468723</c:v>
                  </c:pt>
                  <c:pt idx="3">
                    <c:v>1.4518187826921707</c:v>
                  </c:pt>
                  <c:pt idx="4">
                    <c:v>1.822391591044858</c:v>
                  </c:pt>
                  <c:pt idx="5">
                    <c:v>0.38783587594066998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SUMMARY!$A$10:$A$15</c:f>
              <c:strCache>
                <c:ptCount val="6"/>
                <c:pt idx="0">
                  <c:v>CON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</c:strCache>
            </c:strRef>
          </c:cat>
          <c:val>
            <c:numRef>
              <c:f>SUMMARY!$C$10:$C$15</c:f>
              <c:numCache>
                <c:formatCode>General</c:formatCode>
                <c:ptCount val="6"/>
                <c:pt idx="0">
                  <c:v>10.066666666666666</c:v>
                </c:pt>
                <c:pt idx="1">
                  <c:v>26.833333333333332</c:v>
                </c:pt>
                <c:pt idx="2">
                  <c:v>28.933333333333337</c:v>
                </c:pt>
                <c:pt idx="3">
                  <c:v>22.466666666666669</c:v>
                </c:pt>
                <c:pt idx="4">
                  <c:v>15.633333333333333</c:v>
                </c:pt>
                <c:pt idx="5">
                  <c:v>6.0933333333333328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D8-42F5-AD27-C8928D6093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5732527"/>
        <c:axId val="2019986111"/>
        <c:extLst/>
      </c:barChart>
      <c:catAx>
        <c:axId val="202573252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 err="1"/>
                  <a:t>mins</a:t>
                </a:r>
                <a:r>
                  <a:rPr lang="en-GB" b="1" dirty="0"/>
                  <a:t> post-IR</a:t>
                </a:r>
              </a:p>
            </c:rich>
          </c:tx>
          <c:layout>
            <c:manualLayout>
              <c:xMode val="edge"/>
              <c:yMode val="edge"/>
              <c:x val="0.38481083780036596"/>
              <c:y val="0.882359753773723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9986111"/>
        <c:crosses val="autoZero"/>
        <c:auto val="1"/>
        <c:lblAlgn val="ctr"/>
        <c:lblOffset val="100"/>
        <c:noMultiLvlLbl val="0"/>
      </c:catAx>
      <c:valAx>
        <c:axId val="2019986111"/>
        <c:scaling>
          <c:orientation val="minMax"/>
          <c:max val="4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% tail DNA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732527"/>
        <c:crosses val="autoZero"/>
        <c:crossBetween val="between"/>
        <c:majorUnit val="10"/>
        <c:min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9468145403287844"/>
          <c:y val="0.17473168598922573"/>
          <c:w val="0.43707798159629524"/>
          <c:h val="0.17830486684290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05353565699577"/>
          <c:y val="0.11279329470608626"/>
          <c:w val="0.74735021112950129"/>
          <c:h val="0.67675512091237711"/>
        </c:manualLayout>
      </c:layout>
      <c:scatterChart>
        <c:scatterStyle val="lineMarker"/>
        <c:varyColors val="0"/>
        <c:ser>
          <c:idx val="3"/>
          <c:order val="3"/>
          <c:tx>
            <c:v>Normoxia</c:v>
          </c:tx>
          <c:spPr>
            <a:ln w="127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Sheet7!$B$25:$B$28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5.3131127097650173E-2</c:v>
                  </c:pt>
                  <c:pt idx="2">
                    <c:v>3.582364210034103E-2</c:v>
                  </c:pt>
                  <c:pt idx="3">
                    <c:v>2.75E-2</c:v>
                  </c:pt>
                </c:numCache>
                <c:extLst xmlns:c15="http://schemas.microsoft.com/office/drawing/2012/chart"/>
              </c:numRef>
            </c:plus>
            <c:minus>
              <c:numRef>
                <c:f>Sheet7!$B$25:$B$28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5.3131127097650173E-2</c:v>
                  </c:pt>
                  <c:pt idx="2">
                    <c:v>3.582364210034103E-2</c:v>
                  </c:pt>
                  <c:pt idx="3">
                    <c:v>2.75E-2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  <c:extLst xmlns:c15="http://schemas.microsoft.com/office/drawing/2012/chart"/>
            </c:numRef>
          </c:xVal>
          <c:yVal>
            <c:numRef>
              <c:f>Sheet7!$B$2:$B$5</c:f>
              <c:numCache>
                <c:formatCode>General</c:formatCode>
                <c:ptCount val="4"/>
                <c:pt idx="0">
                  <c:v>1</c:v>
                </c:pt>
                <c:pt idx="1">
                  <c:v>0.5625</c:v>
                </c:pt>
                <c:pt idx="2">
                  <c:v>0.31</c:v>
                </c:pt>
                <c:pt idx="3">
                  <c:v>0.14750000000000002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2DF9-47C9-A64A-54357B30888D}"/>
            </c:ext>
          </c:extLst>
        </c:ser>
        <c:ser>
          <c:idx val="4"/>
          <c:order val="4"/>
          <c:tx>
            <c:v>Hypoxia</c:v>
          </c:tx>
          <c:spPr>
            <a:ln w="1270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Sheet7!$C$25:$C$28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9.4648472430004359E-3</c:v>
                  </c:pt>
                  <c:pt idx="2">
                    <c:v>8.4606934309980189E-2</c:v>
                  </c:pt>
                  <c:pt idx="3">
                    <c:v>1.3228756555322956E-2</c:v>
                  </c:pt>
                </c:numCache>
              </c:numRef>
            </c:plus>
            <c:minus>
              <c:numRef>
                <c:f>Sheet7!$C$25:$C$28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9.4648472430004359E-3</c:v>
                  </c:pt>
                  <c:pt idx="2">
                    <c:v>8.4606934309980189E-2</c:v>
                  </c:pt>
                  <c:pt idx="3">
                    <c:v>1.3228756555322956E-2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Sheet7!$B$6:$B$9</c:f>
              <c:numCache>
                <c:formatCode>General</c:formatCode>
                <c:ptCount val="4"/>
                <c:pt idx="0">
                  <c:v>1</c:v>
                </c:pt>
                <c:pt idx="1">
                  <c:v>0.79249999999999998</c:v>
                </c:pt>
                <c:pt idx="2">
                  <c:v>0.79500000000000004</c:v>
                </c:pt>
                <c:pt idx="3">
                  <c:v>0.36500000000000005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F9-47C9-A64A-54357B30888D}"/>
            </c:ext>
          </c:extLst>
        </c:ser>
        <c:ser>
          <c:idx val="6"/>
          <c:order val="6"/>
          <c:tx>
            <c:strRef>
              <c:f>Sheet7!$C$12</c:f>
              <c:strCache>
                <c:ptCount val="1"/>
                <c:pt idx="0">
                  <c:v>HIF-1α siRNA (Hypoxia)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lg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prstDash val="sysDash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Sheet7!$E$25:$E$28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5.7300378125570678E-2</c:v>
                  </c:pt>
                  <c:pt idx="2">
                    <c:v>0.12048513047951868</c:v>
                  </c:pt>
                  <c:pt idx="3">
                    <c:v>2.0615528128088288E-2</c:v>
                  </c:pt>
                </c:numCache>
              </c:numRef>
            </c:plus>
            <c:minus>
              <c:numRef>
                <c:f>Sheet7!$E$25:$E$28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5.7300378125570678E-2</c:v>
                  </c:pt>
                  <c:pt idx="2">
                    <c:v>0.12048513047951868</c:v>
                  </c:pt>
                  <c:pt idx="3">
                    <c:v>2.0615528128088288E-2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  <c:extLst xmlns:c15="http://schemas.microsoft.com/office/drawing/2012/chart"/>
            </c:numRef>
          </c:xVal>
          <c:yVal>
            <c:numRef>
              <c:f>Sheet7!$C$6:$C$9</c:f>
              <c:numCache>
                <c:formatCode>General</c:formatCode>
                <c:ptCount val="4"/>
                <c:pt idx="0">
                  <c:v>1</c:v>
                </c:pt>
                <c:pt idx="1">
                  <c:v>0.73999999999999988</c:v>
                </c:pt>
                <c:pt idx="2">
                  <c:v>0.54</c:v>
                </c:pt>
                <c:pt idx="3">
                  <c:v>0.255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2DF9-47C9-A64A-54357B30888D}"/>
            </c:ext>
          </c:extLst>
        </c:ser>
        <c:ser>
          <c:idx val="8"/>
          <c:order val="8"/>
          <c:tx>
            <c:strRef>
              <c:f>Sheet7!$C$13</c:f>
              <c:strCache>
                <c:ptCount val="1"/>
                <c:pt idx="0">
                  <c:v>HIF-1β siRNA (Hypoxia)</c:v>
                </c:pt>
              </c:strCache>
            </c:strRef>
          </c:tx>
          <c:spPr>
            <a:ln w="12700" cap="rnd" cmpd="sng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Sheet7!$G$25:$G$28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8.1955272354294867E-2</c:v>
                  </c:pt>
                  <c:pt idx="2">
                    <c:v>0.12064928512013642</c:v>
                  </c:pt>
                  <c:pt idx="3">
                    <c:v>4.1508031351374208E-2</c:v>
                  </c:pt>
                </c:numCache>
              </c:numRef>
            </c:plus>
            <c:minus>
              <c:numRef>
                <c:f>Sheet7!$G$25:$G$28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8.1955272354294867E-2</c:v>
                  </c:pt>
                  <c:pt idx="2">
                    <c:v>0.12064928512013642</c:v>
                  </c:pt>
                  <c:pt idx="3">
                    <c:v>4.1508031351374208E-2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Sheet7!$D$6:$D$9</c:f>
              <c:numCache>
                <c:formatCode>General</c:formatCode>
                <c:ptCount val="4"/>
                <c:pt idx="0">
                  <c:v>1</c:v>
                </c:pt>
                <c:pt idx="1">
                  <c:v>0.59000000000000008</c:v>
                </c:pt>
                <c:pt idx="2">
                  <c:v>0.53750000000000009</c:v>
                </c:pt>
                <c:pt idx="3">
                  <c:v>0.20750000000000002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DF9-47C9-A64A-54357B308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Hypoxia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[2]Graph!$G$3:$G$6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7.7072116300975602E-2</c:v>
                        </c:pt>
                        <c:pt idx="2">
                          <c:v>9.3639972471399366E-2</c:v>
                        </c:pt>
                        <c:pt idx="3">
                          <c:v>6.7246643865036981E-2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[2]Graph!$G$3:$G$6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7.7072116300975602E-2</c:v>
                        </c:pt>
                        <c:pt idx="2">
                          <c:v>9.3639972471399366E-2</c:v>
                        </c:pt>
                        <c:pt idx="3">
                          <c:v>6.7246643865036981E-2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[2]Graph!$E$3:$E$6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0.84966666666666668</c:v>
                      </c:pt>
                      <c:pt idx="2">
                        <c:v>0.60533333333333339</c:v>
                      </c:pt>
                      <c:pt idx="3">
                        <c:v>0.37566666666666665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2DF9-47C9-A64A-54357B30888D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Normoxia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[2]Graph!$G$7:$G$10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1.7704362299852668E-2</c:v>
                        </c:pt>
                        <c:pt idx="2">
                          <c:v>7.9825504139410891E-2</c:v>
                        </c:pt>
                        <c:pt idx="3">
                          <c:v>5.1004357112353162E-2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[2]Graph!$G$7:$G$10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1.7704362299852668E-2</c:v>
                        </c:pt>
                        <c:pt idx="2">
                          <c:v>7.9825504139410891E-2</c:v>
                        </c:pt>
                        <c:pt idx="3">
                          <c:v>5.1004357112353162E-2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[2]Graph!$E$7:$E$10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0.39733333333333332</c:v>
                      </c:pt>
                      <c:pt idx="2">
                        <c:v>0.31766666666666665</c:v>
                      </c:pt>
                      <c:pt idx="3">
                        <c:v>0.19966666666666666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2DF9-47C9-A64A-54357B30888D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Sheet7!$B$1</c15:sqref>
                        </c15:formulaRef>
                      </c:ext>
                    </c:extLst>
                    <c:strCache>
                      <c:ptCount val="1"/>
                      <c:pt idx="0">
                        <c:v>NTC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Sheet7!$B$2:$B$9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0.5625</c:v>
                      </c:pt>
                      <c:pt idx="2">
                        <c:v>0.31</c:v>
                      </c:pt>
                      <c:pt idx="3">
                        <c:v>0.14750000000000002</c:v>
                      </c:pt>
                      <c:pt idx="4">
                        <c:v>1</c:v>
                      </c:pt>
                      <c:pt idx="5">
                        <c:v>0.79249999999999998</c:v>
                      </c:pt>
                      <c:pt idx="6">
                        <c:v>0.79500000000000004</c:v>
                      </c:pt>
                      <c:pt idx="7">
                        <c:v>0.36500000000000005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2DF9-47C9-A64A-54357B30888D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HIF1a Normoxia</c:v>
                </c:tx>
                <c:spPr>
                  <a:ln w="19050" cap="rnd">
                    <a:solidFill>
                      <a:schemeClr val="accent6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Sheet7!$A$12:$A$15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0.7024999999999999</c:v>
                      </c:pt>
                      <c:pt idx="2">
                        <c:v>0.36250000000000004</c:v>
                      </c:pt>
                      <c:pt idx="3">
                        <c:v>0.17500000000000002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2DF9-47C9-A64A-54357B30888D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HIF1b Normoxia</c:v>
                </c:tx>
                <c:spPr>
                  <a:ln w="19050" cap="rnd">
                    <a:solidFill>
                      <a:srgbClr val="7030A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30A0"/>
                    </a:solidFill>
                    <a:ln w="9525">
                      <a:noFill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Sheet7!$F$25:$F$28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0.10299676370320249</c:v>
                        </c:pt>
                        <c:pt idx="2">
                          <c:v>2.0207259421637161E-2</c:v>
                        </c:pt>
                        <c:pt idx="3">
                          <c:v>2.1984843263788197E-2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Sheet7!$F$25:$F$28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0.10299676370320249</c:v>
                        </c:pt>
                        <c:pt idx="2">
                          <c:v>2.0207259421637161E-2</c:v>
                        </c:pt>
                        <c:pt idx="3">
                          <c:v>2.1984843263788197E-2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Sheet7!$A$12:$A$15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0.59499999999999997</c:v>
                      </c:pt>
                      <c:pt idx="2">
                        <c:v>0.34499999999999997</c:v>
                      </c:pt>
                      <c:pt idx="3">
                        <c:v>0.15000000000000002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2DF9-47C9-A64A-54357B30888D}"/>
                  </c:ext>
                </c:extLst>
              </c15:ser>
            </c15:filteredScatterSeries>
          </c:ext>
        </c:extLst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1.0000000000000002E-2"/>
        <c:crossBetween val="midCat"/>
        <c:majorUnit val="1"/>
      </c:valAx>
      <c:valAx>
        <c:axId val="748099711"/>
        <c:scaling>
          <c:logBase val="10"/>
          <c:orientation val="minMax"/>
          <c:min val="0.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852140663003102"/>
          <c:y val="0.4723028892546971"/>
          <c:w val="0.58009388620502234"/>
          <c:h val="0.294446046432423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32098610885087"/>
          <c:y val="0.11489846417659109"/>
          <c:w val="0.7619428712375651"/>
          <c:h val="0.67570244092665244"/>
        </c:manualLayout>
      </c:layout>
      <c:scatterChart>
        <c:scatterStyle val="lineMarker"/>
        <c:varyColors val="0"/>
        <c:ser>
          <c:idx val="3"/>
          <c:order val="3"/>
          <c:tx>
            <c:v>Normoxia</c:v>
          </c:tx>
          <c:spPr>
            <a:ln w="127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Sheet7!$B$25:$B$28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0.10299676370320236</c:v>
                  </c:pt>
                  <c:pt idx="2">
                    <c:v>2.4999999999999994E-2</c:v>
                  </c:pt>
                  <c:pt idx="3">
                    <c:v>2.5980762113533264E-2</c:v>
                  </c:pt>
                </c:numCache>
                <c:extLst xmlns:c15="http://schemas.microsoft.com/office/drawing/2012/chart"/>
              </c:numRef>
            </c:plus>
            <c:minus>
              <c:numRef>
                <c:f>Sheet7!$B$25:$B$28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0.10299676370320236</c:v>
                  </c:pt>
                  <c:pt idx="2">
                    <c:v>2.4999999999999994E-2</c:v>
                  </c:pt>
                  <c:pt idx="3">
                    <c:v>2.5980762113533264E-2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  <c:extLst xmlns:c15="http://schemas.microsoft.com/office/drawing/2012/chart"/>
            </c:numRef>
          </c:xVal>
          <c:yVal>
            <c:numRef>
              <c:f>Sheet7!$B$2:$B$5</c:f>
              <c:numCache>
                <c:formatCode>General</c:formatCode>
                <c:ptCount val="4"/>
                <c:pt idx="0">
                  <c:v>1</c:v>
                </c:pt>
                <c:pt idx="1">
                  <c:v>0.64749999999999996</c:v>
                </c:pt>
                <c:pt idx="2">
                  <c:v>0.41249999999999998</c:v>
                </c:pt>
                <c:pt idx="3">
                  <c:v>0.20749999999999999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48D5-4AC1-BA78-5764C349BA10}"/>
            </c:ext>
          </c:extLst>
        </c:ser>
        <c:ser>
          <c:idx val="4"/>
          <c:order val="4"/>
          <c:tx>
            <c:v>Hypoxia</c:v>
          </c:tx>
          <c:spPr>
            <a:ln w="1270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Sheet7!$C$25:$C$28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5.0332229568471928E-2</c:v>
                  </c:pt>
                  <c:pt idx="2">
                    <c:v>0.12045054310103097</c:v>
                  </c:pt>
                  <c:pt idx="3">
                    <c:v>7.0533679898329427E-2</c:v>
                  </c:pt>
                </c:numCache>
              </c:numRef>
            </c:plus>
            <c:minus>
              <c:numRef>
                <c:f>Sheet7!$C$25:$C$28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5.0332229568471928E-2</c:v>
                  </c:pt>
                  <c:pt idx="2">
                    <c:v>0.12045054310103097</c:v>
                  </c:pt>
                  <c:pt idx="3">
                    <c:v>7.0533679898329427E-2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Sheet7!$B$6:$B$9</c:f>
              <c:numCache>
                <c:formatCode>General</c:formatCode>
                <c:ptCount val="4"/>
                <c:pt idx="0">
                  <c:v>1</c:v>
                </c:pt>
                <c:pt idx="1">
                  <c:v>0.66749999999999998</c:v>
                </c:pt>
                <c:pt idx="2">
                  <c:v>0.56499999999999995</c:v>
                </c:pt>
                <c:pt idx="3">
                  <c:v>0.32500000000000001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D5-4AC1-BA78-5764C349BA10}"/>
            </c:ext>
          </c:extLst>
        </c:ser>
        <c:ser>
          <c:idx val="6"/>
          <c:order val="6"/>
          <c:tx>
            <c:strRef>
              <c:f>Sheet7!$C$12</c:f>
              <c:strCache>
                <c:ptCount val="1"/>
                <c:pt idx="0">
                  <c:v>HIF-1α siRNA (Hypoxia)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lg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prstDash val="sysDash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Sheet7!$E$25:$E$28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0.12848475914805357</c:v>
                  </c:pt>
                  <c:pt idx="2">
                    <c:v>8.8081401744825441E-2</c:v>
                  </c:pt>
                  <c:pt idx="3">
                    <c:v>4.7258156262526121E-2</c:v>
                  </c:pt>
                </c:numCache>
              </c:numRef>
            </c:plus>
            <c:minus>
              <c:numRef>
                <c:f>Sheet7!$E$25:$E$28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0.12848475914805357</c:v>
                  </c:pt>
                  <c:pt idx="2">
                    <c:v>8.8081401744825441E-2</c:v>
                  </c:pt>
                  <c:pt idx="3">
                    <c:v>4.7258156262526121E-2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  <c:extLst xmlns:c15="http://schemas.microsoft.com/office/drawing/2012/chart"/>
            </c:numRef>
          </c:xVal>
          <c:yVal>
            <c:numRef>
              <c:f>Sheet7!$C$6:$C$9</c:f>
              <c:numCache>
                <c:formatCode>General</c:formatCode>
                <c:ptCount val="4"/>
                <c:pt idx="0">
                  <c:v>1</c:v>
                </c:pt>
                <c:pt idx="1">
                  <c:v>0.625</c:v>
                </c:pt>
                <c:pt idx="2">
                  <c:v>0.42</c:v>
                </c:pt>
                <c:pt idx="3">
                  <c:v>0.25750000000000001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48D5-4AC1-BA78-5764C349BA10}"/>
            </c:ext>
          </c:extLst>
        </c:ser>
        <c:ser>
          <c:idx val="8"/>
          <c:order val="8"/>
          <c:tx>
            <c:strRef>
              <c:f>Sheet7!$C$13</c:f>
              <c:strCache>
                <c:ptCount val="1"/>
                <c:pt idx="0">
                  <c:v>HIF-1β siRNA (Hypoxia)</c:v>
                </c:pt>
              </c:strCache>
            </c:strRef>
          </c:tx>
          <c:spPr>
            <a:ln w="12700" cap="rnd" cmpd="sng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Sheet7!$G$25:$G$28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5.2041649986653185E-2</c:v>
                  </c:pt>
                  <c:pt idx="2">
                    <c:v>2.1794494717703283E-2</c:v>
                  </c:pt>
                  <c:pt idx="3">
                    <c:v>3.0550504633039013E-2</c:v>
                  </c:pt>
                </c:numCache>
              </c:numRef>
            </c:plus>
            <c:minus>
              <c:numRef>
                <c:f>Sheet7!$G$25:$G$28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5.2041649986653185E-2</c:v>
                  </c:pt>
                  <c:pt idx="2">
                    <c:v>2.1794494717703283E-2</c:v>
                  </c:pt>
                  <c:pt idx="3">
                    <c:v>3.0550504633039013E-2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Sheet7!$A$12:$A$15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Sheet7!$D$6:$D$9</c:f>
              <c:numCache>
                <c:formatCode>General</c:formatCode>
                <c:ptCount val="4"/>
                <c:pt idx="0">
                  <c:v>1</c:v>
                </c:pt>
                <c:pt idx="1">
                  <c:v>0.55500000000000005</c:v>
                </c:pt>
                <c:pt idx="2">
                  <c:v>0.35499999999999998</c:v>
                </c:pt>
                <c:pt idx="3">
                  <c:v>0.2525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D5-4AC1-BA78-5764C349B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098079"/>
        <c:axId val="748099711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Hypoxia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[2]Graph!$G$3:$G$6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7.7072116300975602E-2</c:v>
                        </c:pt>
                        <c:pt idx="2">
                          <c:v>9.3639972471399366E-2</c:v>
                        </c:pt>
                        <c:pt idx="3">
                          <c:v>6.7246643865036981E-2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[2]Graph!$G$3:$G$6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7.7072116300975602E-2</c:v>
                        </c:pt>
                        <c:pt idx="2">
                          <c:v>9.3639972471399366E-2</c:v>
                        </c:pt>
                        <c:pt idx="3">
                          <c:v>6.7246643865036981E-2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[2]Graph!$E$3:$E$6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0.84966666666666668</c:v>
                      </c:pt>
                      <c:pt idx="2">
                        <c:v>0.60533333333333339</c:v>
                      </c:pt>
                      <c:pt idx="3">
                        <c:v>0.37566666666666665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48D5-4AC1-BA78-5764C349BA10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Normoxia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[2]Graph!$G$7:$G$10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1.7704362299852668E-2</c:v>
                        </c:pt>
                        <c:pt idx="2">
                          <c:v>7.9825504139410891E-2</c:v>
                        </c:pt>
                        <c:pt idx="3">
                          <c:v>5.1004357112353162E-2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[2]Graph!$G$7:$G$10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1.7704362299852668E-2</c:v>
                        </c:pt>
                        <c:pt idx="2">
                          <c:v>7.9825504139410891E-2</c:v>
                        </c:pt>
                        <c:pt idx="3">
                          <c:v>5.1004357112353162E-2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[2]Graph!$E$7:$E$10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0.39733333333333332</c:v>
                      </c:pt>
                      <c:pt idx="2">
                        <c:v>0.31766666666666665</c:v>
                      </c:pt>
                      <c:pt idx="3">
                        <c:v>0.19966666666666666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8D5-4AC1-BA78-5764C349BA10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Sheet7!$B$1</c15:sqref>
                        </c15:formulaRef>
                      </c:ext>
                    </c:extLst>
                    <c:strCache>
                      <c:ptCount val="1"/>
                      <c:pt idx="0">
                        <c:v>NTC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Sheet7!$B$2:$B$9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0.64749999999999996</c:v>
                      </c:pt>
                      <c:pt idx="2">
                        <c:v>0.41249999999999998</c:v>
                      </c:pt>
                      <c:pt idx="3">
                        <c:v>0.20749999999999999</c:v>
                      </c:pt>
                      <c:pt idx="4">
                        <c:v>1</c:v>
                      </c:pt>
                      <c:pt idx="5">
                        <c:v>0.66749999999999998</c:v>
                      </c:pt>
                      <c:pt idx="6">
                        <c:v>0.56499999999999995</c:v>
                      </c:pt>
                      <c:pt idx="7">
                        <c:v>0.32500000000000001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[2]Graph!$A$13:$A$16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8D5-4AC1-BA78-5764C349BA10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HIF1a Normoxia</c:v>
                </c:tx>
                <c:spPr>
                  <a:ln w="19050" cap="rnd">
                    <a:solidFill>
                      <a:schemeClr val="accent6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Sheet7!$A$12:$A$15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0.60499999999999998</c:v>
                      </c:pt>
                      <c:pt idx="2">
                        <c:v>0.42749999999999999</c:v>
                      </c:pt>
                      <c:pt idx="3">
                        <c:v>0.1825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48D5-4AC1-BA78-5764C349BA10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HIF1b Normoxia</c:v>
                </c:tx>
                <c:spPr>
                  <a:ln w="19050" cap="rnd">
                    <a:solidFill>
                      <a:srgbClr val="7030A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7030A0"/>
                    </a:solidFill>
                    <a:ln w="9525">
                      <a:noFill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Sheet7!$F$25:$F$28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0.12413030787576958</c:v>
                        </c:pt>
                        <c:pt idx="2">
                          <c:v>2.6457513110646022E-2</c:v>
                        </c:pt>
                        <c:pt idx="3">
                          <c:v>1.8027756377320011E-2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Sheet7!$F$25:$F$28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0">
                          <c:v>0</c:v>
                        </c:pt>
                        <c:pt idx="1">
                          <c:v>0.12413030787576958</c:v>
                        </c:pt>
                        <c:pt idx="2">
                          <c:v>2.6457513110646022E-2</c:v>
                        </c:pt>
                        <c:pt idx="3">
                          <c:v>1.8027756377320011E-2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Sheet7!$A$12:$A$15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Sheet7!$D$2:$D$5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0.52249999999999996</c:v>
                      </c:pt>
                      <c:pt idx="2">
                        <c:v>0.3175</c:v>
                      </c:pt>
                      <c:pt idx="3">
                        <c:v>0.20249999999999999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48D5-4AC1-BA78-5764C349BA10}"/>
                  </c:ext>
                </c:extLst>
              </c15:ser>
            </c15:filteredScatterSeries>
          </c:ext>
        </c:extLst>
      </c:scatterChart>
      <c:valAx>
        <c:axId val="748098079"/>
        <c:scaling>
          <c:orientation val="minMax"/>
          <c:max val="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Dose  (Gy)</a:t>
                </a:r>
              </a:p>
            </c:rich>
          </c:tx>
          <c:layout>
            <c:manualLayout>
              <c:xMode val="edge"/>
              <c:yMode val="edge"/>
              <c:x val="0.43366103529460431"/>
              <c:y val="0.921623830040113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9711"/>
        <c:crossesAt val="0.1"/>
        <c:crossBetween val="midCat"/>
        <c:majorUnit val="1"/>
      </c:valAx>
      <c:valAx>
        <c:axId val="748099711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"/>
              <c:y val="0.211009565995864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09807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511254953143179"/>
          <c:y val="0.42921627403127233"/>
          <c:w val="0.61448823994148905"/>
          <c:h val="0.366814528004237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7884448818897634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Proton-IR (58 MeV)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trendline>
            <c:trendlineType val="exp"/>
            <c:intercept val="0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'JP data'!$I$32:$I$35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data'!$I$32:$I$35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data'!$G$32:$G$35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332-464A-B943-258DAD484382}"/>
            </c:ext>
          </c:extLst>
        </c:ser>
        <c:ser>
          <c:idx val="0"/>
          <c:order val="1"/>
          <c:tx>
            <c:v>Proton-IR (11 MeV)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data'!$I$10:$I$13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data'!$I$10:$I$13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data'!$G$10:$G$13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332-464A-B943-258DAD484382}"/>
            </c:ext>
          </c:extLst>
        </c:ser>
        <c:ser>
          <c:idx val="2"/>
          <c:order val="2"/>
          <c:tx>
            <c:v>X-ray-IR (100 kV)</c:v>
          </c:tx>
          <c:spPr>
            <a:ln w="9525">
              <a:solidFill>
                <a:srgbClr val="FF0000"/>
              </a:solidFill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2-2332-464A-B943-258DAD484382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'IR meanJP'!$G$26:$G$31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5.0502717198626479E-2</c:v>
                  </c:pt>
                  <c:pt idx="2">
                    <c:v>5.9151284385416697E-2</c:v>
                  </c:pt>
                  <c:pt idx="3">
                    <c:v>3.2198188354833443E-2</c:v>
                  </c:pt>
                  <c:pt idx="4">
                    <c:v>5.4055290623994029E-2</c:v>
                  </c:pt>
                  <c:pt idx="5">
                    <c:v>2.362182607216377E-2</c:v>
                  </c:pt>
                </c:numCache>
              </c:numRef>
            </c:plus>
            <c:minus>
              <c:numRef>
                <c:f>'IR meanJP'!$G$26:$G$31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5.0502717198626479E-2</c:v>
                  </c:pt>
                  <c:pt idx="2">
                    <c:v>5.9151284385416697E-2</c:v>
                  </c:pt>
                  <c:pt idx="3">
                    <c:v>3.2198188354833443E-2</c:v>
                  </c:pt>
                  <c:pt idx="4">
                    <c:v>5.4055290623994029E-2</c:v>
                  </c:pt>
                  <c:pt idx="5">
                    <c:v>2.362182607216377E-2</c:v>
                  </c:pt>
                </c:numCache>
              </c:numRef>
            </c:minus>
          </c:errBars>
          <c:xVal>
            <c:numRef>
              <c:f>'IR meanJP'!$A$4:$A$9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</c:numCache>
            </c:numRef>
          </c:xVal>
          <c:yVal>
            <c:numRef>
              <c:f>'IR meanJP'!$E$26:$E$31</c:f>
              <c:numCache>
                <c:formatCode>General</c:formatCode>
                <c:ptCount val="6"/>
                <c:pt idx="0">
                  <c:v>1</c:v>
                </c:pt>
                <c:pt idx="1">
                  <c:v>1.0117666666666667</c:v>
                </c:pt>
                <c:pt idx="2">
                  <c:v>1.0066333333333333</c:v>
                </c:pt>
                <c:pt idx="3">
                  <c:v>0.93679999999999997</c:v>
                </c:pt>
                <c:pt idx="4">
                  <c:v>0.66686666666666661</c:v>
                </c:pt>
                <c:pt idx="5">
                  <c:v>0.39798923884514431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332-464A-B943-258DAD484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61504"/>
        <c:axId val="90730432"/>
      </c:scatterChart>
      <c:valAx>
        <c:axId val="90861504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0730432"/>
        <c:crossesAt val="0.1"/>
        <c:crossBetween val="midCat"/>
      </c:valAx>
      <c:valAx>
        <c:axId val="90730432"/>
        <c:scaling>
          <c:logBase val="10"/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90861504"/>
        <c:crosses val="autoZero"/>
        <c:crossBetween val="midCat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13894768542319424"/>
          <c:y val="0.47991086922685749"/>
          <c:w val="0.52700014985502686"/>
          <c:h val="0.238418908200074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59776333095606"/>
          <c:y val="3.6582574490125794E-2"/>
          <c:w val="0.82140223666904388"/>
          <c:h val="0.76016116140850376"/>
        </c:manualLayout>
      </c:layout>
      <c:barChart>
        <c:barDir val="col"/>
        <c:grouping val="clustered"/>
        <c:varyColors val="0"/>
        <c:ser>
          <c:idx val="2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(Alkaline!$O$26,Alkaline!$O$17:$O$21)</c:f>
                <c:numCache>
                  <c:formatCode>General</c:formatCode>
                  <c:ptCount val="6"/>
                  <c:pt idx="0">
                    <c:v>1.5085592770549021E-2</c:v>
                  </c:pt>
                  <c:pt idx="1">
                    <c:v>0</c:v>
                  </c:pt>
                  <c:pt idx="2">
                    <c:v>0.12454985592737561</c:v>
                  </c:pt>
                  <c:pt idx="3">
                    <c:v>3.8731219175059513E-2</c:v>
                  </c:pt>
                  <c:pt idx="4">
                    <c:v>3.1330666949650421E-2</c:v>
                  </c:pt>
                  <c:pt idx="5">
                    <c:v>5.2443236933113882E-2</c:v>
                  </c:pt>
                </c:numCache>
              </c:numRef>
            </c:plus>
            <c:minus>
              <c:numRef>
                <c:f>(Alkaline!$O$26,Alkaline!$O$17:$O$21)</c:f>
                <c:numCache>
                  <c:formatCode>General</c:formatCode>
                  <c:ptCount val="6"/>
                  <c:pt idx="0">
                    <c:v>1.5085592770549021E-2</c:v>
                  </c:pt>
                  <c:pt idx="1">
                    <c:v>0</c:v>
                  </c:pt>
                  <c:pt idx="2">
                    <c:v>0.12454985592737561</c:v>
                  </c:pt>
                  <c:pt idx="3">
                    <c:v>3.8731219175059513E-2</c:v>
                  </c:pt>
                  <c:pt idx="4">
                    <c:v>3.1330666949650421E-2</c:v>
                  </c:pt>
                  <c:pt idx="5">
                    <c:v>5.2443236933113882E-2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(Alkaline!$N$26,Alkaline!$N$17:$N$21)</c:f>
              <c:numCache>
                <c:formatCode>0%</c:formatCode>
                <c:ptCount val="6"/>
                <c:pt idx="0">
                  <c:v>4.8489328804774398E-2</c:v>
                </c:pt>
                <c:pt idx="1">
                  <c:v>1</c:v>
                </c:pt>
                <c:pt idx="2">
                  <c:v>0.73554713194147592</c:v>
                </c:pt>
                <c:pt idx="3">
                  <c:v>0.4761074292399865</c:v>
                </c:pt>
                <c:pt idx="4">
                  <c:v>0.18232368817976513</c:v>
                </c:pt>
                <c:pt idx="5">
                  <c:v>0.10297920023919346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FC-40FF-AB07-977ECBC9DC4E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(Alkaline!$U$26,Alkaline!$U$17:$U$21)</c:f>
                <c:numCache>
                  <c:formatCode>General</c:formatCode>
                  <c:ptCount val="6"/>
                  <c:pt idx="0">
                    <c:v>5.837214443102679E-3</c:v>
                  </c:pt>
                  <c:pt idx="1">
                    <c:v>0</c:v>
                  </c:pt>
                  <c:pt idx="2">
                    <c:v>8.2015155955114355E-2</c:v>
                  </c:pt>
                  <c:pt idx="3">
                    <c:v>9.5047382802410138E-2</c:v>
                  </c:pt>
                  <c:pt idx="4">
                    <c:v>0.10556218720141274</c:v>
                  </c:pt>
                  <c:pt idx="5">
                    <c:v>9.1060827340798789E-2</c:v>
                  </c:pt>
                </c:numCache>
              </c:numRef>
            </c:plus>
            <c:minus>
              <c:numRef>
                <c:f>(Alkaline!$U$26,Alkaline!$U$17:$U$21)</c:f>
                <c:numCache>
                  <c:formatCode>General</c:formatCode>
                  <c:ptCount val="6"/>
                  <c:pt idx="0">
                    <c:v>5.837214443102679E-3</c:v>
                  </c:pt>
                  <c:pt idx="1">
                    <c:v>0</c:v>
                  </c:pt>
                  <c:pt idx="2">
                    <c:v>8.2015155955114355E-2</c:v>
                  </c:pt>
                  <c:pt idx="3">
                    <c:v>9.5047382802410138E-2</c:v>
                  </c:pt>
                  <c:pt idx="4">
                    <c:v>0.10556218720141274</c:v>
                  </c:pt>
                  <c:pt idx="5">
                    <c:v>9.1060827340798789E-2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(Alkaline!$T$26,Alkaline!$T$17:$T$21)</c:f>
              <c:numCache>
                <c:formatCode>0%</c:formatCode>
                <c:ptCount val="6"/>
                <c:pt idx="0">
                  <c:v>3.536667827144134E-2</c:v>
                </c:pt>
                <c:pt idx="1">
                  <c:v>1</c:v>
                </c:pt>
                <c:pt idx="2">
                  <c:v>1.0738145339482938</c:v>
                </c:pt>
                <c:pt idx="3">
                  <c:v>1.1341421596948653</c:v>
                </c:pt>
                <c:pt idx="4">
                  <c:v>0.74585279464657639</c:v>
                </c:pt>
                <c:pt idx="5">
                  <c:v>0.43179325443682781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FC-40FF-AB07-977ECBC9DC4E}"/>
            </c:ext>
          </c:extLst>
        </c:ser>
        <c:ser>
          <c:idx val="0"/>
          <c:order val="2"/>
          <c:tx>
            <c:v>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(Alkaline!$AA$21:$AA$23,Alkaline!$AA$25:$AA$27)</c:f>
                <c:numCache>
                  <c:formatCode>General</c:formatCode>
                  <c:ptCount val="6"/>
                  <c:pt idx="0">
                    <c:v>2.1353246051757815E-3</c:v>
                  </c:pt>
                  <c:pt idx="1">
                    <c:v>0</c:v>
                  </c:pt>
                  <c:pt idx="2">
                    <c:v>1.2936678391482902E-2</c:v>
                  </c:pt>
                  <c:pt idx="3">
                    <c:v>8.0526408669339099E-3</c:v>
                  </c:pt>
                  <c:pt idx="4">
                    <c:v>2.6068358018891607E-2</c:v>
                  </c:pt>
                  <c:pt idx="5">
                    <c:v>9.5077538721743821E-3</c:v>
                  </c:pt>
                </c:numCache>
              </c:numRef>
            </c:plus>
            <c:minus>
              <c:numRef>
                <c:f>(Alkaline!$AA$21:$AA$23,Alkaline!$AA$25:$AA$27)</c:f>
                <c:numCache>
                  <c:formatCode>General</c:formatCode>
                  <c:ptCount val="6"/>
                  <c:pt idx="0">
                    <c:v>2.1353246051757815E-3</c:v>
                  </c:pt>
                  <c:pt idx="1">
                    <c:v>0</c:v>
                  </c:pt>
                  <c:pt idx="2">
                    <c:v>1.2936678391482902E-2</c:v>
                  </c:pt>
                  <c:pt idx="3">
                    <c:v>8.0526408669339099E-3</c:v>
                  </c:pt>
                  <c:pt idx="4">
                    <c:v>2.6068358018891607E-2</c:v>
                  </c:pt>
                  <c:pt idx="5">
                    <c:v>9.5077538721743821E-3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(Alkaline!$Z$21:$Z$23,Alkaline!$Z$25:$Z$27)</c:f>
              <c:numCache>
                <c:formatCode>0%</c:formatCode>
                <c:ptCount val="6"/>
                <c:pt idx="0">
                  <c:v>7.4551084574138605E-3</c:v>
                </c:pt>
                <c:pt idx="1">
                  <c:v>1</c:v>
                </c:pt>
                <c:pt idx="2">
                  <c:v>0.78974159935211652</c:v>
                </c:pt>
                <c:pt idx="3">
                  <c:v>0.47732484746157833</c:v>
                </c:pt>
                <c:pt idx="4">
                  <c:v>0.2423917598663361</c:v>
                </c:pt>
                <c:pt idx="5">
                  <c:v>2.7746219253818018E-2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FC-40FF-AB07-977ECBC9D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21248"/>
        <c:axId val="332395008"/>
      </c:barChart>
      <c:catAx>
        <c:axId val="133621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Minutes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2395008"/>
        <c:crosses val="autoZero"/>
        <c:auto val="1"/>
        <c:lblAlgn val="ctr"/>
        <c:lblOffset val="100"/>
        <c:noMultiLvlLbl val="0"/>
      </c:catAx>
      <c:valAx>
        <c:axId val="332395008"/>
        <c:scaling>
          <c:orientation val="minMax"/>
          <c:max val="1.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>
            <c:manualLayout>
              <c:xMode val="edge"/>
              <c:yMode val="edge"/>
              <c:x val="9.3497675885475095E-3"/>
              <c:y val="0.28451253817557981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33621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822683680307924"/>
          <c:y val="6.0873610162705391E-3"/>
          <c:w val="0.35014859460059994"/>
          <c:h val="0.192273405177496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502-455F-8BFC-A0D575352995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02-455F-8BFC-A0D575352995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02-455F-8BFC-A0D575352995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02-455F-8BFC-A0D575352995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02-455F-8BFC-A0D575352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023522943986627"/>
          <c:y val="0"/>
          <c:w val="0.54426691690611195"/>
          <c:h val="0.269722059113199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3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6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300"/>
                </a:pPr>
                <a:r>
                  <a:rPr lang="en-GB" sz="1300" dirty="0"/>
                  <a:t>Normalised surviving</a:t>
                </a:r>
                <a:r>
                  <a:rPr lang="en-GB" sz="1300" baseline="0" dirty="0"/>
                  <a:t> fraction</a:t>
                </a:r>
                <a:endParaRPr lang="en-GB" sz="13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6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300"/>
                </a:pPr>
                <a:r>
                  <a:rPr lang="en-GB" sz="1300" dirty="0"/>
                  <a:t>Normalised surviving fraction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306648177724952"/>
          <c:y val="8.8437591134441523E-2"/>
          <c:w val="0.74855211226529428"/>
          <c:h val="0.70427835553583606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plus>
            <c:min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minus>
          </c:errBars>
          <c:xVal>
            <c:numRef>
              <c:f>'Summary 11MeV'!$A$45:$A$48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11MeV'!$F$45:$F$48</c:f>
              <c:numCache>
                <c:formatCode>0.00</c:formatCode>
                <c:ptCount val="4"/>
                <c:pt idx="0">
                  <c:v>1</c:v>
                </c:pt>
                <c:pt idx="1">
                  <c:v>0.34946107424865647</c:v>
                </c:pt>
                <c:pt idx="2">
                  <c:v>0.18514082166990467</c:v>
                </c:pt>
                <c:pt idx="3">
                  <c:v>2.2004681577586421E-2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57-433E-A7A1-408EF504C31A}"/>
            </c:ext>
          </c:extLst>
        </c:ser>
        <c:ser>
          <c:idx val="1"/>
          <c:order val="1"/>
          <c:tx>
            <c:v>Olaparib</c:v>
          </c:tx>
          <c:spPr>
            <a:ln w="127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plus>
            <c:min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minus>
          </c:errBars>
          <c:xVal>
            <c:numRef>
              <c:f>'Summary 11MeV'!$A$50:$A$53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11MeV'!$F$50:$F$53</c:f>
              <c:numCache>
                <c:formatCode>0.00</c:formatCode>
                <c:ptCount val="4"/>
                <c:pt idx="0">
                  <c:v>1</c:v>
                </c:pt>
                <c:pt idx="1">
                  <c:v>0.16214197315587353</c:v>
                </c:pt>
                <c:pt idx="2">
                  <c:v>7.6361223653838059E-2</c:v>
                </c:pt>
                <c:pt idx="3">
                  <c:v>5.1698642292951902E-3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57-433E-A7A1-408EF504C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42952464295912"/>
          <c:y val="0.54221148105182104"/>
          <c:w val="0.3538083946240258"/>
          <c:h val="0.208326931869721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188079023189051"/>
          <c:y val="8.8437591134441523E-2"/>
          <c:w val="0.75936975055432754"/>
          <c:h val="0.67331424470421652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plus>
            <c:min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minus>
          </c:errBars>
          <c:xVal>
            <c:numRef>
              <c:f>'Summary 59MeV'!$A$45:$A$48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59MeV'!$F$45:$F$48</c:f>
              <c:numCache>
                <c:formatCode>0.00</c:formatCode>
                <c:ptCount val="4"/>
                <c:pt idx="0">
                  <c:v>1</c:v>
                </c:pt>
                <c:pt idx="1">
                  <c:v>0.6511071398874787</c:v>
                </c:pt>
                <c:pt idx="2">
                  <c:v>0.38582226920727247</c:v>
                </c:pt>
                <c:pt idx="3">
                  <c:v>7.7649648955016914E-2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63-46F2-859A-542B18BB5A8E}"/>
            </c:ext>
          </c:extLst>
        </c:ser>
        <c:ser>
          <c:idx val="1"/>
          <c:order val="1"/>
          <c:tx>
            <c:v>Olaparib</c:v>
          </c:tx>
          <c:spPr>
            <a:ln w="127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plus>
            <c:min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minus>
          </c:errBars>
          <c:xVal>
            <c:numRef>
              <c:f>'Summary 59MeV'!$A$50:$A$53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59MeV'!$F$50:$F$53</c:f>
              <c:numCache>
                <c:formatCode>0.00</c:formatCode>
                <c:ptCount val="4"/>
                <c:pt idx="0">
                  <c:v>1</c:v>
                </c:pt>
                <c:pt idx="1">
                  <c:v>0.53868428776803401</c:v>
                </c:pt>
                <c:pt idx="2">
                  <c:v>0.3608707848579697</c:v>
                </c:pt>
                <c:pt idx="3">
                  <c:v>7.0966257709268579E-2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E63-46F2-859A-542B18BB5A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42957130358709"/>
          <c:y val="0.47614076633572366"/>
          <c:w val="0.34873220864930354"/>
          <c:h val="0.232576601677794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439642767700155"/>
          <c:y val="0.21289969412331661"/>
          <c:w val="0.83063195787543098"/>
          <c:h val="0.61105049227521957"/>
        </c:manualLayout>
      </c:layout>
      <c:barChart>
        <c:barDir val="col"/>
        <c:grouping val="clustered"/>
        <c:varyColors val="0"/>
        <c:ser>
          <c:idx val="0"/>
          <c:order val="0"/>
          <c:tx>
            <c:v>DMSO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A15-4B84-A0B1-F429D7F58707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plus>
            <c:min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(modified)'!$J$130:$J$134</c:f>
              <c:numCache>
                <c:formatCode>General</c:formatCode>
                <c:ptCount val="5"/>
                <c:pt idx="0">
                  <c:v>5.7157666666666662</c:v>
                </c:pt>
                <c:pt idx="1">
                  <c:v>27.257881818181815</c:v>
                </c:pt>
                <c:pt idx="2">
                  <c:v>8.6067</c:v>
                </c:pt>
                <c:pt idx="3">
                  <c:v>1.9607629629629633</c:v>
                </c:pt>
                <c:pt idx="4">
                  <c:v>1.9815666666666669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15-4B84-A0B1-F429D7F58707}"/>
            </c:ext>
          </c:extLst>
        </c:ser>
        <c:ser>
          <c:idx val="1"/>
          <c:order val="1"/>
          <c:tx>
            <c:v>DMSO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plus>
            <c:min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(modified)'!$V$130:$V$134</c:f>
              <c:numCache>
                <c:formatCode>General</c:formatCode>
                <c:ptCount val="5"/>
                <c:pt idx="0">
                  <c:v>4.9673000000000007</c:v>
                </c:pt>
                <c:pt idx="1">
                  <c:v>33.69938291451097</c:v>
                </c:pt>
                <c:pt idx="2">
                  <c:v>16.863467570009032</c:v>
                </c:pt>
                <c:pt idx="3">
                  <c:v>12.841233333333333</c:v>
                </c:pt>
                <c:pt idx="4">
                  <c:v>9.7973777777777773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15-4B84-A0B1-F429D7F58707}"/>
            </c:ext>
          </c:extLst>
        </c:ser>
        <c:ser>
          <c:idx val="3"/>
          <c:order val="2"/>
          <c:tx>
            <c:v>Olaparib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plus>
            <c:min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(modified)'!$AH$130:$AH$134</c:f>
              <c:numCache>
                <c:formatCode>General</c:formatCode>
                <c:ptCount val="5"/>
                <c:pt idx="0">
                  <c:v>5.1149249999999995</c:v>
                </c:pt>
                <c:pt idx="1">
                  <c:v>27.911221042021733</c:v>
                </c:pt>
                <c:pt idx="2">
                  <c:v>8.7249838779956441</c:v>
                </c:pt>
                <c:pt idx="3">
                  <c:v>1.6027573643410855</c:v>
                </c:pt>
                <c:pt idx="4">
                  <c:v>2.1858333333333335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15-4B84-A0B1-F429D7F58707}"/>
            </c:ext>
          </c:extLst>
        </c:ser>
        <c:ser>
          <c:idx val="2"/>
          <c:order val="3"/>
          <c:tx>
            <c:v>Olaparib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15-4B84-A0B1-F429D7F5870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15-4B84-A0B1-F429D7F58707}"/>
                </c:ext>
              </c:extLst>
            </c:dLbl>
            <c:dLbl>
              <c:idx val="2"/>
              <c:layout>
                <c:manualLayout>
                  <c:x val="-2.9280400468324034E-2"/>
                  <c:y val="-3.015757857621611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A15-4B84-A0B1-F429D7F58707}"/>
                </c:ext>
              </c:extLst>
            </c:dLbl>
            <c:dLbl>
              <c:idx val="3"/>
              <c:layout>
                <c:manualLayout>
                  <c:x val="-2.6425215574337895E-2"/>
                  <c:y val="-4.686137062636858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A15-4B84-A0B1-F429D7F58707}"/>
                </c:ext>
              </c:extLst>
            </c:dLbl>
            <c:dLbl>
              <c:idx val="4"/>
              <c:layout>
                <c:manualLayout>
                  <c:x val="-2.9280391158359363E-2"/>
                  <c:y val="-4.183502243608959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A15-4B84-A0B1-F429D7F587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plus>
            <c:min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(modified)'!$AT$130:$AT$134</c:f>
              <c:numCache>
                <c:formatCode>General</c:formatCode>
                <c:ptCount val="5"/>
                <c:pt idx="0">
                  <c:v>5.6102000000000007</c:v>
                </c:pt>
                <c:pt idx="1">
                  <c:v>32.554566666666666</c:v>
                </c:pt>
                <c:pt idx="2">
                  <c:v>20.7758</c:v>
                </c:pt>
                <c:pt idx="3">
                  <c:v>20.87985909090909</c:v>
                </c:pt>
                <c:pt idx="4">
                  <c:v>21.678088888888887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15-4B84-A0B1-F429D7F587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633756505687397"/>
          <c:y val="0.10307461398810058"/>
          <c:w val="0.52366243494312592"/>
          <c:h val="0.244313327221852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emf"/><Relationship Id="rId7" Type="http://schemas.openxmlformats.org/officeDocument/2006/relationships/image" Target="../media/image40.jpe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emf"/><Relationship Id="rId4" Type="http://schemas.openxmlformats.org/officeDocument/2006/relationships/image" Target="../media/image37.emf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0.tiff"/><Relationship Id="rId18" Type="http://schemas.openxmlformats.org/officeDocument/2006/relationships/image" Target="../media/image24.png"/><Relationship Id="rId26" Type="http://schemas.openxmlformats.org/officeDocument/2006/relationships/image" Target="../media/image29.png"/><Relationship Id="rId3" Type="http://schemas.openxmlformats.org/officeDocument/2006/relationships/image" Target="../media/image13.png"/><Relationship Id="rId21" Type="http://schemas.microsoft.com/office/2007/relationships/hdphoto" Target="../media/hdphoto5.wdp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17" Type="http://schemas.microsoft.com/office/2007/relationships/hdphoto" Target="../media/hdphoto4.wdp"/><Relationship Id="rId25" Type="http://schemas.microsoft.com/office/2007/relationships/hdphoto" Target="../media/hdphoto7.wdp"/><Relationship Id="rId2" Type="http://schemas.openxmlformats.org/officeDocument/2006/relationships/image" Target="../media/image12.tiff"/><Relationship Id="rId16" Type="http://schemas.openxmlformats.org/officeDocument/2006/relationships/image" Target="../media/image23.png"/><Relationship Id="rId20" Type="http://schemas.openxmlformats.org/officeDocument/2006/relationships/image" Target="../media/image26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microsoft.com/office/2007/relationships/hdphoto" Target="../media/hdphoto3.wdp"/><Relationship Id="rId24" Type="http://schemas.openxmlformats.org/officeDocument/2006/relationships/image" Target="../media/image28.png"/><Relationship Id="rId5" Type="http://schemas.microsoft.com/office/2007/relationships/hdphoto" Target="../media/hdphoto1.wdp"/><Relationship Id="rId15" Type="http://schemas.openxmlformats.org/officeDocument/2006/relationships/image" Target="../media/image22.png"/><Relationship Id="rId23" Type="http://schemas.microsoft.com/office/2007/relationships/hdphoto" Target="../media/hdphoto6.wdp"/><Relationship Id="rId28" Type="http://schemas.openxmlformats.org/officeDocument/2006/relationships/image" Target="../media/image30.png"/><Relationship Id="rId10" Type="http://schemas.openxmlformats.org/officeDocument/2006/relationships/image" Target="../media/image18.png"/><Relationship Id="rId19" Type="http://schemas.openxmlformats.org/officeDocument/2006/relationships/image" Target="../media/image25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Relationship Id="rId22" Type="http://schemas.openxmlformats.org/officeDocument/2006/relationships/image" Target="../media/image27.png"/><Relationship Id="rId27" Type="http://schemas.microsoft.com/office/2007/relationships/hdphoto" Target="../media/hdphoto8.wdp"/><Relationship Id="rId30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chart" Target="../charts/chart13.xml"/><Relationship Id="rId7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11" Type="http://schemas.openxmlformats.org/officeDocument/2006/relationships/chart" Target="../charts/chart19.xml"/><Relationship Id="rId5" Type="http://schemas.openxmlformats.org/officeDocument/2006/relationships/chart" Target="../charts/chart15.xml"/><Relationship Id="rId10" Type="http://schemas.openxmlformats.org/officeDocument/2006/relationships/chart" Target="../charts/chart18.xml"/><Relationship Id="rId4" Type="http://schemas.openxmlformats.org/officeDocument/2006/relationships/chart" Target="../charts/chart14.xml"/><Relationship Id="rId9" Type="http://schemas.openxmlformats.org/officeDocument/2006/relationships/chart" Target="../charts/char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551384" y="2044238"/>
            <a:ext cx="11197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ITRF Kick-off Meeting:</a:t>
            </a:r>
          </a:p>
          <a:p>
            <a:pPr algn="ctr">
              <a:defRPr/>
            </a:pPr>
            <a:r>
              <a:rPr lang="en-GB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Current/Future Radiobiology Research</a:t>
            </a:r>
            <a:endParaRPr lang="en-GB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51" name="Picture 1" descr="cid:E8F143A6-9CF7-4C86-BBA7-7E0F5CD15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4504831" y="51312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1952130" y="4008525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Prof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University of Liverpool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756" y="5581864"/>
            <a:ext cx="1720851" cy="7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45659"/>
            <a:ext cx="1924301" cy="139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918" y="342763"/>
            <a:ext cx="2623306" cy="96936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43491" y="5363679"/>
            <a:ext cx="2052054" cy="1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073" y="5371671"/>
            <a:ext cx="2721151" cy="1058675"/>
          </a:xfrm>
          <a:prstGeom prst="rect">
            <a:avLst/>
          </a:prstGeom>
        </p:spPr>
      </p:pic>
      <p:pic>
        <p:nvPicPr>
          <p:cNvPr id="10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5048F5AC-CB97-4E62-AD3E-374D9F68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2" y="5733256"/>
            <a:ext cx="3335934" cy="51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261540"/>
            <a:ext cx="113191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Examining the radiobiology of FLASH high-LET radiation.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63717" y="3105990"/>
            <a:ext cx="12104216" cy="3158820"/>
            <a:chOff x="163717" y="3105990"/>
            <a:chExt cx="12104216" cy="3158820"/>
          </a:xfrm>
        </p:grpSpPr>
        <p:grpSp>
          <p:nvGrpSpPr>
            <p:cNvPr id="13" name="Group 12"/>
            <p:cNvGrpSpPr/>
            <p:nvPr/>
          </p:nvGrpSpPr>
          <p:grpSpPr>
            <a:xfrm>
              <a:off x="163717" y="3610046"/>
              <a:ext cx="4085679" cy="2498438"/>
              <a:chOff x="163717" y="1772816"/>
              <a:chExt cx="4085679" cy="249843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3717" y="1772816"/>
                <a:ext cx="4032448" cy="2198376"/>
              </a:xfrm>
              <a:prstGeom prst="rect">
                <a:avLst/>
              </a:prstGeom>
            </p:spPr>
          </p:pic>
          <p:sp>
            <p:nvSpPr>
              <p:cNvPr id="6" name="Text Box 10">
                <a:extLst>
                  <a:ext uri="{FF2B5EF4-FFF2-40B4-BE49-F238E27FC236}">
                    <a16:creationId xmlns:a16="http://schemas.microsoft.com/office/drawing/2014/main" id="{08066E2E-621E-4446-983D-3A7947EF3C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839" y="3901922"/>
                <a:ext cx="380655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eaLnBrk="1" hangingPunct="1"/>
                <a:r>
                  <a:rPr lang="en-GB" b="1" dirty="0" err="1">
                    <a:solidFill>
                      <a:srgbClr val="002060"/>
                    </a:solidFill>
                    <a:latin typeface="+mn-lt"/>
                  </a:rPr>
                  <a:t>Favaudon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et al 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(2014) </a:t>
                </a:r>
                <a:r>
                  <a:rPr lang="en-GB" b="1" i="1" dirty="0" err="1">
                    <a:solidFill>
                      <a:srgbClr val="002060"/>
                    </a:solidFill>
                    <a:latin typeface="+mn-lt"/>
                  </a:rPr>
                  <a:t>Sci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 Trans Med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457458" y="3105990"/>
              <a:ext cx="4753069" cy="3158820"/>
              <a:chOff x="4457458" y="1268760"/>
              <a:chExt cx="4753069" cy="315882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82209" y="1268760"/>
                <a:ext cx="2628318" cy="2789488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57458" y="1841146"/>
                <a:ext cx="2100995" cy="2217102"/>
              </a:xfrm>
              <a:prstGeom prst="rect">
                <a:avLst/>
              </a:prstGeom>
            </p:spPr>
          </p:pic>
          <p:sp>
            <p:nvSpPr>
              <p:cNvPr id="9" name="Text Box 10">
                <a:extLst>
                  <a:ext uri="{FF2B5EF4-FFF2-40B4-BE49-F238E27FC236}">
                    <a16:creationId xmlns:a16="http://schemas.microsoft.com/office/drawing/2014/main" id="{08066E2E-621E-4446-983D-3A7947EF3C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52734" y="4058248"/>
                <a:ext cx="419176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eaLnBrk="1" hangingPunct="1"/>
                <a:r>
                  <a:rPr lang="en-GB" b="1" dirty="0" err="1">
                    <a:solidFill>
                      <a:srgbClr val="002060"/>
                    </a:solidFill>
                    <a:latin typeface="+mn-lt"/>
                  </a:rPr>
                  <a:t>Vozenin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et al 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(2018) </a:t>
                </a:r>
                <a:r>
                  <a:rPr lang="en-GB" b="1" i="1" dirty="0" err="1">
                    <a:solidFill>
                      <a:srgbClr val="002060"/>
                    </a:solidFill>
                    <a:latin typeface="+mn-lt"/>
                  </a:rPr>
                  <a:t>Clin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 Cancer Res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8536900" y="3140968"/>
              <a:ext cx="3731033" cy="2997283"/>
              <a:chOff x="8536900" y="1303738"/>
              <a:chExt cx="3731033" cy="2997283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/>
              <a:srcRect b="45073"/>
              <a:stretch/>
            </p:blipFill>
            <p:spPr>
              <a:xfrm>
                <a:off x="8705505" y="1303738"/>
                <a:ext cx="3486495" cy="137768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5"/>
              <a:srcRect l="15445" t="49543" r="27071"/>
              <a:stretch/>
            </p:blipFill>
            <p:spPr>
              <a:xfrm>
                <a:off x="9197166" y="2520657"/>
                <a:ext cx="2111161" cy="1333132"/>
              </a:xfrm>
              <a:prstGeom prst="rect">
                <a:avLst/>
              </a:prstGeom>
            </p:spPr>
          </p:pic>
          <p:sp>
            <p:nvSpPr>
              <p:cNvPr id="12" name="Text Box 10">
                <a:extLst>
                  <a:ext uri="{FF2B5EF4-FFF2-40B4-BE49-F238E27FC236}">
                    <a16:creationId xmlns:a16="http://schemas.microsoft.com/office/drawing/2014/main" id="{08066E2E-621E-4446-983D-3A7947EF3C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36900" y="3931689"/>
                <a:ext cx="373103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eaLnBrk="1" hangingPunct="1"/>
                <a:r>
                  <a:rPr lang="en-GB" b="1" dirty="0" err="1">
                    <a:solidFill>
                      <a:srgbClr val="002060"/>
                    </a:solidFill>
                    <a:latin typeface="+mn-lt"/>
                  </a:rPr>
                  <a:t>Bourhis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et al </a:t>
                </a:r>
                <a:r>
                  <a:rPr lang="en-GB" b="1" dirty="0">
                    <a:solidFill>
                      <a:srgbClr val="002060"/>
                    </a:solidFill>
                    <a:latin typeface="+mn-lt"/>
                  </a:rPr>
                  <a:t>(2019) </a:t>
                </a:r>
                <a:r>
                  <a:rPr lang="en-GB" b="1" i="1" dirty="0" err="1">
                    <a:solidFill>
                      <a:srgbClr val="002060"/>
                    </a:solidFill>
                    <a:latin typeface="+mn-lt"/>
                  </a:rPr>
                  <a:t>Radiother</a:t>
                </a:r>
                <a:r>
                  <a:rPr lang="en-GB" b="1" i="1" dirty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b="1" i="1" dirty="0" err="1">
                    <a:solidFill>
                      <a:srgbClr val="002060"/>
                    </a:solidFill>
                    <a:latin typeface="+mn-lt"/>
                  </a:rPr>
                  <a:t>Oncol</a:t>
                </a:r>
                <a:endParaRPr lang="en-GB" b="1" i="1" dirty="0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</p:grpSp>
      <p:sp>
        <p:nvSpPr>
          <p:cNvPr id="16" name="Text Box 10">
            <a:extLst>
              <a:ext uri="{FF2B5EF4-FFF2-40B4-BE49-F238E27FC236}">
                <a16:creationId xmlns:a16="http://schemas.microsoft.com/office/drawing/2014/main" id="{57742AC8-9159-4F8E-B796-54D7306DE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040413"/>
            <a:ext cx="8712646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Using ultra high-dose rates (&gt;40 </a:t>
            </a:r>
            <a:r>
              <a:rPr lang="en-US" sz="2400" dirty="0" err="1">
                <a:latin typeface="Calibri" panose="020F0502020204030204" pitchFamily="34" charset="0"/>
              </a:rPr>
              <a:t>Gy</a:t>
            </a:r>
            <a:r>
              <a:rPr lang="en-US" sz="2400" dirty="0">
                <a:latin typeface="Calibri" panose="020F0502020204030204" pitchFamily="34" charset="0"/>
              </a:rPr>
              <a:t>/s; versus ~5 </a:t>
            </a:r>
            <a:r>
              <a:rPr lang="en-US" sz="2400" dirty="0" err="1">
                <a:latin typeface="Calibri" panose="020F0502020204030204" pitchFamily="34" charset="0"/>
              </a:rPr>
              <a:t>Gy</a:t>
            </a:r>
            <a:r>
              <a:rPr lang="en-US" sz="2400" dirty="0">
                <a:latin typeface="Calibri" panose="020F0502020204030204" pitchFamily="34" charset="0"/>
              </a:rPr>
              <a:t>/min).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FLASH stimulates normal tissue sparing.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Mechanism of action unclear (oxygen, radicals or metabolism?).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Opportunity for </a:t>
            </a:r>
            <a:r>
              <a:rPr lang="en-US" sz="2400" dirty="0" err="1">
                <a:latin typeface="Calibri" panose="020F0502020204030204" pitchFamily="34" charset="0"/>
              </a:rPr>
              <a:t>utilisation</a:t>
            </a:r>
            <a:r>
              <a:rPr lang="en-US" sz="2400" dirty="0">
                <a:latin typeface="Calibri" panose="020F0502020204030204" pitchFamily="34" charset="0"/>
              </a:rPr>
              <a:t> of FLASH protons/particles.</a:t>
            </a:r>
            <a:endParaRPr lang="en-US" sz="2400" dirty="0"/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id="{83A52302-F5AC-4923-8BCC-073A984C7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382737"/>
            <a:ext cx="892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Hughes and Parsons (2020)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Mol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Sci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40209" y="2845377"/>
            <a:ext cx="11247557" cy="3865428"/>
            <a:chOff x="1140209" y="2845377"/>
            <a:chExt cx="11247557" cy="3865428"/>
          </a:xfrm>
        </p:grpSpPr>
        <p:grpSp>
          <p:nvGrpSpPr>
            <p:cNvPr id="19" name="Group 18"/>
            <p:cNvGrpSpPr/>
            <p:nvPr/>
          </p:nvGrpSpPr>
          <p:grpSpPr>
            <a:xfrm>
              <a:off x="1140209" y="2845377"/>
              <a:ext cx="11247557" cy="3223538"/>
              <a:chOff x="1140209" y="2845377"/>
              <a:chExt cx="11247557" cy="3223538"/>
            </a:xfrm>
          </p:grpSpPr>
          <p:pic>
            <p:nvPicPr>
              <p:cNvPr id="22" name="Picture 2" descr="39776462-A9EF-4E54-BB58-4035CBDE8B76-L0-001">
                <a:extLst>
                  <a:ext uri="{FF2B5EF4-FFF2-40B4-BE49-F238E27FC236}">
                    <a16:creationId xmlns:a16="http://schemas.microsoft.com/office/drawing/2014/main" id="{C7DE42BA-20F0-4A01-81B4-1CD7F532D8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37" r="772"/>
              <a:stretch/>
            </p:blipFill>
            <p:spPr bwMode="auto">
              <a:xfrm rot="5400000">
                <a:off x="1019329" y="2966257"/>
                <a:ext cx="2544949" cy="2303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812DF3D-5E49-45D0-BAAF-A641300241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87" r="26792"/>
              <a:stretch/>
            </p:blipFill>
            <p:spPr>
              <a:xfrm rot="5400000">
                <a:off x="7123268" y="1754054"/>
                <a:ext cx="2544951" cy="4743504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AB1B4EDD-ABF1-4CE2-8E50-8531BD4F06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68" r="8560"/>
              <a:stretch/>
            </p:blipFill>
            <p:spPr>
              <a:xfrm rot="5400000">
                <a:off x="3461220" y="2974210"/>
                <a:ext cx="2544950" cy="2303191"/>
              </a:xfrm>
              <a:prstGeom prst="rect">
                <a:avLst/>
              </a:prstGeom>
            </p:spPr>
          </p:pic>
          <p:sp>
            <p:nvSpPr>
              <p:cNvPr id="25" name="Text Box 10"/>
              <p:cNvSpPr txBox="1">
                <a:spLocks noChangeArrowheads="1"/>
              </p:cNvSpPr>
              <p:nvPr/>
            </p:nvSpPr>
            <p:spPr bwMode="auto">
              <a:xfrm>
                <a:off x="7392144" y="5484140"/>
                <a:ext cx="4995622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eaLnBrk="1" hangingPunct="1"/>
                <a:r>
                  <a:rPr lang="en-GB" sz="1600" b="1" dirty="0">
                    <a:solidFill>
                      <a:srgbClr val="002060"/>
                    </a:solidFill>
                    <a:latin typeface="+mn-lt"/>
                  </a:rPr>
                  <a:t>Collaborations with </a:t>
                </a:r>
                <a:r>
                  <a:rPr lang="en-GB" sz="1600" b="1" dirty="0" smtClean="0">
                    <a:solidFill>
                      <a:srgbClr val="002060"/>
                    </a:solidFill>
                    <a:latin typeface="+mn-lt"/>
                  </a:rPr>
                  <a:t>Stuart Green, </a:t>
                </a:r>
                <a:r>
                  <a:rPr lang="en-GB" sz="1600" b="1" dirty="0" err="1" smtClean="0">
                    <a:solidFill>
                      <a:srgbClr val="002060"/>
                    </a:solidFill>
                    <a:latin typeface="+mn-lt"/>
                  </a:rPr>
                  <a:t>Tzany</a:t>
                </a:r>
                <a:r>
                  <a:rPr lang="en-GB" sz="1600" b="1" dirty="0" smtClean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sz="1600" b="1" dirty="0" err="1" smtClean="0">
                    <a:solidFill>
                      <a:srgbClr val="002060"/>
                    </a:solidFill>
                    <a:latin typeface="+mn-lt"/>
                  </a:rPr>
                  <a:t>Wheldon</a:t>
                </a:r>
                <a:r>
                  <a:rPr lang="en-GB" sz="1600" b="1" dirty="0" smtClean="0">
                    <a:solidFill>
                      <a:srgbClr val="002060"/>
                    </a:solidFill>
                    <a:latin typeface="+mn-lt"/>
                  </a:rPr>
                  <a:t>, Ben Phoenix and </a:t>
                </a:r>
                <a:r>
                  <a:rPr lang="en-GB" sz="1600" b="1" dirty="0" err="1" smtClean="0">
                    <a:solidFill>
                      <a:srgbClr val="002060"/>
                    </a:solidFill>
                    <a:latin typeface="+mn-lt"/>
                  </a:rPr>
                  <a:t>Kristoffer</a:t>
                </a:r>
                <a:r>
                  <a:rPr lang="en-GB" sz="1600" b="1" dirty="0" smtClean="0">
                    <a:solidFill>
                      <a:srgbClr val="002060"/>
                    </a:solidFill>
                    <a:latin typeface="+mn-lt"/>
                  </a:rPr>
                  <a:t> </a:t>
                </a:r>
                <a:r>
                  <a:rPr lang="en-GB" sz="1600" b="1" dirty="0" err="1" smtClean="0">
                    <a:solidFill>
                      <a:srgbClr val="002060"/>
                    </a:solidFill>
                    <a:latin typeface="+mn-lt"/>
                  </a:rPr>
                  <a:t>Petersson</a:t>
                </a:r>
                <a:endParaRPr lang="en-GB" sz="1600" b="1" i="1" dirty="0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  <p:pic>
          <p:nvPicPr>
            <p:cNvPr id="20" name="Picture 2" descr="National Institutes of Health (NIH) - Turning Discovery into Health">
              <a:extLst>
                <a:ext uri="{FF2B5EF4-FFF2-40B4-BE49-F238E27FC236}">
                  <a16:creationId xmlns:a16="http://schemas.microsoft.com/office/drawing/2014/main" id="{5048F5AC-CB97-4E62-AD3E-374D9F681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8617" y="6237312"/>
              <a:ext cx="3077702" cy="473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3"/>
            <p:cNvSpPr txBox="1">
              <a:spLocks noChangeArrowheads="1"/>
            </p:cNvSpPr>
            <p:nvPr/>
          </p:nvSpPr>
          <p:spPr>
            <a:xfrm>
              <a:off x="6634966" y="6278757"/>
              <a:ext cx="2160240" cy="432048"/>
            </a:xfrm>
            <a:prstGeom prst="rect">
              <a:avLst/>
            </a:prstGeom>
            <a:noFill/>
          </p:spPr>
          <p:txBody>
            <a:bodyPr lIns="76200" tIns="38100" rIns="76200" bIns="38100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en-US" sz="2200" dirty="0">
                  <a:latin typeface="Calibri" panose="020F0502020204030204" pitchFamily="34" charset="0"/>
                </a:rPr>
                <a:t>R01CA256854-01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817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9161" y="651426"/>
            <a:ext cx="11205432" cy="3681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None/>
              <a:tabLst>
                <a:tab pos="542925" algn="l"/>
              </a:tabLst>
            </a:pPr>
            <a:r>
              <a:rPr lang="en-GB" altLang="en-US" sz="2800" b="1" u="sng" dirty="0" smtClean="0">
                <a:latin typeface="Calibri" panose="020F0502020204030204" pitchFamily="34" charset="0"/>
              </a:rPr>
              <a:t>Som</a:t>
            </a:r>
            <a:r>
              <a:rPr lang="en-GB" altLang="en-US" sz="2800" b="1" u="sng" dirty="0" smtClean="0">
                <a:latin typeface="Calibri" panose="020F0502020204030204" pitchFamily="34" charset="0"/>
              </a:rPr>
              <a:t>e key b</a:t>
            </a:r>
            <a:r>
              <a:rPr lang="en-GB" altLang="en-US" sz="2800" b="1" u="sng" dirty="0" smtClean="0">
                <a:latin typeface="Calibri" panose="020F0502020204030204" pitchFamily="34" charset="0"/>
              </a:rPr>
              <a:t>iological </a:t>
            </a:r>
            <a:r>
              <a:rPr lang="en-GB" altLang="en-US" sz="2800" b="1" u="sng" dirty="0" smtClean="0">
                <a:latin typeface="Calibri" panose="020F0502020204030204" pitchFamily="34" charset="0"/>
              </a:rPr>
              <a:t>questions to be addressed</a:t>
            </a:r>
          </a:p>
          <a:p>
            <a:pPr>
              <a:spcBef>
                <a:spcPts val="600"/>
              </a:spcBef>
              <a:tabLst>
                <a:tab pos="542925" algn="l"/>
              </a:tabLst>
            </a:pPr>
            <a:r>
              <a:rPr lang="en-GB" altLang="en-US" sz="2200" dirty="0" smtClean="0">
                <a:latin typeface="Calibri" panose="020F0502020204030204" pitchFamily="34" charset="0"/>
              </a:rPr>
              <a:t>More substantial investigations into the radiobiology of particle ions with increasing LET in defined 2D/3D preclinical normal/tumour model systems.</a:t>
            </a:r>
          </a:p>
          <a:p>
            <a:pPr>
              <a:spcBef>
                <a:spcPts val="600"/>
              </a:spcBef>
              <a:tabLst>
                <a:tab pos="542925" algn="l"/>
              </a:tabLst>
            </a:pPr>
            <a:r>
              <a:rPr lang="en-GB" altLang="en-US" sz="2200" dirty="0" smtClean="0">
                <a:latin typeface="Calibri" panose="020F0502020204030204" pitchFamily="34" charset="0"/>
              </a:rPr>
              <a:t>To </a:t>
            </a:r>
            <a:r>
              <a:rPr lang="en-GB" altLang="en-US" sz="2200" dirty="0">
                <a:latin typeface="Calibri" panose="020F0502020204030204" pitchFamily="34" charset="0"/>
              </a:rPr>
              <a:t>investigate novel beam delivery </a:t>
            </a:r>
            <a:r>
              <a:rPr lang="en-GB" altLang="en-US" sz="2200" dirty="0" smtClean="0">
                <a:latin typeface="Calibri" panose="020F0502020204030204" pitchFamily="34" charset="0"/>
              </a:rPr>
              <a:t>(e.g. FLASH and </a:t>
            </a:r>
            <a:r>
              <a:rPr lang="en-GB" altLang="en-US" sz="2200" dirty="0" err="1" smtClean="0">
                <a:latin typeface="Calibri" panose="020F0502020204030204" pitchFamily="34" charset="0"/>
              </a:rPr>
              <a:t>minibeams</a:t>
            </a:r>
            <a:r>
              <a:rPr lang="en-GB" altLang="en-US" sz="2200" dirty="0" smtClean="0">
                <a:latin typeface="Calibri" panose="020F0502020204030204" pitchFamily="34" charset="0"/>
              </a:rPr>
              <a:t>) </a:t>
            </a:r>
            <a:r>
              <a:rPr lang="en-GB" altLang="en-US" sz="2200" dirty="0">
                <a:latin typeface="Calibri" panose="020F0502020204030204" pitchFamily="34" charset="0"/>
              </a:rPr>
              <a:t>and </a:t>
            </a:r>
            <a:r>
              <a:rPr lang="en-GB" altLang="en-US" sz="2200" dirty="0" smtClean="0">
                <a:latin typeface="Calibri" panose="020F0502020204030204" pitchFamily="34" charset="0"/>
              </a:rPr>
              <a:t>to define the </a:t>
            </a:r>
            <a:r>
              <a:rPr lang="en-GB" altLang="en-US" sz="2200" dirty="0">
                <a:latin typeface="Calibri" panose="020F0502020204030204" pitchFamily="34" charset="0"/>
              </a:rPr>
              <a:t>biology behind </a:t>
            </a:r>
            <a:r>
              <a:rPr lang="en-GB" altLang="en-US" sz="2200" dirty="0" smtClean="0">
                <a:latin typeface="Calibri" panose="020F0502020204030204" pitchFamily="34" charset="0"/>
              </a:rPr>
              <a:t>these phenomenon.</a:t>
            </a:r>
          </a:p>
          <a:p>
            <a:pPr>
              <a:spcBef>
                <a:spcPts val="600"/>
              </a:spcBef>
              <a:tabLst>
                <a:tab pos="542925" algn="l"/>
              </a:tabLst>
            </a:pPr>
            <a:r>
              <a:rPr lang="en-GB" altLang="en-US" sz="2200" dirty="0" smtClean="0">
                <a:latin typeface="Calibri" panose="020F0502020204030204" pitchFamily="34" charset="0"/>
              </a:rPr>
              <a:t>Examine </a:t>
            </a:r>
            <a:r>
              <a:rPr lang="en-GB" altLang="en-US" sz="2200" dirty="0" smtClean="0">
                <a:latin typeface="Calibri" panose="020F0502020204030204" pitchFamily="34" charset="0"/>
              </a:rPr>
              <a:t>clinically-relevant dose fractionation experiments in relevant</a:t>
            </a:r>
            <a:r>
              <a:rPr lang="en-GB" altLang="en-US" sz="2200" i="1" dirty="0" smtClean="0">
                <a:latin typeface="Calibri" panose="020F0502020204030204" pitchFamily="34" charset="0"/>
              </a:rPr>
              <a:t> in vitro </a:t>
            </a:r>
            <a:r>
              <a:rPr lang="en-GB" altLang="en-US" sz="2200" dirty="0" smtClean="0">
                <a:latin typeface="Calibri" panose="020F0502020204030204" pitchFamily="34" charset="0"/>
              </a:rPr>
              <a:t>and </a:t>
            </a:r>
            <a:r>
              <a:rPr lang="en-GB" altLang="en-US" sz="2200" i="1" dirty="0" smtClean="0">
                <a:latin typeface="Calibri" panose="020F0502020204030204" pitchFamily="34" charset="0"/>
              </a:rPr>
              <a:t>in vivo </a:t>
            </a:r>
            <a:r>
              <a:rPr lang="en-GB" altLang="en-US" sz="2200" dirty="0" smtClean="0">
                <a:latin typeface="Calibri" panose="020F0502020204030204" pitchFamily="34" charset="0"/>
              </a:rPr>
              <a:t>preclinical models.</a:t>
            </a:r>
          </a:p>
          <a:p>
            <a:pPr>
              <a:spcBef>
                <a:spcPts val="600"/>
              </a:spcBef>
              <a:tabLst>
                <a:tab pos="542925" algn="l"/>
              </a:tabLst>
            </a:pPr>
            <a:r>
              <a:rPr lang="en-GB" altLang="en-US" sz="2200" dirty="0" smtClean="0">
                <a:latin typeface="Calibri" panose="020F0502020204030204" pitchFamily="34" charset="0"/>
              </a:rPr>
              <a:t>Investigate combinatorial treatments (e.g. targeted DDR/IO drugs and inhibitors, </a:t>
            </a:r>
            <a:r>
              <a:rPr lang="en-GB" altLang="en-US" sz="2200" dirty="0" smtClean="0">
                <a:latin typeface="Calibri" panose="020F0502020204030204" pitchFamily="34" charset="0"/>
              </a:rPr>
              <a:t>perform </a:t>
            </a:r>
            <a:r>
              <a:rPr lang="en-GB" altLang="en-US" sz="2200" dirty="0" smtClean="0">
                <a:latin typeface="Calibri" panose="020F0502020204030204" pitchFamily="34" charset="0"/>
              </a:rPr>
              <a:t>high-throughput screening experiments) for tumour radiosensitisation and normal tissue radioprotection.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3927" y="5013176"/>
            <a:ext cx="10450625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542925" algn="l"/>
              </a:tabLst>
            </a:pPr>
            <a:r>
              <a:rPr lang="en-GB" altLang="en-US" sz="2200" b="1" dirty="0" smtClean="0">
                <a:latin typeface="Calibri" panose="020F0502020204030204" pitchFamily="34" charset="0"/>
              </a:rPr>
              <a:t>More effective and efficient translation of radiobiology research into particle ions from the lab and into the clinic for patient benefit.</a:t>
            </a:r>
          </a:p>
        </p:txBody>
      </p:sp>
    </p:spTree>
    <p:extLst>
      <p:ext uri="{BB962C8B-B14F-4D97-AF65-F5344CB8AC3E}">
        <p14:creationId xmlns:p14="http://schemas.microsoft.com/office/powerpoint/2010/main" val="165713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454901" y="16540"/>
            <a:ext cx="9669441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The </a:t>
            </a:r>
            <a:r>
              <a:rPr lang="en-GB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advantages but also biological </a:t>
            </a: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uncertainties following proton beam therapy</a:t>
            </a:r>
            <a:endParaRPr lang="en-US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27746" y="1119345"/>
            <a:ext cx="6151602" cy="4026286"/>
            <a:chOff x="3713172" y="1405663"/>
            <a:chExt cx="6151602" cy="4026286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4410082" y="1986558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410082" y="4835715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5221524" y="506261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16200000">
              <a:off x="3055370" y="3109310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4410082" y="4835715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7836170" y="4835715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6130639" y="4835715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6979648" y="4835715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296657" y="4835715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4319922" y="4837708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4319922" y="3421658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4319922" y="1986558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4319922" y="2704108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4319922" y="4151908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Freeform 109"/>
            <p:cNvSpPr/>
            <p:nvPr/>
          </p:nvSpPr>
          <p:spPr>
            <a:xfrm>
              <a:off x="4425108" y="2020365"/>
              <a:ext cx="3376451" cy="1667053"/>
            </a:xfrm>
            <a:custGeom>
              <a:avLst/>
              <a:gdLst>
                <a:gd name="connsiteX0" fmla="*/ 0 w 2914650"/>
                <a:gd name="connsiteY0" fmla="*/ 2946565 h 2946565"/>
                <a:gd name="connsiteX1" fmla="*/ 304800 w 2914650"/>
                <a:gd name="connsiteY1" fmla="*/ 235115 h 2946565"/>
                <a:gd name="connsiteX2" fmla="*/ 1073150 w 2914650"/>
                <a:gd name="connsiteY2" fmla="*/ 285915 h 2946565"/>
                <a:gd name="connsiteX3" fmla="*/ 2914650 w 2914650"/>
                <a:gd name="connsiteY3" fmla="*/ 1511465 h 2946565"/>
                <a:gd name="connsiteX4" fmla="*/ 2914650 w 2914650"/>
                <a:gd name="connsiteY4" fmla="*/ 1511465 h 2946565"/>
                <a:gd name="connsiteX0" fmla="*/ 0 w 2914650"/>
                <a:gd name="connsiteY0" fmla="*/ 2906654 h 2906654"/>
                <a:gd name="connsiteX1" fmla="*/ 304800 w 2914650"/>
                <a:gd name="connsiteY1" fmla="*/ 195204 h 2906654"/>
                <a:gd name="connsiteX2" fmla="*/ 1117600 w 2914650"/>
                <a:gd name="connsiteY2" fmla="*/ 353954 h 2906654"/>
                <a:gd name="connsiteX3" fmla="*/ 2914650 w 2914650"/>
                <a:gd name="connsiteY3" fmla="*/ 1471554 h 2906654"/>
                <a:gd name="connsiteX4" fmla="*/ 2914650 w 2914650"/>
                <a:gd name="connsiteY4" fmla="*/ 1471554 h 2906654"/>
                <a:gd name="connsiteX0" fmla="*/ 0 w 2914650"/>
                <a:gd name="connsiteY0" fmla="*/ 2862295 h 2862295"/>
                <a:gd name="connsiteX1" fmla="*/ 304800 w 2914650"/>
                <a:gd name="connsiteY1" fmla="*/ 150845 h 2862295"/>
                <a:gd name="connsiteX2" fmla="*/ 1377950 w 2914650"/>
                <a:gd name="connsiteY2" fmla="*/ 461995 h 2862295"/>
                <a:gd name="connsiteX3" fmla="*/ 2914650 w 2914650"/>
                <a:gd name="connsiteY3" fmla="*/ 1427195 h 2862295"/>
                <a:gd name="connsiteX4" fmla="*/ 2914650 w 2914650"/>
                <a:gd name="connsiteY4" fmla="*/ 1427195 h 2862295"/>
                <a:gd name="connsiteX0" fmla="*/ 0 w 2914650"/>
                <a:gd name="connsiteY0" fmla="*/ 2838819 h 2838819"/>
                <a:gd name="connsiteX1" fmla="*/ 304800 w 2914650"/>
                <a:gd name="connsiteY1" fmla="*/ 127369 h 2838819"/>
                <a:gd name="connsiteX2" fmla="*/ 1352550 w 2914650"/>
                <a:gd name="connsiteY2" fmla="*/ 540119 h 2838819"/>
                <a:gd name="connsiteX3" fmla="*/ 2914650 w 2914650"/>
                <a:gd name="connsiteY3" fmla="*/ 1403719 h 2838819"/>
                <a:gd name="connsiteX4" fmla="*/ 2914650 w 2914650"/>
                <a:gd name="connsiteY4" fmla="*/ 1403719 h 2838819"/>
                <a:gd name="connsiteX0" fmla="*/ 0 w 3011675"/>
                <a:gd name="connsiteY0" fmla="*/ 2838819 h 6191748"/>
                <a:gd name="connsiteX1" fmla="*/ 304800 w 3011675"/>
                <a:gd name="connsiteY1" fmla="*/ 127369 h 6191748"/>
                <a:gd name="connsiteX2" fmla="*/ 1352550 w 3011675"/>
                <a:gd name="connsiteY2" fmla="*/ 540119 h 6191748"/>
                <a:gd name="connsiteX3" fmla="*/ 2914650 w 3011675"/>
                <a:gd name="connsiteY3" fmla="*/ 1403719 h 6191748"/>
                <a:gd name="connsiteX4" fmla="*/ 3011675 w 3011675"/>
                <a:gd name="connsiteY4" fmla="*/ 6191748 h 6191748"/>
                <a:gd name="connsiteX0" fmla="*/ 0 w 3011675"/>
                <a:gd name="connsiteY0" fmla="*/ 2711836 h 6064765"/>
                <a:gd name="connsiteX1" fmla="*/ 304800 w 3011675"/>
                <a:gd name="connsiteY1" fmla="*/ 386 h 6064765"/>
                <a:gd name="connsiteX2" fmla="*/ 1490002 w 3011675"/>
                <a:gd name="connsiteY2" fmla="*/ 2503148 h 6064765"/>
                <a:gd name="connsiteX3" fmla="*/ 2914650 w 3011675"/>
                <a:gd name="connsiteY3" fmla="*/ 1276736 h 6064765"/>
                <a:gd name="connsiteX4" fmla="*/ 3011675 w 3011675"/>
                <a:gd name="connsiteY4" fmla="*/ 6064765 h 6064765"/>
                <a:gd name="connsiteX0" fmla="*/ 0 w 3011675"/>
                <a:gd name="connsiteY0" fmla="*/ 2711972 h 6064901"/>
                <a:gd name="connsiteX1" fmla="*/ 304800 w 3011675"/>
                <a:gd name="connsiteY1" fmla="*/ 522 h 6064901"/>
                <a:gd name="connsiteX2" fmla="*/ 1490002 w 3011675"/>
                <a:gd name="connsiteY2" fmla="*/ 2503284 h 6064901"/>
                <a:gd name="connsiteX3" fmla="*/ 2615490 w 3011675"/>
                <a:gd name="connsiteY3" fmla="*/ 4924894 h 6064901"/>
                <a:gd name="connsiteX4" fmla="*/ 3011675 w 3011675"/>
                <a:gd name="connsiteY4" fmla="*/ 6064901 h 6064901"/>
                <a:gd name="connsiteX0" fmla="*/ 0 w 3011675"/>
                <a:gd name="connsiteY0" fmla="*/ 2727818 h 6080747"/>
                <a:gd name="connsiteX1" fmla="*/ 304800 w 3011675"/>
                <a:gd name="connsiteY1" fmla="*/ 16368 h 6080747"/>
                <a:gd name="connsiteX2" fmla="*/ 1360636 w 3011675"/>
                <a:gd name="connsiteY2" fmla="*/ 3963139 h 6080747"/>
                <a:gd name="connsiteX3" fmla="*/ 2615490 w 3011675"/>
                <a:gd name="connsiteY3" fmla="*/ 4940740 h 6080747"/>
                <a:gd name="connsiteX4" fmla="*/ 3011675 w 3011675"/>
                <a:gd name="connsiteY4" fmla="*/ 6080747 h 6080747"/>
                <a:gd name="connsiteX0" fmla="*/ 0 w 3011675"/>
                <a:gd name="connsiteY0" fmla="*/ 2727818 h 6080747"/>
                <a:gd name="connsiteX1" fmla="*/ 304800 w 3011675"/>
                <a:gd name="connsiteY1" fmla="*/ 16368 h 6080747"/>
                <a:gd name="connsiteX2" fmla="*/ 1360636 w 3011675"/>
                <a:gd name="connsiteY2" fmla="*/ 3963139 h 6080747"/>
                <a:gd name="connsiteX3" fmla="*/ 2575063 w 3011675"/>
                <a:gd name="connsiteY3" fmla="*/ 5776745 h 6080747"/>
                <a:gd name="connsiteX4" fmla="*/ 3011675 w 3011675"/>
                <a:gd name="connsiteY4" fmla="*/ 6080747 h 6080747"/>
                <a:gd name="connsiteX0" fmla="*/ 0 w 2575063"/>
                <a:gd name="connsiteY0" fmla="*/ 2727818 h 5776745"/>
                <a:gd name="connsiteX1" fmla="*/ 304800 w 2575063"/>
                <a:gd name="connsiteY1" fmla="*/ 16368 h 5776745"/>
                <a:gd name="connsiteX2" fmla="*/ 1360636 w 2575063"/>
                <a:gd name="connsiteY2" fmla="*/ 3963139 h 5776745"/>
                <a:gd name="connsiteX3" fmla="*/ 2575063 w 2575063"/>
                <a:gd name="connsiteY3" fmla="*/ 5776745 h 5776745"/>
                <a:gd name="connsiteX0" fmla="*/ 0 w 2866137"/>
                <a:gd name="connsiteY0" fmla="*/ 2727818 h 6650750"/>
                <a:gd name="connsiteX1" fmla="*/ 304800 w 2866137"/>
                <a:gd name="connsiteY1" fmla="*/ 16368 h 6650750"/>
                <a:gd name="connsiteX2" fmla="*/ 1360636 w 2866137"/>
                <a:gd name="connsiteY2" fmla="*/ 3963139 h 6650750"/>
                <a:gd name="connsiteX3" fmla="*/ 2866137 w 2866137"/>
                <a:gd name="connsiteY3" fmla="*/ 6650750 h 665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6137" h="6650750">
                  <a:moveTo>
                    <a:pt x="0" y="2727818"/>
                  </a:moveTo>
                  <a:cubicBezTo>
                    <a:pt x="62971" y="1593814"/>
                    <a:pt x="78027" y="-189519"/>
                    <a:pt x="304800" y="16368"/>
                  </a:cubicBezTo>
                  <a:cubicBezTo>
                    <a:pt x="531573" y="222255"/>
                    <a:pt x="933746" y="2857409"/>
                    <a:pt x="1360636" y="3963139"/>
                  </a:cubicBezTo>
                  <a:cubicBezTo>
                    <a:pt x="1787526" y="5068869"/>
                    <a:pt x="2605787" y="6506817"/>
                    <a:pt x="2866137" y="6650750"/>
                  </a:cubicBezTo>
                </a:path>
              </a:pathLst>
            </a:custGeom>
            <a:ln w="19050">
              <a:solidFill>
                <a:srgbClr val="C0504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4425109" y="1992540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19050"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flipV="1">
              <a:off x="5257844" y="2031892"/>
              <a:ext cx="450801" cy="304800"/>
            </a:xfrm>
            <a:prstGeom prst="straightConnector1">
              <a:avLst/>
            </a:prstGeom>
            <a:ln>
              <a:solidFill>
                <a:srgbClr val="C0504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5663565" y="1770142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834"/>
                  </a:solidFill>
                </a:rPr>
                <a:t>X-rays</a:t>
              </a: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V="1">
              <a:off x="4780248" y="3746908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5185969" y="348515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Protons</a:t>
              </a:r>
            </a:p>
          </p:txBody>
        </p:sp>
        <p:cxnSp>
          <p:nvCxnSpPr>
            <p:cNvPr id="116" name="Straight Arrow Connector 115"/>
            <p:cNvCxnSpPr>
              <a:endCxn id="117" idx="1"/>
            </p:cNvCxnSpPr>
            <p:nvPr/>
          </p:nvCxnSpPr>
          <p:spPr>
            <a:xfrm flipV="1">
              <a:off x="7387599" y="1834674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7" name="TextBox 116"/>
            <p:cNvSpPr txBox="1"/>
            <p:nvPr/>
          </p:nvSpPr>
          <p:spPr>
            <a:xfrm>
              <a:off x="7791089" y="165000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flipV="1">
              <a:off x="7490555" y="2470558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7864745" y="2266841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6934207" y="1650008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7477132" y="1650008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6949219" y="1681283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6825470" y="1405663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12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4423504" y="2350037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9050">
              <a:solidFill>
                <a:srgbClr val="9BBB59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25" name="Straight Arrow Connector 124"/>
            <p:cNvCxnSpPr/>
            <p:nvPr/>
          </p:nvCxnSpPr>
          <p:spPr>
            <a:xfrm>
              <a:off x="7259654" y="3897110"/>
              <a:ext cx="385949" cy="125731"/>
            </a:xfrm>
            <a:prstGeom prst="straightConnector1">
              <a:avLst/>
            </a:prstGeom>
            <a:ln>
              <a:solidFill>
                <a:srgbClr val="9BBB59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7600523" y="3830499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9BBB59"/>
                  </a:solidFill>
                </a:rPr>
                <a:t>LET (protons)</a:t>
              </a:r>
            </a:p>
          </p:txBody>
        </p:sp>
      </p:grpSp>
      <p:sp>
        <p:nvSpPr>
          <p:cNvPr id="127" name="Text Box 10"/>
          <p:cNvSpPr txBox="1">
            <a:spLocks noChangeArrowheads="1"/>
          </p:cNvSpPr>
          <p:nvPr/>
        </p:nvSpPr>
        <p:spPr bwMode="auto">
          <a:xfrm>
            <a:off x="263352" y="5154875"/>
            <a:ext cx="10860991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lvl="1" algn="just" eaLnBrk="1" hangingPunct="1">
              <a:buFontTx/>
              <a:buChar char="•"/>
            </a:pPr>
            <a:r>
              <a:rPr lang="en-GB" sz="2000" dirty="0" smtClean="0">
                <a:latin typeface="+mj-lt"/>
              </a:rPr>
              <a:t>Further </a:t>
            </a:r>
            <a:r>
              <a:rPr lang="en-GB" sz="2000" dirty="0">
                <a:latin typeface="+mj-lt"/>
              </a:rPr>
              <a:t>research exploiting the biological impact of PBT is vital for establishing biological effectiveness (RBE) and optimal clinical treatment for tumours.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719623" y="1292349"/>
            <a:ext cx="4352641" cy="3698013"/>
            <a:chOff x="4549763" y="1130607"/>
            <a:chExt cx="4352641" cy="3698013"/>
          </a:xfrm>
        </p:grpSpPr>
        <p:grpSp>
          <p:nvGrpSpPr>
            <p:cNvPr id="129" name="Group 128"/>
            <p:cNvGrpSpPr/>
            <p:nvPr/>
          </p:nvGrpSpPr>
          <p:grpSpPr>
            <a:xfrm>
              <a:off x="4549763" y="1483384"/>
              <a:ext cx="4352641" cy="3345236"/>
              <a:chOff x="4312871" y="1588091"/>
              <a:chExt cx="4352641" cy="3345236"/>
            </a:xfrm>
          </p:grpSpPr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6201" y="1588091"/>
                <a:ext cx="4065330" cy="2996375"/>
              </a:xfrm>
              <a:prstGeom prst="rect">
                <a:avLst/>
              </a:prstGeom>
            </p:spPr>
          </p:pic>
          <p:sp>
            <p:nvSpPr>
              <p:cNvPr id="135" name="Text Box 10"/>
              <p:cNvSpPr txBox="1">
                <a:spLocks noChangeArrowheads="1"/>
              </p:cNvSpPr>
              <p:nvPr/>
            </p:nvSpPr>
            <p:spPr bwMode="auto">
              <a:xfrm>
                <a:off x="4312871" y="4625550"/>
                <a:ext cx="435264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447675" indent="-28575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sz="1400" i="1" dirty="0">
                    <a:latin typeface="+mj-lt"/>
                  </a:rPr>
                  <a:t>Taken from </a:t>
                </a:r>
                <a:r>
                  <a:rPr lang="en-GB" sz="1400" i="1" dirty="0" err="1">
                    <a:latin typeface="+mj-lt"/>
                  </a:rPr>
                  <a:t>Paganetti</a:t>
                </a:r>
                <a:r>
                  <a:rPr lang="en-GB" sz="1400" i="1" dirty="0">
                    <a:latin typeface="+mj-lt"/>
                  </a:rPr>
                  <a:t> and van </a:t>
                </a:r>
                <a:r>
                  <a:rPr lang="en-GB" sz="1400" i="1" dirty="0" err="1">
                    <a:latin typeface="+mj-lt"/>
                  </a:rPr>
                  <a:t>Luijk</a:t>
                </a:r>
                <a:r>
                  <a:rPr lang="en-GB" sz="1400" i="1" dirty="0">
                    <a:latin typeface="+mj-lt"/>
                  </a:rPr>
                  <a:t> (2013) </a:t>
                </a:r>
                <a:r>
                  <a:rPr lang="en-GB" sz="1400" i="1" dirty="0" err="1">
                    <a:latin typeface="+mj-lt"/>
                  </a:rPr>
                  <a:t>Sem</a:t>
                </a:r>
                <a:r>
                  <a:rPr lang="en-GB" sz="1400" i="1" dirty="0">
                    <a:latin typeface="+mj-lt"/>
                  </a:rPr>
                  <a:t> Rad </a:t>
                </a:r>
                <a:r>
                  <a:rPr lang="en-GB" sz="1400" i="1" dirty="0" err="1">
                    <a:latin typeface="+mj-lt"/>
                  </a:rPr>
                  <a:t>Oncol</a:t>
                </a:r>
                <a:endParaRPr lang="en-GB" sz="1400" i="1" dirty="0">
                  <a:latin typeface="+mj-lt"/>
                </a:endParaRPr>
              </a:p>
            </p:txBody>
          </p:sp>
        </p:grpSp>
        <p:sp>
          <p:nvSpPr>
            <p:cNvPr id="130" name="Oval 129"/>
            <p:cNvSpPr/>
            <p:nvPr/>
          </p:nvSpPr>
          <p:spPr>
            <a:xfrm>
              <a:off x="6008434" y="1299124"/>
              <a:ext cx="72008" cy="7200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008434" y="1130607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-</a:t>
              </a:r>
              <a:r>
                <a:rPr lang="en-GB" sz="1400" i="1" dirty="0"/>
                <a:t>in vitro</a:t>
              </a:r>
            </a:p>
          </p:txBody>
        </p:sp>
        <p:sp>
          <p:nvSpPr>
            <p:cNvPr id="132" name="Oval 131"/>
            <p:cNvSpPr/>
            <p:nvPr/>
          </p:nvSpPr>
          <p:spPr>
            <a:xfrm>
              <a:off x="6779711" y="1299124"/>
              <a:ext cx="72008" cy="7200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779711" y="1130607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-</a:t>
              </a:r>
              <a:r>
                <a:rPr lang="en-GB" sz="1400" i="1" dirty="0"/>
                <a:t>in vivo</a:t>
              </a:r>
            </a:p>
          </p:txBody>
        </p:sp>
      </p:grpSp>
      <p:sp>
        <p:nvSpPr>
          <p:cNvPr id="136" name="Text Box 52"/>
          <p:cNvSpPr txBox="1">
            <a:spLocks noChangeArrowheads="1"/>
          </p:cNvSpPr>
          <p:nvPr/>
        </p:nvSpPr>
        <p:spPr bwMode="auto">
          <a:xfrm>
            <a:off x="56318" y="6471009"/>
            <a:ext cx="70580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altLang="en-US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Vitti and Parsons (2019) </a:t>
            </a:r>
            <a:r>
              <a:rPr lang="en-US" altLang="en-US" sz="1600" b="1" i="1" dirty="0">
                <a:solidFill>
                  <a:srgbClr val="002060"/>
                </a:solidFill>
                <a:latin typeface="Calibri" panose="020F0502020204030204" pitchFamily="34" charset="0"/>
              </a:rPr>
              <a:t>Cancers</a:t>
            </a:r>
          </a:p>
        </p:txBody>
      </p:sp>
    </p:spTree>
    <p:extLst>
      <p:ext uri="{BB962C8B-B14F-4D97-AF65-F5344CB8AC3E}">
        <p14:creationId xmlns:p14="http://schemas.microsoft.com/office/powerpoint/2010/main" val="36074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5048F5AC-CB97-4E62-AD3E-374D9F68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600" y="6027119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552383" y="5648145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7504" y="252479"/>
            <a:ext cx="1189315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projects investigating the 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radiobiological impact of protons and high-LET </a:t>
            </a: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07368" y="2060848"/>
            <a:ext cx="11305255" cy="2880320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Realizing the radiobiological impact of protons and high-LET particles in head and neck cancer and glioblastoma </a:t>
            </a:r>
            <a:r>
              <a:rPr lang="en-GB" sz="2800" dirty="0" smtClean="0"/>
              <a:t>models (</a:t>
            </a:r>
            <a:r>
              <a:rPr lang="en-GB" sz="2800" dirty="0" smtClean="0"/>
              <a:t>NIH).</a:t>
            </a:r>
            <a:endParaRPr lang="en-GB" sz="2800" dirty="0"/>
          </a:p>
          <a:p>
            <a:r>
              <a:rPr lang="en-GB" sz="2800" dirty="0"/>
              <a:t>New insights into the cellular responses to complex DNA damage induced by proton beam </a:t>
            </a:r>
            <a:r>
              <a:rPr lang="en-GB" sz="2800" dirty="0" smtClean="0"/>
              <a:t>therapy (MRC).</a:t>
            </a:r>
          </a:p>
          <a:p>
            <a:r>
              <a:rPr lang="en-GB" sz="2800" dirty="0" smtClean="0"/>
              <a:t>Improving </a:t>
            </a:r>
            <a:r>
              <a:rPr lang="en-GB" sz="2800" dirty="0"/>
              <a:t>the biological response of proton beam therapy in head and neck </a:t>
            </a:r>
            <a:r>
              <a:rPr lang="en-GB" sz="2800" dirty="0" smtClean="0"/>
              <a:t>cancer (NWCR).</a:t>
            </a:r>
            <a:endParaRPr lang="en-GB" sz="2800" dirty="0"/>
          </a:p>
          <a:p>
            <a:endParaRPr lang="en-US" alt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43" y="5858338"/>
            <a:ext cx="1720851" cy="7579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700" y="5648145"/>
            <a:ext cx="2721151" cy="1058675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411840" y="5538046"/>
            <a:ext cx="2052054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8FF160D7-561A-40EC-9EC9-A9C33CED5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44" y="15039"/>
            <a:ext cx="80283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and radiobiology facilities at the Clatterbridge Cancer Centre (CCC)</a:t>
            </a:r>
          </a:p>
        </p:txBody>
      </p:sp>
      <p:pic>
        <p:nvPicPr>
          <p:cNvPr id="3" name="Picture 2" descr="E:\Photos\CCC\DSC00135.JPG">
            <a:extLst>
              <a:ext uri="{FF2B5EF4-FFF2-40B4-BE49-F238E27FC236}">
                <a16:creationId xmlns:a16="http://schemas.microsoft.com/office/drawing/2014/main" id="{30D320F0-0AD5-4679-A0ED-184012547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124744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B80036-E6F4-4178-8C0F-3E0BD00DE6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907" y="1215368"/>
            <a:ext cx="3096344" cy="5504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39166F-DBCE-4C4E-9CB6-4EB9AE8ADB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2495600" y="4236876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5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25813" y="-37231"/>
            <a:ext cx="117705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“Relatively” high-LET protons cause a decrease in HNSCC cell survival due to CDD formation compared to low-LET protons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274708"/>
            <a:ext cx="40001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Fabbrizi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(2021)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Methods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Protoc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935705" y="5954434"/>
            <a:ext cx="4176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58 MeV (1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m); 11 MeV (12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188379" y="981980"/>
            <a:ext cx="3605969" cy="2615397"/>
            <a:chOff x="188379" y="981980"/>
            <a:chExt cx="3605969" cy="2615397"/>
          </a:xfrm>
        </p:grpSpPr>
        <p:grpSp>
          <p:nvGrpSpPr>
            <p:cNvPr id="104" name="Group 103"/>
            <p:cNvGrpSpPr/>
            <p:nvPr/>
          </p:nvGrpSpPr>
          <p:grpSpPr>
            <a:xfrm>
              <a:off x="188379" y="981980"/>
              <a:ext cx="3605969" cy="2615397"/>
              <a:chOff x="188379" y="981980"/>
              <a:chExt cx="3605969" cy="2615397"/>
            </a:xfrm>
          </p:grpSpPr>
          <p:sp>
            <p:nvSpPr>
              <p:cNvPr id="50" name="Text Box 10"/>
              <p:cNvSpPr txBox="1">
                <a:spLocks noChangeArrowheads="1"/>
              </p:cNvSpPr>
              <p:nvPr/>
            </p:nvSpPr>
            <p:spPr bwMode="auto">
              <a:xfrm>
                <a:off x="188379" y="3289600"/>
                <a:ext cx="360596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algn="ctr" eaLnBrk="1" hangingPunct="1">
                  <a:spcAft>
                    <a:spcPts val="1200"/>
                  </a:spcAft>
                </a:pPr>
                <a:r>
                  <a:rPr lang="en-GB" sz="1400" dirty="0">
                    <a:latin typeface="+mj-lt"/>
                  </a:rPr>
                  <a:t>SF2, p&lt;0.02; RBE=1.7</a:t>
                </a:r>
              </a:p>
            </p:txBody>
          </p:sp>
          <p:graphicFrame>
            <p:nvGraphicFramePr>
              <p:cNvPr id="52" name="Chart 51">
                <a:extLst>
                  <a:ext uri="{FF2B5EF4-FFF2-40B4-BE49-F238E27FC236}">
                    <a16:creationId xmlns:a16="http://schemas.microsoft.com/office/drawing/2014/main" id="{AE69DAFD-0DE6-4CB9-AEAE-40754606E39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70192808"/>
                  </p:ext>
                </p:extLst>
              </p:nvPr>
            </p:nvGraphicFramePr>
            <p:xfrm>
              <a:off x="358492" y="981980"/>
              <a:ext cx="3272455" cy="23787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1662000" y="1032008"/>
              <a:ext cx="16031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UMSCC74A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17914" y="3525857"/>
            <a:ext cx="3605969" cy="2681620"/>
            <a:chOff x="217914" y="3631916"/>
            <a:chExt cx="3605969" cy="2681620"/>
          </a:xfrm>
        </p:grpSpPr>
        <p:grpSp>
          <p:nvGrpSpPr>
            <p:cNvPr id="105" name="Group 104"/>
            <p:cNvGrpSpPr/>
            <p:nvPr/>
          </p:nvGrpSpPr>
          <p:grpSpPr>
            <a:xfrm>
              <a:off x="217914" y="3631916"/>
              <a:ext cx="3605969" cy="2681620"/>
              <a:chOff x="217914" y="3631916"/>
              <a:chExt cx="3605969" cy="2681620"/>
            </a:xfrm>
          </p:grpSpPr>
          <p:sp>
            <p:nvSpPr>
              <p:cNvPr id="51" name="Text Box 10"/>
              <p:cNvSpPr txBox="1">
                <a:spLocks noChangeArrowheads="1"/>
              </p:cNvSpPr>
              <p:nvPr/>
            </p:nvSpPr>
            <p:spPr bwMode="auto">
              <a:xfrm>
                <a:off x="217914" y="6005759"/>
                <a:ext cx="360596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algn="ctr" eaLnBrk="1" hangingPunct="1">
                  <a:spcAft>
                    <a:spcPts val="1200"/>
                  </a:spcAft>
                </a:pPr>
                <a:r>
                  <a:rPr lang="en-GB" sz="1400" dirty="0">
                    <a:latin typeface="+mj-lt"/>
                  </a:rPr>
                  <a:t>SF2, p&lt;0.01; RBE=1.9</a:t>
                </a:r>
              </a:p>
            </p:txBody>
          </p:sp>
          <p:graphicFrame>
            <p:nvGraphicFramePr>
              <p:cNvPr id="53" name="Chart 52">
                <a:extLst>
                  <a:ext uri="{FF2B5EF4-FFF2-40B4-BE49-F238E27FC236}">
                    <a16:creationId xmlns:a16="http://schemas.microsoft.com/office/drawing/2014/main" id="{4AB6BF20-460A-42AD-818E-5F76B99625F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70793967"/>
                  </p:ext>
                </p:extLst>
              </p:nvPr>
            </p:nvGraphicFramePr>
            <p:xfrm>
              <a:off x="390697" y="3631916"/>
              <a:ext cx="3151740" cy="24416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1675191" y="3710461"/>
              <a:ext cx="16031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UMSCC6</a:t>
              </a:r>
            </a:p>
          </p:txBody>
        </p:sp>
      </p:grpSp>
      <p:graphicFrame>
        <p:nvGraphicFramePr>
          <p:cNvPr id="58" name="Chart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576858"/>
              </p:ext>
            </p:extLst>
          </p:nvPr>
        </p:nvGraphicFramePr>
        <p:xfrm>
          <a:off x="3478050" y="1899612"/>
          <a:ext cx="4464496" cy="3087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717936" y="1460678"/>
            <a:ext cx="4108985" cy="3833763"/>
            <a:chOff x="3717936" y="1460678"/>
            <a:chExt cx="4108985" cy="3833763"/>
          </a:xfrm>
        </p:grpSpPr>
        <p:grpSp>
          <p:nvGrpSpPr>
            <p:cNvPr id="102" name="Group 101"/>
            <p:cNvGrpSpPr/>
            <p:nvPr/>
          </p:nvGrpSpPr>
          <p:grpSpPr>
            <a:xfrm>
              <a:off x="4220952" y="1460678"/>
              <a:ext cx="3605969" cy="3833763"/>
              <a:chOff x="4220952" y="1460678"/>
              <a:chExt cx="3605969" cy="3833763"/>
            </a:xfrm>
          </p:grpSpPr>
          <p:sp>
            <p:nvSpPr>
              <p:cNvPr id="56" name="Text Box 30"/>
              <p:cNvSpPr txBox="1">
                <a:spLocks noChangeArrowheads="1"/>
              </p:cNvSpPr>
              <p:nvPr/>
            </p:nvSpPr>
            <p:spPr bwMode="auto">
              <a:xfrm>
                <a:off x="5287920" y="1460678"/>
                <a:ext cx="161073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US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Arial" pitchFamily="34" charset="0"/>
                  </a:rPr>
                  <a:t>Alkaline (SSB)</a:t>
                </a:r>
              </a:p>
            </p:txBody>
          </p:sp>
          <p:sp>
            <p:nvSpPr>
              <p:cNvPr id="57" name="Text Box 10"/>
              <p:cNvSpPr txBox="1">
                <a:spLocks noChangeArrowheads="1"/>
              </p:cNvSpPr>
              <p:nvPr/>
            </p:nvSpPr>
            <p:spPr bwMode="auto">
              <a:xfrm>
                <a:off x="4220952" y="4986664"/>
                <a:ext cx="360596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algn="ctr" eaLnBrk="1" hangingPunct="1">
                  <a:spcAft>
                    <a:spcPts val="1200"/>
                  </a:spcAft>
                </a:pPr>
                <a:r>
                  <a:rPr lang="en-GB" sz="1400" dirty="0">
                    <a:latin typeface="+mj-lt"/>
                  </a:rPr>
                  <a:t>*p&lt;0.005, **p&lt;0.002, ***p&lt;0.001</a:t>
                </a:r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V="1">
                <a:off x="6406448" y="2261033"/>
                <a:ext cx="0" cy="23841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6261391" y="2262362"/>
                <a:ext cx="0" cy="125292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6267738" y="2261033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6093290" y="2067936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7012504" y="2803294"/>
                <a:ext cx="0" cy="23841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6867447" y="2804623"/>
                <a:ext cx="0" cy="111469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H="1">
                <a:off x="6873794" y="2803294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6699346" y="2610197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***</a:t>
                </a: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7618560" y="3292391"/>
                <a:ext cx="0" cy="23841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7473503" y="3293721"/>
                <a:ext cx="0" cy="763824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7479850" y="3292391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7305402" y="3099294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800392" y="2482813"/>
                <a:ext cx="0" cy="1165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655335" y="2484142"/>
                <a:ext cx="0" cy="44484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5661682" y="2482813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5487234" y="2289716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717936" y="1849342"/>
              <a:ext cx="529803" cy="2656465"/>
              <a:chOff x="3411415" y="1850031"/>
              <a:chExt cx="598957" cy="2656465"/>
            </a:xfrm>
            <a:solidFill>
              <a:schemeClr val="bg1"/>
            </a:solidFill>
          </p:grpSpPr>
          <p:sp>
            <p:nvSpPr>
              <p:cNvPr id="2" name="TextBox 1"/>
              <p:cNvSpPr txBox="1"/>
              <p:nvPr/>
            </p:nvSpPr>
            <p:spPr>
              <a:xfrm>
                <a:off x="3578324" y="4214108"/>
                <a:ext cx="432048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0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3496167" y="3916009"/>
                <a:ext cx="432048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20</a:t>
                </a: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496167" y="3626077"/>
                <a:ext cx="432048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40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496167" y="3318346"/>
                <a:ext cx="432048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60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496167" y="3028200"/>
                <a:ext cx="432048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80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411415" y="2729261"/>
                <a:ext cx="516800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100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411415" y="2439115"/>
                <a:ext cx="516800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120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411415" y="2148969"/>
                <a:ext cx="516800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140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3411415" y="1850031"/>
                <a:ext cx="516800" cy="292388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/>
                  <a:t>160</a:t>
                </a:r>
              </a:p>
            </p:txBody>
          </p:sp>
        </p:grpSp>
      </p:grpSp>
      <p:graphicFrame>
        <p:nvGraphicFramePr>
          <p:cNvPr id="90" name="Chart 89">
            <a:extLst>
              <a:ext uri="{FF2B5EF4-FFF2-40B4-BE49-F238E27FC236}">
                <a16:creationId xmlns:a16="http://schemas.microsoft.com/office/drawing/2014/main" id="{CA12511B-88F1-420A-B576-6C14694E7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685181"/>
              </p:ext>
            </p:extLst>
          </p:nvPr>
        </p:nvGraphicFramePr>
        <p:xfrm>
          <a:off x="7881569" y="2067936"/>
          <a:ext cx="4127247" cy="2780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91" name="Group 90">
            <a:extLst>
              <a:ext uri="{FF2B5EF4-FFF2-40B4-BE49-F238E27FC236}">
                <a16:creationId xmlns:a16="http://schemas.microsoft.com/office/drawing/2014/main" id="{7EE531F5-35E7-4BE2-8474-11A5F75BF3AB}"/>
              </a:ext>
            </a:extLst>
          </p:cNvPr>
          <p:cNvGrpSpPr/>
          <p:nvPr/>
        </p:nvGrpSpPr>
        <p:grpSpPr>
          <a:xfrm>
            <a:off x="8402847" y="1540336"/>
            <a:ext cx="3605969" cy="3789931"/>
            <a:chOff x="8501989" y="1460678"/>
            <a:chExt cx="3605969" cy="3789931"/>
          </a:xfrm>
        </p:grpSpPr>
        <p:sp>
          <p:nvSpPr>
            <p:cNvPr id="92" name="Text Box 10">
              <a:extLst>
                <a:ext uri="{FF2B5EF4-FFF2-40B4-BE49-F238E27FC236}">
                  <a16:creationId xmlns:a16="http://schemas.microsoft.com/office/drawing/2014/main" id="{A75D04FA-4219-4655-BD10-34FDD61DF6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1989" y="4942832"/>
              <a:ext cx="36059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*p&lt;0.02, **p&lt;0.01, ***p&lt;0.005, ****p&lt;0.001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96ED83C7-75AD-4452-A8CB-94DF9B7AB994}"/>
                </a:ext>
              </a:extLst>
            </p:cNvPr>
            <p:cNvGrpSpPr/>
            <p:nvPr/>
          </p:nvGrpSpPr>
          <p:grpSpPr>
            <a:xfrm>
              <a:off x="9398659" y="1909673"/>
              <a:ext cx="2697753" cy="2035286"/>
              <a:chOff x="9361276" y="1876897"/>
              <a:chExt cx="3011804" cy="2242590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3A2FF979-D643-4A06-B6C5-71D9A704A152}"/>
                  </a:ext>
                </a:extLst>
              </p:cNvPr>
              <p:cNvCxnSpPr/>
              <p:nvPr/>
            </p:nvCxnSpPr>
            <p:spPr>
              <a:xfrm flipV="1">
                <a:off x="9816551" y="2099058"/>
                <a:ext cx="0" cy="23841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98D0A2CC-A337-49D2-8463-D817E72B28CE}"/>
                  </a:ext>
                </a:extLst>
              </p:cNvPr>
              <p:cNvCxnSpPr/>
              <p:nvPr/>
            </p:nvCxnSpPr>
            <p:spPr>
              <a:xfrm flipV="1">
                <a:off x="9671494" y="2100383"/>
                <a:ext cx="0" cy="722925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6E8894D-6584-4080-A379-F0040A479211}"/>
                  </a:ext>
                </a:extLst>
              </p:cNvPr>
              <p:cNvCxnSpPr/>
              <p:nvPr/>
            </p:nvCxnSpPr>
            <p:spPr>
              <a:xfrm flipH="1">
                <a:off x="9677841" y="2099058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40729504-F32F-4913-B922-0A59FFBB4269}"/>
                  </a:ext>
                </a:extLst>
              </p:cNvPr>
              <p:cNvSpPr txBox="1"/>
              <p:nvPr/>
            </p:nvSpPr>
            <p:spPr>
              <a:xfrm>
                <a:off x="9361276" y="1876897"/>
                <a:ext cx="722776" cy="339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****</a:t>
                </a:r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7D40CBC8-77BD-40E6-8FDA-4E6D8B00EF97}"/>
                  </a:ext>
                </a:extLst>
              </p:cNvPr>
              <p:cNvCxnSpPr/>
              <p:nvPr/>
            </p:nvCxnSpPr>
            <p:spPr>
              <a:xfrm flipV="1">
                <a:off x="10609507" y="2955317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D92CEFBE-331F-478A-9CC8-70E086043011}"/>
                  </a:ext>
                </a:extLst>
              </p:cNvPr>
              <p:cNvCxnSpPr/>
              <p:nvPr/>
            </p:nvCxnSpPr>
            <p:spPr>
              <a:xfrm flipV="1">
                <a:off x="10464450" y="2956641"/>
                <a:ext cx="0" cy="63460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4B9779C2-3791-450E-903A-7DC5BA073A33}"/>
                  </a:ext>
                </a:extLst>
              </p:cNvPr>
              <p:cNvCxnSpPr/>
              <p:nvPr/>
            </p:nvCxnSpPr>
            <p:spPr>
              <a:xfrm flipH="1">
                <a:off x="10470797" y="2955317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388981C4-3285-42FD-BACF-1F0C761B9B85}"/>
                  </a:ext>
                </a:extLst>
              </p:cNvPr>
              <p:cNvSpPr txBox="1"/>
              <p:nvPr/>
            </p:nvSpPr>
            <p:spPr>
              <a:xfrm>
                <a:off x="10296349" y="2762220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</a:t>
                </a:r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36FBBC8F-C106-4616-9E5C-F30EE3886BA4}"/>
                  </a:ext>
                </a:extLst>
              </p:cNvPr>
              <p:cNvCxnSpPr/>
              <p:nvPr/>
            </p:nvCxnSpPr>
            <p:spPr>
              <a:xfrm flipV="1">
                <a:off x="11408711" y="3340852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00380959-D3D9-4931-8C32-A15713BD21CB}"/>
                  </a:ext>
                </a:extLst>
              </p:cNvPr>
              <p:cNvCxnSpPr/>
              <p:nvPr/>
            </p:nvCxnSpPr>
            <p:spPr>
              <a:xfrm flipV="1">
                <a:off x="11263654" y="3342177"/>
                <a:ext cx="0" cy="77731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8D1F466B-F598-4C4D-A175-6B51F09C2596}"/>
                  </a:ext>
                </a:extLst>
              </p:cNvPr>
              <p:cNvCxnSpPr/>
              <p:nvPr/>
            </p:nvCxnSpPr>
            <p:spPr>
              <a:xfrm flipH="1">
                <a:off x="11270001" y="3340852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7F267C30-9E85-4619-BC4B-4C58A7EB18C4}"/>
                  </a:ext>
                </a:extLst>
              </p:cNvPr>
              <p:cNvSpPr txBox="1"/>
              <p:nvPr/>
            </p:nvSpPr>
            <p:spPr>
              <a:xfrm>
                <a:off x="11056647" y="3118691"/>
                <a:ext cx="559356" cy="339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***</a:t>
                </a:r>
              </a:p>
            </p:txBody>
          </p: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6E75F05A-C89F-4462-9777-91D4B19EECA9}"/>
                  </a:ext>
                </a:extLst>
              </p:cNvPr>
              <p:cNvCxnSpPr/>
              <p:nvPr/>
            </p:nvCxnSpPr>
            <p:spPr>
              <a:xfrm flipV="1">
                <a:off x="12200799" y="3451663"/>
                <a:ext cx="0" cy="1752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CCF6434F-6594-4040-8C58-1A8B5C0B8722}"/>
                  </a:ext>
                </a:extLst>
              </p:cNvPr>
              <p:cNvCxnSpPr/>
              <p:nvPr/>
            </p:nvCxnSpPr>
            <p:spPr>
              <a:xfrm flipV="1">
                <a:off x="12055742" y="3452987"/>
                <a:ext cx="0" cy="63460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261CA100-1310-4E46-AEED-BE8D071ED2A4}"/>
                  </a:ext>
                </a:extLst>
              </p:cNvPr>
              <p:cNvCxnSpPr/>
              <p:nvPr/>
            </p:nvCxnSpPr>
            <p:spPr>
              <a:xfrm flipH="1">
                <a:off x="12062089" y="3451663"/>
                <a:ext cx="13356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5730F11-2BB9-4CDD-B1BB-086D2FCB8A98}"/>
                  </a:ext>
                </a:extLst>
              </p:cNvPr>
              <p:cNvSpPr txBox="1"/>
              <p:nvPr/>
            </p:nvSpPr>
            <p:spPr>
              <a:xfrm>
                <a:off x="11887641" y="3219815"/>
                <a:ext cx="4854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+mj-lt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sp>
          <p:nvSpPr>
            <p:cNvPr id="100" name="Text Box 30">
              <a:extLst>
                <a:ext uri="{FF2B5EF4-FFF2-40B4-BE49-F238E27FC236}">
                  <a16:creationId xmlns:a16="http://schemas.microsoft.com/office/drawing/2014/main" id="{FF9B7102-E88F-4BB8-9D0D-39CB3E1C45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3631" y="1460678"/>
              <a:ext cx="31652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pitchFamily="34" charset="0"/>
                </a:rPr>
                <a:t>Enzyme-modified (DSB+CDD)</a:t>
              </a:r>
            </a:p>
          </p:txBody>
        </p:sp>
        <p:sp>
          <p:nvSpPr>
            <p:cNvPr id="101" name="Text Box 30">
              <a:extLst>
                <a:ext uri="{FF2B5EF4-FFF2-40B4-BE49-F238E27FC236}">
                  <a16:creationId xmlns:a16="http://schemas.microsoft.com/office/drawing/2014/main" id="{A6DE76AE-DEE8-4451-9670-E9FD6D47C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7421" y="2505096"/>
              <a:ext cx="6218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400" b="1" dirty="0">
                  <a:solidFill>
                    <a:srgbClr val="002060"/>
                  </a:solidFill>
                  <a:latin typeface="+mn-lt"/>
                  <a:cs typeface="Arial" pitchFamily="34" charset="0"/>
                </a:rPr>
                <a:t>CDD</a:t>
              </a:r>
            </a:p>
          </p:txBody>
        </p:sp>
        <p:sp>
          <p:nvSpPr>
            <p:cNvPr id="110" name="Left Brace 109">
              <a:extLst>
                <a:ext uri="{FF2B5EF4-FFF2-40B4-BE49-F238E27FC236}">
                  <a16:creationId xmlns:a16="http://schemas.microsoft.com/office/drawing/2014/main" id="{DB5E1D5C-6557-42D4-99B4-D97EF5CA7AF7}"/>
                </a:ext>
              </a:extLst>
            </p:cNvPr>
            <p:cNvSpPr/>
            <p:nvPr/>
          </p:nvSpPr>
          <p:spPr>
            <a:xfrm>
              <a:off x="9495889" y="2517297"/>
              <a:ext cx="82752" cy="304800"/>
            </a:xfrm>
            <a:prstGeom prst="leftBrac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-79100" y="-24482"/>
            <a:ext cx="1231336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DUB siRNA knockdown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6591" y="1144058"/>
            <a:ext cx="218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58 MeV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500131"/>
              </p:ext>
            </p:extLst>
          </p:nvPr>
        </p:nvGraphicFramePr>
        <p:xfrm>
          <a:off x="551384" y="935233"/>
          <a:ext cx="10765562" cy="273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41919"/>
              </p:ext>
            </p:extLst>
          </p:nvPr>
        </p:nvGraphicFramePr>
        <p:xfrm>
          <a:off x="436557" y="3523416"/>
          <a:ext cx="10880389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86591" y="3757882"/>
            <a:ext cx="218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MeV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0542944" y="4896989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649584" y="4902965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45826" y="1988037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24701" y="1937444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9702516" y="1150215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151014" y="2881542"/>
            <a:ext cx="998457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45354" y="5519208"/>
            <a:ext cx="999023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276949"/>
            <a:ext cx="892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j-lt"/>
              </a:rPr>
              <a:t>Nickson, Fabbrizi </a:t>
            </a:r>
            <a:r>
              <a:rPr lang="en-GB" sz="1600" b="1" i="1" dirty="0">
                <a:solidFill>
                  <a:srgbClr val="002060"/>
                </a:solidFill>
                <a:latin typeface="+mj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j-lt"/>
              </a:rPr>
              <a:t>(2021) </a:t>
            </a:r>
            <a:r>
              <a:rPr lang="en-GB" sz="1600" b="1" i="1" dirty="0">
                <a:solidFill>
                  <a:srgbClr val="002060"/>
                </a:solidFill>
                <a:latin typeface="+mj-lt"/>
              </a:rPr>
              <a:t>Front </a:t>
            </a:r>
            <a:r>
              <a:rPr lang="en-GB" sz="1600" b="1" i="1" dirty="0" err="1">
                <a:solidFill>
                  <a:srgbClr val="002060"/>
                </a:solidFill>
                <a:latin typeface="+mj-lt"/>
              </a:rPr>
              <a:t>Oncol</a:t>
            </a:r>
            <a:endParaRPr lang="en-GB" sz="16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Chart 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823041"/>
              </p:ext>
            </p:extLst>
          </p:nvPr>
        </p:nvGraphicFramePr>
        <p:xfrm>
          <a:off x="4204559" y="1596862"/>
          <a:ext cx="3225960" cy="2173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8" name="Chart 7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392183"/>
              </p:ext>
            </p:extLst>
          </p:nvPr>
        </p:nvGraphicFramePr>
        <p:xfrm>
          <a:off x="4204560" y="4068527"/>
          <a:ext cx="3259592" cy="214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0" name="Chart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73808"/>
              </p:ext>
            </p:extLst>
          </p:nvPr>
        </p:nvGraphicFramePr>
        <p:xfrm>
          <a:off x="8014632" y="3684576"/>
          <a:ext cx="3744416" cy="3091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0137241" y="5020409"/>
            <a:ext cx="1466124" cy="640840"/>
            <a:chOff x="10229949" y="3210070"/>
            <a:chExt cx="1466124" cy="898068"/>
          </a:xfrm>
        </p:grpSpPr>
        <p:cxnSp>
          <p:nvCxnSpPr>
            <p:cNvPr id="91" name="Straight Connector 90"/>
            <p:cNvCxnSpPr/>
            <p:nvPr/>
          </p:nvCxnSpPr>
          <p:spPr>
            <a:xfrm flipV="1">
              <a:off x="10447144" y="3263233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10229949" y="3264565"/>
              <a:ext cx="0" cy="2862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10229950" y="3263233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11073513" y="3220703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10856318" y="3222034"/>
              <a:ext cx="0" cy="6842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10856319" y="3220703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11696073" y="3210070"/>
              <a:ext cx="0" cy="6239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11478878" y="3211401"/>
              <a:ext cx="0" cy="89673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11478879" y="3210070"/>
              <a:ext cx="2120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Text Box 52"/>
          <p:cNvSpPr txBox="1">
            <a:spLocks noChangeArrowheads="1"/>
          </p:cNvSpPr>
          <p:nvPr/>
        </p:nvSpPr>
        <p:spPr bwMode="auto">
          <a:xfrm>
            <a:off x="247783" y="111976"/>
            <a:ext cx="1194421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PARP-1 synergies with relatively high-LET protons in promoting cancer cell killing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3179A1-EF3A-4256-87AA-16081D687928}"/>
              </a:ext>
            </a:extLst>
          </p:cNvPr>
          <p:cNvSpPr txBox="1"/>
          <p:nvPr/>
        </p:nvSpPr>
        <p:spPr>
          <a:xfrm>
            <a:off x="3380496" y="138411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sp>
        <p:nvSpPr>
          <p:cNvPr id="35" name="Text Box 10">
            <a:extLst>
              <a:ext uri="{FF2B5EF4-FFF2-40B4-BE49-F238E27FC236}">
                <a16:creationId xmlns:a16="http://schemas.microsoft.com/office/drawing/2014/main" id="{A76045AA-C25D-4E38-83F1-C8D963A00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6390" y="3528279"/>
            <a:ext cx="13763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200" dirty="0">
                <a:latin typeface="+mj-lt"/>
              </a:rPr>
              <a:t>*p&lt;0.01, **p&lt;0.005, ***p&lt;0.001</a:t>
            </a: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642823" y="1240957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63179A1-EF3A-4256-87AA-16081D687928}"/>
              </a:ext>
            </a:extLst>
          </p:cNvPr>
          <p:cNvSpPr txBox="1"/>
          <p:nvPr/>
        </p:nvSpPr>
        <p:spPr>
          <a:xfrm>
            <a:off x="3406020" y="37395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58 MeV</a:t>
            </a:r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00000000-0008-0000-07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339954"/>
              </p:ext>
            </p:extLst>
          </p:nvPr>
        </p:nvGraphicFramePr>
        <p:xfrm>
          <a:off x="617793" y="3967372"/>
          <a:ext cx="3232228" cy="2184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00000000-0008-0000-07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7570996"/>
              </p:ext>
            </p:extLst>
          </p:nvPr>
        </p:nvGraphicFramePr>
        <p:xfrm>
          <a:off x="617792" y="1671415"/>
          <a:ext cx="3093072" cy="210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0" y="6481135"/>
            <a:ext cx="892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sz="1600" b="1" i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61997"/>
              </p:ext>
            </p:extLst>
          </p:nvPr>
        </p:nvGraphicFramePr>
        <p:xfrm>
          <a:off x="8090068" y="908720"/>
          <a:ext cx="3629685" cy="306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0119989" y="1830700"/>
            <a:ext cx="1415908" cy="748598"/>
            <a:chOff x="9825776" y="1863276"/>
            <a:chExt cx="2060009" cy="115609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0143421" y="1863276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831336" y="1864608"/>
              <a:ext cx="0" cy="5944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9825776" y="1863276"/>
              <a:ext cx="31250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1012328" y="2204470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0700243" y="2205803"/>
              <a:ext cx="0" cy="8135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0694684" y="2204470"/>
              <a:ext cx="3125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1885785" y="2204470"/>
              <a:ext cx="0" cy="3599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1573700" y="2205803"/>
              <a:ext cx="0" cy="8135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568141" y="2204470"/>
              <a:ext cx="3125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966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392745" y="1204823"/>
            <a:ext cx="83076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Day 3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53122" y="2118558"/>
            <a:ext cx="12760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b="1" dirty="0"/>
              <a:t>UMSCC74A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05115" y="1540969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DMSO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1" t="19279" r="44934" b="35704"/>
          <a:stretch/>
        </p:blipFill>
        <p:spPr>
          <a:xfrm>
            <a:off x="1302673" y="1852758"/>
            <a:ext cx="958780" cy="90093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4" t="24466" r="28940" b="27257"/>
          <a:stretch/>
        </p:blipFill>
        <p:spPr>
          <a:xfrm>
            <a:off x="2599231" y="1844409"/>
            <a:ext cx="913461" cy="96616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19808" r="34818" b="31179"/>
          <a:stretch/>
        </p:blipFill>
        <p:spPr>
          <a:xfrm>
            <a:off x="7008287" y="1852755"/>
            <a:ext cx="927417" cy="98092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5" t="23235" r="36186" b="27592"/>
          <a:stretch/>
        </p:blipFill>
        <p:spPr>
          <a:xfrm>
            <a:off x="3612686" y="1849920"/>
            <a:ext cx="930421" cy="98410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81" t="27186" r="37923" b="24955"/>
          <a:stretch/>
        </p:blipFill>
        <p:spPr>
          <a:xfrm>
            <a:off x="8016661" y="1852755"/>
            <a:ext cx="912448" cy="96509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2" t="31408" r="28067" b="20133"/>
          <a:stretch/>
        </p:blipFill>
        <p:spPr>
          <a:xfrm>
            <a:off x="4608107" y="1844409"/>
            <a:ext cx="916877" cy="96977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17" t="25533" r="44346" b="24818"/>
          <a:stretch/>
        </p:blipFill>
        <p:spPr>
          <a:xfrm>
            <a:off x="9013561" y="1852756"/>
            <a:ext cx="925062" cy="97843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6" t="28128" r="49654" b="23527"/>
          <a:stretch/>
        </p:blipFill>
        <p:spPr>
          <a:xfrm>
            <a:off x="5609267" y="1877015"/>
            <a:ext cx="914798" cy="96758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758978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ATMi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4733816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ATRi</a:t>
            </a:r>
            <a:endParaRPr lang="en-GB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5529390" y="1518568"/>
            <a:ext cx="1090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DNA-</a:t>
            </a:r>
            <a:r>
              <a:rPr lang="en-GB" sz="1600" dirty="0" err="1"/>
              <a:t>Pkcsi</a:t>
            </a:r>
            <a:endParaRPr lang="en-GB" sz="16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453122" y="3048868"/>
            <a:ext cx="12760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b="1" dirty="0"/>
              <a:t>UMSCC6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008287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DMSO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083683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ATMi</a:t>
            </a:r>
            <a:endParaRPr lang="en-GB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9089698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ATRi</a:t>
            </a:r>
            <a:endParaRPr lang="en-GB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10039879" y="1518568"/>
            <a:ext cx="1064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DNA-</a:t>
            </a:r>
            <a:r>
              <a:rPr lang="en-GB" sz="1600" dirty="0" err="1"/>
              <a:t>Pkcsi</a:t>
            </a:r>
            <a:endParaRPr lang="en-GB" sz="1600" dirty="0"/>
          </a:p>
        </p:txBody>
      </p:sp>
      <p:sp>
        <p:nvSpPr>
          <p:cNvPr id="60" name="Left Brace 59">
            <a:extLst>
              <a:ext uri="{FF2B5EF4-FFF2-40B4-BE49-F238E27FC236}">
                <a16:creationId xmlns:a16="http://schemas.microsoft.com/office/drawing/2014/main" id="{FC41E519-81D3-41BF-86E8-25D65D5BE56A}"/>
              </a:ext>
            </a:extLst>
          </p:cNvPr>
          <p:cNvSpPr/>
          <p:nvPr/>
        </p:nvSpPr>
        <p:spPr>
          <a:xfrm rot="5400000">
            <a:off x="4409071" y="-458195"/>
            <a:ext cx="295545" cy="3899584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4E0F361-AF10-4B48-915A-19F14D7BB456}"/>
              </a:ext>
            </a:extLst>
          </p:cNvPr>
          <p:cNvSpPr txBox="1"/>
          <p:nvPr/>
        </p:nvSpPr>
        <p:spPr>
          <a:xfrm>
            <a:off x="4193877" y="955702"/>
            <a:ext cx="955360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Day 10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479DFE7-B8C7-4D34-94A3-494F7AA2C4AE}"/>
              </a:ext>
            </a:extLst>
          </p:cNvPr>
          <p:cNvSpPr txBox="1"/>
          <p:nvPr/>
        </p:nvSpPr>
        <p:spPr>
          <a:xfrm>
            <a:off x="8220174" y="955702"/>
            <a:ext cx="1678482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Day 10 + x-rays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09F1495-5AC7-4625-8A52-C7B078671D7A}"/>
              </a:ext>
            </a:extLst>
          </p:cNvPr>
          <p:cNvSpPr txBox="1"/>
          <p:nvPr/>
        </p:nvSpPr>
        <p:spPr>
          <a:xfrm>
            <a:off x="1342894" y="1518568"/>
            <a:ext cx="87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Control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244D8047-0C77-4217-B6C4-2D24F11B764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8" t="10781" r="26570" b="40656"/>
          <a:stretch/>
        </p:blipFill>
        <p:spPr>
          <a:xfrm>
            <a:off x="1309742" y="2911593"/>
            <a:ext cx="918904" cy="971923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9D85D37-AFB7-4034-9FC9-18A6C816402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4" t="19438" r="25371" b="32035"/>
          <a:stretch/>
        </p:blipFill>
        <p:spPr>
          <a:xfrm>
            <a:off x="2607051" y="2900373"/>
            <a:ext cx="918227" cy="971207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DE94A4DE-CAD0-4EA1-A8A3-58AE7D9CF006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2" t="32053" r="35285" b="19383"/>
          <a:stretch/>
        </p:blipFill>
        <p:spPr>
          <a:xfrm>
            <a:off x="3601562" y="2905345"/>
            <a:ext cx="918904" cy="97192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0B880130-B3DB-4336-87AB-90FC8E805C82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29" t="19238" r="32655" b="32208"/>
          <a:stretch/>
        </p:blipFill>
        <p:spPr>
          <a:xfrm>
            <a:off x="8031615" y="2913519"/>
            <a:ext cx="918722" cy="971731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19199DD-894D-4222-AC93-708B5D781AA2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1" t="25418" r="31448" b="26154"/>
          <a:stretch/>
        </p:blipFill>
        <p:spPr>
          <a:xfrm>
            <a:off x="4604506" y="2905345"/>
            <a:ext cx="916335" cy="969206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FCD2A29C-67B8-49DD-8829-B22EB61AD2EC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2" t="15788" r="31692" b="35392"/>
          <a:stretch/>
        </p:blipFill>
        <p:spPr>
          <a:xfrm>
            <a:off x="5600419" y="2905345"/>
            <a:ext cx="923768" cy="97706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64A7063-D849-4A20-ABE1-54E8D62A9080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83" t="34907" r="30495" b="16661"/>
          <a:stretch/>
        </p:blipFill>
        <p:spPr>
          <a:xfrm>
            <a:off x="10083344" y="2905345"/>
            <a:ext cx="916391" cy="969265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98C4F66F-3244-4062-8D09-DE692120E5BF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97" t="18127" r="30487" b="33052"/>
          <a:stretch/>
        </p:blipFill>
        <p:spPr>
          <a:xfrm>
            <a:off x="9057065" y="2910850"/>
            <a:ext cx="923768" cy="977068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96580DC3-94B4-49A6-9D4A-E05EB359EE7B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520" t="36795" r="38297" b="14961"/>
          <a:stretch/>
        </p:blipFill>
        <p:spPr>
          <a:xfrm>
            <a:off x="10068936" y="1859210"/>
            <a:ext cx="912854" cy="965524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C1E7AC80-BB04-4483-8293-2C1981A07D24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18766" r="24869" b="21234"/>
          <a:stretch/>
        </p:blipFill>
        <p:spPr>
          <a:xfrm>
            <a:off x="7005946" y="2900259"/>
            <a:ext cx="918334" cy="971321"/>
          </a:xfrm>
          <a:prstGeom prst="rect">
            <a:avLst/>
          </a:prstGeom>
        </p:spPr>
      </p:pic>
      <p:sp>
        <p:nvSpPr>
          <p:cNvPr id="102" name="Left Brace 101">
            <a:extLst>
              <a:ext uri="{FF2B5EF4-FFF2-40B4-BE49-F238E27FC236}">
                <a16:creationId xmlns:a16="http://schemas.microsoft.com/office/drawing/2014/main" id="{FC41E519-81D3-41BF-86E8-25D65D5BE56A}"/>
              </a:ext>
            </a:extLst>
          </p:cNvPr>
          <p:cNvSpPr/>
          <p:nvPr/>
        </p:nvSpPr>
        <p:spPr>
          <a:xfrm rot="5400000">
            <a:off x="8865656" y="-458194"/>
            <a:ext cx="295545" cy="3899584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82" name="Text Box 52"/>
          <p:cNvSpPr txBox="1">
            <a:spLocks noChangeArrowheads="1"/>
          </p:cNvSpPr>
          <p:nvPr/>
        </p:nvSpPr>
        <p:spPr bwMode="auto">
          <a:xfrm>
            <a:off x="643929" y="124646"/>
            <a:ext cx="108621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Utilising 3D models of HNSCC with photons and protons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3" name="Text Box 52"/>
          <p:cNvSpPr txBox="1">
            <a:spLocks noChangeArrowheads="1"/>
          </p:cNvSpPr>
          <p:nvPr/>
        </p:nvSpPr>
        <p:spPr bwMode="auto">
          <a:xfrm>
            <a:off x="56318" y="6272340"/>
            <a:ext cx="705805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altLang="en-US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Vitti and Parsons (2020) </a:t>
            </a:r>
            <a:r>
              <a:rPr lang="en-US" altLang="en-US" sz="16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Cancers</a:t>
            </a:r>
          </a:p>
          <a:p>
            <a:pPr eaLnBrk="1" hangingPunct="1">
              <a:spcBef>
                <a:spcPts val="0"/>
              </a:spcBef>
            </a:pPr>
            <a:r>
              <a:rPr lang="en-US" altLang="en-US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Zhou et al (2022) </a:t>
            </a:r>
            <a:r>
              <a:rPr lang="en-US" altLang="en-US" sz="16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Front </a:t>
            </a:r>
            <a:r>
              <a:rPr lang="en-US" altLang="en-US" sz="1600" b="1" i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Oncol</a:t>
            </a:r>
            <a:endParaRPr lang="en-US" altLang="en-US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7267CC-64FB-49F4-BC10-8AF6751D2C5C}"/>
              </a:ext>
            </a:extLst>
          </p:cNvPr>
          <p:cNvGrpSpPr/>
          <p:nvPr/>
        </p:nvGrpSpPr>
        <p:grpSpPr>
          <a:xfrm>
            <a:off x="2523846" y="4175919"/>
            <a:ext cx="9140646" cy="2420484"/>
            <a:chOff x="2523846" y="4175919"/>
            <a:chExt cx="9140646" cy="2420484"/>
          </a:xfrm>
        </p:grpSpPr>
        <p:sp>
          <p:nvSpPr>
            <p:cNvPr id="75" name="Text Box 52">
              <a:extLst>
                <a:ext uri="{FF2B5EF4-FFF2-40B4-BE49-F238E27FC236}">
                  <a16:creationId xmlns:a16="http://schemas.microsoft.com/office/drawing/2014/main" id="{D401D446-2697-424E-92D3-A3DCF3C11D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2012" y="6257849"/>
              <a:ext cx="348815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ts val="0"/>
                </a:spcBef>
              </a:pPr>
              <a:r>
                <a:rPr lang="en-US" altLang="en-US" sz="1600" b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T1 organoid at Days 1-8 (Emma Melia)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D43489-418F-40FF-9503-35D4975847E6}"/>
                </a:ext>
              </a:extLst>
            </p:cNvPr>
            <p:cNvGrpSpPr/>
            <p:nvPr/>
          </p:nvGrpSpPr>
          <p:grpSpPr>
            <a:xfrm>
              <a:off x="2523846" y="4175919"/>
              <a:ext cx="9140646" cy="2135398"/>
              <a:chOff x="2523846" y="4175919"/>
              <a:chExt cx="9140646" cy="2135398"/>
            </a:xfrm>
          </p:grpSpPr>
          <p:sp>
            <p:nvSpPr>
              <p:cNvPr id="74" name="Text Box 10">
                <a:extLst>
                  <a:ext uri="{FF2B5EF4-FFF2-40B4-BE49-F238E27FC236}">
                    <a16:creationId xmlns:a16="http://schemas.microsoft.com/office/drawing/2014/main" id="{FC82CB75-26E4-4FFA-A28F-260BC42258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05887" y="4755610"/>
                <a:ext cx="2658605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lvl="1" eaLnBrk="1" hangingPunct="1"/>
                <a:r>
                  <a:rPr lang="en-GB" sz="1600" b="1" dirty="0">
                    <a:solidFill>
                      <a:srgbClr val="002060"/>
                    </a:solidFill>
                    <a:latin typeface="+mn-lt"/>
                  </a:rPr>
                  <a:t>Collaboration with Else Driehuis and Hans </a:t>
                </a:r>
                <a:r>
                  <a:rPr lang="en-GB" sz="1600" b="1" dirty="0" err="1">
                    <a:solidFill>
                      <a:srgbClr val="002060"/>
                    </a:solidFill>
                    <a:latin typeface="+mn-lt"/>
                  </a:rPr>
                  <a:t>Clevers</a:t>
                </a:r>
                <a:endParaRPr lang="en-GB" sz="1600" b="1" i="1" dirty="0">
                  <a:solidFill>
                    <a:srgbClr val="002060"/>
                  </a:solidFill>
                  <a:latin typeface="+mn-lt"/>
                </a:endParaRPr>
              </a:p>
            </p:txBody>
          </p:sp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C518465A-713D-4648-9E31-87C51F2CC8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224" t="41324"/>
              <a:stretch/>
            </p:blipFill>
            <p:spPr>
              <a:xfrm>
                <a:off x="2523846" y="4175919"/>
                <a:ext cx="2087784" cy="1791393"/>
              </a:xfrm>
              <a:prstGeom prst="rect">
                <a:avLst/>
              </a:prstGeom>
            </p:spPr>
          </p:pic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5B632B50-A80C-4A74-87D8-636AE61499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29" t="41324" r="1"/>
              <a:stretch/>
            </p:blipFill>
            <p:spPr>
              <a:xfrm>
                <a:off x="4689765" y="4191946"/>
                <a:ext cx="2074782" cy="1791393"/>
              </a:xfrm>
              <a:prstGeom prst="rect">
                <a:avLst/>
              </a:prstGeom>
            </p:spPr>
          </p:pic>
          <p:sp>
            <p:nvSpPr>
              <p:cNvPr id="78" name="Text Box 52">
                <a:extLst>
                  <a:ext uri="{FF2B5EF4-FFF2-40B4-BE49-F238E27FC236}">
                    <a16:creationId xmlns:a16="http://schemas.microsoft.com/office/drawing/2014/main" id="{4D0CB32E-6EB7-4406-B576-C31A8F2B98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92231" y="5972763"/>
                <a:ext cx="83208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en-US" sz="1600" b="1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Day 1</a:t>
                </a:r>
              </a:p>
            </p:txBody>
          </p:sp>
          <p:sp>
            <p:nvSpPr>
              <p:cNvPr id="79" name="Text Box 52">
                <a:extLst>
                  <a:ext uri="{FF2B5EF4-FFF2-40B4-BE49-F238E27FC236}">
                    <a16:creationId xmlns:a16="http://schemas.microsoft.com/office/drawing/2014/main" id="{C34A654F-D0EA-429C-AC16-0A7F2949D4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3793" y="5972763"/>
                <a:ext cx="83208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en-US" sz="1600" b="1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Day 4</a:t>
                </a:r>
              </a:p>
            </p:txBody>
          </p:sp>
          <p:sp>
            <p:nvSpPr>
              <p:cNvPr id="80" name="Text Box 52">
                <a:extLst>
                  <a:ext uri="{FF2B5EF4-FFF2-40B4-BE49-F238E27FC236}">
                    <a16:creationId xmlns:a16="http://schemas.microsoft.com/office/drawing/2014/main" id="{9F4339D5-CC1C-4655-808B-4E890A6D3F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26357" y="5972763"/>
                <a:ext cx="832084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en-US" sz="1600" b="1" dirty="0">
                    <a:solidFill>
                      <a:srgbClr val="002060"/>
                    </a:solidFill>
                    <a:latin typeface="Calibri" panose="020F0502020204030204" pitchFamily="34" charset="0"/>
                  </a:rPr>
                  <a:t>Day 8</a:t>
                </a:r>
              </a:p>
            </p:txBody>
          </p:sp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8E039563-6249-4838-8263-869BC1B0C1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756" t="41348"/>
              <a:stretch/>
            </p:blipFill>
            <p:spPr>
              <a:xfrm>
                <a:off x="6841325" y="4191946"/>
                <a:ext cx="2087784" cy="179222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1249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19336" y="6231415"/>
            <a:ext cx="892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Hill </a:t>
            </a:r>
            <a:r>
              <a:rPr lang="en-GB" sz="1600" b="1" i="1" dirty="0" smtClean="0">
                <a:solidFill>
                  <a:srgbClr val="002060"/>
                </a:solidFill>
                <a:latin typeface="+mn-lt"/>
              </a:rPr>
              <a:t>et al</a:t>
            </a:r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., (2022) </a:t>
            </a:r>
            <a:r>
              <a:rPr lang="en-GB" sz="1600" b="1" i="1" dirty="0" smtClean="0">
                <a:solidFill>
                  <a:srgbClr val="002060"/>
                </a:solidFill>
                <a:latin typeface="+mn-lt"/>
              </a:rPr>
              <a:t>Cancers</a:t>
            </a:r>
          </a:p>
          <a:p>
            <a:pPr marL="0" lvl="1" eaLnBrk="1" hangingPunct="1"/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Hill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, Frost, Rocha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et al.,</a:t>
            </a:r>
            <a:r>
              <a:rPr lang="en-GB" sz="16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b="1" i="1" dirty="0">
                <a:solidFill>
                  <a:srgbClr val="002060"/>
                </a:solidFill>
                <a:latin typeface="+mn-lt"/>
              </a:rPr>
              <a:t>(Unpublished)</a:t>
            </a:r>
          </a:p>
        </p:txBody>
      </p:sp>
      <p:sp>
        <p:nvSpPr>
          <p:cNvPr id="42" name="Text Box 52"/>
          <p:cNvSpPr txBox="1">
            <a:spLocks noChangeArrowheads="1"/>
          </p:cNvSpPr>
          <p:nvPr/>
        </p:nvSpPr>
        <p:spPr bwMode="auto">
          <a:xfrm>
            <a:off x="179512" y="177596"/>
            <a:ext cx="1160512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Hypoxia induces significant radioresistance in HNSCC and GBM cells in a HIF-dependent manner</a:t>
            </a:r>
          </a:p>
        </p:txBody>
      </p:sp>
      <p:pic>
        <p:nvPicPr>
          <p:cNvPr id="43" name="Picture 2" descr="National Institutes of Health (NIH) - Turning Discovery into Health">
            <a:extLst>
              <a:ext uri="{FF2B5EF4-FFF2-40B4-BE49-F238E27FC236}">
                <a16:creationId xmlns:a16="http://schemas.microsoft.com/office/drawing/2014/main" id="{5048F5AC-CB97-4E62-AD3E-374D9F681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17" y="6237312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6634966" y="6278757"/>
            <a:ext cx="2160240" cy="432048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R01CA256854-01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8CC532E8-5CEC-0946-AAAA-2FF065C999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4207880"/>
              </p:ext>
            </p:extLst>
          </p:nvPr>
        </p:nvGraphicFramePr>
        <p:xfrm>
          <a:off x="623392" y="1361597"/>
          <a:ext cx="3030166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2134113" y="1533639"/>
            <a:ext cx="900539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UMSCC6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20FD52D-BA39-407B-B27C-759B1E5F82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190214"/>
              </p:ext>
            </p:extLst>
          </p:nvPr>
        </p:nvGraphicFramePr>
        <p:xfrm>
          <a:off x="3359696" y="1365856"/>
          <a:ext cx="2783479" cy="2272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5276840" y="1584932"/>
            <a:ext cx="630118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err="1"/>
              <a:t>FaDu</a:t>
            </a:r>
            <a:endParaRPr lang="en-GB" sz="1600" b="1" dirty="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2A5C7F90-EF24-402D-88AF-1AC08501AF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5536567"/>
              </p:ext>
            </p:extLst>
          </p:nvPr>
        </p:nvGraphicFramePr>
        <p:xfrm>
          <a:off x="6056419" y="1616669"/>
          <a:ext cx="2924967" cy="2047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2" name="Chart 51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58787"/>
              </p:ext>
            </p:extLst>
          </p:nvPr>
        </p:nvGraphicFramePr>
        <p:xfrm>
          <a:off x="9047436" y="1616668"/>
          <a:ext cx="2816937" cy="2172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4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8306011" y="1655319"/>
            <a:ext cx="443306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E2</a:t>
            </a:r>
          </a:p>
        </p:txBody>
      </p:sp>
      <p:sp>
        <p:nvSpPr>
          <p:cNvPr id="55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11221114" y="1655319"/>
            <a:ext cx="443306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R15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2565663" y="4188930"/>
            <a:ext cx="3056720" cy="1328508"/>
            <a:chOff x="5725235" y="2777505"/>
            <a:chExt cx="3056720" cy="1328508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A324FD06-A9E2-4E59-9FA7-BB5E3F261B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0" t="49977" r="10095" b="39282"/>
            <a:stretch/>
          </p:blipFill>
          <p:spPr>
            <a:xfrm>
              <a:off x="6360686" y="3859865"/>
              <a:ext cx="2408834" cy="2331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967B930-742D-439D-8770-AAEE49254FFE}"/>
                </a:ext>
              </a:extLst>
            </p:cNvPr>
            <p:cNvSpPr txBox="1"/>
            <p:nvPr/>
          </p:nvSpPr>
          <p:spPr>
            <a:xfrm>
              <a:off x="5725235" y="3829014"/>
              <a:ext cx="664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Tubulin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9460F560-3F62-41E6-B249-7DF8476AFE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1" t="20618" r="18926" b="68596"/>
            <a:stretch/>
          </p:blipFill>
          <p:spPr>
            <a:xfrm>
              <a:off x="6360686" y="3399044"/>
              <a:ext cx="2408835" cy="4539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B3C0E6D-7E92-4632-8882-5589AC3BC30A}"/>
                </a:ext>
              </a:extLst>
            </p:cNvPr>
            <p:cNvSpPr txBox="1"/>
            <p:nvPr/>
          </p:nvSpPr>
          <p:spPr>
            <a:xfrm>
              <a:off x="5761352" y="3485558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HIF-1</a:t>
              </a:r>
              <a:r>
                <a:rPr lang="el-GR" sz="1200" dirty="0"/>
                <a:t>α</a:t>
              </a:r>
              <a:endParaRPr lang="en-GB" sz="12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6375036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N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850B8CB-3F35-4579-8802-58E89B2D5B45}"/>
                </a:ext>
              </a:extLst>
            </p:cNvPr>
            <p:cNvSpPr txBox="1"/>
            <p:nvPr/>
          </p:nvSpPr>
          <p:spPr>
            <a:xfrm>
              <a:off x="6591470" y="2777505"/>
              <a:ext cx="9276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UMSCC6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6678392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3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6986081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6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7237433" y="3146030"/>
              <a:ext cx="3744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24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7545121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7848477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3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8156166" y="3146030"/>
              <a:ext cx="226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BC29E35-3731-4C0B-817E-D1FA7EC85F9C}"/>
                </a:ext>
              </a:extLst>
            </p:cNvPr>
            <p:cNvSpPr txBox="1"/>
            <p:nvPr/>
          </p:nvSpPr>
          <p:spPr>
            <a:xfrm>
              <a:off x="8407518" y="3146030"/>
              <a:ext cx="3744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24</a:t>
              </a:r>
            </a:p>
          </p:txBody>
        </p:sp>
        <p:sp>
          <p:nvSpPr>
            <p:cNvPr id="70" name="Right Brace 69"/>
            <p:cNvSpPr/>
            <p:nvPr/>
          </p:nvSpPr>
          <p:spPr>
            <a:xfrm rot="16200000">
              <a:off x="6851233" y="2541553"/>
              <a:ext cx="229407" cy="1158369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850B8CB-3F35-4579-8802-58E89B2D5B45}"/>
                </a:ext>
              </a:extLst>
            </p:cNvPr>
            <p:cNvSpPr txBox="1"/>
            <p:nvPr/>
          </p:nvSpPr>
          <p:spPr>
            <a:xfrm>
              <a:off x="7778715" y="2777505"/>
              <a:ext cx="9276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UMSCC74A</a:t>
              </a:r>
            </a:p>
          </p:txBody>
        </p:sp>
        <p:sp>
          <p:nvSpPr>
            <p:cNvPr id="72" name="Right Brace 71"/>
            <p:cNvSpPr/>
            <p:nvPr/>
          </p:nvSpPr>
          <p:spPr>
            <a:xfrm rot="16200000">
              <a:off x="8038478" y="2541553"/>
              <a:ext cx="229407" cy="1158369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4" name="Chart 73">
            <a:extLst>
              <a:ext uri="{FF2B5EF4-FFF2-40B4-BE49-F238E27FC236}">
                <a16:creationId xmlns:a16="http://schemas.microsoft.com/office/drawing/2014/main" id="{BE274B11-59EB-4D9B-B0CB-6DCE46B397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185053"/>
              </p:ext>
            </p:extLst>
          </p:nvPr>
        </p:nvGraphicFramePr>
        <p:xfrm>
          <a:off x="52285" y="3783129"/>
          <a:ext cx="2637657" cy="2227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6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1485272" y="3847773"/>
            <a:ext cx="900539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UMSCC6</a:t>
            </a:r>
          </a:p>
        </p:txBody>
      </p:sp>
      <p:graphicFrame>
        <p:nvGraphicFramePr>
          <p:cNvPr id="77" name="Chart 76">
            <a:extLst>
              <a:ext uri="{FF2B5EF4-FFF2-40B4-BE49-F238E27FC236}">
                <a16:creationId xmlns:a16="http://schemas.microsoft.com/office/drawing/2014/main" id="{A79C873D-A3E7-4C5F-8CDC-F41806E7A3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050604"/>
              </p:ext>
            </p:extLst>
          </p:nvPr>
        </p:nvGraphicFramePr>
        <p:xfrm>
          <a:off x="5862509" y="3849648"/>
          <a:ext cx="3234554" cy="220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78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7830371" y="3945881"/>
            <a:ext cx="900539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UMSCC6</a:t>
            </a:r>
          </a:p>
        </p:txBody>
      </p:sp>
      <p:graphicFrame>
        <p:nvGraphicFramePr>
          <p:cNvPr id="80" name="Chart 79">
            <a:extLst>
              <a:ext uri="{FF2B5EF4-FFF2-40B4-BE49-F238E27FC236}">
                <a16:creationId xmlns:a16="http://schemas.microsoft.com/office/drawing/2014/main" id="{A79C873D-A3E7-4C5F-8CDC-F41806E7A3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8230311"/>
              </p:ext>
            </p:extLst>
          </p:nvPr>
        </p:nvGraphicFramePr>
        <p:xfrm>
          <a:off x="9175308" y="3840096"/>
          <a:ext cx="3159834" cy="2190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82" name="TextBox 1">
            <a:extLst>
              <a:ext uri="{FF2B5EF4-FFF2-40B4-BE49-F238E27FC236}">
                <a16:creationId xmlns:a16="http://schemas.microsoft.com/office/drawing/2014/main" id="{022CA787-74F7-45BC-82EF-024FDE4C2C01}"/>
              </a:ext>
            </a:extLst>
          </p:cNvPr>
          <p:cNvSpPr txBox="1"/>
          <p:nvPr/>
        </p:nvSpPr>
        <p:spPr>
          <a:xfrm>
            <a:off x="11361825" y="3945881"/>
            <a:ext cx="725726" cy="41159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err="1"/>
              <a:t>FaDu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580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3006</TotalTime>
  <Words>800</Words>
  <Application>Microsoft Office PowerPoint</Application>
  <PresentationFormat>Widescreen</PresentationFormat>
  <Paragraphs>173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560</cp:revision>
  <dcterms:created xsi:type="dcterms:W3CDTF">2014-03-03T12:49:12Z</dcterms:created>
  <dcterms:modified xsi:type="dcterms:W3CDTF">2022-09-20T07:44:55Z</dcterms:modified>
</cp:coreProperties>
</file>