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1" r:id="rId4"/>
    <p:sldId id="282" r:id="rId5"/>
    <p:sldId id="269" r:id="rId6"/>
    <p:sldId id="270" r:id="rId7"/>
    <p:sldId id="263" r:id="rId8"/>
    <p:sldId id="271" r:id="rId9"/>
    <p:sldId id="28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57" y="1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D76C2-5467-46C0-BDC1-052C9C522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345CC-99B9-408A-BF84-5BD9EB1362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7FB2B-A408-4017-91E3-01B8FEB68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04FD6-F665-4600-AAF2-2FF803429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A9055-765D-45C5-ACDB-C766602D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36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85089-2680-48D2-880E-BBEC5E9DC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AA772-C4CE-49E4-BB05-F13B08E90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A9D7F-88DB-40E0-A301-ABE3BBA3B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30333-906B-4842-AF0D-4E039820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F5F16-6571-44BB-BAA1-C7BB7B591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30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C62E3D-496D-493E-9479-69CB273A3C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8690C5-CD0D-466F-BCCC-AF46C8F69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32041-B2A3-4E5B-935D-D8D1FAB4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EEB61-B2D2-498B-AFCD-EA76E06B8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63EB0-5E77-44BF-B7D6-A533C155F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11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F8F7D-E60B-4F05-86AE-E6B49B799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6D0A5-940B-4D52-8E31-38C58DB37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ADA06-0937-4DE3-BB6A-79B43AD80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FFA50-977C-4DB7-A708-8FF44E82E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1EB64-2A81-455E-9E10-DE83313A6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92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16ACE-8F27-4525-BDB1-21E180EB8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B67FE-565D-4046-948F-C34A2E4CF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F5A14-C15E-4E74-AAB1-695A8977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D0782-893A-40CE-90E1-27738C06E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DB0BC-1821-46A7-903E-BB1F06283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84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B1E93-CE97-4DCC-8144-B87D4CC8F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025E6-D7E7-4218-A532-3A2F2B2877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C0527-8AC3-4F83-A016-DC6AC3E47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AD84E2-37C8-47B4-AFB7-DA652C81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B4E5B5-2634-41B8-AAD8-0CD4385C2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A53A5-C16F-4D05-8D68-93BEC75CB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780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ADB6-9770-43CE-8F56-933EBF59A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C7225-9422-4308-AD64-2C7360644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F563E-099A-4379-81A9-193C11F4F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C15B81-66C4-4BFA-BD97-B9DFB8DB4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0E4CD-81BB-4C90-A225-5C93B4AD65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F0969C-F816-47A4-A9F9-4BAE6F804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FAF152-9017-4FE1-8B2D-4749748B0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16B65B-C09D-476D-B277-DDA44829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131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C992E-A3E1-440D-9760-8691EDA1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DDD9D2-4596-49FF-8007-4D08C4696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F2D666-34CC-4195-8716-F7337131A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3F7C0-8410-44D1-A49C-832D3CBC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26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A5B4D-18F1-4D4C-A927-645D7000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89D97-FDCE-4530-8D08-C6A548C43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0785F-65E1-4DF4-B434-51E9DE95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368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8CB1E-5619-4981-B224-4F37F3CF5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BD8FB-6936-403B-A3AD-EE6B60357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016159-7DA4-433B-9C2E-EF925E7A2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43226-8BEF-4D5F-BC22-F497C34F6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5094F-55E3-4B58-8B03-CB2900769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9E27-88F3-4F36-9099-26CBC9D5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798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77485-30B9-41EA-B5DC-51CF97EAE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9346FB-1F5E-4CBA-A5A3-A17F5033F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4A6DA-CF12-4BA0-B6DB-CCBE5293D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AAD7A-53C8-4183-9E1E-F62C535CE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4A9284-234B-47FE-A0E8-B63B1FCBB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1C2869-C1F0-4D99-9DC1-DFD5681EE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18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26EBD1-2C67-481E-9996-1FBD9934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82202-285B-4B56-AE33-18BFD1D0E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67CBB-4E15-48E0-B863-40D4847C0B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F15F9-A5B1-4F4D-9B2C-0723E5771393}" type="datetimeFigureOut">
              <a:rPr lang="en-GB" smtClean="0"/>
              <a:t>05/10/2019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1D361-6A73-47BA-825E-9E0ED8528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F6B82-98B9-481E-A0BE-AF3FB32FB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70C01-60CE-44C6-A2BF-5EA94D45F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03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AD194-DF28-492B-BB31-C40D7EF486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FFA Ring for </a:t>
            </a:r>
            <a:r>
              <a:rPr lang="en-GB" dirty="0" err="1"/>
              <a:t>LhARA</a:t>
            </a:r>
            <a:r>
              <a:rPr lang="en-GB" dirty="0"/>
              <a:t> Stage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DD67E7-5CD9-48BC-82EF-3A66597866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08/10/2019</a:t>
            </a:r>
          </a:p>
        </p:txBody>
      </p:sp>
    </p:spTree>
    <p:extLst>
      <p:ext uri="{BB962C8B-B14F-4D97-AF65-F5344CB8AC3E}">
        <p14:creationId xmlns:p14="http://schemas.microsoft.com/office/powerpoint/2010/main" val="333103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2">
            <a:extLst>
              <a:ext uri="{FF2B5EF4-FFF2-40B4-BE49-F238E27FC236}">
                <a16:creationId xmlns:a16="http://schemas.microsoft.com/office/drawing/2014/main" id="{D4A79F07-49BE-4F65-BDB5-65BC3A7C7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/>
              <a:t>J. Pasternak, IC London</a:t>
            </a:r>
          </a:p>
        </p:txBody>
      </p:sp>
      <p:pic>
        <p:nvPicPr>
          <p:cNvPr id="15364" name="Picture 2">
            <a:extLst>
              <a:ext uri="{FF2B5EF4-FFF2-40B4-BE49-F238E27FC236}">
                <a16:creationId xmlns:a16="http://schemas.microsoft.com/office/drawing/2014/main" id="{2FC53BC4-BEC9-4F8F-B26E-7514CB730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1341439"/>
            <a:ext cx="3979862" cy="2174875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Text Box 3">
            <a:extLst>
              <a:ext uri="{FF2B5EF4-FFF2-40B4-BE49-F238E27FC236}">
                <a16:creationId xmlns:a16="http://schemas.microsoft.com/office/drawing/2014/main" id="{322DE51B-3B22-4FB3-B8C9-A6D76DDCD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4566" y="92226"/>
            <a:ext cx="97549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sz="2400" dirty="0"/>
              <a:t>Motivations for a Medical</a:t>
            </a:r>
            <a:r>
              <a:rPr lang="en-GB" altLang="en-US" sz="2400" dirty="0"/>
              <a:t>/Radiobiological</a:t>
            </a:r>
            <a:r>
              <a:rPr lang="pl-PL" altLang="en-US" sz="2400" dirty="0"/>
              <a:t> FFA</a:t>
            </a:r>
            <a:r>
              <a:rPr lang="en-GB" altLang="en-US" sz="2400" dirty="0"/>
              <a:t> (Fixed Field Accelerator)</a:t>
            </a:r>
            <a:endParaRPr lang="pl-PL" altLang="en-US" sz="2400" dirty="0"/>
          </a:p>
        </p:txBody>
      </p:sp>
      <p:pic>
        <p:nvPicPr>
          <p:cNvPr id="15366" name="Picture 4">
            <a:extLst>
              <a:ext uri="{FF2B5EF4-FFF2-40B4-BE49-F238E27FC236}">
                <a16:creationId xmlns:a16="http://schemas.microsoft.com/office/drawing/2014/main" id="{C5090405-5E33-41AB-98B0-CC4DB7762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1" y="3357563"/>
            <a:ext cx="3065463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5">
            <a:extLst>
              <a:ext uri="{FF2B5EF4-FFF2-40B4-BE49-F238E27FC236}">
                <a16:creationId xmlns:a16="http://schemas.microsoft.com/office/drawing/2014/main" id="{5143CD6C-2A88-4567-AE4B-2735E22FB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6" y="620714"/>
            <a:ext cx="106981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/>
              <a:t>Hadrontherapy shows up to be more effective for cancer treatment comparing</a:t>
            </a:r>
          </a:p>
          <a:p>
            <a:pPr eaLnBrk="1" hangingPunct="1"/>
            <a:r>
              <a:rPr lang="pl-PL" altLang="en-US"/>
              <a:t> to the conventional radiotherapy!</a:t>
            </a:r>
          </a:p>
          <a:p>
            <a:pPr eaLnBrk="1" hangingPunct="1"/>
            <a:endParaRPr lang="pl-PL" altLang="en-US"/>
          </a:p>
        </p:txBody>
      </p:sp>
      <p:sp>
        <p:nvSpPr>
          <p:cNvPr id="15368" name="Text Box 6">
            <a:extLst>
              <a:ext uri="{FF2B5EF4-FFF2-40B4-BE49-F238E27FC236}">
                <a16:creationId xmlns:a16="http://schemas.microsoft.com/office/drawing/2014/main" id="{89489090-271D-4AE6-AC64-31C887018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3573463"/>
            <a:ext cx="621208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dirty="0">
                <a:solidFill>
                  <a:srgbClr val="000099"/>
                </a:solidFill>
              </a:rPr>
              <a:t>Advantages of FFA for medical</a:t>
            </a:r>
            <a:r>
              <a:rPr lang="en-GB" altLang="en-US" dirty="0">
                <a:solidFill>
                  <a:srgbClr val="000099"/>
                </a:solidFill>
              </a:rPr>
              <a:t>/radiobiological</a:t>
            </a:r>
            <a:r>
              <a:rPr lang="pl-PL" altLang="en-US" dirty="0">
                <a:solidFill>
                  <a:srgbClr val="000099"/>
                </a:solidFill>
              </a:rPr>
              <a:t> applications</a:t>
            </a:r>
            <a:r>
              <a:rPr lang="en-US" altLang="en-US" dirty="0">
                <a:solidFill>
                  <a:srgbClr val="000099"/>
                </a:solidFill>
              </a:rPr>
              <a:t>:</a:t>
            </a:r>
          </a:p>
          <a:p>
            <a:pPr eaLnBrk="1" hangingPunct="1"/>
            <a:r>
              <a:rPr lang="en-US" altLang="en-US" dirty="0"/>
              <a:t>- </a:t>
            </a:r>
            <a:r>
              <a:rPr lang="pl-PL" altLang="en-US" dirty="0"/>
              <a:t>High</a:t>
            </a:r>
            <a:r>
              <a:rPr lang="en-GB" altLang="en-US" dirty="0"/>
              <a:t>/variable</a:t>
            </a:r>
            <a:r>
              <a:rPr lang="pl-PL" altLang="en-US" dirty="0"/>
              <a:t> dose delivery  (high rep rate – </a:t>
            </a:r>
            <a:r>
              <a:rPr lang="en-GB" altLang="en-US" dirty="0">
                <a:solidFill>
                  <a:srgbClr val="FF0000"/>
                </a:solidFill>
              </a:rPr>
              <a:t>10-</a:t>
            </a:r>
            <a:r>
              <a:rPr lang="pl-PL" altLang="en-US" dirty="0">
                <a:solidFill>
                  <a:srgbClr val="FF0066"/>
                </a:solidFill>
              </a:rPr>
              <a:t>100 Hz</a:t>
            </a:r>
            <a:r>
              <a:rPr lang="pl-PL" altLang="en-US" dirty="0"/>
              <a:t>)</a:t>
            </a:r>
          </a:p>
          <a:p>
            <a:pPr eaLnBrk="1" hangingPunct="1"/>
            <a:r>
              <a:rPr lang="pl-PL" altLang="en-US" dirty="0"/>
              <a:t>- </a:t>
            </a:r>
            <a:r>
              <a:rPr lang="pl-PL" altLang="en-US" dirty="0">
                <a:solidFill>
                  <a:srgbClr val="FF0066"/>
                </a:solidFill>
              </a:rPr>
              <a:t>Variable  energy operation without enegy degraders</a:t>
            </a:r>
          </a:p>
          <a:p>
            <a:pPr eaLnBrk="1" hangingPunct="1"/>
            <a:r>
              <a:rPr lang="pl-PL" altLang="en-US" dirty="0"/>
              <a:t>- Compact size and low cost</a:t>
            </a:r>
          </a:p>
          <a:p>
            <a:pPr eaLnBrk="1" hangingPunct="1"/>
            <a:r>
              <a:rPr lang="pl-PL" altLang="en-US" dirty="0"/>
              <a:t>- Simple  and </a:t>
            </a:r>
            <a:r>
              <a:rPr lang="pl-PL" altLang="en-US" dirty="0">
                <a:solidFill>
                  <a:srgbClr val="FF0066"/>
                </a:solidFill>
              </a:rPr>
              <a:t>efficient extraction</a:t>
            </a:r>
          </a:p>
          <a:p>
            <a:pPr eaLnBrk="1" hangingPunct="1"/>
            <a:r>
              <a:rPr lang="pl-PL" altLang="en-US" dirty="0"/>
              <a:t>- Stable and easy operation</a:t>
            </a:r>
          </a:p>
          <a:p>
            <a:pPr eaLnBrk="1" hangingPunct="1">
              <a:buFontTx/>
              <a:buChar char="-"/>
            </a:pPr>
            <a:r>
              <a:rPr lang="pl-PL" altLang="en-US" dirty="0"/>
              <a:t> Multiple extraction ports </a:t>
            </a:r>
          </a:p>
          <a:p>
            <a:pPr eaLnBrk="1" hangingPunct="1">
              <a:buFontTx/>
              <a:buChar char="-"/>
            </a:pPr>
            <a:r>
              <a:rPr lang="pl-PL" altLang="en-US" dirty="0"/>
              <a:t> Bunch to Pixel treatment.</a:t>
            </a:r>
            <a:endParaRPr lang="en-GB" altLang="en-US" dirty="0"/>
          </a:p>
          <a:p>
            <a:pPr eaLnBrk="1" hangingPunct="1">
              <a:buFontTx/>
              <a:buChar char="-"/>
            </a:pPr>
            <a:r>
              <a:rPr lang="en-GB" altLang="en-US" dirty="0"/>
              <a:t> </a:t>
            </a:r>
            <a:r>
              <a:rPr lang="en-GB" altLang="en-US" dirty="0">
                <a:solidFill>
                  <a:srgbClr val="FF0000"/>
                </a:solidFill>
              </a:rPr>
              <a:t>Multiple ion capability</a:t>
            </a:r>
            <a:endParaRPr lang="en-US" altLang="en-US" dirty="0">
              <a:solidFill>
                <a:srgbClr val="FF0000"/>
              </a:solidFill>
            </a:endParaRPr>
          </a:p>
          <a:p>
            <a:pPr eaLnBrk="1" hangingPunct="1"/>
            <a:endParaRPr lang="pl-PL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D6A33-EB23-4BFF-B007-EEBEC588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4451"/>
            <a:ext cx="10515600" cy="1325563"/>
          </a:xfrm>
        </p:spPr>
        <p:txBody>
          <a:bodyPr/>
          <a:lstStyle/>
          <a:p>
            <a:r>
              <a:rPr lang="en-GB" dirty="0"/>
              <a:t>Energy for </a:t>
            </a:r>
            <a:r>
              <a:rPr lang="en-GB" dirty="0" err="1"/>
              <a:t>LhARA</a:t>
            </a:r>
            <a:r>
              <a:rPr lang="en-GB" dirty="0"/>
              <a:t> Step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EC6D9-F6E7-4921-989E-E9B6B50FC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1604962"/>
            <a:ext cx="6115369" cy="402748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FFA accelerator can </a:t>
            </a:r>
            <a:r>
              <a:rPr lang="en-GB" dirty="0" err="1"/>
              <a:t>typicaly</a:t>
            </a:r>
            <a:r>
              <a:rPr lang="en-GB" dirty="0"/>
              <a:t> accelerate by a factor of 3 in momentum (or more). This allows to easily achieve 127.4 MeV (starting from 15 MeV). </a:t>
            </a:r>
          </a:p>
          <a:p>
            <a:pPr lvl="1"/>
            <a:r>
              <a:rPr lang="en-GB" dirty="0"/>
              <a:t>Acceleration by a factor of 4 would be possible. This corresponds </a:t>
            </a:r>
            <a:r>
              <a:rPr lang="en-GB" dirty="0">
                <a:solidFill>
                  <a:srgbClr val="FF0000"/>
                </a:solidFill>
              </a:rPr>
              <a:t>to 217 MeV </a:t>
            </a:r>
            <a:r>
              <a:rPr lang="en-GB" dirty="0"/>
              <a:t>protons.</a:t>
            </a:r>
          </a:p>
          <a:p>
            <a:r>
              <a:rPr lang="en-GB" dirty="0"/>
              <a:t>This would correspond to 33.4  </a:t>
            </a:r>
            <a:r>
              <a:rPr lang="en-GB" dirty="0">
                <a:solidFill>
                  <a:srgbClr val="FF0000"/>
                </a:solidFill>
              </a:rPr>
              <a:t>(58.7) </a:t>
            </a:r>
            <a:r>
              <a:rPr lang="en-GB" dirty="0"/>
              <a:t>MeV/u for C6+.</a:t>
            </a:r>
          </a:p>
          <a:p>
            <a:r>
              <a:rPr lang="en-GB" dirty="0"/>
              <a:t>… and this is still not a lot with respect to penetration depth in water…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4727C2-21B5-4CB8-BAB9-00E6C4514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544" y="1468397"/>
            <a:ext cx="5782893" cy="430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0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71271-E8EE-4BD2-BA05-9B4773E82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FFA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6C2A-F387-4F60-B766-82AD90261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Scaling single spiral type </a:t>
            </a:r>
          </a:p>
          <a:p>
            <a:pPr lvl="1"/>
            <a:r>
              <a:rPr lang="en-GB" dirty="0"/>
              <a:t>RACCAM project</a:t>
            </a:r>
          </a:p>
          <a:p>
            <a:pPr lvl="1"/>
            <a:r>
              <a:rPr lang="en-GB" dirty="0"/>
              <a:t>Cost effective</a:t>
            </a:r>
          </a:p>
          <a:p>
            <a:r>
              <a:rPr lang="en-GB" dirty="0"/>
              <a:t>Scaling double spiral type</a:t>
            </a:r>
          </a:p>
          <a:p>
            <a:pPr lvl="1"/>
            <a:r>
              <a:rPr lang="en-GB" dirty="0"/>
              <a:t>Two magnets per cell, higher flexibility</a:t>
            </a:r>
          </a:p>
          <a:p>
            <a:pPr lvl="1"/>
            <a:r>
              <a:rPr lang="en-GB" dirty="0"/>
              <a:t>Considered for ISIS upgrade at RAL</a:t>
            </a:r>
          </a:p>
          <a:p>
            <a:r>
              <a:rPr lang="en-GB" dirty="0"/>
              <a:t>Vertical Scaling</a:t>
            </a:r>
          </a:p>
          <a:p>
            <a:pPr lvl="1"/>
            <a:r>
              <a:rPr lang="en-GB" dirty="0"/>
              <a:t>Under study at RAL for ISIS upgrade</a:t>
            </a:r>
          </a:p>
          <a:p>
            <a:r>
              <a:rPr lang="en-GB" dirty="0"/>
              <a:t>Tilted Sector Type</a:t>
            </a:r>
          </a:p>
          <a:p>
            <a:pPr lvl="1"/>
            <a:r>
              <a:rPr lang="en-GB" dirty="0"/>
              <a:t>Concept under development</a:t>
            </a:r>
          </a:p>
        </p:txBody>
      </p:sp>
    </p:spTree>
    <p:extLst>
      <p:ext uri="{BB962C8B-B14F-4D97-AF65-F5344CB8AC3E}">
        <p14:creationId xmlns:p14="http://schemas.microsoft.com/office/powerpoint/2010/main" val="158636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2">
            <a:extLst>
              <a:ext uri="{FF2B5EF4-FFF2-40B4-BE49-F238E27FC236}">
                <a16:creationId xmlns:a16="http://schemas.microsoft.com/office/drawing/2014/main" id="{D2A4F010-E271-4815-B803-1FE39F2E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dirty="0"/>
              <a:t>J. Pasternak, IC London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FEABAE37-E585-49CE-8392-6717A399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41" y="417810"/>
            <a:ext cx="56797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/>
              <a:t>Original RACCAM </a:t>
            </a:r>
            <a:r>
              <a:rPr lang="pl-PL" altLang="en-US" sz="2400" dirty="0"/>
              <a:t>Machine Parameters</a:t>
            </a:r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id="{08D4AA91-60BE-48A0-81C0-CE5E1CBBD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1484313"/>
            <a:ext cx="3773488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l-PL" altLang="en-US" dirty="0"/>
              <a:t> N                                  10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k                                   5.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Spiral angle                 53.7</a:t>
            </a:r>
            <a:r>
              <a:rPr lang="en-US" altLang="en-US" dirty="0">
                <a:cs typeface="Arial" panose="020B0604020202020204" pitchFamily="34" charset="0"/>
              </a:rPr>
              <a:t>°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</a:t>
            </a:r>
            <a:r>
              <a:rPr lang="pl-PL" altLang="en-US" baseline="-25000" dirty="0"/>
              <a:t>max</a:t>
            </a:r>
            <a:r>
              <a:rPr lang="pl-PL" altLang="en-US" dirty="0"/>
              <a:t>                             3.46 m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</a:t>
            </a:r>
            <a:r>
              <a:rPr lang="pl-PL" altLang="en-US" baseline="-25000" dirty="0"/>
              <a:t>min</a:t>
            </a:r>
            <a:r>
              <a:rPr lang="pl-PL" altLang="en-US" dirty="0"/>
              <a:t>                              2.8 m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(Qx, Qy)                    (2.77, 1.64)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B</a:t>
            </a:r>
            <a:r>
              <a:rPr lang="pl-PL" altLang="en-US" baseline="-25000" dirty="0"/>
              <a:t>max</a:t>
            </a:r>
            <a:r>
              <a:rPr lang="pl-PL" altLang="en-US" dirty="0"/>
              <a:t>                              1.7 T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p</a:t>
            </a:r>
            <a:r>
              <a:rPr lang="pl-PL" altLang="en-US" baseline="-25000" dirty="0"/>
              <a:t>f </a:t>
            </a:r>
            <a:r>
              <a:rPr lang="pl-PL" altLang="en-US" dirty="0"/>
              <a:t>                                 0.34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Injection energy           6-15  MeV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Extraction energy      75-180 MeV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h                                     1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RF frequency          1.9 – 7.5 MHz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Bunch intensity        3</a:t>
            </a:r>
            <a:r>
              <a:rPr lang="pl-PL" altLang="en-US" dirty="0">
                <a:sym typeface="Mathematica1" panose="05000502060100000001" pitchFamily="2" charset="2"/>
              </a:rPr>
              <a:t>10</a:t>
            </a:r>
            <a:r>
              <a:rPr lang="pl-PL" altLang="en-US" baseline="30000" dirty="0">
                <a:sym typeface="Mathematica1" panose="05000502060100000001" pitchFamily="2" charset="2"/>
              </a:rPr>
              <a:t>9 </a:t>
            </a:r>
            <a:r>
              <a:rPr lang="pl-PL" altLang="en-US" dirty="0">
                <a:sym typeface="Mathematica1" panose="05000502060100000001" pitchFamily="2" charset="2"/>
              </a:rPr>
              <a:t>protons</a:t>
            </a:r>
          </a:p>
        </p:txBody>
      </p:sp>
      <p:pic>
        <p:nvPicPr>
          <p:cNvPr id="22534" name="Picture 4" descr="10cell">
            <a:extLst>
              <a:ext uri="{FF2B5EF4-FFF2-40B4-BE49-F238E27FC236}">
                <a16:creationId xmlns:a16="http://schemas.microsoft.com/office/drawing/2014/main" id="{7070F881-8F63-4BB9-AD36-FF818FF05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1052514"/>
            <a:ext cx="4608512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8" descr="RingRaccam2409">
            <a:extLst>
              <a:ext uri="{FF2B5EF4-FFF2-40B4-BE49-F238E27FC236}">
                <a16:creationId xmlns:a16="http://schemas.microsoft.com/office/drawing/2014/main" id="{23FF68E3-55DE-4301-BE01-4E41E8558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115888"/>
            <a:ext cx="4222750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9" descr="WEXCR05f1">
            <a:extLst>
              <a:ext uri="{FF2B5EF4-FFF2-40B4-BE49-F238E27FC236}">
                <a16:creationId xmlns:a16="http://schemas.microsoft.com/office/drawing/2014/main" id="{499F6E9B-2B7F-404E-896D-80862C9FC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4" y="4292600"/>
            <a:ext cx="3527425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2">
            <a:extLst>
              <a:ext uri="{FF2B5EF4-FFF2-40B4-BE49-F238E27FC236}">
                <a16:creationId xmlns:a16="http://schemas.microsoft.com/office/drawing/2014/main" id="{D2A4F010-E271-4815-B803-1FE39F2E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dirty="0"/>
              <a:t>J. Pasternak, IC London</a:t>
            </a:r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id="{FEABAE37-E585-49CE-8392-6717A3993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041" y="417810"/>
            <a:ext cx="35403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 err="1"/>
              <a:t>LhARA</a:t>
            </a:r>
            <a:r>
              <a:rPr lang="en-GB" altLang="en-US" sz="2400" dirty="0"/>
              <a:t> Ring</a:t>
            </a:r>
            <a:r>
              <a:rPr lang="pl-PL" altLang="en-US" sz="2400" dirty="0"/>
              <a:t> Parameters</a:t>
            </a:r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id="{08D4AA91-60BE-48A0-81C0-CE5E1CBBD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070" y="1306644"/>
            <a:ext cx="53142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pl-PL" altLang="en-US" dirty="0"/>
              <a:t> N                                  </a:t>
            </a:r>
            <a:r>
              <a:rPr lang="en-GB" altLang="en-US" dirty="0"/>
              <a:t>              </a:t>
            </a:r>
            <a:r>
              <a:rPr lang="pl-PL" altLang="en-US" dirty="0"/>
              <a:t>10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k                                  </a:t>
            </a:r>
            <a:r>
              <a:rPr lang="en-GB" altLang="en-US" dirty="0"/>
              <a:t>              </a:t>
            </a:r>
            <a:r>
              <a:rPr lang="pl-PL" altLang="en-US" dirty="0"/>
              <a:t> 5.</a:t>
            </a:r>
            <a:r>
              <a:rPr lang="en-GB" altLang="en-US" dirty="0"/>
              <a:t>19</a:t>
            </a:r>
            <a:endParaRPr lang="pl-PL" altLang="en-US" dirty="0"/>
          </a:p>
          <a:p>
            <a:pPr eaLnBrk="1" hangingPunct="1">
              <a:buFontTx/>
              <a:buChar char="•"/>
            </a:pPr>
            <a:r>
              <a:rPr lang="pl-PL" altLang="en-US" dirty="0"/>
              <a:t> Spiral angle                </a:t>
            </a:r>
            <a:r>
              <a:rPr lang="en-GB" altLang="en-US" dirty="0"/>
              <a:t>               </a:t>
            </a:r>
            <a:r>
              <a:rPr lang="pl-PL" altLang="en-US" dirty="0"/>
              <a:t> </a:t>
            </a:r>
            <a:r>
              <a:rPr lang="en-GB" altLang="en-US" dirty="0"/>
              <a:t>47</a:t>
            </a:r>
            <a:r>
              <a:rPr lang="pl-PL" altLang="en-US" dirty="0"/>
              <a:t>.</a:t>
            </a:r>
            <a:r>
              <a:rPr lang="en-GB" altLang="en-US" dirty="0"/>
              <a:t>64</a:t>
            </a:r>
            <a:r>
              <a:rPr lang="en-US" altLang="en-US" dirty="0">
                <a:cs typeface="Arial" panose="020B0604020202020204" pitchFamily="34" charset="0"/>
              </a:rPr>
              <a:t>°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</a:t>
            </a:r>
            <a:r>
              <a:rPr lang="pl-PL" altLang="en-US" baseline="-25000" dirty="0"/>
              <a:t>max</a:t>
            </a:r>
            <a:r>
              <a:rPr lang="pl-PL" altLang="en-US" dirty="0"/>
              <a:t>                             </a:t>
            </a:r>
            <a:r>
              <a:rPr lang="en-GB" altLang="en-US" dirty="0"/>
              <a:t>               3.49</a:t>
            </a:r>
            <a:r>
              <a:rPr lang="pl-PL" altLang="en-US" dirty="0"/>
              <a:t> m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</a:t>
            </a:r>
            <a:r>
              <a:rPr lang="pl-PL" altLang="en-US" baseline="-25000" dirty="0"/>
              <a:t>min</a:t>
            </a:r>
            <a:r>
              <a:rPr lang="pl-PL" altLang="en-US" dirty="0"/>
              <a:t>                             </a:t>
            </a:r>
            <a:r>
              <a:rPr lang="en-GB" altLang="en-US" dirty="0"/>
              <a:t>                2.92 </a:t>
            </a:r>
            <a:r>
              <a:rPr lang="pl-PL" altLang="en-US" dirty="0"/>
              <a:t>m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(Qx, Qy)                   </a:t>
            </a:r>
            <a:r>
              <a:rPr lang="en-GB" altLang="en-US" dirty="0"/>
              <a:t>                 </a:t>
            </a:r>
            <a:r>
              <a:rPr lang="pl-PL" altLang="en-US" dirty="0"/>
              <a:t> (2.</a:t>
            </a:r>
            <a:r>
              <a:rPr lang="en-GB" altLang="en-US" dirty="0"/>
              <a:t>82</a:t>
            </a:r>
            <a:r>
              <a:rPr lang="pl-PL" altLang="en-US" dirty="0"/>
              <a:t>, 1.</a:t>
            </a:r>
            <a:r>
              <a:rPr lang="en-GB" altLang="en-US" dirty="0"/>
              <a:t>23</a:t>
            </a:r>
            <a:r>
              <a:rPr lang="pl-PL" altLang="en-US" dirty="0"/>
              <a:t>)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B</a:t>
            </a:r>
            <a:r>
              <a:rPr lang="pl-PL" altLang="en-US" baseline="-25000" dirty="0"/>
              <a:t>max</a:t>
            </a:r>
            <a:r>
              <a:rPr lang="pl-PL" altLang="en-US" dirty="0"/>
              <a:t>                            </a:t>
            </a:r>
            <a:r>
              <a:rPr lang="en-GB" altLang="en-US" dirty="0"/>
              <a:t>              </a:t>
            </a:r>
            <a:r>
              <a:rPr lang="pl-PL" altLang="en-US" dirty="0"/>
              <a:t>  1.</a:t>
            </a:r>
            <a:r>
              <a:rPr lang="en-GB" altLang="en-US" dirty="0"/>
              <a:t>4</a:t>
            </a:r>
            <a:r>
              <a:rPr lang="pl-PL" altLang="en-US" dirty="0"/>
              <a:t> T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p</a:t>
            </a:r>
            <a:r>
              <a:rPr lang="pl-PL" altLang="en-US" baseline="-25000" dirty="0"/>
              <a:t>f </a:t>
            </a:r>
            <a:r>
              <a:rPr lang="pl-PL" altLang="en-US" dirty="0"/>
              <a:t>                              </a:t>
            </a:r>
            <a:r>
              <a:rPr lang="en-GB" altLang="en-US" dirty="0"/>
              <a:t>              </a:t>
            </a:r>
            <a:r>
              <a:rPr lang="pl-PL" altLang="en-US" dirty="0"/>
              <a:t> </a:t>
            </a:r>
            <a:r>
              <a:rPr lang="en-GB" altLang="en-US" dirty="0"/>
              <a:t> </a:t>
            </a:r>
            <a:r>
              <a:rPr lang="pl-PL" altLang="en-US" dirty="0"/>
              <a:t>  0.34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</a:t>
            </a:r>
            <a:r>
              <a:rPr lang="en-GB" altLang="en-US" dirty="0"/>
              <a:t>Max Proton </a:t>
            </a:r>
            <a:r>
              <a:rPr lang="en-GB" altLang="en-US" dirty="0" err="1"/>
              <a:t>i</a:t>
            </a:r>
            <a:r>
              <a:rPr lang="pl-PL" altLang="en-US" dirty="0"/>
              <a:t>njection energy</a:t>
            </a:r>
            <a:r>
              <a:rPr lang="en-GB" altLang="en-US" dirty="0"/>
              <a:t>      </a:t>
            </a:r>
            <a:r>
              <a:rPr lang="pl-PL" altLang="en-US" dirty="0"/>
              <a:t>15  MeV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</a:t>
            </a:r>
            <a:r>
              <a:rPr lang="en-GB" altLang="en-US" dirty="0"/>
              <a:t>Max Proton e</a:t>
            </a:r>
            <a:r>
              <a:rPr lang="pl-PL" altLang="en-US" dirty="0"/>
              <a:t>xtraction energy    </a:t>
            </a:r>
            <a:r>
              <a:rPr lang="en-GB" altLang="en-US" dirty="0"/>
              <a:t>127.4</a:t>
            </a:r>
            <a:r>
              <a:rPr lang="pl-PL" altLang="en-US" dirty="0"/>
              <a:t> MeV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h                                   </a:t>
            </a:r>
            <a:r>
              <a:rPr lang="en-GB" altLang="en-US" dirty="0"/>
              <a:t>             </a:t>
            </a:r>
            <a:r>
              <a:rPr lang="pl-PL" altLang="en-US" dirty="0"/>
              <a:t>  1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RF frequency</a:t>
            </a:r>
            <a:r>
              <a:rPr lang="en-GB" altLang="en-US" dirty="0"/>
              <a:t> </a:t>
            </a:r>
          </a:p>
          <a:p>
            <a:pPr eaLnBrk="1" hangingPunct="1"/>
            <a:r>
              <a:rPr lang="en-GB" altLang="en-US" dirty="0"/>
              <a:t>  for acceleration</a:t>
            </a:r>
            <a:r>
              <a:rPr lang="pl-PL" altLang="en-US" dirty="0"/>
              <a:t> </a:t>
            </a:r>
            <a:r>
              <a:rPr lang="en-GB" altLang="en-US" dirty="0"/>
              <a:t>(15-127.4MeV)</a:t>
            </a:r>
            <a:r>
              <a:rPr lang="pl-PL" altLang="en-US" dirty="0"/>
              <a:t>  </a:t>
            </a:r>
            <a:r>
              <a:rPr lang="en-GB" altLang="en-US" dirty="0"/>
              <a:t>2.89</a:t>
            </a:r>
            <a:r>
              <a:rPr lang="pl-PL" altLang="en-US" dirty="0"/>
              <a:t> –</a:t>
            </a:r>
            <a:r>
              <a:rPr lang="en-GB" altLang="en-US" dirty="0"/>
              <a:t> 6.48</a:t>
            </a:r>
            <a:r>
              <a:rPr lang="pl-PL" altLang="en-US" dirty="0"/>
              <a:t> MHz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Bunch intensity       </a:t>
            </a:r>
            <a:r>
              <a:rPr lang="en-GB" altLang="en-US" dirty="0"/>
              <a:t>                   </a:t>
            </a:r>
            <a:r>
              <a:rPr lang="pl-PL" altLang="en-US" dirty="0"/>
              <a:t> </a:t>
            </a:r>
            <a:r>
              <a:rPr lang="en-GB" altLang="en-US" dirty="0"/>
              <a:t>few</a:t>
            </a:r>
            <a:r>
              <a:rPr lang="pl-PL" altLang="en-US" dirty="0">
                <a:sym typeface="Mathematica1" panose="05000502060100000001" pitchFamily="2" charset="2"/>
              </a:rPr>
              <a:t>10</a:t>
            </a:r>
            <a:r>
              <a:rPr lang="en-GB" altLang="en-US" baseline="30000" dirty="0">
                <a:sym typeface="Mathematica1" panose="05000502060100000001" pitchFamily="2" charset="2"/>
              </a:rPr>
              <a:t>8</a:t>
            </a:r>
            <a:r>
              <a:rPr lang="pl-PL" altLang="en-US" baseline="30000" dirty="0">
                <a:sym typeface="Mathematica1" panose="05000502060100000001" pitchFamily="2" charset="2"/>
              </a:rPr>
              <a:t> </a:t>
            </a:r>
            <a:r>
              <a:rPr lang="pl-PL" altLang="en-US" dirty="0">
                <a:sym typeface="Mathematica1" panose="05000502060100000001" pitchFamily="2" charset="2"/>
              </a:rPr>
              <a:t>protons</a:t>
            </a:r>
            <a:endParaRPr lang="en-GB" altLang="en-US" dirty="0">
              <a:sym typeface="Mathematica1" panose="05000502060100000001" pitchFamily="2" charset="2"/>
            </a:endParaRPr>
          </a:p>
          <a:p>
            <a:pPr eaLnBrk="1" hangingPunct="1">
              <a:buFontTx/>
              <a:buChar char="•"/>
            </a:pPr>
            <a:r>
              <a:rPr lang="en-GB" altLang="en-US" dirty="0">
                <a:sym typeface="Mathematica1" panose="05000502060100000001" pitchFamily="2" charset="2"/>
              </a:rPr>
              <a:t> Range of other extraction energies possible</a:t>
            </a:r>
          </a:p>
          <a:p>
            <a:pPr eaLnBrk="1" hangingPunct="1">
              <a:buFontTx/>
              <a:buChar char="•"/>
            </a:pPr>
            <a:r>
              <a:rPr lang="en-GB" altLang="en-US" dirty="0">
                <a:sym typeface="Mathematica1" panose="05000502060100000001" pitchFamily="2" charset="2"/>
              </a:rPr>
              <a:t> Other ions also possible</a:t>
            </a:r>
            <a:endParaRPr lang="pl-PL" altLang="en-US" dirty="0">
              <a:sym typeface="Mathematica1" panose="05000502060100000001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85" y="510872"/>
            <a:ext cx="3657600" cy="365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FC0B82-0659-4A2D-94D0-C216CF0CD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503" y="4358341"/>
            <a:ext cx="3657600" cy="226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16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2">
            <a:extLst>
              <a:ext uri="{FF2B5EF4-FFF2-40B4-BE49-F238E27FC236}">
                <a16:creationId xmlns:a16="http://schemas.microsoft.com/office/drawing/2014/main" id="{CB566B86-C438-4D1F-9EEC-EB514E533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/>
              <a:t>J. Pasternak, IC London</a:t>
            </a:r>
          </a:p>
        </p:txBody>
      </p:sp>
      <p:sp>
        <p:nvSpPr>
          <p:cNvPr id="18436" name="Text Box 3">
            <a:extLst>
              <a:ext uri="{FF2B5EF4-FFF2-40B4-BE49-F238E27FC236}">
                <a16:creationId xmlns:a16="http://schemas.microsoft.com/office/drawing/2014/main" id="{327897CD-B768-4547-8FF5-C8956CCC0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539" y="115888"/>
            <a:ext cx="5929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sz="2400" dirty="0"/>
              <a:t>Magnet Types </a:t>
            </a:r>
            <a:r>
              <a:rPr lang="en-GB" altLang="en-US" sz="2400" dirty="0"/>
              <a:t>Considered for RACCAM</a:t>
            </a:r>
            <a:r>
              <a:rPr lang="pl-PL" altLang="en-US" sz="2400" dirty="0"/>
              <a:t> </a:t>
            </a:r>
          </a:p>
        </p:txBody>
      </p:sp>
      <p:pic>
        <p:nvPicPr>
          <p:cNvPr id="18437" name="Picture 4">
            <a:extLst>
              <a:ext uri="{FF2B5EF4-FFF2-40B4-BE49-F238E27FC236}">
                <a16:creationId xmlns:a16="http://schemas.microsoft.com/office/drawing/2014/main" id="{9F11EEB7-1033-4371-8498-CCBD89AA3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692151"/>
            <a:ext cx="509905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5">
            <a:extLst>
              <a:ext uri="{FF2B5EF4-FFF2-40B4-BE49-F238E27FC236}">
                <a16:creationId xmlns:a16="http://schemas.microsoft.com/office/drawing/2014/main" id="{49BA3192-8B7E-459B-9AA0-51E603A58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3716339"/>
            <a:ext cx="515302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7">
            <a:extLst>
              <a:ext uri="{FF2B5EF4-FFF2-40B4-BE49-F238E27FC236}">
                <a16:creationId xmlns:a16="http://schemas.microsoft.com/office/drawing/2014/main" id="{BACC172E-3027-4D6D-95F5-C112761D2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064" y="3716338"/>
            <a:ext cx="34004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/>
              <a:t>„Gap shaping” magnet:</a:t>
            </a:r>
          </a:p>
          <a:p>
            <a:pPr eaLnBrk="1" hangingPunct="1">
              <a:buFontTx/>
              <a:buChar char="•"/>
            </a:pPr>
            <a:r>
              <a:rPr lang="pl-PL" altLang="en-US"/>
              <a:t>Developed by SIGMAPHI</a:t>
            </a:r>
          </a:p>
          <a:p>
            <a:pPr eaLnBrk="1" hangingPunct="1">
              <a:buFontTx/>
              <a:buChar char="•"/>
            </a:pPr>
            <a:r>
              <a:rPr lang="pl-PL" altLang="en-US"/>
              <a:t>Initialy thought as more difficult</a:t>
            </a:r>
          </a:p>
          <a:p>
            <a:pPr eaLnBrk="1" hangingPunct="1">
              <a:buFontTx/>
              <a:buChar char="•"/>
            </a:pPr>
            <a:r>
              <a:rPr lang="pl-PL" altLang="en-US"/>
              <a:t>Behaves very well!</a:t>
            </a:r>
          </a:p>
          <a:p>
            <a:pPr eaLnBrk="1" hangingPunct="1">
              <a:buFontTx/>
              <a:buChar char="•"/>
            </a:pPr>
            <a:r>
              <a:rPr lang="pl-PL" altLang="en-US">
                <a:solidFill>
                  <a:srgbClr val="FF0066"/>
                </a:solidFill>
              </a:rPr>
              <a:t>Chosen for prototype </a:t>
            </a:r>
          </a:p>
          <a:p>
            <a:pPr eaLnBrk="1" hangingPunct="1"/>
            <a:r>
              <a:rPr lang="pl-PL" altLang="en-US">
                <a:solidFill>
                  <a:srgbClr val="FF0066"/>
                </a:solidFill>
              </a:rPr>
              <a:t> construction!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7441BC5D-E05B-4688-9552-1060C2E3B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575" y="36655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441" name="Text Box 12">
            <a:extLst>
              <a:ext uri="{FF2B5EF4-FFF2-40B4-BE49-F238E27FC236}">
                <a16:creationId xmlns:a16="http://schemas.microsoft.com/office/drawing/2014/main" id="{F1AA26B0-DFCE-4F05-B54D-9BB571CF1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700" y="836614"/>
            <a:ext cx="38163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en-US" dirty="0"/>
              <a:t>Magnet with distributed conductors: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Parallel gap – vertical tune more  </a:t>
            </a:r>
          </a:p>
          <a:p>
            <a:pPr eaLnBrk="1" hangingPunct="1"/>
            <a:r>
              <a:rPr lang="pl-PL" altLang="en-US" dirty="0"/>
              <a:t>  stable,</a:t>
            </a:r>
          </a:p>
          <a:p>
            <a:pPr eaLnBrk="1" hangingPunct="1">
              <a:buFontTx/>
              <a:buChar char="•"/>
            </a:pPr>
            <a:r>
              <a:rPr lang="pl-PL" altLang="en-US" dirty="0"/>
              <a:t> Flexible field and k adjustment,</a:t>
            </a:r>
          </a:p>
          <a:p>
            <a:pPr eaLnBrk="1" hangingPunct="1"/>
            <a:endParaRPr lang="pl-PL" altLang="en-US" dirty="0"/>
          </a:p>
          <a:p>
            <a:pPr eaLnBrk="1" hangingPunct="1">
              <a:buFontTx/>
              <a:buChar char="•"/>
            </a:pPr>
            <a:endParaRPr lang="pl-PL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7A63CD-6F38-4202-94B6-C9329E0A9BBD}"/>
              </a:ext>
            </a:extLst>
          </p:cNvPr>
          <p:cNvSpPr txBox="1"/>
          <p:nvPr/>
        </p:nvSpPr>
        <p:spPr>
          <a:xfrm>
            <a:off x="1289436" y="5683934"/>
            <a:ext cx="9613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For </a:t>
            </a:r>
            <a:r>
              <a:rPr lang="en-GB" dirty="0" err="1">
                <a:solidFill>
                  <a:srgbClr val="FF0000"/>
                </a:solidFill>
              </a:rPr>
              <a:t>LhARA</a:t>
            </a:r>
            <a:r>
              <a:rPr lang="en-GB" dirty="0">
                <a:solidFill>
                  <a:srgbClr val="FF0000"/>
                </a:solidFill>
              </a:rPr>
              <a:t> magnet with parallel gap with distributed windings (but single current) would be of choice. Concepts like an active clamp could be of interest too.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101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6496" y="3161089"/>
            <a:ext cx="4680520" cy="3511986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544" y="3161089"/>
            <a:ext cx="2840880" cy="35530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927648" y="1112345"/>
            <a:ext cx="7200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pl-PL" dirty="0">
                <a:solidFill>
                  <a:srgbClr val="FF0066"/>
                </a:solidFill>
              </a:rPr>
              <a:t>Prototype magnet parameters</a:t>
            </a:r>
            <a:r>
              <a:rPr lang="en-GB" dirty="0">
                <a:solidFill>
                  <a:srgbClr val="FF0066"/>
                </a:solidFill>
              </a:rPr>
              <a:t> </a:t>
            </a:r>
            <a:r>
              <a:rPr lang="pl-PL" dirty="0">
                <a:solidFill>
                  <a:srgbClr val="FF0066"/>
                </a:solidFill>
              </a:rPr>
              <a:t>have been </a:t>
            </a:r>
            <a:r>
              <a:rPr lang="en-GB" dirty="0">
                <a:solidFill>
                  <a:srgbClr val="FF0066"/>
                </a:solidFill>
              </a:rPr>
              <a:t>successfully designed and constructed in collaboration with SIGMAPHI</a:t>
            </a:r>
            <a:r>
              <a:rPr lang="pl-PL" dirty="0">
                <a:solidFill>
                  <a:srgbClr val="FF0066"/>
                </a:solidFill>
              </a:rPr>
              <a:t>!</a:t>
            </a:r>
            <a:endParaRPr lang="en-GB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r>
              <a:rPr lang="en-GB" dirty="0"/>
              <a:t>Magnet uses</a:t>
            </a:r>
            <a:r>
              <a:rPr lang="pl-PL" dirty="0"/>
              <a:t> combination of variable chamfer and field clamp</a:t>
            </a:r>
            <a:r>
              <a:rPr lang="en-GB" dirty="0"/>
              <a:t> to stabilize the tune.</a:t>
            </a:r>
            <a:endParaRPr lang="pl-PL" dirty="0"/>
          </a:p>
          <a:p>
            <a:pPr>
              <a:buFontTx/>
              <a:buChar char="•"/>
            </a:pPr>
            <a:r>
              <a:rPr lang="pl-PL" dirty="0"/>
              <a:t>Special shape chosen in order to optimize</a:t>
            </a:r>
            <a:r>
              <a:rPr lang="en-GB" dirty="0"/>
              <a:t> the </a:t>
            </a:r>
            <a:r>
              <a:rPr lang="pl-PL" dirty="0"/>
              <a:t>mass (16 t).</a:t>
            </a:r>
          </a:p>
          <a:p>
            <a:pPr>
              <a:buFontTx/>
              <a:buChar char="•"/>
            </a:pPr>
            <a:r>
              <a:rPr lang="pl-PL" dirty="0"/>
              <a:t>Power consumption 18 kW</a:t>
            </a:r>
          </a:p>
          <a:p>
            <a:pPr>
              <a:buFontTx/>
              <a:buChar char="•"/>
            </a:pPr>
            <a:r>
              <a:rPr lang="pl-PL" dirty="0"/>
              <a:t>Magnet  </a:t>
            </a:r>
            <a:r>
              <a:rPr lang="en-GB" dirty="0"/>
              <a:t>is</a:t>
            </a:r>
            <a:r>
              <a:rPr lang="pl-PL" dirty="0"/>
              <a:t> of </a:t>
            </a:r>
            <a:r>
              <a:rPr lang="en-GB" dirty="0"/>
              <a:t>the </a:t>
            </a:r>
            <a:r>
              <a:rPr lang="pl-PL" dirty="0"/>
              <a:t>laminated type</a:t>
            </a:r>
            <a:r>
              <a:rPr lang="en-GB" dirty="0"/>
              <a:t> for energy variability.</a:t>
            </a:r>
            <a:endParaRPr lang="pl-PL" dirty="0"/>
          </a:p>
          <a:p>
            <a:pPr>
              <a:buFontTx/>
              <a:buChar char="•"/>
            </a:pPr>
            <a:r>
              <a:rPr lang="pl-PL" dirty="0">
                <a:solidFill>
                  <a:srgbClr val="FF0066"/>
                </a:solidFill>
              </a:rPr>
              <a:t>Costruct</a:t>
            </a:r>
            <a:r>
              <a:rPr lang="en-GB" dirty="0" err="1">
                <a:solidFill>
                  <a:srgbClr val="FF0066"/>
                </a:solidFill>
              </a:rPr>
              <a:t>ed</a:t>
            </a:r>
            <a:r>
              <a:rPr lang="pl-PL" dirty="0">
                <a:solidFill>
                  <a:srgbClr val="FF0066"/>
                </a:solidFill>
              </a:rPr>
              <a:t> in  2008</a:t>
            </a:r>
            <a:r>
              <a:rPr lang="en-GB" dirty="0">
                <a:solidFill>
                  <a:srgbClr val="FF0066"/>
                </a:solidFill>
              </a:rPr>
              <a:t>.</a:t>
            </a:r>
            <a:endParaRPr lang="pl-PL" dirty="0">
              <a:solidFill>
                <a:srgbClr val="FF0066"/>
              </a:solidFill>
            </a:endParaRPr>
          </a:p>
          <a:p>
            <a:pPr>
              <a:buFontTx/>
              <a:buChar char="•"/>
            </a:pPr>
            <a:endParaRPr lang="pl-PL" dirty="0">
              <a:solidFill>
                <a:srgbClr val="FF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0269" y="694365"/>
            <a:ext cx="3800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RACCAM Spiral FFAG Magnet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2FAE50-6BDB-4B60-8167-F5977F61F914}"/>
              </a:ext>
            </a:extLst>
          </p:cNvPr>
          <p:cNvSpPr txBox="1"/>
          <p:nvPr/>
        </p:nvSpPr>
        <p:spPr>
          <a:xfrm>
            <a:off x="4619709" y="397565"/>
            <a:ext cx="2025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A5BE9A-3A2F-4A92-B3E7-F6613D731551}"/>
              </a:ext>
            </a:extLst>
          </p:cNvPr>
          <p:cNvSpPr txBox="1"/>
          <p:nvPr/>
        </p:nvSpPr>
        <p:spPr>
          <a:xfrm>
            <a:off x="1319917" y="1908313"/>
            <a:ext cx="862716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/>
              <a:t>LhARA</a:t>
            </a:r>
            <a:r>
              <a:rPr lang="en-GB" sz="2400" dirty="0"/>
              <a:t> at Stage 2 can use FFA-type ring accelerator enabling variable energy beam of various types of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It will allow for in-vivo studies with protons and other types of ions + further in-vitro studies with ion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Various types of FFA can be considered for the </a:t>
            </a:r>
            <a:r>
              <a:rPr lang="en-GB" sz="2400" dirty="0" err="1"/>
              <a:t>LhARA</a:t>
            </a:r>
            <a:r>
              <a:rPr lang="en-GB" sz="2400" dirty="0"/>
              <a:t> 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Single spiral-type seems the most cost effective at the moment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Baseline design based on adjusted RACCAM parameters is a solid choice for further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847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632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Status of FFA Ring for LhARA Stage 2</vt:lpstr>
      <vt:lpstr>PowerPoint Presentation</vt:lpstr>
      <vt:lpstr>Energy for LhARA Step 2</vt:lpstr>
      <vt:lpstr>FFA types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Pasternak, Jaroslaw</dc:creator>
  <cp:lastModifiedBy>Pasternak, Jaroslaw</cp:lastModifiedBy>
  <cp:revision>8</cp:revision>
  <dcterms:created xsi:type="dcterms:W3CDTF">2019-10-05T14:30:30Z</dcterms:created>
  <dcterms:modified xsi:type="dcterms:W3CDTF">2019-10-05T15:38:23Z</dcterms:modified>
</cp:coreProperties>
</file>