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1469" r:id="rId3"/>
    <p:sldId id="1464" r:id="rId4"/>
    <p:sldId id="381" r:id="rId5"/>
    <p:sldId id="362" r:id="rId6"/>
    <p:sldId id="379" r:id="rId7"/>
    <p:sldId id="363" r:id="rId8"/>
    <p:sldId id="1473" r:id="rId9"/>
    <p:sldId id="1465" r:id="rId10"/>
    <p:sldId id="1471" r:id="rId11"/>
    <p:sldId id="367" r:id="rId12"/>
    <p:sldId id="1476" r:id="rId13"/>
    <p:sldId id="1474" r:id="rId14"/>
    <p:sldId id="364" r:id="rId15"/>
    <p:sldId id="1466" r:id="rId16"/>
    <p:sldId id="383" r:id="rId17"/>
    <p:sldId id="386" r:id="rId18"/>
    <p:sldId id="274" r:id="rId19"/>
    <p:sldId id="359" r:id="rId20"/>
    <p:sldId id="1477" r:id="rId21"/>
    <p:sldId id="279" r:id="rId22"/>
    <p:sldId id="302" r:id="rId23"/>
    <p:sldId id="306" r:id="rId24"/>
    <p:sldId id="325" r:id="rId25"/>
    <p:sldId id="270" r:id="rId26"/>
    <p:sldId id="1475" r:id="rId27"/>
    <p:sldId id="1478" r:id="rId28"/>
    <p:sldId id="1467" r:id="rId29"/>
    <p:sldId id="257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9"/>
          </p14:sldIdLst>
        </p14:section>
        <p14:section name="Motivation" id="{E9991125-A2FF-7A49-9635-7313736C94BE}">
          <p14:sldIdLst>
            <p14:sldId id="1464"/>
            <p14:sldId id="381"/>
            <p14:sldId id="362"/>
            <p14:sldId id="379"/>
            <p14:sldId id="363"/>
            <p14:sldId id="1473"/>
          </p14:sldIdLst>
        </p14:section>
        <p14:section name="Radiobiology" id="{251FCFF6-BA41-6C4D-84F0-F1FEC4F12F2C}">
          <p14:sldIdLst>
            <p14:sldId id="1465"/>
            <p14:sldId id="1471"/>
            <p14:sldId id="367"/>
            <p14:sldId id="1476"/>
            <p14:sldId id="1474"/>
            <p14:sldId id="364"/>
          </p14:sldIdLst>
        </p14:section>
        <p14:section name="LhARA" id="{34A0D9A8-CEFD-1140-A11C-28C85D4410F1}">
          <p14:sldIdLst>
            <p14:sldId id="1466"/>
            <p14:sldId id="383"/>
            <p14:sldId id="386"/>
            <p14:sldId id="274"/>
            <p14:sldId id="359"/>
            <p14:sldId id="1477"/>
            <p14:sldId id="279"/>
            <p14:sldId id="302"/>
            <p14:sldId id="306"/>
            <p14:sldId id="325"/>
            <p14:sldId id="270"/>
          </p14:sldIdLst>
        </p14:section>
        <p14:section name="Peroration" id="{A11BDED1-65CC-CD45-9684-A11610287235}">
          <p14:sldIdLst>
            <p14:sldId id="1475"/>
            <p14:sldId id="1478"/>
          </p14:sldIdLst>
        </p14:section>
        <p14:section name="Conclusions" id="{9CEE8898-8F30-8F4E-8198-FC71B3F2BB81}">
          <p14:sldIdLst>
            <p14:sldId id="1467"/>
            <p14:sldId id="257"/>
          </p14:sldIdLst>
        </p14:section>
        <p14:section name="Backup" id="{573FE4DC-2F97-6645-960D-AA2E5D3780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304" d="100"/>
          <a:sy n="304" d="100"/>
        </p:scale>
        <p:origin x="296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36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155F3E-A9B2-4031-98C7-71FA05A890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25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20 July, 2020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6.0049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g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9.tiff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5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006.00493" TargetMode="External"/><Relationship Id="rId5" Type="http://schemas.openxmlformats.org/officeDocument/2006/relationships/image" Target="../media/image19.tiff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6.00493" TargetMode="External"/><Relationship Id="rId4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E7E0E-B200-2A4A-A844-251902464342}"/>
              </a:ext>
            </a:extLst>
          </p:cNvPr>
          <p:cNvSpPr/>
          <p:nvPr/>
        </p:nvSpPr>
        <p:spPr>
          <a:xfrm>
            <a:off x="8671914" y="4725109"/>
            <a:ext cx="472086" cy="41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979AC-5854-0847-B78F-F607C6C8899A}"/>
              </a:ext>
            </a:extLst>
          </p:cNvPr>
          <p:cNvSpPr/>
          <p:nvPr/>
        </p:nvSpPr>
        <p:spPr>
          <a:xfrm>
            <a:off x="7302320" y="3562521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/>
              <a:t>Treatment planning:</a:t>
            </a:r>
          </a:p>
          <a:p>
            <a:pPr marL="403225" lvl="1" indent="-192088"/>
            <a:r>
              <a:rPr lang="en-US"/>
              <a:t>Based on ‘Relative Biological Effectiveness (RBE)</a:t>
            </a:r>
          </a:p>
          <a:p>
            <a:pPr marL="622300" lvl="2" indent="-200025"/>
            <a:r>
              <a:rPr lang="en-US"/>
              <a:t>Proton-treatment planning uses RBE = 1.1</a:t>
            </a:r>
          </a:p>
          <a:p>
            <a:pPr marL="622300" lvl="2" indent="-200025"/>
            <a:r>
              <a:rPr lang="en-US"/>
              <a:t>Effective values are used for C</a:t>
            </a:r>
            <a:r>
              <a:rPr lang="en-US" baseline="30000"/>
              <a:t>6+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err="1"/>
              <a:t>Paganetti</a:t>
            </a:r>
            <a:r>
              <a:rPr lang="en-GB" sz="800" b="1" i="1"/>
              <a:t>, van </a:t>
            </a:r>
            <a:r>
              <a:rPr lang="en-GB" sz="800" b="1" i="1" err="1"/>
              <a:t>Luijk</a:t>
            </a:r>
            <a:r>
              <a:rPr lang="en-GB" sz="800" b="1" i="1"/>
              <a:t> </a:t>
            </a:r>
            <a:br>
              <a:rPr lang="en-GB" sz="800" b="1" i="1"/>
            </a:br>
            <a:r>
              <a:rPr lang="en-GB" sz="800" b="1" i="1"/>
              <a:t>Sem. Rad. Oncol (2013)</a:t>
            </a:r>
            <a:endParaRPr lang="en-US" sz="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13652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Biological impact </a:t>
            </a:r>
            <a:r>
              <a:rPr lang="en-US" sz="2200" baseline="30000"/>
              <a:t>from the</a:t>
            </a:r>
            <a:r>
              <a:rPr lang="en-US"/>
              <a:t> physics of </a:t>
            </a:r>
            <a:r>
              <a:rPr lang="en-US" err="1"/>
              <a:t>ionisation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Low-LET radiation:</a:t>
            </a:r>
          </a:p>
          <a:p>
            <a:pPr lvl="1"/>
            <a:r>
              <a:rPr lang="en-US" i="1"/>
              <a:t>Repairable</a:t>
            </a:r>
            <a:r>
              <a:rPr lang="en-US"/>
              <a:t> single/double </a:t>
            </a:r>
            <a:br>
              <a:rPr lang="en-US"/>
            </a:br>
            <a:r>
              <a:rPr lang="en-US"/>
              <a:t>strand breaks</a:t>
            </a:r>
          </a:p>
          <a:p>
            <a:endParaRPr lang="en-US"/>
          </a:p>
          <a:p>
            <a:r>
              <a:rPr lang="en-US"/>
              <a:t>High-LET radiation:</a:t>
            </a:r>
          </a:p>
          <a:p>
            <a:pPr lvl="1"/>
            <a:r>
              <a:rPr lang="en-US" i="1"/>
              <a:t>Complex</a:t>
            </a:r>
            <a:r>
              <a:rPr lang="en-US"/>
              <a:t> DNA lesions</a:t>
            </a:r>
          </a:p>
          <a:p>
            <a:pPr lvl="2"/>
            <a:r>
              <a:rPr lang="en-US"/>
              <a:t>Multiple DNA pathways</a:t>
            </a:r>
          </a:p>
          <a:p>
            <a:pPr lvl="2"/>
            <a:r>
              <a:rPr lang="en-US"/>
              <a:t>More difficult to repair</a:t>
            </a:r>
          </a:p>
          <a:p>
            <a:pPr lvl="2"/>
            <a:r>
              <a:rPr lang="en-US"/>
              <a:t>Enhances cell death</a:t>
            </a:r>
          </a:p>
          <a:p>
            <a:endParaRPr lang="en-US"/>
          </a:p>
          <a:p>
            <a:r>
              <a:rPr lang="en-US"/>
              <a:t>Programmatic approach:</a:t>
            </a:r>
          </a:p>
          <a:p>
            <a:pPr lvl="1"/>
            <a:r>
              <a:rPr lang="en-US"/>
              <a:t>Dynamic studies of impact of radiation</a:t>
            </a:r>
          </a:p>
          <a:p>
            <a:pPr lvl="1"/>
            <a:r>
              <a:rPr lang="en-US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86443" y="606334"/>
            <a:ext cx="1907013" cy="22764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443" y="2898651"/>
            <a:ext cx="1907014" cy="13147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84CE2-2E0A-034E-B33B-4B689E364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264" y="592593"/>
            <a:ext cx="3213867" cy="373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31A6F78-9EC8-9E48-82E0-241042ABF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622"/>
            <a:ext cx="4444410" cy="241287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14CA88-8841-FC47-B763-00A97AA52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0361"/>
            <a:ext cx="4444410" cy="22048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CDC20D-B358-7247-8063-19F6EF7F5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330" y="661609"/>
            <a:ext cx="4531558" cy="4110284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233960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Laser-hybrid Accelerator for Radiobiological Applications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8E3AF-B428-2A40-B103-61FAB578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i="1" u="sng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LhARA</a:t>
            </a:r>
            <a:r>
              <a:rPr lang="en-US" i="1" u="sng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 a novel, hybrid, approach: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High-flux, laser-driven proton/ion source:</a:t>
            </a:r>
          </a:p>
          <a:p>
            <a:pPr marL="312738" lvl="1" indent="-122238"/>
            <a:r>
              <a:rPr lang="en-US" dirty="0"/>
              <a:t>Overcome instantaneous dose-rate limitation</a:t>
            </a:r>
          </a:p>
          <a:p>
            <a:pPr marL="312738" lvl="1" indent="-122238"/>
            <a:r>
              <a:rPr lang="en-US" dirty="0"/>
              <a:t>Delivers protons or ions in very short pulses:</a:t>
            </a:r>
          </a:p>
          <a:p>
            <a:pPr marL="444500" lvl="2" indent="-104775"/>
            <a:r>
              <a:rPr lang="en-US" dirty="0"/>
              <a:t>Pulse length 10 – 40 ns</a:t>
            </a:r>
          </a:p>
          <a:p>
            <a:pPr marL="312738" lvl="1" indent="-122238"/>
            <a:r>
              <a:rPr lang="en-US" dirty="0"/>
              <a:t>Can provide arbitrary pulse structure</a:t>
            </a:r>
          </a:p>
          <a:p>
            <a:pPr lvl="4"/>
            <a:endParaRPr lang="en-US" sz="1300" dirty="0"/>
          </a:p>
          <a:p>
            <a:pPr marL="177800" indent="-177800"/>
            <a:r>
              <a:rPr lang="en-US" dirty="0"/>
              <a:t>Novel plasma-lens capture &amp; focusing</a:t>
            </a:r>
          </a:p>
          <a:p>
            <a:pPr lvl="4"/>
            <a:endParaRPr lang="en-US" sz="1500" dirty="0"/>
          </a:p>
          <a:p>
            <a:pPr marL="177800" indent="-177800"/>
            <a:r>
              <a:rPr lang="en-US" dirty="0"/>
              <a:t>Fast, flexible, fixed-field post acceleration</a:t>
            </a:r>
          </a:p>
          <a:p>
            <a:pPr marL="312738" lvl="1" indent="-122238"/>
            <a:r>
              <a:rPr lang="en-US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Variable energy</a:t>
            </a:r>
          </a:p>
          <a:p>
            <a:pPr marL="312738" lvl="1" indent="-122238"/>
            <a:r>
              <a:rPr lang="en-US" dirty="0"/>
              <a:t>Protons up to ~15—127 MeV p; </a:t>
            </a:r>
          </a:p>
          <a:p>
            <a:pPr marL="312738" lvl="1" indent="-122238"/>
            <a:r>
              <a:rPr lang="en-US" dirty="0"/>
              <a:t>Ions up to ~5—34 MeV/u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marL="177800" indent="-177800"/>
            <a:r>
              <a:rPr lang="en-US" dirty="0"/>
              <a:t>Staged implementation:</a:t>
            </a:r>
          </a:p>
          <a:p>
            <a:pPr marL="312738" lvl="1" indent="-122238"/>
            <a:r>
              <a:rPr lang="en-US" dirty="0"/>
              <a:t>Stage 1: In vitro studies with protons at energies up to 15 MeV</a:t>
            </a:r>
          </a:p>
          <a:p>
            <a:pPr marL="312738" lvl="1" indent="-122238"/>
            <a:r>
              <a:rPr lang="en-US" dirty="0"/>
              <a:t>Stage 2: In vivo &amp; in vitro studies with protons up to 127 MeV and ions up to 34 MeV/u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		</a:t>
            </a:r>
            <a:r>
              <a:rPr lang="en-US" sz="2600" i="1" dirty="0">
                <a:solidFill>
                  <a:srgbClr val="FF0000"/>
                </a:solidFill>
              </a:rPr>
              <a:t>→</a:t>
            </a:r>
            <a:r>
              <a:rPr lang="en-US" i="1" dirty="0">
                <a:solidFill>
                  <a:srgbClr val="FF0000"/>
                </a:solidFill>
              </a:rPr>
              <a:t> compact, uniquely flexible  facility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0A85A7-8872-C142-9EA3-2518CCCD1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5C019C-949F-FB48-B910-7E61247CEABE}"/>
              </a:ext>
            </a:extLst>
          </p:cNvPr>
          <p:cNvSpPr txBox="1"/>
          <p:nvPr/>
        </p:nvSpPr>
        <p:spPr>
          <a:xfrm>
            <a:off x="7122597" y="3651114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err="1">
                <a:solidFill>
                  <a:schemeClr val="bg1"/>
                </a:solidFill>
              </a:rPr>
              <a:t>LhARA</a:t>
            </a:r>
            <a:r>
              <a:rPr lang="en-US" b="1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4D0FBA0-81CC-D548-A434-47401C4D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265" y="615293"/>
            <a:ext cx="4646559" cy="29796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F1E1D6-C29A-0044-B28A-57E68E54948B}"/>
              </a:ext>
            </a:extLst>
          </p:cNvPr>
          <p:cNvSpPr/>
          <p:nvPr/>
        </p:nvSpPr>
        <p:spPr>
          <a:xfrm>
            <a:off x="4429264" y="334104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071480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consortium’s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771899"/>
          </a:xfrm>
        </p:spPr>
        <p:txBody>
          <a:bodyPr>
            <a:noAutofit/>
          </a:bodyPr>
          <a:lstStyle/>
          <a:p>
            <a:pPr marL="7938" indent="0">
              <a:buNone/>
            </a:pPr>
            <a:r>
              <a:rPr lang="en-US" sz="2400" i="1" err="1"/>
              <a:t>LhARA</a:t>
            </a:r>
            <a:r>
              <a:rPr lang="en-US" sz="2400" i="1"/>
              <a:t> will be a uniquely-flexible, novel system that will:</a:t>
            </a: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Deliver a systematic and definitive radiobiology </a:t>
            </a:r>
            <a:r>
              <a:rPr lang="en-US" sz="2400" i="1" err="1">
                <a:solidFill>
                  <a:schemeClr val="bg1">
                    <a:lumMod val="65000"/>
                  </a:schemeClr>
                </a:solidFill>
              </a:rPr>
              <a:t>programme</a:t>
            </a:r>
            <a:endParaRPr lang="en-US" sz="2400" i="1">
              <a:solidFill>
                <a:schemeClr val="bg1">
                  <a:lumMod val="65000"/>
                </a:schemeClr>
              </a:solidFill>
            </a:endParaRP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Prove the feasibility of the laser-driven hybrid-accelerator approach</a:t>
            </a:r>
          </a:p>
          <a:p>
            <a:pPr marL="85725" indent="0">
              <a:buNone/>
            </a:pPr>
            <a:endParaRPr lang="en-US" sz="2400" i="1"/>
          </a:p>
          <a:p>
            <a:pPr marL="85725" indent="0">
              <a:buNone/>
            </a:pPr>
            <a:r>
              <a:rPr lang="en-US" sz="2400" i="1">
                <a:solidFill>
                  <a:srgbClr val="FF0000"/>
                </a:solidFill>
              </a:rPr>
              <a:t>Thereby lay the technological foundations for transformation of PBT</a:t>
            </a:r>
          </a:p>
          <a:p>
            <a:pPr marL="582613" lvl="1" indent="-239713"/>
            <a:r>
              <a:rPr lang="en-US" sz="2000">
                <a:solidFill>
                  <a:srgbClr val="00B0F0"/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050"/>
          </a:p>
          <a:p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1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670933"/>
            <a:ext cx="7772400" cy="1021556"/>
          </a:xfrm>
        </p:spPr>
        <p:txBody>
          <a:bodyPr/>
          <a:lstStyle/>
          <a:p>
            <a:r>
              <a:rPr lang="en-US" err="1"/>
              <a:t>LhARA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5792"/>
            <a:ext cx="7772400" cy="1125140"/>
          </a:xfrm>
        </p:spPr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86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err="1">
                <a:solidFill>
                  <a:srgbClr val="FFC000"/>
                </a:solidFill>
              </a:rPr>
              <a:t>LhARA</a:t>
            </a:r>
            <a:endParaRPr lang="en-US" sz="3200" b="1">
              <a:solidFill>
                <a:srgbClr val="FFC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CD072F-00AC-E543-8E1F-87E2AA40E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084"/>
            <a:ext cx="9144000" cy="3313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52C5C-CDA0-EE43-921C-3E502ABAE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04" y="3864174"/>
            <a:ext cx="690496" cy="3642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7B7971C-C66F-0A43-8902-82B11ADAC214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Laser incident on foil target:</a:t>
            </a:r>
          </a:p>
          <a:p>
            <a:pPr lvl="1"/>
            <a:r>
              <a:rPr lang="en-US"/>
              <a:t>Drives electrons from material</a:t>
            </a:r>
          </a:p>
          <a:p>
            <a:pPr lvl="1"/>
            <a:r>
              <a:rPr lang="en-US"/>
              <a:t>Creates enormous electric field</a:t>
            </a:r>
          </a:p>
          <a:p>
            <a:endParaRPr lang="en-US"/>
          </a:p>
          <a:p>
            <a:r>
              <a:rPr lang="en-US"/>
              <a:t>Field accelerates protons/ions</a:t>
            </a:r>
          </a:p>
          <a:p>
            <a:pPr lvl="1"/>
            <a:r>
              <a:rPr lang="en-US"/>
              <a:t>Dependent on nature of target</a:t>
            </a:r>
          </a:p>
          <a:p>
            <a:endParaRPr lang="en-US"/>
          </a:p>
          <a:p>
            <a:r>
              <a:rPr lang="en-US"/>
              <a:t>First observation ~2000</a:t>
            </a:r>
          </a:p>
          <a:p>
            <a:endParaRPr lang="en-US"/>
          </a:p>
          <a:p>
            <a:r>
              <a:rPr lang="en-US"/>
              <a:t>Active development:</a:t>
            </a:r>
          </a:p>
          <a:p>
            <a:pPr lvl="1"/>
            <a:r>
              <a:rPr lang="en-US"/>
              <a:t>Laser: power and rep. rate</a:t>
            </a:r>
          </a:p>
          <a:p>
            <a:pPr lvl="1"/>
            <a:r>
              <a:rPr lang="en-US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Plasma (Gabor) lens:</a:t>
            </a:r>
          </a:p>
          <a:p>
            <a:pPr lvl="1"/>
            <a:r>
              <a:rPr lang="en-US"/>
              <a:t>Strong focusing exploiting</a:t>
            </a:r>
            <a:br>
              <a:rPr lang="en-US"/>
            </a:br>
            <a:r>
              <a:rPr lang="en-US"/>
              <a:t>electron plasma in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66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pic>
        <p:nvPicPr>
          <p:cNvPr id="6" name="Picture 5" descr="Figure0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033" y="2269035"/>
            <a:ext cx="6089934" cy="2743817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err="1">
                <a:solidFill>
                  <a:srgbClr val="FFFFFF"/>
                </a:solidFill>
              </a:rPr>
              <a:t>Posocco</a:t>
            </a:r>
            <a:r>
              <a:rPr lang="en-US" sz="1050" b="1">
                <a:solidFill>
                  <a:srgbClr val="FFFFFF"/>
                </a:solidFill>
              </a:rPr>
              <a:t>, </a:t>
            </a:r>
            <a:r>
              <a:rPr lang="en-US" sz="1050" b="1" err="1">
                <a:solidFill>
                  <a:srgbClr val="FFFFFF"/>
                </a:solidFill>
              </a:rPr>
              <a:t>Pozimski</a:t>
            </a:r>
            <a:endParaRPr lang="en-US" sz="1050" b="1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5406746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>
                <a:solidFill>
                  <a:srgbClr val="0070C0"/>
                </a:solidFill>
              </a:rPr>
              <a:t>1957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/>
              <a:t>Electron plasma:</a:t>
            </a:r>
          </a:p>
          <a:p>
            <a:pPr marL="360363" lvl="1" indent="-130175"/>
            <a:r>
              <a:rPr lang="en-US" sz="1600"/>
              <a:t>Strong focusing </a:t>
            </a:r>
            <a:br>
              <a:rPr lang="en-US" sz="1600"/>
            </a:br>
            <a:r>
              <a:rPr lang="en-US" sz="1600"/>
              <a:t>of +</a:t>
            </a:r>
            <a:r>
              <a:rPr lang="en-US" sz="1600" err="1"/>
              <a:t>ve</a:t>
            </a:r>
            <a:r>
              <a:rPr lang="en-US" sz="1600"/>
              <a:t> ions</a:t>
            </a:r>
          </a:p>
          <a:p>
            <a:pPr marL="136525" indent="-136525"/>
            <a:endParaRPr lang="en-US" sz="2000"/>
          </a:p>
          <a:p>
            <a:pPr marL="136525" indent="-136525"/>
            <a:r>
              <a:rPr lang="en-US" sz="2000"/>
              <a:t>1</a:t>
            </a:r>
            <a:r>
              <a:rPr lang="en-US" sz="2000" baseline="30000"/>
              <a:t>st</a:t>
            </a:r>
            <a:r>
              <a:rPr lang="en-US" sz="2000"/>
              <a:t> prototype:</a:t>
            </a:r>
          </a:p>
          <a:p>
            <a:pPr marL="360363" lvl="1" indent="-130175"/>
            <a:r>
              <a:rPr lang="en-US" sz="1600"/>
              <a:t>1 MeV protons</a:t>
            </a:r>
            <a:br>
              <a:rPr lang="en-US" sz="1600"/>
            </a:br>
            <a:r>
              <a:rPr lang="en-US" sz="1600"/>
              <a:t>Surrey Ion Beam </a:t>
            </a:r>
            <a:br>
              <a:rPr lang="en-US" sz="1600"/>
            </a:br>
            <a:r>
              <a:rPr lang="en-US" sz="1600"/>
              <a:t>Centre</a:t>
            </a:r>
          </a:p>
          <a:p>
            <a:pPr marL="360363" lvl="1" indent="-130175"/>
            <a:r>
              <a:rPr lang="en-US" sz="1600"/>
              <a:t>Aberrations </a:t>
            </a:r>
            <a:br>
              <a:rPr lang="en-US" sz="1600"/>
            </a:br>
            <a:r>
              <a:rPr lang="en-US" sz="1600"/>
              <a:t>observed</a:t>
            </a:r>
          </a:p>
          <a:p>
            <a:pPr marL="179388" indent="-179388"/>
            <a:endParaRPr lang="en-US" sz="2000"/>
          </a:p>
          <a:p>
            <a:pPr marL="136525" indent="-136525"/>
            <a:r>
              <a:rPr lang="en-US" sz="2000"/>
              <a:t>Upgraded </a:t>
            </a:r>
            <a:br>
              <a:rPr lang="en-US" sz="2000"/>
            </a:br>
            <a:r>
              <a:rPr lang="en-US" sz="2000"/>
              <a:t>prototype:</a:t>
            </a:r>
          </a:p>
          <a:p>
            <a:pPr marL="360363" lvl="1" indent="-130175"/>
            <a:r>
              <a:rPr lang="en-US" sz="1600"/>
              <a:t>Under development</a:t>
            </a:r>
            <a:br>
              <a:rPr lang="en-US" sz="1600"/>
            </a:br>
            <a:r>
              <a:rPr lang="en-US" sz="160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Integration test on Imperial Cerberus Laser</a:t>
            </a:r>
          </a:p>
          <a:p>
            <a:pPr marL="136525" indent="-136525"/>
            <a:endParaRPr lang="en-US" sz="12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470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1B1D3A-93F1-0B46-856A-A5FE99BBC93F}"/>
              </a:ext>
            </a:extLst>
          </p:cNvPr>
          <p:cNvSpPr txBox="1"/>
          <p:nvPr/>
        </p:nvSpPr>
        <p:spPr>
          <a:xfrm>
            <a:off x="6495190" y="-9261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0" y="-57005"/>
            <a:ext cx="210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1600" b="1" i="1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CCD74B-7498-3D4A-AA49-5A42DC1C0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79" y="587874"/>
            <a:ext cx="8042442" cy="452387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62F99E-C2A5-E24C-AFF5-C7E9BDA8D838}"/>
              </a:ext>
            </a:extLst>
          </p:cNvPr>
          <p:cNvSpPr txBox="1"/>
          <p:nvPr/>
        </p:nvSpPr>
        <p:spPr>
          <a:xfrm rot="18975465">
            <a:off x="2078978" y="2341980"/>
            <a:ext cx="49860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</a:rPr>
              <a:t>To be updated!</a:t>
            </a:r>
          </a:p>
        </p:txBody>
      </p:sp>
    </p:spTree>
    <p:extLst>
      <p:ext uri="{BB962C8B-B14F-4D97-AF65-F5344CB8AC3E}">
        <p14:creationId xmlns:p14="http://schemas.microsoft.com/office/powerpoint/2010/main" val="403071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F31C250B-8C86-46BD-8B5B-F7840CF9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" y="0"/>
            <a:ext cx="650732" cy="3432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>
            <a:normAutofit/>
          </a:bodyPr>
          <a:lstStyle/>
          <a:p>
            <a:r>
              <a:rPr lang="en-US" sz="3000" dirty="0"/>
              <a:t>Energy collimation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" y="2863392"/>
                <a:ext cx="7010399" cy="2004689"/>
              </a:xfrm>
            </p:spPr>
            <p:txBody>
              <a:bodyPr>
                <a:normAutofit/>
              </a:bodyPr>
              <a:lstStyle/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Flat initial energy profile </a:t>
                </a:r>
                <a14:m>
                  <m:oMath xmlns:m="http://schemas.openxmlformats.org/officeDocument/2006/math">
                    <m:r>
                      <a:rPr lang="en-GB" sz="1725" b="1" i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725" b="1" i="0">
                        <a:latin typeface="Cambria Math" panose="02040503050406030204" pitchFamily="18" charset="0"/>
                      </a:rPr>
                      <m:t>𝐌𝐞𝐕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GB" sz="1725" b="1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1725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725" dirty="0"/>
                  <a:t>(labelled “0”)	</a:t>
                </a:r>
              </a:p>
              <a:p>
                <a:pPr marL="257175" indent="-257175">
                  <a:buFont typeface="Arial" panose="020B0604020202020204" pitchFamily="34" charset="0"/>
                  <a:buChar char="•"/>
                </a:pPr>
                <a:r>
                  <a:rPr lang="en-GB" sz="1725" dirty="0"/>
                  <a:t>3 collimators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Energy collimation (at beam focus, controls energy spread)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Beam shaping</a:t>
                </a:r>
              </a:p>
              <a:p>
                <a:pPr marL="685800" lvl="1" indent="-342900">
                  <a:buFont typeface="+mj-lt"/>
                  <a:buAutoNum type="arabicPeriod"/>
                </a:pPr>
                <a:r>
                  <a:rPr lang="en-GB" sz="1575" dirty="0"/>
                  <a:t>Momentum cleaning (removes energy tails)</a:t>
                </a:r>
                <a:endParaRPr lang="en-US" sz="1575" dirty="0"/>
              </a:p>
              <a:p>
                <a:endParaRPr lang="en-US" sz="33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18E3AF-B428-2A40-B103-61FAB578BD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2863392"/>
                <a:ext cx="7010399" cy="2004689"/>
              </a:xfrm>
              <a:blipFill>
                <a:blip r:embed="rId4"/>
                <a:stretch>
                  <a:fillRect l="-362" t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189"/>
              <a:t>20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A83DFD-C0C6-7A4A-8BDB-9A0B802AC9E6}"/>
              </a:ext>
            </a:extLst>
          </p:cNvPr>
          <p:cNvGrpSpPr/>
          <p:nvPr/>
        </p:nvGrpSpPr>
        <p:grpSpPr>
          <a:xfrm>
            <a:off x="4871600" y="636602"/>
            <a:ext cx="3985196" cy="2414790"/>
            <a:chOff x="4871600" y="636602"/>
            <a:chExt cx="3985196" cy="2414790"/>
          </a:xfrm>
        </p:grpSpPr>
        <p:pic>
          <p:nvPicPr>
            <p:cNvPr id="33" name="Picture 6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25793130-BE0E-4097-8CB6-ABAB2B116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1600" y="636602"/>
              <a:ext cx="3985196" cy="207648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FE419C-3C64-4D2A-95D4-A31AD6B53025}"/>
                </a:ext>
              </a:extLst>
            </p:cNvPr>
            <p:cNvSpPr txBox="1"/>
            <p:nvPr/>
          </p:nvSpPr>
          <p:spPr>
            <a:xfrm>
              <a:off x="6288037" y="900937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493C45-E431-47CA-B1C8-C237EC2AB5C4}"/>
                </a:ext>
              </a:extLst>
            </p:cNvPr>
            <p:cNvSpPr txBox="1"/>
            <p:nvPr/>
          </p:nvSpPr>
          <p:spPr>
            <a:xfrm>
              <a:off x="5788386" y="2018562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2</a:t>
              </a:r>
              <a:endParaRPr lang="en-GB" sz="15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4B5CA25-54AF-48EC-AACC-E66E5A063BE8}"/>
                </a:ext>
              </a:extLst>
            </p:cNvPr>
            <p:cNvSpPr txBox="1"/>
            <p:nvPr/>
          </p:nvSpPr>
          <p:spPr>
            <a:xfrm>
              <a:off x="6216220" y="1498843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3</a:t>
              </a:r>
              <a:endParaRPr lang="en-GB" sz="1500" b="1" dirty="0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35EACD0-BE1E-40CB-85DD-319F6A94047B}"/>
                </a:ext>
              </a:extLst>
            </p:cNvPr>
            <p:cNvCxnSpPr>
              <a:cxnSpLocks/>
            </p:cNvCxnSpPr>
            <p:nvPr/>
          </p:nvCxnSpPr>
          <p:spPr>
            <a:xfrm>
              <a:off x="6507166" y="1096140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CF68B7C-16A0-4B24-B2DE-4CA552220C35}"/>
                </a:ext>
              </a:extLst>
            </p:cNvPr>
            <p:cNvCxnSpPr>
              <a:cxnSpLocks/>
            </p:cNvCxnSpPr>
            <p:nvPr/>
          </p:nvCxnSpPr>
          <p:spPr>
            <a:xfrm>
              <a:off x="6004938" y="2221859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A561BE-57F8-4219-9652-636605DB31BF}"/>
                </a:ext>
              </a:extLst>
            </p:cNvPr>
            <p:cNvCxnSpPr>
              <a:cxnSpLocks/>
            </p:cNvCxnSpPr>
            <p:nvPr/>
          </p:nvCxnSpPr>
          <p:spPr>
            <a:xfrm>
              <a:off x="6433510" y="1713342"/>
              <a:ext cx="283099" cy="104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A153A82-C1DF-4E54-8997-AA0F779BDAB6}"/>
                </a:ext>
              </a:extLst>
            </p:cNvPr>
            <p:cNvCxnSpPr>
              <a:cxnSpLocks/>
            </p:cNvCxnSpPr>
            <p:nvPr/>
          </p:nvCxnSpPr>
          <p:spPr>
            <a:xfrm>
              <a:off x="6383672" y="2518451"/>
              <a:ext cx="0" cy="34494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33C7C8F-FC2A-4866-B0CB-F5B4F62FC789}"/>
                </a:ext>
              </a:extLst>
            </p:cNvPr>
            <p:cNvCxnSpPr>
              <a:cxnSpLocks/>
            </p:cNvCxnSpPr>
            <p:nvPr/>
          </p:nvCxnSpPr>
          <p:spPr>
            <a:xfrm>
              <a:off x="7343099" y="2518451"/>
              <a:ext cx="0" cy="34494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810B5A33-95DD-4E46-8043-261C1167C04B}"/>
                </a:ext>
              </a:extLst>
            </p:cNvPr>
            <p:cNvCxnSpPr>
              <a:cxnSpLocks/>
            </p:cNvCxnSpPr>
            <p:nvPr/>
          </p:nvCxnSpPr>
          <p:spPr>
            <a:xfrm>
              <a:off x="6398728" y="2763972"/>
              <a:ext cx="944371" cy="1042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/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GB" b="1" i="0">
                            <a:solidFill>
                              <a:srgbClr val="FF8000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b="1" dirty="0">
                    <a:solidFill>
                      <a:srgbClr val="FF8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38C657B-F50C-41C8-8978-C333DE0CDF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7514" y="2774393"/>
                  <a:ext cx="42680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37143" b="-21739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BBA66E2-13F9-8B4E-BCDA-8DC766CDB284}"/>
              </a:ext>
            </a:extLst>
          </p:cNvPr>
          <p:cNvGrpSpPr/>
          <p:nvPr/>
        </p:nvGrpSpPr>
        <p:grpSpPr>
          <a:xfrm>
            <a:off x="331945" y="636602"/>
            <a:ext cx="3985196" cy="2076484"/>
            <a:chOff x="331945" y="636602"/>
            <a:chExt cx="3985196" cy="2076484"/>
          </a:xfrm>
        </p:grpSpPr>
        <p:pic>
          <p:nvPicPr>
            <p:cNvPr id="46" name="Picture 5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773F5081-3964-4529-A3F9-B669B7525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1945" y="636602"/>
              <a:ext cx="3985196" cy="207648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7D65555-E4A9-410E-A6B3-6ABBC07BBFF3}"/>
                </a:ext>
              </a:extLst>
            </p:cNvPr>
            <p:cNvSpPr txBox="1"/>
            <p:nvPr/>
          </p:nvSpPr>
          <p:spPr>
            <a:xfrm>
              <a:off x="1465283" y="1137617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1</a:t>
              </a:r>
              <a:endParaRPr lang="en-GB" sz="1500" b="1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44E47D7-DE77-4684-90A3-432876F90DE3}"/>
                </a:ext>
              </a:extLst>
            </p:cNvPr>
            <p:cNvCxnSpPr>
              <a:cxnSpLocks/>
            </p:cNvCxnSpPr>
            <p:nvPr/>
          </p:nvCxnSpPr>
          <p:spPr>
            <a:xfrm>
              <a:off x="1748382" y="1360238"/>
              <a:ext cx="428572" cy="14952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F792F8E-7D2E-43DE-8AA2-CB1326A55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481" y="1324770"/>
              <a:ext cx="569062" cy="332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9FC0698-744F-45D5-8C9F-7F885A90BC64}"/>
                </a:ext>
              </a:extLst>
            </p:cNvPr>
            <p:cNvCxnSpPr>
              <a:cxnSpLocks/>
            </p:cNvCxnSpPr>
            <p:nvPr/>
          </p:nvCxnSpPr>
          <p:spPr>
            <a:xfrm>
              <a:off x="1748382" y="1357987"/>
              <a:ext cx="207187" cy="2216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D50FE3-252A-436C-BD2A-11F2D47021E8}"/>
                </a:ext>
              </a:extLst>
            </p:cNvPr>
            <p:cNvSpPr txBox="1"/>
            <p:nvPr/>
          </p:nvSpPr>
          <p:spPr>
            <a:xfrm>
              <a:off x="825429" y="1333792"/>
              <a:ext cx="29094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0</a:t>
              </a:r>
              <a:endParaRPr lang="en-GB" sz="1500" b="1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3510EDA-F53C-442E-88A7-F6B345793268}"/>
                </a:ext>
              </a:extLst>
            </p:cNvPr>
            <p:cNvCxnSpPr>
              <a:cxnSpLocks/>
            </p:cNvCxnSpPr>
            <p:nvPr/>
          </p:nvCxnSpPr>
          <p:spPr>
            <a:xfrm>
              <a:off x="1044558" y="1527926"/>
              <a:ext cx="283099" cy="1034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0DC1055-E986-D440-AF14-A829965409EB}"/>
              </a:ext>
            </a:extLst>
          </p:cNvPr>
          <p:cNvGrpSpPr/>
          <p:nvPr/>
        </p:nvGrpSpPr>
        <p:grpSpPr>
          <a:xfrm>
            <a:off x="3467235" y="4494139"/>
            <a:ext cx="5389561" cy="519239"/>
            <a:chOff x="3467235" y="4494139"/>
            <a:chExt cx="5389561" cy="519239"/>
          </a:xfrm>
        </p:grpSpPr>
        <p:pic>
          <p:nvPicPr>
            <p:cNvPr id="61" name="Picture 4" descr="A screenshot of a cell phone&#10;&#10;Description generated with high confidence">
              <a:extLst>
                <a:ext uri="{FF2B5EF4-FFF2-40B4-BE49-F238E27FC236}">
                  <a16:creationId xmlns:a16="http://schemas.microsoft.com/office/drawing/2014/main" id="{3A18972B-7746-4EF0-99AE-F75978BEE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47334" y="4557843"/>
              <a:ext cx="5309462" cy="455535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5047716-FBDD-4C89-85C4-37D97025753B}"/>
                </a:ext>
              </a:extLst>
            </p:cNvPr>
            <p:cNvSpPr txBox="1"/>
            <p:nvPr/>
          </p:nvSpPr>
          <p:spPr>
            <a:xfrm>
              <a:off x="3467235" y="4494139"/>
              <a:ext cx="235615" cy="3462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50" b="1" dirty="0"/>
                <a:t>0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B8032979-B77C-46EB-AB9B-CEF2C8BC2BF7}"/>
              </a:ext>
            </a:extLst>
          </p:cNvPr>
          <p:cNvSpPr txBox="1"/>
          <p:nvPr/>
        </p:nvSpPr>
        <p:spPr>
          <a:xfrm>
            <a:off x="6642087" y="4219538"/>
            <a:ext cx="2214709" cy="334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189"/>
            <a:r>
              <a:rPr lang="en-US" sz="1575" b="1" dirty="0" err="1">
                <a:solidFill>
                  <a:prstClr val="white"/>
                </a:solidFill>
                <a:latin typeface="Calibri"/>
              </a:rPr>
              <a:t>LhARA</a:t>
            </a:r>
            <a:r>
              <a:rPr lang="en-US" sz="1575" b="1" dirty="0">
                <a:solidFill>
                  <a:prstClr val="white"/>
                </a:solidFill>
                <a:latin typeface="Calibri"/>
              </a:rPr>
              <a:t> Stage 1 beamline</a:t>
            </a:r>
          </a:p>
        </p:txBody>
      </p:sp>
    </p:spTree>
    <p:extLst>
      <p:ext uri="{BB962C8B-B14F-4D97-AF65-F5344CB8AC3E}">
        <p14:creationId xmlns:p14="http://schemas.microsoft.com/office/powerpoint/2010/main" val="3165394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1A181B-B05D-BE4E-A03A-DE1DFFDD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909"/>
            <a:ext cx="9144000" cy="3763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/>
              <a:t>Pasternak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37"/>
          <a:stretch/>
        </p:blipFill>
        <p:spPr>
          <a:xfrm>
            <a:off x="7821311" y="555525"/>
            <a:ext cx="1276625" cy="14564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B173B5-C09A-3840-9240-750608D530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28"/>
          <a:stretch/>
        </p:blipFill>
        <p:spPr>
          <a:xfrm>
            <a:off x="4884446" y="563098"/>
            <a:ext cx="2894139" cy="19197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3C87B-8704-9B46-A7FD-13FEA84E7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" y="2418291"/>
            <a:ext cx="690496" cy="36424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F9AA912-1210-464B-9EEB-0430F55CE8FC}"/>
              </a:ext>
            </a:extLst>
          </p:cNvPr>
          <p:cNvSpPr/>
          <p:nvPr/>
        </p:nvSpPr>
        <p:spPr>
          <a:xfrm>
            <a:off x="3812299" y="2360968"/>
            <a:ext cx="8274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D8979-593F-5442-AEA8-1BE633199305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E26A0-2776-E943-A497-57D6103DB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98" y="116018"/>
            <a:ext cx="4814521" cy="16872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B83050-9465-2D4F-9E36-B6B6C45DC98E}"/>
              </a:ext>
            </a:extLst>
          </p:cNvPr>
          <p:cNvSpPr txBox="1"/>
          <p:nvPr/>
        </p:nvSpPr>
        <p:spPr>
          <a:xfrm>
            <a:off x="1979064" y="1807535"/>
            <a:ext cx="1088761" cy="4154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Dose uniformity</a:t>
            </a:r>
            <a:br>
              <a:rPr lang="en-US" sz="1050" b="1" dirty="0"/>
            </a:br>
            <a:r>
              <a:rPr lang="en-US" sz="1050" b="1" dirty="0"/>
              <a:t>at end station</a:t>
            </a:r>
          </a:p>
        </p:txBody>
      </p:sp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err="1"/>
              <a:t>LhARA</a:t>
            </a:r>
            <a:r>
              <a:rPr lang="en-GB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5911702" cy="4242818"/>
          </a:xfrm>
        </p:spPr>
        <p:txBody>
          <a:bodyPr>
            <a:normAutofit/>
          </a:bodyPr>
          <a:lstStyle/>
          <a:p>
            <a:r>
              <a:rPr lang="en-GB" sz="2000"/>
              <a:t>In-vitro radiobiology using animal models:</a:t>
            </a:r>
          </a:p>
          <a:p>
            <a:pPr lvl="1"/>
            <a:r>
              <a:rPr lang="en-GB" sz="1800"/>
              <a:t>Post-acceleration required</a:t>
            </a: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pPr marL="0" indent="0">
              <a:buNone/>
            </a:pPr>
            <a:endParaRPr lang="en-GB" sz="2000"/>
          </a:p>
          <a:p>
            <a:r>
              <a:rPr lang="en-GB" sz="2000"/>
              <a:t>Baseline: fixed field accelerator:</a:t>
            </a:r>
          </a:p>
          <a:p>
            <a:pPr lvl="1"/>
            <a:r>
              <a:rPr lang="en-GB" sz="1800"/>
              <a:t>x3 increase in momentum</a:t>
            </a:r>
          </a:p>
          <a:p>
            <a:pPr lvl="2"/>
            <a:r>
              <a:rPr lang="en-GB" sz="1600"/>
              <a:t>15 MeV protons accelerated to 127 MeV</a:t>
            </a:r>
          </a:p>
          <a:p>
            <a:pPr lvl="2"/>
            <a:r>
              <a:rPr lang="en-GB" sz="1600"/>
              <a:t>3.8 MeV/u carbon 6+ ions accelerated to 33 MeV/u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D1176E3-8DB7-BD47-AEDC-11D873F3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278" y="859112"/>
            <a:ext cx="3674613" cy="31496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33426-69BE-9548-B494-56FB5E9DE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4" y="1327686"/>
            <a:ext cx="4843462" cy="17557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AD2DF-8741-F64C-B017-0B767AFD0C18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455CB0-7D8A-4CF8-BB13-0462D559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Fixed Field Accelerator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F11C91-E517-49BB-8C36-02AACD9F4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164086"/>
            <a:ext cx="9144000" cy="189315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Advantages over conventional medical cyclotron</a:t>
            </a:r>
          </a:p>
          <a:p>
            <a:pPr lvl="1"/>
            <a:r>
              <a:rPr lang="en-GB" dirty="0"/>
              <a:t>Variable energy operation without energy degraders</a:t>
            </a:r>
          </a:p>
          <a:p>
            <a:pPr lvl="1"/>
            <a:r>
              <a:rPr lang="en-GB" dirty="0"/>
              <a:t>Operation with different ions</a:t>
            </a:r>
          </a:p>
          <a:p>
            <a:pPr lvl="1"/>
            <a:r>
              <a:rPr lang="en-GB" dirty="0"/>
              <a:t>Multiple extraction ports possible</a:t>
            </a:r>
          </a:p>
        </p:txBody>
      </p:sp>
      <p:sp>
        <p:nvSpPr>
          <p:cNvPr id="96" name="Text Placeholder 1">
            <a:extLst>
              <a:ext uri="{FF2B5EF4-FFF2-40B4-BE49-F238E27FC236}">
                <a16:creationId xmlns:a16="http://schemas.microsoft.com/office/drawing/2014/main" id="{1D9C6581-51A8-4DE0-B5F3-3B38C96E2940}"/>
              </a:ext>
            </a:extLst>
          </p:cNvPr>
          <p:cNvSpPr txBox="1">
            <a:spLocks/>
          </p:cNvSpPr>
          <p:nvPr/>
        </p:nvSpPr>
        <p:spPr>
          <a:xfrm>
            <a:off x="164187" y="644324"/>
            <a:ext cx="6029143" cy="2137015"/>
          </a:xfrm>
          <a:prstGeom prst="rect">
            <a:avLst/>
          </a:prstGeom>
          <a:ln w="9525">
            <a:solidFill>
              <a:srgbClr val="FF0000"/>
            </a:solidFill>
            <a:miter lim="800000"/>
          </a:ln>
        </p:spPr>
        <p:txBody>
          <a:bodyPr anchor="ctr" anchorCtr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950" b="1" kern="0">
                <a:solidFill>
                  <a:schemeClr val="bg1"/>
                </a:solidFill>
              </a:rPr>
              <a:t>Bending magnetic fields do not vary in time.</a:t>
            </a:r>
          </a:p>
          <a:p>
            <a:pPr lvl="1"/>
            <a:r>
              <a:rPr lang="en-GB" sz="1800" b="1" kern="0">
                <a:solidFill>
                  <a:schemeClr val="bg1"/>
                </a:solidFill>
              </a:rPr>
              <a:t>Rapid acceleration.</a:t>
            </a:r>
          </a:p>
          <a:p>
            <a:r>
              <a:rPr lang="en-GB" sz="1950" b="1" kern="0">
                <a:solidFill>
                  <a:schemeClr val="bg1"/>
                </a:solidFill>
              </a:rPr>
              <a:t>Alternating gradient gives strong focussing.</a:t>
            </a:r>
          </a:p>
          <a:p>
            <a:r>
              <a:rPr lang="en-GB" sz="1950" b="1" kern="0">
                <a:solidFill>
                  <a:schemeClr val="bg1"/>
                </a:solidFill>
              </a:rPr>
              <a:t>Very large acceptance.</a:t>
            </a:r>
          </a:p>
          <a:p>
            <a:pPr lvl="1"/>
            <a:r>
              <a:rPr lang="en-GB" sz="1800" b="1" kern="0">
                <a:solidFill>
                  <a:schemeClr val="bg1"/>
                </a:solidFill>
              </a:rPr>
              <a:t>Useful, e.g. to accelerate muon beams.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18469-5A4C-4743-9468-AFD4B8E4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517" y="644324"/>
            <a:ext cx="2545687" cy="213701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11480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1AE703-DC44-4F02-A81D-895CDBA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FFA potted history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9C241-C04B-442A-9AB9-280351398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475799"/>
          </a:xfrm>
        </p:spPr>
        <p:txBody>
          <a:bodyPr>
            <a:normAutofit fontScale="62500" lnSpcReduction="20000"/>
          </a:bodyPr>
          <a:lstStyle/>
          <a:p>
            <a:r>
              <a:rPr lang="en-GB"/>
              <a:t>Early 1950s, FFAG developed independently:</a:t>
            </a:r>
          </a:p>
          <a:p>
            <a:pPr lvl="1"/>
            <a:r>
              <a:rPr lang="en-GB"/>
              <a:t>Japan by </a:t>
            </a:r>
            <a:r>
              <a:rPr lang="en-GB" err="1"/>
              <a:t>Tihiro</a:t>
            </a:r>
            <a:r>
              <a:rPr lang="en-GB"/>
              <a:t> </a:t>
            </a:r>
            <a:r>
              <a:rPr lang="en-GB" err="1"/>
              <a:t>Ohkawa</a:t>
            </a:r>
            <a:endParaRPr lang="en-GB"/>
          </a:p>
          <a:p>
            <a:pPr lvl="1"/>
            <a:r>
              <a:rPr lang="en-GB"/>
              <a:t>US by Keith Symon</a:t>
            </a:r>
          </a:p>
          <a:p>
            <a:pPr lvl="1"/>
            <a:r>
              <a:rPr lang="en-GB"/>
              <a:t>Russia by Andrei </a:t>
            </a:r>
            <a:r>
              <a:rPr lang="en-GB" err="1"/>
              <a:t>Kolomensky</a:t>
            </a:r>
            <a:r>
              <a:rPr lang="en-GB"/>
              <a:t>.</a:t>
            </a:r>
          </a:p>
          <a:p>
            <a:r>
              <a:rPr lang="en-GB"/>
              <a:t>The first prototype was operated in 1956</a:t>
            </a:r>
          </a:p>
          <a:p>
            <a:pPr lvl="1"/>
            <a:r>
              <a:rPr lang="en-GB"/>
              <a:t>Jones, Terwilliger, Technical Report MURA-LWJ/KMT-5 </a:t>
            </a:r>
            <a:br>
              <a:rPr lang="en-GB"/>
            </a:br>
            <a:r>
              <a:rPr lang="en-GB"/>
              <a:t>(MURA-104), April 3, 1956.</a:t>
            </a:r>
          </a:p>
          <a:p>
            <a:r>
              <a:rPr lang="en-GB"/>
              <a:t>Not much activity until first proton accelerator in 2000 </a:t>
            </a:r>
          </a:p>
          <a:p>
            <a:pPr marL="0" indent="0">
              <a:buNone/>
            </a:pPr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63C700-B7FE-4AA3-BDC2-69470F82267B}"/>
              </a:ext>
            </a:extLst>
          </p:cNvPr>
          <p:cNvGrpSpPr/>
          <p:nvPr/>
        </p:nvGrpSpPr>
        <p:grpSpPr>
          <a:xfrm>
            <a:off x="4525155" y="2943684"/>
            <a:ext cx="1518002" cy="2164301"/>
            <a:chOff x="7586138" y="1940016"/>
            <a:chExt cx="2024003" cy="28857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5FA7B-DBC4-4D97-B507-30E8FD059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219" y="1940016"/>
              <a:ext cx="1853717" cy="1667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01911B-4661-46E3-85A5-CAF8F6775265}"/>
                </a:ext>
              </a:extLst>
            </p:cNvPr>
            <p:cNvSpPr txBox="1"/>
            <p:nvPr/>
          </p:nvSpPr>
          <p:spPr>
            <a:xfrm>
              <a:off x="7586138" y="3594644"/>
              <a:ext cx="202400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>
                  <a:solidFill>
                    <a:schemeClr val="bg1"/>
                  </a:solidFill>
                </a:rPr>
                <a:t>PRISM muon beam phase rotation demonstration ring at Osaka.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767C9-E936-4941-B888-9F8EC633FE0E}"/>
              </a:ext>
            </a:extLst>
          </p:cNvPr>
          <p:cNvGrpSpPr/>
          <p:nvPr/>
        </p:nvGrpSpPr>
        <p:grpSpPr>
          <a:xfrm>
            <a:off x="6493891" y="614857"/>
            <a:ext cx="2338426" cy="2372279"/>
            <a:chOff x="6336117" y="964820"/>
            <a:chExt cx="3117901" cy="31630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941A5-463F-4A59-8EC7-EE41041FF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77" b="1592"/>
            <a:stretch/>
          </p:blipFill>
          <p:spPr>
            <a:xfrm>
              <a:off x="6386990" y="964820"/>
              <a:ext cx="3001714" cy="224681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AC1364-2982-4D2C-A7BF-3843A71B1E64}"/>
                </a:ext>
              </a:extLst>
            </p:cNvPr>
            <p:cNvSpPr/>
            <p:nvPr/>
          </p:nvSpPr>
          <p:spPr>
            <a:xfrm>
              <a:off x="6336117" y="3173750"/>
              <a:ext cx="3117901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50" b="1">
                  <a:solidFill>
                    <a:schemeClr val="bg1"/>
                  </a:solidFill>
                </a:rPr>
                <a:t>The Michigan Mark I FFA 400KeV electron accelerator was the first operational FFA.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EF6289-255E-4645-A32F-B90DF6C4529D}"/>
              </a:ext>
            </a:extLst>
          </p:cNvPr>
          <p:cNvGrpSpPr/>
          <p:nvPr/>
        </p:nvGrpSpPr>
        <p:grpSpPr>
          <a:xfrm>
            <a:off x="6538886" y="3130927"/>
            <a:ext cx="1971062" cy="1676044"/>
            <a:chOff x="5726577" y="4568934"/>
            <a:chExt cx="1956559" cy="1784034"/>
          </a:xfrm>
        </p:grpSpPr>
        <p:pic>
          <p:nvPicPr>
            <p:cNvPr id="12" name="Picture 11" descr="A picture containing indoor, table, toy&#10;&#10;Description automatically generated">
              <a:extLst>
                <a:ext uri="{FF2B5EF4-FFF2-40B4-BE49-F238E27FC236}">
                  <a16:creationId xmlns:a16="http://schemas.microsoft.com/office/drawing/2014/main" id="{0C93608B-C03A-4473-969C-4F11DEC02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6577" y="4568934"/>
              <a:ext cx="1956559" cy="14103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B4E03-4973-45E6-95E5-23EC6867792A}"/>
                </a:ext>
              </a:extLst>
            </p:cNvPr>
            <p:cNvSpPr txBox="1"/>
            <p:nvPr/>
          </p:nvSpPr>
          <p:spPr>
            <a:xfrm>
              <a:off x="5814433" y="6033551"/>
              <a:ext cx="1593245" cy="319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>
                  <a:solidFill>
                    <a:schemeClr val="bg1"/>
                  </a:solidFill>
                </a:rPr>
                <a:t>EMMA at Daresbury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6DE31-91E1-4F0F-A812-0A406994D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69" y="2943685"/>
            <a:ext cx="1772888" cy="1273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A118F9-9760-46F1-9BBA-EF8F8EC030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972" y="2943684"/>
            <a:ext cx="1747514" cy="12731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3FD1E-57F7-4D20-B3FE-B7370D54BCCE}"/>
              </a:ext>
            </a:extLst>
          </p:cNvPr>
          <p:cNvSpPr txBox="1"/>
          <p:nvPr/>
        </p:nvSpPr>
        <p:spPr>
          <a:xfrm>
            <a:off x="211783" y="4266249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>
                <a:solidFill>
                  <a:schemeClr val="bg1"/>
                </a:solidFill>
              </a:rPr>
              <a:t>500 keV Proton proof-of-principle FFA at KEK.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5DE0D-05A7-4494-A28D-62E6D529E132}"/>
              </a:ext>
            </a:extLst>
          </p:cNvPr>
          <p:cNvSpPr txBox="1"/>
          <p:nvPr/>
        </p:nvSpPr>
        <p:spPr>
          <a:xfrm>
            <a:off x="2335972" y="4318314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>
                <a:solidFill>
                  <a:schemeClr val="bg1"/>
                </a:solidFill>
              </a:rPr>
              <a:t>Kyoto University FFA for ADSR</a:t>
            </a:r>
          </a:p>
        </p:txBody>
      </p:sp>
    </p:spTree>
    <p:extLst>
      <p:ext uri="{BB962C8B-B14F-4D97-AF65-F5344CB8AC3E}">
        <p14:creationId xmlns:p14="http://schemas.microsoft.com/office/powerpoint/2010/main" val="590327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28C-CFC6-4CE8-826F-F27A21AB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err="1"/>
              <a:t>LhARA</a:t>
            </a:r>
            <a:r>
              <a:rPr lang="en-GB"/>
              <a:t> FFA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1" y="61185"/>
            <a:ext cx="3153085" cy="31530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B8F6F1-6BB2-C640-9AD9-1E6DB848F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437" y="2737301"/>
            <a:ext cx="3318491" cy="234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C4476B-D119-894A-9457-C9202B417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404" y="563098"/>
            <a:ext cx="4521146" cy="45312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C5992B0-BADF-C145-AD32-D23E6EB66425}"/>
              </a:ext>
            </a:extLst>
          </p:cNvPr>
          <p:cNvSpPr/>
          <p:nvPr/>
        </p:nvSpPr>
        <p:spPr>
          <a:xfrm>
            <a:off x="-47192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prstClr val="white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240705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0788-C7D8-4F48-9F25-32713C8BE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Next steps; 5-year R&amp;D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0985-9425-3643-A903-79271F128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5-year plan presented in pre-CDR designed to:</a:t>
            </a:r>
          </a:p>
          <a:p>
            <a:pPr lvl="1"/>
            <a:r>
              <a:rPr lang="en-US"/>
              <a:t>Address technical risks presented in pre-CDR</a:t>
            </a:r>
          </a:p>
          <a:p>
            <a:pPr lvl="2"/>
            <a:r>
              <a:rPr lang="en-US"/>
              <a:t>Especially source and plasma-lens capture</a:t>
            </a:r>
          </a:p>
          <a:p>
            <a:pPr lvl="2"/>
            <a:r>
              <a:rPr lang="en-US"/>
              <a:t>Instrumentation and diagnostics</a:t>
            </a:r>
          </a:p>
          <a:p>
            <a:pPr lvl="1"/>
            <a:r>
              <a:rPr lang="en-US"/>
              <a:t>Deliver technical designs for the </a:t>
            </a:r>
            <a:r>
              <a:rPr lang="en-US" err="1"/>
              <a:t>LhARA</a:t>
            </a:r>
            <a:r>
              <a:rPr lang="en-US"/>
              <a:t> facility</a:t>
            </a:r>
          </a:p>
          <a:p>
            <a:pPr lvl="1"/>
            <a:r>
              <a:rPr lang="en-US"/>
              <a:t>End stations.</a:t>
            </a:r>
          </a:p>
          <a:p>
            <a:pPr lvl="2"/>
            <a:r>
              <a:rPr lang="en-US"/>
              <a:t>Automation, sample handling, imaging</a:t>
            </a:r>
          </a:p>
          <a:p>
            <a:pPr lvl="2"/>
            <a:r>
              <a:rPr lang="en-US"/>
              <a:t>Simulation, including impact on tissue/tissue response</a:t>
            </a:r>
          </a:p>
          <a:p>
            <a:pPr lvl="1"/>
            <a:endParaRPr lang="en-US"/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2400">
                <a:solidFill>
                  <a:srgbClr val="FF0000"/>
                </a:solidFill>
              </a:rPr>
              <a:t>→</a:t>
            </a:r>
            <a:r>
              <a:rPr lang="en-US">
                <a:solidFill>
                  <a:srgbClr val="FF0000"/>
                </a:solidFill>
              </a:rPr>
              <a:t> Capability to start Stage 1 in-vitro </a:t>
            </a:r>
            <a:r>
              <a:rPr lang="en-US" err="1">
                <a:solidFill>
                  <a:srgbClr val="FF0000"/>
                </a:solidFill>
              </a:rPr>
              <a:t>programme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612B1-03FE-194E-A50A-D97F04B5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24D5B1-0E9D-9541-B271-665B22E53CE7}"/>
              </a:ext>
            </a:extLst>
          </p:cNvPr>
          <p:cNvSpPr/>
          <p:nvPr/>
        </p:nvSpPr>
        <p:spPr>
          <a:xfrm>
            <a:off x="0" y="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951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31A6F78-9EC8-9E48-82E0-241042ABF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622"/>
            <a:ext cx="4444410" cy="241287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14CA88-8841-FC47-B763-00A97AA52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0361"/>
            <a:ext cx="4444410" cy="22048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BCDC20D-B358-7247-8063-19F6EF7F5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9330" y="661609"/>
            <a:ext cx="4531558" cy="4110284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7B5C0D-8604-644A-B091-1F98B9BDC8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55" y="1769344"/>
            <a:ext cx="7470890" cy="117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0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25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to PBT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operation;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Seeking resources to execute R&amp;D </a:t>
            </a:r>
            <a:r>
              <a:rPr lang="en-US" dirty="0" err="1"/>
              <a:t>programme</a:t>
            </a:r>
            <a:r>
              <a:rPr lang="en-US" dirty="0"/>
              <a:t> laid out in ‘pre-CDR’</a:t>
            </a:r>
          </a:p>
          <a:p>
            <a:pPr lvl="1"/>
            <a:r>
              <a:rPr lang="en-US" dirty="0"/>
              <a:t>Wonderful opportunity to build novel techniques to ‘spin back in’!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6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Cancer: second most common cause of death globally</a:t>
            </a:r>
          </a:p>
          <a:p>
            <a:pPr lvl="1"/>
            <a:r>
              <a:rPr lang="en-US"/>
              <a:t>Radiotherapy </a:t>
            </a:r>
            <a:r>
              <a:rPr lang="en-GB"/>
              <a:t>indicated in half of all cancer patients</a:t>
            </a:r>
          </a:p>
          <a:p>
            <a:pPr lvl="3"/>
            <a:endParaRPr lang="en-GB"/>
          </a:p>
          <a:p>
            <a:r>
              <a:rPr lang="en-GB"/>
              <a:t>Significant growth in global demand anticipated:</a:t>
            </a:r>
          </a:p>
          <a:p>
            <a:pPr lvl="1"/>
            <a:r>
              <a:rPr lang="en-GB"/>
              <a:t>14.1 million </a:t>
            </a:r>
            <a:r>
              <a:rPr lang="en-GB">
                <a:solidFill>
                  <a:srgbClr val="00FF00"/>
                </a:solidFill>
              </a:rPr>
              <a:t>new cases </a:t>
            </a:r>
            <a:r>
              <a:rPr lang="en-GB"/>
              <a:t>in 2012 ⇢ 24.6 million by 2030</a:t>
            </a:r>
          </a:p>
          <a:p>
            <a:pPr lvl="1"/>
            <a:r>
              <a:rPr lang="en-GB"/>
              <a:t>8.2 million </a:t>
            </a:r>
            <a:r>
              <a:rPr lang="en-GB">
                <a:solidFill>
                  <a:srgbClr val="00FF00"/>
                </a:solidFill>
              </a:rPr>
              <a:t>cancer deaths </a:t>
            </a:r>
            <a:r>
              <a:rPr lang="en-GB"/>
              <a:t>in 2012 ⇢ 13.0 million by 2030</a:t>
            </a:r>
          </a:p>
          <a:p>
            <a:pPr lvl="3"/>
            <a:endParaRPr lang="en-GB"/>
          </a:p>
          <a:p>
            <a:r>
              <a:rPr lang="en-GB"/>
              <a:t>Scale-up in provision essential:</a:t>
            </a:r>
          </a:p>
          <a:p>
            <a:pPr lvl="1"/>
            <a:r>
              <a:rPr lang="en-GB"/>
              <a:t>Projections above based on reported cases (i.e. high-income countries)</a:t>
            </a:r>
          </a:p>
          <a:p>
            <a:pPr lvl="1"/>
            <a:r>
              <a:rPr lang="en-GB"/>
              <a:t>Opportunity: </a:t>
            </a:r>
            <a:r>
              <a:rPr lang="en-GB">
                <a:solidFill>
                  <a:srgbClr val="00FF00"/>
                </a:solidFill>
              </a:rPr>
              <a:t>save</a:t>
            </a:r>
            <a:r>
              <a:rPr lang="en-GB"/>
              <a:t> 26.9 million </a:t>
            </a:r>
            <a:r>
              <a:rPr lang="en-GB">
                <a:solidFill>
                  <a:srgbClr val="00FF00"/>
                </a:solidFill>
              </a:rPr>
              <a:t>lives</a:t>
            </a:r>
            <a:r>
              <a:rPr lang="en-GB"/>
              <a:t> in low/middle income countries by 2035</a:t>
            </a:r>
          </a:p>
          <a:p>
            <a:pPr lvl="3"/>
            <a:endParaRPr lang="en-GB"/>
          </a:p>
          <a:p>
            <a:r>
              <a:rPr lang="en-GB"/>
              <a:t>Provision on this scale requires:</a:t>
            </a:r>
          </a:p>
          <a:p>
            <a:pPr lvl="1"/>
            <a:r>
              <a:rPr lang="en-GB"/>
              <a:t>Development of new and novel techniques … integrated in a </a:t>
            </a:r>
          </a:p>
          <a:p>
            <a:pPr lvl="1"/>
            <a:r>
              <a:rPr lang="en-GB"/>
              <a:t>Cost-effective </a:t>
            </a:r>
            <a:r>
              <a:rPr lang="en-GB" i="1"/>
              <a:t>system </a:t>
            </a:r>
            <a:r>
              <a:rPr lang="en-GB"/>
              <a:t>to allow a distributed network of </a:t>
            </a:r>
            <a:r>
              <a:rPr lang="en-US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err="1">
                <a:solidFill>
                  <a:schemeClr val="bg1"/>
                </a:solidFill>
              </a:rPr>
              <a:t>Atun</a:t>
            </a:r>
            <a:r>
              <a:rPr lang="en-US" sz="1200" b="1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84" y="563098"/>
            <a:ext cx="7484758" cy="4580402"/>
          </a:xfrm>
        </p:spPr>
        <p:txBody>
          <a:bodyPr>
            <a:normAutofit fontScale="92500" lnSpcReduction="20000"/>
          </a:bodyPr>
          <a:lstStyle/>
          <a:p>
            <a:pPr marL="180975" indent="-180975"/>
            <a:r>
              <a:rPr lang="en-US" sz="2800" err="1"/>
              <a:t>Maximise</a:t>
            </a:r>
            <a:r>
              <a:rPr lang="en-US" sz="2800"/>
              <a:t> therapeutic benefit by:</a:t>
            </a:r>
          </a:p>
          <a:p>
            <a:pPr marL="404813" lvl="1" indent="-212725"/>
            <a:r>
              <a:rPr lang="en-US" sz="2400" err="1"/>
              <a:t>Maximising</a:t>
            </a:r>
            <a:r>
              <a:rPr lang="en-US" sz="2400"/>
              <a:t> damage to </a:t>
            </a:r>
            <a:r>
              <a:rPr lang="en-US" sz="2400" err="1"/>
              <a:t>tumour</a:t>
            </a:r>
            <a:endParaRPr lang="en-US" sz="2400"/>
          </a:p>
          <a:p>
            <a:pPr marL="404813" lvl="1" indent="-212725"/>
            <a:r>
              <a:rPr lang="en-US" sz="2400" err="1"/>
              <a:t>Minimising</a:t>
            </a:r>
            <a:r>
              <a:rPr lang="en-US" sz="2400"/>
              <a:t> damage to healthy tissue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pPr marL="180975" indent="-180975"/>
            <a:r>
              <a:rPr lang="en-US" sz="2800"/>
              <a:t>X-ray therapy:</a:t>
            </a:r>
          </a:p>
          <a:p>
            <a:pPr marL="404813" lvl="1" indent="-212725"/>
            <a:r>
              <a:rPr lang="en-US" sz="2400"/>
              <a:t>Modality used in most radiotherapy</a:t>
            </a:r>
          </a:p>
          <a:p>
            <a:pPr marL="404813" lvl="1" indent="-212725"/>
            <a:r>
              <a:rPr lang="en-US" sz="2400"/>
              <a:t>Dose falls exponentially with depth</a:t>
            </a:r>
          </a:p>
          <a:p>
            <a:pPr marL="404813" lvl="1" indent="-212725"/>
            <a:r>
              <a:rPr lang="en-US" sz="2400"/>
              <a:t>Proximity of sensitive organs limits dose to </a:t>
            </a:r>
            <a:r>
              <a:rPr lang="en-US" sz="2400" err="1"/>
              <a:t>tumour</a:t>
            </a:r>
            <a:endParaRPr lang="en-US" sz="2400"/>
          </a:p>
          <a:p>
            <a:pPr lvl="1"/>
            <a:endParaRPr lang="en-US" sz="240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42D1B8C-9B96-CA45-B3FB-F1AFCC11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83" y="1662989"/>
            <a:ext cx="4118048" cy="22133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5802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71428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Proton and ion-beam therapy:</a:t>
            </a:r>
          </a:p>
          <a:p>
            <a:pPr marL="266700" lvl="1" indent="-168275"/>
            <a:r>
              <a:rPr lang="en-US"/>
              <a:t>Bulk of dose deposited in Bragg peak</a:t>
            </a:r>
          </a:p>
          <a:p>
            <a:pPr marL="266700" lvl="1" indent="-168275"/>
            <a:r>
              <a:rPr lang="en-US"/>
              <a:t>Significant normal-tissue sparing (entry)</a:t>
            </a:r>
          </a:p>
          <a:p>
            <a:pPr marL="266700" lvl="1" indent="-168275"/>
            <a:r>
              <a:rPr lang="en-US"/>
              <a:t>Almost no dose beyond the Bragg peak</a:t>
            </a:r>
          </a:p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45E68-4B88-4649-AA13-0191A77AE7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1" t="1842" r="9960" b="3334"/>
          <a:stretch/>
        </p:blipFill>
        <p:spPr>
          <a:xfrm>
            <a:off x="4744358" y="554579"/>
            <a:ext cx="4258849" cy="30210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FEAB-A427-9347-8922-AA4D96E8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need for a step-change in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54E7E-7ECC-0342-83E6-B1E924417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Growing recognition of benefits of PBT worldwide: </a:t>
            </a:r>
          </a:p>
          <a:p>
            <a:pPr lvl="1"/>
            <a:r>
              <a:rPr lang="en-US"/>
              <a:t>70 PBT </a:t>
            </a:r>
            <a:r>
              <a:rPr lang="en-US" err="1"/>
              <a:t>centres</a:t>
            </a:r>
            <a:r>
              <a:rPr lang="en-US"/>
              <a:t> in operation; </a:t>
            </a:r>
            <a:br>
              <a:rPr lang="en-US"/>
            </a:br>
            <a:r>
              <a:rPr lang="en-US"/>
              <a:t>40 under construction</a:t>
            </a:r>
          </a:p>
          <a:p>
            <a:r>
              <a:rPr lang="en-US"/>
              <a:t>‘Incremental’ development </a:t>
            </a:r>
            <a:br>
              <a:rPr lang="en-US"/>
            </a:br>
            <a:r>
              <a:rPr lang="en-US"/>
              <a:t>of technique</a:t>
            </a:r>
          </a:p>
          <a:p>
            <a:pPr lvl="1"/>
            <a:r>
              <a:rPr lang="en-US"/>
              <a:t>Existing suppliers</a:t>
            </a:r>
          </a:p>
          <a:p>
            <a:pPr lvl="1"/>
            <a:r>
              <a:rPr lang="en-US"/>
              <a:t>New initiatives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 i="1">
                <a:solidFill>
                  <a:srgbClr val="FFFF00"/>
                </a:solidFill>
              </a:rPr>
              <a:t>Exciting indications of benefits of novel beams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34A25-D96E-4047-B846-9D550FF1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4F4A3A-F6AD-B046-B281-6CF9E5ED8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63" y="2054164"/>
            <a:ext cx="4481704" cy="20577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6741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endParaRPr lang="en-US" sz="2000" dirty="0"/>
          </a:p>
          <a:p>
            <a:r>
              <a:rPr lang="en-US" sz="2000" dirty="0"/>
              <a:t>Create the capability to deliver particle-beam therapy in completely new regimes</a:t>
            </a:r>
          </a:p>
          <a:p>
            <a:pPr lvl="1"/>
            <a:r>
              <a:rPr lang="en-US" sz="1800" dirty="0"/>
              <a:t>Flexibility!</a:t>
            </a:r>
          </a:p>
          <a:p>
            <a:pPr lvl="2"/>
            <a:r>
              <a:rPr lang="en-US" sz="1400" dirty="0"/>
              <a:t>Combine a variety of ion species in a single treatment fraction and exploiting ultra-high dose rates in novel spatial- and spectral-fractionation schemes.</a:t>
            </a:r>
          </a:p>
          <a:p>
            <a:endParaRPr lang="en-US" sz="2000" dirty="0"/>
          </a:p>
          <a:p>
            <a:r>
              <a:rPr lang="en-US" sz="2000" dirty="0"/>
              <a:t>Make "best in class" treatments available to the many</a:t>
            </a:r>
          </a:p>
          <a:p>
            <a:pPr lvl="1"/>
            <a:r>
              <a:rPr lang="en-US" sz="1800" dirty="0"/>
              <a:t>Automated, triggerable </a:t>
            </a:r>
            <a:r>
              <a:rPr lang="en-US" sz="1800" i="1" dirty="0"/>
              <a:t>system:</a:t>
            </a:r>
            <a:r>
              <a:rPr lang="en-US" sz="1800" dirty="0"/>
              <a:t> </a:t>
            </a:r>
          </a:p>
          <a:p>
            <a:pPr lvl="2"/>
            <a:r>
              <a:rPr lang="en-US" sz="1400" dirty="0"/>
              <a:t>Demonstrate in operation a </a:t>
            </a:r>
            <a:r>
              <a:rPr lang="en-US" sz="1400" i="1" dirty="0"/>
              <a:t>system</a:t>
            </a:r>
            <a:r>
              <a:rPr lang="en-US" sz="1400" dirty="0"/>
              <a:t> incorporating dose-deposition imaging in a fast feedback-and-control system thereby reducing the requirement for a large gantry.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989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825</TotalTime>
  <Words>1331</Words>
  <Application>Microsoft Macintosh PowerPoint</Application>
  <PresentationFormat>On-screen Show (16:9)</PresentationFormat>
  <Paragraphs>287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Symbol</vt:lpstr>
      <vt:lpstr>KL-standard-black</vt:lpstr>
      <vt:lpstr>The Laser-hybrid Accelerator for Radiobiological Applications  LhARA</vt:lpstr>
      <vt:lpstr>Acknowledgements</vt:lpstr>
      <vt:lpstr>Challenges and opportunities</vt:lpstr>
      <vt:lpstr>Radiotherapy; the challenge</vt:lpstr>
      <vt:lpstr>The benefit of particles</vt:lpstr>
      <vt:lpstr>Particle-beam therapy</vt:lpstr>
      <vt:lpstr>The need for a step-change in capability</vt:lpstr>
      <vt:lpstr>LhARA … the vision</vt:lpstr>
      <vt:lpstr>Radiobiology</vt:lpstr>
      <vt:lpstr>The radiobiology needs to be understood</vt:lpstr>
      <vt:lpstr>Biological impact from the physics of ionisation</vt:lpstr>
      <vt:lpstr>Radiobiology in new regimens</vt:lpstr>
      <vt:lpstr>Laser-hybrid Accelerator for Radiobiological Applications</vt:lpstr>
      <vt:lpstr>LhARA consortium’s ambition</vt:lpstr>
      <vt:lpstr>LhARA</vt:lpstr>
      <vt:lpstr>PowerPoint Presentation</vt:lpstr>
      <vt:lpstr>Sheath acceleration</vt:lpstr>
      <vt:lpstr>Beam capture/production principle</vt:lpstr>
      <vt:lpstr>LhARA: ion-source development</vt:lpstr>
      <vt:lpstr>Energy collimation</vt:lpstr>
      <vt:lpstr>LhARA; stage 1</vt:lpstr>
      <vt:lpstr>LhARA – Stage 2 </vt:lpstr>
      <vt:lpstr>Fixed Field Accelerator</vt:lpstr>
      <vt:lpstr>FFA potted history</vt:lpstr>
      <vt:lpstr>LhARA FFA</vt:lpstr>
      <vt:lpstr>Next steps; 5-year R&amp;D plan</vt:lpstr>
      <vt:lpstr>Radiobiology in new regimens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55</cp:revision>
  <dcterms:created xsi:type="dcterms:W3CDTF">2020-01-16T20:28:39Z</dcterms:created>
  <dcterms:modified xsi:type="dcterms:W3CDTF">2020-07-20T09:57:36Z</dcterms:modified>
</cp:coreProperties>
</file>