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727"/>
    <p:restoredTop sz="81954"/>
  </p:normalViewPr>
  <p:slideViewPr>
    <p:cSldViewPr snapToGrid="0" snapToObjects="1">
      <p:cViewPr varScale="1">
        <p:scale>
          <a:sx n="223" d="100"/>
          <a:sy n="223" d="100"/>
        </p:scale>
        <p:origin x="15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15 September, 2020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tx2"/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112" y="1122363"/>
            <a:ext cx="11342669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Notes on first EPSRC briefing on </a:t>
            </a:r>
            <a:r>
              <a:rPr lang="en-US" i="1" dirty="0"/>
              <a:t>Transformative Healthcare Technology </a:t>
            </a:r>
            <a:br>
              <a:rPr lang="en-US" dirty="0"/>
            </a:br>
            <a:r>
              <a:rPr lang="en-US" dirty="0"/>
              <a:t>call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602038"/>
            <a:ext cx="9972781" cy="1655762"/>
          </a:xfrm>
        </p:spPr>
        <p:txBody>
          <a:bodyPr/>
          <a:lstStyle/>
          <a:p>
            <a:r>
              <a:rPr lang="en-US" dirty="0"/>
              <a:t>… and some preliminary observations</a:t>
            </a:r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365BD-1160-5B40-9E89-C9D71108B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call</a:t>
            </a: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FD28EC5-452A-7F4F-AD40-704B2903B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55" y="237058"/>
            <a:ext cx="8867187" cy="652333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086C27A-0112-6343-8800-96C1465AC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234" y="634818"/>
            <a:ext cx="5166467" cy="248852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415208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844EB-E539-654A-8F59-1BB371356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F2D32-554E-3847-90F2-5164FA764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1384"/>
            <a:ext cx="12192000" cy="6046456"/>
          </a:xfrm>
        </p:spPr>
        <p:txBody>
          <a:bodyPr/>
          <a:lstStyle/>
          <a:p>
            <a:r>
              <a:rPr lang="en-US" dirty="0"/>
              <a:t>Phased approach:</a:t>
            </a:r>
          </a:p>
          <a:p>
            <a:pPr lvl="1"/>
            <a:r>
              <a:rPr lang="en-US" dirty="0"/>
              <a:t>Phase 1: </a:t>
            </a:r>
            <a:r>
              <a:rPr lang="en-US" i="1" dirty="0"/>
              <a:t>Development phase – 18 months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Modest resource to work towards possible “</a:t>
            </a:r>
            <a:r>
              <a:rPr lang="en-US" dirty="0" err="1"/>
              <a:t>programme</a:t>
            </a:r>
            <a:r>
              <a:rPr lang="en-US" dirty="0"/>
              <a:t>-grant” scale proposal</a:t>
            </a:r>
          </a:p>
          <a:p>
            <a:pPr lvl="1"/>
            <a:r>
              <a:rPr lang="en-US" dirty="0"/>
              <a:t>Phase 2: </a:t>
            </a:r>
            <a:r>
              <a:rPr lang="en-US" i="1" dirty="0"/>
              <a:t>Project phase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Have the opportunity towards the end of Phase 1 to bid for project funding at the level of a “</a:t>
            </a:r>
            <a:r>
              <a:rPr lang="en-US" dirty="0" err="1"/>
              <a:t>programme</a:t>
            </a:r>
            <a:r>
              <a:rPr lang="en-US" dirty="0"/>
              <a:t> grant”</a:t>
            </a:r>
          </a:p>
          <a:p>
            <a:endParaRPr lang="en-US" dirty="0"/>
          </a:p>
          <a:p>
            <a:r>
              <a:rPr lang="en-US" dirty="0"/>
              <a:t>Budget for Phase 1:</a:t>
            </a:r>
          </a:p>
          <a:p>
            <a:pPr lvl="1"/>
            <a:r>
              <a:rPr lang="en-US" dirty="0"/>
              <a:t>EPSRC wishes to invest £6M in 15—20 projects:</a:t>
            </a:r>
          </a:p>
          <a:p>
            <a:pPr lvl="2"/>
            <a:r>
              <a:rPr lang="en-US" dirty="0"/>
              <a:t>Implies budget for Phase 1 bid ~£300k</a:t>
            </a:r>
          </a:p>
        </p:txBody>
      </p:sp>
    </p:spTree>
    <p:extLst>
      <p:ext uri="{BB962C8B-B14F-4D97-AF65-F5344CB8AC3E}">
        <p14:creationId xmlns:p14="http://schemas.microsoft.com/office/powerpoint/2010/main" val="408894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AC69B-863C-BD40-887A-B47A58B35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presentations at the briefing</a:t>
            </a:r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9408F4B7-CBE2-5844-8698-8224E0630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73" y="1183684"/>
            <a:ext cx="10777854" cy="467482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213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06372-9275-7E4D-8571-DF97858F1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presentations at the briefing</a:t>
            </a:r>
          </a:p>
        </p:txBody>
      </p:sp>
      <p:pic>
        <p:nvPicPr>
          <p:cNvPr id="2049" name="Picture 1">
            <a:extLst>
              <a:ext uri="{FF2B5EF4-FFF2-40B4-BE49-F238E27FC236}">
                <a16:creationId xmlns:a16="http://schemas.microsoft.com/office/drawing/2014/main" id="{B437D0E5-3E66-524C-B4B1-3517D8D32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" y="855888"/>
            <a:ext cx="11262995" cy="564016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277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48D1F-9564-5E44-BDA6-AAF40282D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presentations at the briefing</a:t>
            </a:r>
          </a:p>
        </p:txBody>
      </p:sp>
      <p:pic>
        <p:nvPicPr>
          <p:cNvPr id="3073" name="Picture 1">
            <a:extLst>
              <a:ext uri="{FF2B5EF4-FFF2-40B4-BE49-F238E27FC236}">
                <a16:creationId xmlns:a16="http://schemas.microsoft.com/office/drawing/2014/main" id="{5569C4D4-52D7-054D-91BC-B7A9436BD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48" y="1251585"/>
            <a:ext cx="11408304" cy="5171324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182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8618F-2AE7-D446-A3E0-5088CF31E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presentations at the briefing</a:t>
            </a:r>
          </a:p>
        </p:txBody>
      </p:sp>
      <p:pic>
        <p:nvPicPr>
          <p:cNvPr id="4097" name="Picture 1">
            <a:extLst>
              <a:ext uri="{FF2B5EF4-FFF2-40B4-BE49-F238E27FC236}">
                <a16:creationId xmlns:a16="http://schemas.microsoft.com/office/drawing/2014/main" id="{DC04CD3D-C7A5-3148-A40E-04AA98CA5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1" y="846284"/>
            <a:ext cx="10271758" cy="542164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428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1F927-ED13-D948-8643-68A74E55C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presentations at the briefing</a:t>
            </a:r>
          </a:p>
        </p:txBody>
      </p:sp>
      <p:pic>
        <p:nvPicPr>
          <p:cNvPr id="5121" name="Picture 1">
            <a:extLst>
              <a:ext uri="{FF2B5EF4-FFF2-40B4-BE49-F238E27FC236}">
                <a16:creationId xmlns:a16="http://schemas.microsoft.com/office/drawing/2014/main" id="{FC51E191-0B8F-574F-8BF7-EA0F8774C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79" y="1057274"/>
            <a:ext cx="10184242" cy="474345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550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F7977-56B6-8441-954B-712553C6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91B16-F2FF-3349-B112-9651D6AEC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Phase 1: comparable mission to STFC Opportunities 2019 call</a:t>
            </a:r>
          </a:p>
          <a:p>
            <a:pPr lvl="1"/>
            <a:r>
              <a:rPr lang="en-US" dirty="0"/>
              <a:t>Must present full </a:t>
            </a:r>
            <a:r>
              <a:rPr lang="en-US" dirty="0" err="1"/>
              <a:t>LhARA</a:t>
            </a:r>
            <a:r>
              <a:rPr lang="en-US" dirty="0"/>
              <a:t> vision; </a:t>
            </a:r>
            <a:r>
              <a:rPr lang="en-US" dirty="0" err="1"/>
              <a:t>rbio</a:t>
            </a:r>
            <a:r>
              <a:rPr lang="en-US" dirty="0"/>
              <a:t> and PBT paradigm shift</a:t>
            </a:r>
          </a:p>
          <a:p>
            <a:endParaRPr lang="en-US" dirty="0"/>
          </a:p>
          <a:p>
            <a:r>
              <a:rPr lang="en-US" dirty="0"/>
              <a:t>£300k for Phase 1:</a:t>
            </a:r>
          </a:p>
          <a:p>
            <a:pPr lvl="1"/>
            <a:r>
              <a:rPr lang="en-US" dirty="0"/>
              <a:t>Implies we need to take a “creative” approach;</a:t>
            </a:r>
          </a:p>
          <a:p>
            <a:pPr lvl="2"/>
            <a:r>
              <a:rPr lang="en-US" dirty="0"/>
              <a:t>Must position </a:t>
            </a:r>
            <a:r>
              <a:rPr lang="en-US" dirty="0" err="1"/>
              <a:t>LhARA</a:t>
            </a:r>
            <a:r>
              <a:rPr lang="en-US" dirty="0"/>
              <a:t> collaboration to drive forward through Phase 2</a:t>
            </a:r>
          </a:p>
          <a:p>
            <a:endParaRPr lang="en-US" dirty="0"/>
          </a:p>
          <a:p>
            <a:r>
              <a:rPr lang="en-US" dirty="0"/>
              <a:t>Possible approach:</a:t>
            </a:r>
          </a:p>
          <a:p>
            <a:pPr lvl="1"/>
            <a:r>
              <a:rPr lang="en-US" dirty="0"/>
              <a:t>Focus EPSRC THT bid on end-station &amp; impact on PBT</a:t>
            </a:r>
          </a:p>
          <a:p>
            <a:pPr lvl="1"/>
            <a:r>
              <a:rPr lang="en-US" dirty="0"/>
              <a:t>Approach STFC to co-fund if EPSRC THT bid is successful:</a:t>
            </a:r>
          </a:p>
          <a:p>
            <a:pPr lvl="2"/>
            <a:r>
              <a:rPr lang="en-US" dirty="0"/>
              <a:t>STFC funds 18 month essential (risk mitigating) accelerator R&amp;D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How?  E.g.:</a:t>
            </a:r>
          </a:p>
          <a:p>
            <a:pPr lvl="3"/>
            <a:r>
              <a:rPr lang="en-US" dirty="0"/>
              <a:t>Repurpose travel element of STFC Opportunities 2019 to support staff</a:t>
            </a:r>
          </a:p>
          <a:p>
            <a:pPr lvl="3"/>
            <a:r>
              <a:rPr lang="en-US" dirty="0"/>
              <a:t>“Modest” additional funds so that STFC resource matches </a:t>
            </a:r>
          </a:p>
          <a:p>
            <a:pPr lvl="2"/>
            <a:r>
              <a:rPr lang="en-US" dirty="0"/>
              <a:t>Contact with STFC initiated</a:t>
            </a:r>
          </a:p>
          <a:p>
            <a:endParaRPr lang="en-US" dirty="0"/>
          </a:p>
          <a:p>
            <a:r>
              <a:rPr lang="en-US" dirty="0"/>
              <a:t>Second EPSRC briefing tomorrow, 16Sep20</a:t>
            </a:r>
          </a:p>
        </p:txBody>
      </p:sp>
    </p:spTree>
    <p:extLst>
      <p:ext uri="{BB962C8B-B14F-4D97-AF65-F5344CB8AC3E}">
        <p14:creationId xmlns:p14="http://schemas.microsoft.com/office/powerpoint/2010/main" val="862093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te-admin.potx" id="{B8DF0471-BBA6-E244-9FF3-6168EB35EDE0}" vid="{36568945-4822-3F4C-A916-F26909EF9D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244</Words>
  <Application>Microsoft Macintosh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Notes on first EPSRC briefing on Transformative Healthcare Technology  call</vt:lpstr>
      <vt:lpstr>The call</vt:lpstr>
      <vt:lpstr>Key facts</vt:lpstr>
      <vt:lpstr>From presentations at the briefing</vt:lpstr>
      <vt:lpstr>From presentations at the briefing</vt:lpstr>
      <vt:lpstr>From presentations at the briefing</vt:lpstr>
      <vt:lpstr>From presentations at the briefing</vt:lpstr>
      <vt:lpstr>From presentations at the briefing</vt:lpstr>
      <vt:lpstr>Preliminary observations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on first EPSRC briefing on Transformative Healthcare Technology  call</dc:title>
  <dc:creator>Kenneth Long</dc:creator>
  <cp:lastModifiedBy>Kenneth Long</cp:lastModifiedBy>
  <cp:revision>3</cp:revision>
  <dcterms:created xsi:type="dcterms:W3CDTF">2020-09-15T09:12:59Z</dcterms:created>
  <dcterms:modified xsi:type="dcterms:W3CDTF">2020-09-15T09:33:59Z</dcterms:modified>
</cp:coreProperties>
</file>