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40" r:id="rId2"/>
    <p:sldId id="439" r:id="rId3"/>
    <p:sldId id="44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79" d="100"/>
          <a:sy n="79" d="100"/>
        </p:scale>
        <p:origin x="90" y="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20674"/>
            <a:ext cx="6174134" cy="122009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Radiobiology Research Working Group Meeting (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8</a:t>
            </a:r>
            <a:r>
              <a:rPr lang="en-GB" sz="28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</a:t>
            </a: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January 2021)</a:t>
            </a:r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85775" y="1340768"/>
            <a:ext cx="8406705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Present: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Jason Parsons </a:t>
            </a:r>
            <a:r>
              <a:rPr lang="en-GB" sz="2000" dirty="0" smtClean="0"/>
              <a:t>(University </a:t>
            </a:r>
            <a:r>
              <a:rPr lang="en-GB" sz="2000" dirty="0"/>
              <a:t>of Liverpool; Chair)</a:t>
            </a:r>
          </a:p>
          <a:p>
            <a:pPr marL="0" indent="0">
              <a:buNone/>
            </a:pPr>
            <a:r>
              <a:rPr lang="en-GB" sz="2000" dirty="0"/>
              <a:t>Ken Long </a:t>
            </a:r>
            <a:r>
              <a:rPr lang="en-GB" sz="2000" dirty="0" smtClean="0"/>
              <a:t>(Imperial </a:t>
            </a:r>
            <a:r>
              <a:rPr lang="en-GB" sz="2000" dirty="0"/>
              <a:t>College London)</a:t>
            </a:r>
          </a:p>
          <a:p>
            <a:pPr marL="0" indent="0">
              <a:buNone/>
            </a:pPr>
            <a:r>
              <a:rPr lang="en-GB" sz="2000" dirty="0"/>
              <a:t>Karen Kirkby </a:t>
            </a:r>
            <a:r>
              <a:rPr lang="en-GB" sz="2000" dirty="0" smtClean="0"/>
              <a:t>(University </a:t>
            </a:r>
            <a:r>
              <a:rPr lang="en-GB" sz="2000" dirty="0"/>
              <a:t>of Manchester)</a:t>
            </a:r>
          </a:p>
          <a:p>
            <a:pPr marL="0" indent="0">
              <a:buNone/>
            </a:pPr>
            <a:r>
              <a:rPr lang="en-GB" sz="2000" dirty="0"/>
              <a:t>Yolanda </a:t>
            </a:r>
            <a:r>
              <a:rPr lang="en-GB" sz="2000" dirty="0" err="1"/>
              <a:t>Presado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Institut</a:t>
            </a:r>
            <a:r>
              <a:rPr lang="en-GB" sz="2000" dirty="0" smtClean="0"/>
              <a:t> </a:t>
            </a:r>
            <a:r>
              <a:rPr lang="en-GB" sz="2000" dirty="0"/>
              <a:t>Curie)</a:t>
            </a:r>
          </a:p>
          <a:p>
            <a:pPr marL="0" indent="0">
              <a:buNone/>
            </a:pPr>
            <a:r>
              <a:rPr lang="en-GB" sz="2000" dirty="0"/>
              <a:t>Amato Giaccia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Mark Hill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Kristoffer Petersson </a:t>
            </a:r>
            <a:r>
              <a:rPr lang="en-GB" sz="2000" dirty="0" smtClean="0"/>
              <a:t>(University </a:t>
            </a:r>
            <a:r>
              <a:rPr lang="en-GB" sz="2000" dirty="0"/>
              <a:t>of Oxford)</a:t>
            </a:r>
          </a:p>
          <a:p>
            <a:pPr marL="0" indent="0">
              <a:buNone/>
            </a:pPr>
            <a:r>
              <a:rPr lang="en-GB" sz="2000" dirty="0"/>
              <a:t>Giuseppe Schettino </a:t>
            </a:r>
            <a:r>
              <a:rPr lang="en-GB" sz="2000" dirty="0" smtClean="0"/>
              <a:t>(National </a:t>
            </a:r>
            <a:r>
              <a:rPr lang="en-GB" sz="2000" dirty="0"/>
              <a:t>Physics Laboratory/University of Surrey)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b="1" dirty="0"/>
              <a:t>Apologies: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Kevin Prise </a:t>
            </a:r>
            <a:r>
              <a:rPr lang="en-GB" sz="2000" dirty="0" smtClean="0"/>
              <a:t>(Queen’s </a:t>
            </a:r>
            <a:r>
              <a:rPr lang="en-GB" sz="2000" dirty="0"/>
              <a:t>University Belfast)</a:t>
            </a:r>
          </a:p>
        </p:txBody>
      </p:sp>
    </p:spTree>
    <p:extLst>
      <p:ext uri="{BB962C8B-B14F-4D97-AF65-F5344CB8AC3E}">
        <p14:creationId xmlns:p14="http://schemas.microsoft.com/office/powerpoint/2010/main" val="388550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963" y="260648"/>
            <a:ext cx="8896677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b="1" u="sng" dirty="0" smtClean="0">
                <a:latin typeface="Calibri" panose="020F0502020204030204" pitchFamily="34" charset="0"/>
              </a:rPr>
              <a:t>Remit</a:t>
            </a:r>
            <a:r>
              <a:rPr lang="en-GB" altLang="en-US" sz="2400" dirty="0" smtClean="0">
                <a:latin typeface="Calibri" panose="020F0502020204030204" pitchFamily="34" charset="0"/>
              </a:rPr>
              <a:t>:- </a:t>
            </a:r>
            <a:r>
              <a:rPr lang="en-GB" sz="2400" dirty="0" smtClean="0"/>
              <a:t>Discussion </a:t>
            </a:r>
            <a:r>
              <a:rPr lang="en-GB" sz="2400" dirty="0"/>
              <a:t>was </a:t>
            </a:r>
            <a:r>
              <a:rPr lang="en-GB" sz="2400" dirty="0" smtClean="0"/>
              <a:t>centred </a:t>
            </a:r>
            <a:r>
              <a:rPr lang="en-GB" sz="2400" dirty="0"/>
              <a:t>around identification of novel radiobiological aspects and questions that could be critically addressed with the </a:t>
            </a:r>
            <a:r>
              <a:rPr lang="en-GB" sz="2400" dirty="0" err="1"/>
              <a:t>LhARA</a:t>
            </a:r>
            <a:r>
              <a:rPr lang="en-GB" sz="2400" dirty="0"/>
              <a:t> facility.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 </a:t>
            </a:r>
            <a:endParaRPr lang="en-GB" alt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9161" y="1700808"/>
            <a:ext cx="8820472" cy="49685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b="1" u="sng" dirty="0" smtClean="0">
                <a:latin typeface="Calibri" panose="020F0502020204030204" pitchFamily="34" charset="0"/>
              </a:rPr>
              <a:t>Key discussion points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Provides a reproducible, stable and reliable beam critical for acquiring accurate radiobiological data, and for performing systematic evaluations of the biological response.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Beam which is flexible, easily accessible, and potentially high throughput, unlike clinical facilities.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i="1" dirty="0">
                <a:latin typeface="Calibri" panose="020F0502020204030204" pitchFamily="34" charset="0"/>
              </a:rPr>
              <a:t>In vitro </a:t>
            </a:r>
            <a:r>
              <a:rPr lang="en-GB" altLang="en-US" sz="2000" dirty="0">
                <a:latin typeface="Calibri" panose="020F0502020204030204" pitchFamily="34" charset="0"/>
              </a:rPr>
              <a:t>and </a:t>
            </a:r>
            <a:r>
              <a:rPr lang="en-GB" altLang="en-US" sz="2000" i="1" dirty="0">
                <a:latin typeface="Calibri" panose="020F0502020204030204" pitchFamily="34" charset="0"/>
              </a:rPr>
              <a:t>in vivo </a:t>
            </a:r>
            <a:r>
              <a:rPr lang="en-GB" altLang="en-US" sz="2000" dirty="0">
                <a:latin typeface="Calibri" panose="020F0502020204030204" pitchFamily="34" charset="0"/>
              </a:rPr>
              <a:t>end-stations both for routine cell culture experiments, but also animal </a:t>
            </a:r>
            <a:r>
              <a:rPr lang="en-GB" altLang="en-US" sz="2000" dirty="0" smtClean="0">
                <a:latin typeface="Calibri" panose="020F0502020204030204" pitchFamily="34" charset="0"/>
              </a:rPr>
              <a:t>irradiations.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Stimulate </a:t>
            </a:r>
            <a:r>
              <a:rPr lang="en-GB" altLang="en-US" sz="2000" dirty="0">
                <a:latin typeface="Calibri" panose="020F0502020204030204" pitchFamily="34" charset="0"/>
              </a:rPr>
              <a:t>the analysis of more complex biological end-points; potential for live cell imaging.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Enable clinically-relevant dose fractionation experiments, and combinatorial treatments (e.g. targeted drugs/inhibitors).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Delivery of ultra high dose rates (FLASH) and the biology behind this phenomenon.</a:t>
            </a:r>
          </a:p>
          <a:p>
            <a:pPr>
              <a:spcBef>
                <a:spcPts val="0"/>
              </a:spcBef>
              <a:tabLst>
                <a:tab pos="542925" algn="l"/>
              </a:tabLst>
            </a:pPr>
            <a:r>
              <a:rPr lang="en-GB" altLang="en-US" sz="2000" dirty="0" smtClean="0">
                <a:latin typeface="Calibri" panose="020F0502020204030204" pitchFamily="34" charset="0"/>
              </a:rPr>
              <a:t>Unique ability to combine proton </a:t>
            </a:r>
            <a:r>
              <a:rPr lang="en-GB" altLang="en-US" sz="2000" dirty="0" err="1" smtClean="0">
                <a:latin typeface="Calibri" panose="020F0502020204030204" pitchFamily="34" charset="0"/>
              </a:rPr>
              <a:t>minibeam</a:t>
            </a:r>
            <a:r>
              <a:rPr lang="en-GB" altLang="en-US" sz="2000" dirty="0" smtClean="0">
                <a:latin typeface="Calibri" panose="020F0502020204030204" pitchFamily="34" charset="0"/>
              </a:rPr>
              <a:t> with FLASH.</a:t>
            </a:r>
            <a:endParaRPr lang="en-GB" alt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66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963" y="1844824"/>
            <a:ext cx="8896677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b="1" u="sng" dirty="0" smtClean="0">
                <a:latin typeface="Calibri" panose="020F0502020204030204" pitchFamily="34" charset="0"/>
              </a:rPr>
              <a:t>Next stage</a:t>
            </a:r>
            <a:r>
              <a:rPr lang="en-GB" altLang="en-US" sz="2400" dirty="0" smtClean="0">
                <a:latin typeface="Calibri" panose="020F0502020204030204" pitchFamily="34" charset="0"/>
              </a:rPr>
              <a:t>:- Further consideration of the major and key </a:t>
            </a:r>
            <a:r>
              <a:rPr lang="en-GB" sz="2400" dirty="0" smtClean="0"/>
              <a:t>biological questions </a:t>
            </a:r>
            <a:r>
              <a:rPr lang="en-GB" sz="2400" dirty="0"/>
              <a:t>that could be </a:t>
            </a:r>
            <a:r>
              <a:rPr lang="en-GB" sz="2400" dirty="0" smtClean="0"/>
              <a:t>addressed </a:t>
            </a:r>
            <a:r>
              <a:rPr lang="en-GB" sz="2400" dirty="0"/>
              <a:t>with </a:t>
            </a:r>
            <a:r>
              <a:rPr lang="en-GB" sz="2400" dirty="0" smtClean="0"/>
              <a:t>proton/ions delivered by </a:t>
            </a:r>
            <a:r>
              <a:rPr lang="en-GB" sz="2400" dirty="0" err="1" smtClean="0"/>
              <a:t>LhARA</a:t>
            </a:r>
            <a:r>
              <a:rPr lang="en-GB" sz="2400" dirty="0" smtClean="0"/>
              <a:t>, which would strengthen a case for support.</a:t>
            </a:r>
            <a:endParaRPr lang="en-GB" sz="24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 </a:t>
            </a:r>
            <a:endParaRPr lang="en-GB" altLang="en-US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44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254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Radiobiology Research Working Group Meeting (8th January 2021)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380</cp:revision>
  <dcterms:created xsi:type="dcterms:W3CDTF">2014-03-03T12:49:12Z</dcterms:created>
  <dcterms:modified xsi:type="dcterms:W3CDTF">2021-02-02T14:02:47Z</dcterms:modified>
</cp:coreProperties>
</file>