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445" r:id="rId3"/>
    <p:sldId id="263" r:id="rId4"/>
    <p:sldId id="444" r:id="rId5"/>
    <p:sldId id="294" r:id="rId6"/>
    <p:sldId id="373" r:id="rId7"/>
    <p:sldId id="389" r:id="rId8"/>
    <p:sldId id="433" r:id="rId9"/>
    <p:sldId id="446" r:id="rId10"/>
    <p:sldId id="44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4" autoAdjust="0"/>
    <p:restoredTop sz="94660"/>
  </p:normalViewPr>
  <p:slideViewPr>
    <p:cSldViewPr>
      <p:cViewPr varScale="1">
        <p:scale>
          <a:sx n="111" d="100"/>
          <a:sy n="111" d="100"/>
        </p:scale>
        <p:origin x="165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NSCC\All%20Clatterbridge%20clonogenic%20data%20J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80684784070704973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data'!$G$76:$G$79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03-4320-846D-83D9E177BAC2}"/>
            </c:ext>
          </c:extLst>
        </c:ser>
        <c:ser>
          <c:idx val="0"/>
          <c:order val="1"/>
          <c:tx>
            <c:v>11 MeV</c:v>
          </c:tx>
          <c:spPr>
            <a:ln w="15875"/>
          </c:spPr>
          <c:errBars>
            <c:errDir val="y"/>
            <c:errBarType val="both"/>
            <c:errValType val="cust"/>
            <c:noEndCap val="0"/>
            <c:pl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data'!$G$54:$G$57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03-4320-846D-83D9E177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04000"/>
        <c:axId val="84704576"/>
      </c:scatterChart>
      <c:valAx>
        <c:axId val="84704000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704576"/>
        <c:crossesAt val="0.1"/>
        <c:crossBetween val="midCat"/>
      </c:valAx>
      <c:valAx>
        <c:axId val="84704576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2445986745024116E-2"/>
              <c:y val="0.18005311929486531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84704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919400699912517"/>
          <c:y val="0.54128280839895015"/>
          <c:w val="0.2691393263342082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0297571461212227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AF-4182-A906-DEDBBE1032E2}"/>
            </c:ext>
          </c:extLst>
        </c:ser>
        <c:ser>
          <c:idx val="0"/>
          <c:order val="1"/>
          <c:tx>
            <c:v>11 MeV</c:v>
          </c:tx>
          <c:spPr>
            <a:ln w="158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AF-4182-A906-DEDBBE103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215089538195E-2"/>
              <c:y val="0.11436965989354853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8FA-4E8C-9DF6-B902366935AE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FA-4E8C-9DF6-B902366935AE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FA-4E8C-9DF6-B902366935AE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FA-4E8C-9DF6-B902366935AE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FA-4E8C-9DF6-B902366935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48521849953809"/>
          <c:y val="0"/>
          <c:w val="0.51964993666617321"/>
          <c:h val="0.2697220591131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'59MeV data'!$B$2</c:f>
              <c:strCache>
                <c:ptCount val="1"/>
                <c:pt idx="0">
                  <c:v>59MeV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2AC-4A86-B0AC-6C57575866AC}"/>
              </c:ext>
            </c:extLst>
          </c:dPt>
          <c:cat>
            <c:strRef>
              <c:f>'59MeV data'!$A$3:$A$96</c:f>
              <c:strCache>
                <c:ptCount val="94"/>
                <c:pt idx="0">
                  <c:v>Mock</c:v>
                </c:pt>
                <c:pt idx="1">
                  <c:v>MPND</c:v>
                </c:pt>
                <c:pt idx="2">
                  <c:v>UCHL1</c:v>
                </c:pt>
                <c:pt idx="3">
                  <c:v>BRCC3</c:v>
                </c:pt>
                <c:pt idx="4">
                  <c:v>USP4</c:v>
                </c:pt>
                <c:pt idx="5">
                  <c:v>JOSDI</c:v>
                </c:pt>
                <c:pt idx="6">
                  <c:v>FBX08</c:v>
                </c:pt>
                <c:pt idx="7">
                  <c:v>DUB3</c:v>
                </c:pt>
                <c:pt idx="8">
                  <c:v>FBX07</c:v>
                </c:pt>
                <c:pt idx="9">
                  <c:v>DUB1A</c:v>
                </c:pt>
                <c:pt idx="10">
                  <c:v>CYLD</c:v>
                </c:pt>
                <c:pt idx="11">
                  <c:v>USP27X</c:v>
                </c:pt>
                <c:pt idx="12">
                  <c:v>BAP1</c:v>
                </c:pt>
                <c:pt idx="13">
                  <c:v>USP3</c:v>
                </c:pt>
                <c:pt idx="14">
                  <c:v>OTUD1</c:v>
                </c:pt>
                <c:pt idx="15">
                  <c:v>AMSH</c:v>
                </c:pt>
                <c:pt idx="16">
                  <c:v>USP9X</c:v>
                </c:pt>
                <c:pt idx="17">
                  <c:v>MYSM1</c:v>
                </c:pt>
                <c:pt idx="18">
                  <c:v>OTUD4</c:v>
                </c:pt>
                <c:pt idx="19">
                  <c:v>OTUB2</c:v>
                </c:pt>
                <c:pt idx="20">
                  <c:v>USP6</c:v>
                </c:pt>
                <c:pt idx="21">
                  <c:v>USP44</c:v>
                </c:pt>
                <c:pt idx="22">
                  <c:v>USP52</c:v>
                </c:pt>
                <c:pt idx="23">
                  <c:v>OTUD6B</c:v>
                </c:pt>
                <c:pt idx="24">
                  <c:v>CEZANNE</c:v>
                </c:pt>
                <c:pt idx="25">
                  <c:v>SENP2</c:v>
                </c:pt>
                <c:pt idx="26">
                  <c:v>A20</c:v>
                </c:pt>
                <c:pt idx="27">
                  <c:v>USP47</c:v>
                </c:pt>
                <c:pt idx="28">
                  <c:v>OTUD7</c:v>
                </c:pt>
                <c:pt idx="29">
                  <c:v>USP41</c:v>
                </c:pt>
                <c:pt idx="30">
                  <c:v>UBL3</c:v>
                </c:pt>
                <c:pt idx="31">
                  <c:v>USP45</c:v>
                </c:pt>
                <c:pt idx="32">
                  <c:v>USP48</c:v>
                </c:pt>
                <c:pt idx="33">
                  <c:v>USP50</c:v>
                </c:pt>
                <c:pt idx="34">
                  <c:v>USP28</c:v>
                </c:pt>
                <c:pt idx="35">
                  <c:v>USP51</c:v>
                </c:pt>
                <c:pt idx="36">
                  <c:v>USP54</c:v>
                </c:pt>
                <c:pt idx="37">
                  <c:v>UBL4</c:v>
                </c:pt>
                <c:pt idx="38">
                  <c:v>USP15</c:v>
                </c:pt>
                <c:pt idx="39">
                  <c:v>USP5</c:v>
                </c:pt>
                <c:pt idx="40">
                  <c:v>USP9Y</c:v>
                </c:pt>
                <c:pt idx="41">
                  <c:v>USP40</c:v>
                </c:pt>
                <c:pt idx="42">
                  <c:v>USP49</c:v>
                </c:pt>
                <c:pt idx="43">
                  <c:v>USP21</c:v>
                </c:pt>
                <c:pt idx="44">
                  <c:v>UBR1</c:v>
                </c:pt>
                <c:pt idx="45">
                  <c:v>USP53</c:v>
                </c:pt>
                <c:pt idx="46">
                  <c:v>USP16</c:v>
                </c:pt>
                <c:pt idx="47">
                  <c:v>OTUD5</c:v>
                </c:pt>
                <c:pt idx="48">
                  <c:v>UBTD1</c:v>
                </c:pt>
                <c:pt idx="49">
                  <c:v>USP14</c:v>
                </c:pt>
                <c:pt idx="50">
                  <c:v>USP18</c:v>
                </c:pt>
                <c:pt idx="51">
                  <c:v>ATNX3</c:v>
                </c:pt>
                <c:pt idx="52">
                  <c:v>USP46</c:v>
                </c:pt>
                <c:pt idx="53">
                  <c:v>USP37</c:v>
                </c:pt>
                <c:pt idx="54">
                  <c:v>DC-UBP</c:v>
                </c:pt>
                <c:pt idx="55">
                  <c:v>USP26</c:v>
                </c:pt>
                <c:pt idx="56">
                  <c:v>USP25</c:v>
                </c:pt>
                <c:pt idx="57">
                  <c:v>OTUB1</c:v>
                </c:pt>
                <c:pt idx="58">
                  <c:v>USP2</c:v>
                </c:pt>
                <c:pt idx="59">
                  <c:v>USP1</c:v>
                </c:pt>
                <c:pt idx="60">
                  <c:v>UCHL5</c:v>
                </c:pt>
                <c:pt idx="61">
                  <c:v>USP10</c:v>
                </c:pt>
                <c:pt idx="62">
                  <c:v>USP13</c:v>
                </c:pt>
                <c:pt idx="63">
                  <c:v>USP24</c:v>
                </c:pt>
                <c:pt idx="64">
                  <c:v>USP22</c:v>
                </c:pt>
                <c:pt idx="65">
                  <c:v>USP17</c:v>
                </c:pt>
                <c:pt idx="66">
                  <c:v>USP8</c:v>
                </c:pt>
                <c:pt idx="67">
                  <c:v>USP35</c:v>
                </c:pt>
                <c:pt idx="68">
                  <c:v>PARP11</c:v>
                </c:pt>
                <c:pt idx="69">
                  <c:v>USP20</c:v>
                </c:pt>
                <c:pt idx="70">
                  <c:v>USP12</c:v>
                </c:pt>
                <c:pt idx="71">
                  <c:v>JOSD2</c:v>
                </c:pt>
                <c:pt idx="72">
                  <c:v>USP31</c:v>
                </c:pt>
                <c:pt idx="73">
                  <c:v>USP29</c:v>
                </c:pt>
                <c:pt idx="74">
                  <c:v>USP11</c:v>
                </c:pt>
                <c:pt idx="75">
                  <c:v>UCHL3</c:v>
                </c:pt>
                <c:pt idx="76">
                  <c:v>USP42</c:v>
                </c:pt>
                <c:pt idx="77">
                  <c:v>STAMBP1</c:v>
                </c:pt>
                <c:pt idx="78">
                  <c:v>USPL1</c:v>
                </c:pt>
                <c:pt idx="79">
                  <c:v>USP19</c:v>
                </c:pt>
                <c:pt idx="80">
                  <c:v>USP32</c:v>
                </c:pt>
                <c:pt idx="81">
                  <c:v>USP30</c:v>
                </c:pt>
                <c:pt idx="82">
                  <c:v>YODI</c:v>
                </c:pt>
                <c:pt idx="83">
                  <c:v>USP38</c:v>
                </c:pt>
                <c:pt idx="84">
                  <c:v>USP34</c:v>
                </c:pt>
                <c:pt idx="85">
                  <c:v>USP7</c:v>
                </c:pt>
                <c:pt idx="86">
                  <c:v>UEVLD</c:v>
                </c:pt>
                <c:pt idx="87">
                  <c:v>VCPIP1</c:v>
                </c:pt>
                <c:pt idx="88">
                  <c:v>ZRANB1</c:v>
                </c:pt>
                <c:pt idx="89">
                  <c:v>UFD1L</c:v>
                </c:pt>
                <c:pt idx="90">
                  <c:v>USP33</c:v>
                </c:pt>
                <c:pt idx="91">
                  <c:v>USP36</c:v>
                </c:pt>
                <c:pt idx="92">
                  <c:v>USP43</c:v>
                </c:pt>
                <c:pt idx="93">
                  <c:v>USP39</c:v>
                </c:pt>
              </c:strCache>
            </c:strRef>
          </c:cat>
          <c:val>
            <c:numRef>
              <c:f>'59MeV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5.3025344900000002</c:v>
                </c:pt>
                <c:pt idx="2">
                  <c:v>4.0589886660854404</c:v>
                </c:pt>
                <c:pt idx="3">
                  <c:v>2.1775756725418662</c:v>
                </c:pt>
                <c:pt idx="4">
                  <c:v>2.1319469902025276</c:v>
                </c:pt>
                <c:pt idx="5">
                  <c:v>1.98170282</c:v>
                </c:pt>
                <c:pt idx="6">
                  <c:v>1.96285453</c:v>
                </c:pt>
                <c:pt idx="7">
                  <c:v>1.8867256699999999</c:v>
                </c:pt>
                <c:pt idx="8">
                  <c:v>1.8730080639801694</c:v>
                </c:pt>
                <c:pt idx="9">
                  <c:v>1.7965345048707944</c:v>
                </c:pt>
                <c:pt idx="10">
                  <c:v>1.7584350799999999</c:v>
                </c:pt>
                <c:pt idx="11">
                  <c:v>1.7583533641469518</c:v>
                </c:pt>
                <c:pt idx="12">
                  <c:v>1.714330615714085</c:v>
                </c:pt>
                <c:pt idx="13">
                  <c:v>1.6263644736668148</c:v>
                </c:pt>
                <c:pt idx="14">
                  <c:v>1.6219792795463273</c:v>
                </c:pt>
                <c:pt idx="15">
                  <c:v>1.5916525779802944</c:v>
                </c:pt>
                <c:pt idx="16">
                  <c:v>1.4951579577911083</c:v>
                </c:pt>
                <c:pt idx="17">
                  <c:v>1.4592489772593817</c:v>
                </c:pt>
                <c:pt idx="18">
                  <c:v>1.41149261</c:v>
                </c:pt>
                <c:pt idx="19">
                  <c:v>1.37156524</c:v>
                </c:pt>
                <c:pt idx="20">
                  <c:v>1.3185440102488994</c:v>
                </c:pt>
                <c:pt idx="21">
                  <c:v>1.2905300031190765</c:v>
                </c:pt>
                <c:pt idx="22">
                  <c:v>1.2490525324424906</c:v>
                </c:pt>
                <c:pt idx="23">
                  <c:v>1.2426537799999999</c:v>
                </c:pt>
                <c:pt idx="24">
                  <c:v>1.2237526473853642</c:v>
                </c:pt>
                <c:pt idx="25">
                  <c:v>1.1937144665062365</c:v>
                </c:pt>
                <c:pt idx="26">
                  <c:v>1.1590343031053061</c:v>
                </c:pt>
                <c:pt idx="27">
                  <c:v>1.1385537822940748</c:v>
                </c:pt>
                <c:pt idx="28">
                  <c:v>1.1289548585016989</c:v>
                </c:pt>
                <c:pt idx="29">
                  <c:v>1.1225112229937833</c:v>
                </c:pt>
                <c:pt idx="30">
                  <c:v>1.0990848013285048</c:v>
                </c:pt>
                <c:pt idx="31">
                  <c:v>1.0574192800623665</c:v>
                </c:pt>
                <c:pt idx="32">
                  <c:v>1.0053496194760012</c:v>
                </c:pt>
                <c:pt idx="33">
                  <c:v>0.98804072743056603</c:v>
                </c:pt>
                <c:pt idx="34">
                  <c:v>0.98069700219553613</c:v>
                </c:pt>
                <c:pt idx="35">
                  <c:v>0.97007244875011578</c:v>
                </c:pt>
                <c:pt idx="36">
                  <c:v>0.92818211730357225</c:v>
                </c:pt>
                <c:pt idx="37">
                  <c:v>0.91842366485959315</c:v>
                </c:pt>
                <c:pt idx="38">
                  <c:v>0.90948863591057572</c:v>
                </c:pt>
                <c:pt idx="39">
                  <c:v>0.86264187698959727</c:v>
                </c:pt>
                <c:pt idx="40">
                  <c:v>0.84734830940250117</c:v>
                </c:pt>
                <c:pt idx="41">
                  <c:v>0.846733069244754</c:v>
                </c:pt>
                <c:pt idx="42">
                  <c:v>0.8210565345617522</c:v>
                </c:pt>
                <c:pt idx="43">
                  <c:v>0.8206501811990371</c:v>
                </c:pt>
                <c:pt idx="44">
                  <c:v>0.81915915915915938</c:v>
                </c:pt>
                <c:pt idx="45">
                  <c:v>0.80092085897626486</c:v>
                </c:pt>
                <c:pt idx="46">
                  <c:v>0.78463256384244295</c:v>
                </c:pt>
                <c:pt idx="47">
                  <c:v>0.77653543837777905</c:v>
                </c:pt>
                <c:pt idx="48">
                  <c:v>0.7716446934739617</c:v>
                </c:pt>
                <c:pt idx="49">
                  <c:v>0.74218252025385434</c:v>
                </c:pt>
                <c:pt idx="50">
                  <c:v>0.70939786254156412</c:v>
                </c:pt>
                <c:pt idx="51">
                  <c:v>0.70847500128259044</c:v>
                </c:pt>
                <c:pt idx="52">
                  <c:v>0.68379715701713251</c:v>
                </c:pt>
                <c:pt idx="53">
                  <c:v>0.67029278946022774</c:v>
                </c:pt>
                <c:pt idx="54">
                  <c:v>0.62505772103762058</c:v>
                </c:pt>
                <c:pt idx="55">
                  <c:v>0.62238158143045863</c:v>
                </c:pt>
                <c:pt idx="56">
                  <c:v>0.61599505050421011</c:v>
                </c:pt>
                <c:pt idx="57">
                  <c:v>0.60577305383564639</c:v>
                </c:pt>
                <c:pt idx="58">
                  <c:v>0.58107344393650229</c:v>
                </c:pt>
                <c:pt idx="59">
                  <c:v>0.55899439976905063</c:v>
                </c:pt>
                <c:pt idx="60">
                  <c:v>0.54212665219964495</c:v>
                </c:pt>
                <c:pt idx="61">
                  <c:v>0.52312527199972281</c:v>
                </c:pt>
                <c:pt idx="62">
                  <c:v>0.51006754911396857</c:v>
                </c:pt>
                <c:pt idx="63">
                  <c:v>0.50087234258399715</c:v>
                </c:pt>
                <c:pt idx="64">
                  <c:v>0.49050287541840071</c:v>
                </c:pt>
                <c:pt idx="65">
                  <c:v>0.48626775324164578</c:v>
                </c:pt>
                <c:pt idx="66">
                  <c:v>0.46304273799305889</c:v>
                </c:pt>
                <c:pt idx="67">
                  <c:v>0.45419271917611831</c:v>
                </c:pt>
                <c:pt idx="68">
                  <c:v>0.44156009036425753</c:v>
                </c:pt>
                <c:pt idx="69">
                  <c:v>0.43504039814445028</c:v>
                </c:pt>
                <c:pt idx="70">
                  <c:v>0.38958392335172864</c:v>
                </c:pt>
                <c:pt idx="71">
                  <c:v>0.38583209600663876</c:v>
                </c:pt>
                <c:pt idx="72">
                  <c:v>0.38400622995911576</c:v>
                </c:pt>
                <c:pt idx="73">
                  <c:v>0.35814304915840867</c:v>
                </c:pt>
                <c:pt idx="74">
                  <c:v>0.34541108385229913</c:v>
                </c:pt>
                <c:pt idx="75">
                  <c:v>0.33130752373995614</c:v>
                </c:pt>
                <c:pt idx="76">
                  <c:v>0.30795417193586405</c:v>
                </c:pt>
                <c:pt idx="77">
                  <c:v>0.30610854913089752</c:v>
                </c:pt>
                <c:pt idx="78">
                  <c:v>0.27299158169744914</c:v>
                </c:pt>
                <c:pt idx="79">
                  <c:v>0.26745778623032801</c:v>
                </c:pt>
                <c:pt idx="80">
                  <c:v>0.24984538744688989</c:v>
                </c:pt>
                <c:pt idx="81">
                  <c:v>0.24052130569351463</c:v>
                </c:pt>
                <c:pt idx="82">
                  <c:v>0.22093903484836672</c:v>
                </c:pt>
                <c:pt idx="83">
                  <c:v>0.21747151178609572</c:v>
                </c:pt>
                <c:pt idx="84">
                  <c:v>0.20831141024510258</c:v>
                </c:pt>
                <c:pt idx="85">
                  <c:v>0.20610832241988003</c:v>
                </c:pt>
                <c:pt idx="86">
                  <c:v>0.20138851924930021</c:v>
                </c:pt>
                <c:pt idx="87">
                  <c:v>0.1865283822587441</c:v>
                </c:pt>
                <c:pt idx="88">
                  <c:v>0.16158146729160416</c:v>
                </c:pt>
                <c:pt idx="89">
                  <c:v>0.15503243243243242</c:v>
                </c:pt>
                <c:pt idx="90">
                  <c:v>0.12502925707417176</c:v>
                </c:pt>
                <c:pt idx="91">
                  <c:v>0.10823309888059393</c:v>
                </c:pt>
                <c:pt idx="92">
                  <c:v>0.10627762766907767</c:v>
                </c:pt>
                <c:pt idx="93">
                  <c:v>3.7212795039053663E-2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C-4A86-B0AC-6C575758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2848"/>
        <c:axId val="141707520"/>
      </c:barChart>
      <c:catAx>
        <c:axId val="14126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7520"/>
        <c:crosses val="autoZero"/>
        <c:auto val="1"/>
        <c:lblAlgn val="ctr"/>
        <c:lblOffset val="100"/>
        <c:tickMarkSkip val="10"/>
        <c:noMultiLvlLbl val="0"/>
      </c:catAx>
      <c:valAx>
        <c:axId val="141707520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Normalised surviving</a:t>
                </a:r>
                <a:r>
                  <a:rPr lang="en-GB" baseline="0" dirty="0"/>
                  <a:t> fraction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26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682687616380449E-2"/>
          <c:y val="5.7204170296867599E-2"/>
          <c:w val="0.91890924022286802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Normalised surviving fraction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7952476592301"/>
          <c:y val="4.7006439459780662E-2"/>
          <c:w val="0.78942704118984319"/>
          <c:h val="0.69558848496853032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7.4602365099590173E-2</c:v>
                  </c:pt>
                  <c:pt idx="2">
                    <c:v>6.2634027979378143E-2</c:v>
                  </c:pt>
                  <c:pt idx="3">
                    <c:v>4.4101668218461974E-2</c:v>
                  </c:pt>
                </c:numCache>
              </c:numRef>
            </c:plus>
            <c:min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7.4602365099590173E-2</c:v>
                  </c:pt>
                  <c:pt idx="2">
                    <c:v>6.2634027979378143E-2</c:v>
                  </c:pt>
                  <c:pt idx="3">
                    <c:v>4.4101668218461974E-2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6'!$A$3:$A$6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6'!$F$3:$F$6</c:f>
              <c:numCache>
                <c:formatCode>General</c:formatCode>
                <c:ptCount val="4"/>
                <c:pt idx="0">
                  <c:v>1</c:v>
                </c:pt>
                <c:pt idx="1">
                  <c:v>0.66065125559340154</c:v>
                </c:pt>
                <c:pt idx="2">
                  <c:v>0.35954988075758587</c:v>
                </c:pt>
                <c:pt idx="3">
                  <c:v>0.1314991985574033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38-47F8-BB9E-A54FB33B7290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5.1300284958980202E-2</c:v>
                  </c:pt>
                  <c:pt idx="2">
                    <c:v>2.4659361954735778E-2</c:v>
                  </c:pt>
                  <c:pt idx="3">
                    <c:v>5.7946798312956205E-3</c:v>
                  </c:pt>
                </c:numCache>
              </c:numRef>
            </c:plus>
            <c:minus>
              <c:numRef>
                <c:f>' Final 6'!$H$10:$H$13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5.1300284958980202E-2</c:v>
                  </c:pt>
                  <c:pt idx="2">
                    <c:v>2.4659361954735778E-2</c:v>
                  </c:pt>
                  <c:pt idx="3">
                    <c:v>5.7946798312956205E-3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6'!$F$10:$F$13</c:f>
              <c:numCache>
                <c:formatCode>General</c:formatCode>
                <c:ptCount val="4"/>
                <c:pt idx="0">
                  <c:v>1</c:v>
                </c:pt>
                <c:pt idx="1">
                  <c:v>0.26546468665202932</c:v>
                </c:pt>
                <c:pt idx="2">
                  <c:v>8.5819410277331032E-2</c:v>
                </c:pt>
                <c:pt idx="3">
                  <c:v>2.2298876190599493E-2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38-47F8-BB9E-A54FB33B7290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0.10339986398641351</c:v>
                  </c:pt>
                  <c:pt idx="2">
                    <c:v>2.3710566973210879E-2</c:v>
                  </c:pt>
                  <c:pt idx="3">
                    <c:v>6.2051095122031864E-3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0.10339986398641351</c:v>
                  </c:pt>
                  <c:pt idx="2">
                    <c:v>2.3710566973210879E-2</c:v>
                  </c:pt>
                  <c:pt idx="3">
                    <c:v>6.2051095122031864E-3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6'!$A$16:$A$19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6'!$F$16:$F$19</c:f>
              <c:numCache>
                <c:formatCode>General</c:formatCode>
                <c:ptCount val="4"/>
                <c:pt idx="0">
                  <c:v>1</c:v>
                </c:pt>
                <c:pt idx="1">
                  <c:v>0.40917964574100862</c:v>
                </c:pt>
                <c:pt idx="2">
                  <c:v>9.2672428414853278E-2</c:v>
                </c:pt>
                <c:pt idx="3">
                  <c:v>2.828252338565811E-2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38-47F8-BB9E-A54FB33B7290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8.7244944214755732E-2</c:v>
                  </c:pt>
                  <c:pt idx="2">
                    <c:v>2.9462205063415271E-2</c:v>
                  </c:pt>
                  <c:pt idx="3">
                    <c:v>1.6359738443158887E-2</c:v>
                  </c:pt>
                </c:numCache>
              </c:numRef>
            </c:plus>
            <c:min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8.7244944214755732E-2</c:v>
                  </c:pt>
                  <c:pt idx="2">
                    <c:v>2.9462205063415271E-2</c:v>
                  </c:pt>
                  <c:pt idx="3">
                    <c:v>1.6359738443158887E-2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6'!$A$22:$A$25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6'!$F$22:$F$25</c:f>
              <c:numCache>
                <c:formatCode>General</c:formatCode>
                <c:ptCount val="4"/>
                <c:pt idx="0">
                  <c:v>1</c:v>
                </c:pt>
                <c:pt idx="1">
                  <c:v>0.26440773327106054</c:v>
                </c:pt>
                <c:pt idx="2">
                  <c:v>7.6106359250813757E-2</c:v>
                </c:pt>
                <c:pt idx="3">
                  <c:v>3.62962791254949E-2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938-47F8-BB9E-A54FB33B72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906432"/>
        <c:axId val="93695936"/>
      </c:scatterChart>
      <c:valAx>
        <c:axId val="93906432"/>
        <c:scaling>
          <c:orientation val="minMax"/>
          <c:max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695936"/>
        <c:crossesAt val="0"/>
        <c:crossBetween val="midCat"/>
      </c:valAx>
      <c:valAx>
        <c:axId val="93695936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906432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23353514044618"/>
          <c:y val="0.33982702794474912"/>
          <c:w val="0.35133763437752863"/>
          <c:h val="0.390649443570848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42263464549746"/>
          <c:y val="6.5319012736806875E-2"/>
          <c:w val="0.77264581394564991"/>
          <c:h val="0.7019164884103487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5.9283647638193118E-2</c:v>
                  </c:pt>
                  <c:pt idx="2">
                    <c:v>9.7005026740255837E-2</c:v>
                  </c:pt>
                  <c:pt idx="3">
                    <c:v>5.5707312746141949E-2</c:v>
                  </c:pt>
                </c:numCache>
              </c:numRef>
            </c:plus>
            <c:min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5.9283647638193118E-2</c:v>
                  </c:pt>
                  <c:pt idx="2">
                    <c:v>9.7005026740255837E-2</c:v>
                  </c:pt>
                  <c:pt idx="3">
                    <c:v>5.5707312746141949E-2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6'!$F$3:$F$6</c:f>
              <c:numCache>
                <c:formatCode>General</c:formatCode>
                <c:ptCount val="4"/>
                <c:pt idx="0">
                  <c:v>1</c:v>
                </c:pt>
                <c:pt idx="1">
                  <c:v>0.73149416286294999</c:v>
                </c:pt>
                <c:pt idx="2">
                  <c:v>0.42737403739600033</c:v>
                </c:pt>
                <c:pt idx="3">
                  <c:v>0.10486447281652966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DE-4DEA-A19D-21733F7CE272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6'!$F$10:$F$13</c:f>
              <c:numCache>
                <c:formatCode>General</c:formatCode>
                <c:ptCount val="4"/>
                <c:pt idx="0">
                  <c:v>1</c:v>
                </c:pt>
                <c:pt idx="1">
                  <c:v>0.42366539663822306</c:v>
                </c:pt>
                <c:pt idx="2">
                  <c:v>0.137110807320243</c:v>
                </c:pt>
                <c:pt idx="3">
                  <c:v>4.3120864670692122E-2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DE-4DEA-A19D-21733F7CE272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6'!$F$16:$F$19</c:f>
              <c:numCache>
                <c:formatCode>General</c:formatCode>
                <c:ptCount val="4"/>
                <c:pt idx="0">
                  <c:v>1</c:v>
                </c:pt>
                <c:pt idx="1">
                  <c:v>0.50007180418465247</c:v>
                </c:pt>
                <c:pt idx="2">
                  <c:v>0.23257342537240905</c:v>
                </c:pt>
                <c:pt idx="3">
                  <c:v>8.475635876252989E-2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ADE-4DEA-A19D-21733F7CE272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2.3840695148520049E-2</c:v>
                  </c:pt>
                  <c:pt idx="2">
                    <c:v>2.2025512087058469E-2</c:v>
                  </c:pt>
                  <c:pt idx="3">
                    <c:v>9.0355913260191916E-3</c:v>
                  </c:pt>
                </c:numCache>
              </c:numRef>
            </c:plus>
            <c:min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2.3840695148520049E-2</c:v>
                  </c:pt>
                  <c:pt idx="2">
                    <c:v>2.2025512087058469E-2</c:v>
                  </c:pt>
                  <c:pt idx="3">
                    <c:v>9.0355913260191916E-3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6'!$F$22:$F$25</c:f>
              <c:numCache>
                <c:formatCode>General</c:formatCode>
                <c:ptCount val="4"/>
                <c:pt idx="0">
                  <c:v>1</c:v>
                </c:pt>
                <c:pt idx="1">
                  <c:v>0.3109593049885217</c:v>
                </c:pt>
                <c:pt idx="2">
                  <c:v>8.3476061536265023E-2</c:v>
                </c:pt>
                <c:pt idx="3">
                  <c:v>2.1650175082557115E-2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ADE-4DEA-A19D-21733F7CE2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320576"/>
        <c:axId val="100401152"/>
      </c:scatterChart>
      <c:valAx>
        <c:axId val="39320576"/>
        <c:scaling>
          <c:orientation val="minMax"/>
          <c:max val="6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Dose (</a:t>
                </a:r>
                <a:r>
                  <a:rPr lang="en-GB" dirty="0" err="1"/>
                  <a:t>Gy</a:t>
                </a:r>
                <a:r>
                  <a:rPr lang="en-GB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0401152"/>
        <c:crossesAt val="0"/>
        <c:crossBetween val="midCat"/>
      </c:valAx>
      <c:valAx>
        <c:axId val="100401152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Surviving Fraction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9320576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78490140059767"/>
          <c:y val="0.40376495704739096"/>
          <c:w val="0.31958328834533878"/>
          <c:h val="0.32065063625612489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microsoft.com/office/2007/relationships/hdphoto" Target="../media/hdphoto7.wdp"/><Relationship Id="rId26" Type="http://schemas.openxmlformats.org/officeDocument/2006/relationships/image" Target="../media/image23.png"/><Relationship Id="rId21" Type="http://schemas.microsoft.com/office/2007/relationships/hdphoto" Target="../media/hdphoto8.wdp"/><Relationship Id="rId34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microsoft.com/office/2007/relationships/hdphoto" Target="../media/hdphoto4.wdp"/><Relationship Id="rId17" Type="http://schemas.openxmlformats.org/officeDocument/2006/relationships/image" Target="../media/image18.png"/><Relationship Id="rId25" Type="http://schemas.microsoft.com/office/2007/relationships/hdphoto" Target="../media/hdphoto10.wdp"/><Relationship Id="rId33" Type="http://schemas.microsoft.com/office/2007/relationships/hdphoto" Target="../media/hdphoto14.wdp"/><Relationship Id="rId2" Type="http://schemas.openxmlformats.org/officeDocument/2006/relationships/chart" Target="../charts/chart6.xml"/><Relationship Id="rId16" Type="http://schemas.microsoft.com/office/2007/relationships/hdphoto" Target="../media/hdphoto6.wdp"/><Relationship Id="rId20" Type="http://schemas.openxmlformats.org/officeDocument/2006/relationships/image" Target="../media/image20.png"/><Relationship Id="rId29" Type="http://schemas.microsoft.com/office/2007/relationships/hdphoto" Target="../media/hdphoto12.wdp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5.png"/><Relationship Id="rId24" Type="http://schemas.openxmlformats.org/officeDocument/2006/relationships/image" Target="../media/image22.png"/><Relationship Id="rId32" Type="http://schemas.openxmlformats.org/officeDocument/2006/relationships/image" Target="../media/image26.png"/><Relationship Id="rId37" Type="http://schemas.microsoft.com/office/2007/relationships/hdphoto" Target="../media/hdphoto16.wdp"/><Relationship Id="rId5" Type="http://schemas.openxmlformats.org/officeDocument/2006/relationships/image" Target="../media/image12.png"/><Relationship Id="rId15" Type="http://schemas.openxmlformats.org/officeDocument/2006/relationships/image" Target="../media/image17.png"/><Relationship Id="rId23" Type="http://schemas.microsoft.com/office/2007/relationships/hdphoto" Target="../media/hdphoto9.wdp"/><Relationship Id="rId28" Type="http://schemas.openxmlformats.org/officeDocument/2006/relationships/image" Target="../media/image24.png"/><Relationship Id="rId36" Type="http://schemas.openxmlformats.org/officeDocument/2006/relationships/image" Target="../media/image28.png"/><Relationship Id="rId10" Type="http://schemas.microsoft.com/office/2007/relationships/hdphoto" Target="../media/hdphoto3.wdp"/><Relationship Id="rId19" Type="http://schemas.openxmlformats.org/officeDocument/2006/relationships/image" Target="../media/image19.tiff"/><Relationship Id="rId31" Type="http://schemas.microsoft.com/office/2007/relationships/hdphoto" Target="../media/hdphoto13.wdp"/><Relationship Id="rId4" Type="http://schemas.openxmlformats.org/officeDocument/2006/relationships/image" Target="../media/image11.tiff"/><Relationship Id="rId9" Type="http://schemas.openxmlformats.org/officeDocument/2006/relationships/image" Target="../media/image14.png"/><Relationship Id="rId14" Type="http://schemas.microsoft.com/office/2007/relationships/hdphoto" Target="../media/hdphoto5.wdp"/><Relationship Id="rId22" Type="http://schemas.openxmlformats.org/officeDocument/2006/relationships/image" Target="../media/image21.png"/><Relationship Id="rId27" Type="http://schemas.microsoft.com/office/2007/relationships/hdphoto" Target="../media/hdphoto11.wdp"/><Relationship Id="rId30" Type="http://schemas.openxmlformats.org/officeDocument/2006/relationships/image" Target="../media/image25.png"/><Relationship Id="rId35" Type="http://schemas.microsoft.com/office/2007/relationships/hdphoto" Target="../media/hdphoto15.wdp"/><Relationship Id="rId8" Type="http://schemas.microsoft.com/office/2007/relationships/hdphoto" Target="../media/hdphoto2.wdp"/><Relationship Id="rId3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611560" y="2128856"/>
            <a:ext cx="770495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 effect </a:t>
            </a:r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ionising radiation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51" name="Picture 1" descr="cid:E8F143A6-9CF7-4C86-BBA7-7E0F5CD15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539750" y="4141834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725906"/>
            <a:ext cx="1720851" cy="7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BD0CD9-B880-4473-8A1C-E50841BB1F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CAD839-21EF-4263-9B72-A5C115B0D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23528" y="5417187"/>
            <a:ext cx="2052054" cy="1066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431500"/>
            <a:ext cx="2721151" cy="105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963" y="260648"/>
            <a:ext cx="8896677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b="1" u="sng" dirty="0" smtClean="0">
                <a:latin typeface="Calibri" panose="020F0502020204030204" pitchFamily="34" charset="0"/>
              </a:rPr>
              <a:t>Remit</a:t>
            </a:r>
            <a:r>
              <a:rPr lang="en-GB" altLang="en-US" sz="2400" dirty="0" smtClean="0">
                <a:latin typeface="Calibri" panose="020F0502020204030204" pitchFamily="34" charset="0"/>
              </a:rPr>
              <a:t>:- </a:t>
            </a:r>
            <a:r>
              <a:rPr lang="en-GB" sz="2400" dirty="0" smtClean="0"/>
              <a:t>Discussion </a:t>
            </a:r>
            <a:r>
              <a:rPr lang="en-GB" sz="2400" dirty="0"/>
              <a:t>was </a:t>
            </a:r>
            <a:r>
              <a:rPr lang="en-GB" sz="2400" dirty="0" smtClean="0"/>
              <a:t>centred </a:t>
            </a:r>
            <a:r>
              <a:rPr lang="en-GB" sz="2400" dirty="0"/>
              <a:t>around identification of novel radiobiological aspects and questions that could be critically addressed with the </a:t>
            </a:r>
            <a:r>
              <a:rPr lang="en-GB" sz="2400" dirty="0" err="1"/>
              <a:t>LhARA</a:t>
            </a:r>
            <a:r>
              <a:rPr lang="en-GB" sz="2400" dirty="0"/>
              <a:t> facility.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9161" y="1628800"/>
            <a:ext cx="8820472" cy="49685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b="1" u="sng" dirty="0" smtClean="0">
                <a:latin typeface="Calibri" panose="020F0502020204030204" pitchFamily="34" charset="0"/>
              </a:rPr>
              <a:t>Key discussion points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Provides a reproducible, stable and reliable beam critical for acquiring accurate radiobiological data, and for performing systematic evaluations of the biological response.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Beam which is flexible, easily accessible, and potentially high throughput, unlike clinical facilities.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i="1" dirty="0">
                <a:latin typeface="Calibri" panose="020F0502020204030204" pitchFamily="34" charset="0"/>
              </a:rPr>
              <a:t>In vitro </a:t>
            </a:r>
            <a:r>
              <a:rPr lang="en-GB" altLang="en-US" sz="2000" dirty="0">
                <a:latin typeface="Calibri" panose="020F0502020204030204" pitchFamily="34" charset="0"/>
              </a:rPr>
              <a:t>and </a:t>
            </a:r>
            <a:r>
              <a:rPr lang="en-GB" altLang="en-US" sz="2000" i="1" dirty="0">
                <a:latin typeface="Calibri" panose="020F0502020204030204" pitchFamily="34" charset="0"/>
              </a:rPr>
              <a:t>in vivo </a:t>
            </a:r>
            <a:r>
              <a:rPr lang="en-GB" altLang="en-US" sz="2000" dirty="0">
                <a:latin typeface="Calibri" panose="020F0502020204030204" pitchFamily="34" charset="0"/>
              </a:rPr>
              <a:t>end-stations both for routine cell culture experiments, but also animal </a:t>
            </a:r>
            <a:r>
              <a:rPr lang="en-GB" altLang="en-US" sz="2000" dirty="0" smtClean="0">
                <a:latin typeface="Calibri" panose="020F0502020204030204" pitchFamily="34" charset="0"/>
              </a:rPr>
              <a:t>irradiations.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Stimulate </a:t>
            </a:r>
            <a:r>
              <a:rPr lang="en-GB" altLang="en-US" sz="2000" dirty="0">
                <a:latin typeface="Calibri" panose="020F0502020204030204" pitchFamily="34" charset="0"/>
              </a:rPr>
              <a:t>the analysis of more complex biological end-points; potential for live cell imaging.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Enable clinically-relevant dose fractionation experiments, and combinatorial treatments (e.g. targeted drugs/inhibitors).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Delivery of ultra high dose rates (FLASH) and the biology behind this phenomenon.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Unique ability to combine proton </a:t>
            </a:r>
            <a:r>
              <a:rPr lang="en-GB" altLang="en-US" sz="2000" dirty="0" err="1" smtClean="0">
                <a:latin typeface="Calibri" panose="020F0502020204030204" pitchFamily="34" charset="0"/>
              </a:rPr>
              <a:t>minibeam</a:t>
            </a:r>
            <a:r>
              <a:rPr lang="en-GB" altLang="en-US" sz="2000" dirty="0" smtClean="0">
                <a:latin typeface="Calibri" panose="020F0502020204030204" pitchFamily="34" charset="0"/>
              </a:rPr>
              <a:t> with FLASH.</a:t>
            </a:r>
          </a:p>
        </p:txBody>
      </p:sp>
    </p:spTree>
    <p:extLst>
      <p:ext uri="{BB962C8B-B14F-4D97-AF65-F5344CB8AC3E}">
        <p14:creationId xmlns:p14="http://schemas.microsoft.com/office/powerpoint/2010/main" val="41189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90500" y="476672"/>
            <a:ext cx="8886825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Factors affecting the biological response to ionising radiation</a:t>
            </a:r>
            <a:endParaRPr lang="en-US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916832"/>
            <a:ext cx="8208912" cy="259228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600" b="1" dirty="0" smtClean="0">
                <a:latin typeface="Calibri" panose="020F0502020204030204" pitchFamily="34" charset="0"/>
              </a:rPr>
              <a:t>Inherent radiosensitivity of the cells/tissues.</a:t>
            </a:r>
          </a:p>
          <a:p>
            <a:r>
              <a:rPr lang="en-US" altLang="en-US" sz="2600" b="1" dirty="0" smtClean="0">
                <a:latin typeface="Calibri" panose="020F0502020204030204" pitchFamily="34" charset="0"/>
              </a:rPr>
              <a:t>DNA repair capacity and efficiency of cells.</a:t>
            </a:r>
          </a:p>
          <a:p>
            <a:r>
              <a:rPr lang="en-US" altLang="en-US" sz="2600" b="1" dirty="0" smtClean="0">
                <a:latin typeface="Calibri" panose="020F0502020204030204" pitchFamily="34" charset="0"/>
              </a:rPr>
              <a:t>Degree of hypoxia (reduced oxygenation).</a:t>
            </a:r>
          </a:p>
          <a:p>
            <a:r>
              <a:rPr lang="en-US" altLang="en-US" sz="2600" b="1" dirty="0" smtClean="0">
                <a:latin typeface="Calibri" panose="020F0502020204030204" pitchFamily="34" charset="0"/>
              </a:rPr>
              <a:t>Cell proliferation and repopulation rates.</a:t>
            </a:r>
          </a:p>
          <a:p>
            <a:r>
              <a:rPr lang="en-US" altLang="en-US" sz="2600" b="1" dirty="0" smtClean="0">
                <a:latin typeface="Calibri" panose="020F0502020204030204" pitchFamily="34" charset="0"/>
              </a:rPr>
              <a:t>Immune microenvironment.</a:t>
            </a:r>
          </a:p>
          <a:p>
            <a:r>
              <a:rPr lang="en-US" altLang="en-US" sz="2600" b="1" dirty="0" smtClean="0">
                <a:latin typeface="Calibri" panose="020F0502020204030204" pitchFamily="34" charset="0"/>
              </a:rPr>
              <a:t>Physical factors (e.g. dose, dose rate, particle type, LET)</a:t>
            </a:r>
            <a:endParaRPr lang="en-US" altLang="en-US" sz="2600" b="1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5013176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4 R’s of radiobiology</a:t>
            </a:r>
            <a:r>
              <a:rPr lang="en-GB" sz="2000" dirty="0" smtClean="0">
                <a:solidFill>
                  <a:srgbClr val="000000"/>
                </a:solidFill>
              </a:rPr>
              <a:t>:- </a:t>
            </a:r>
            <a:r>
              <a:rPr lang="en-GB" sz="2000" b="1" dirty="0" smtClean="0">
                <a:solidFill>
                  <a:srgbClr val="000000"/>
                </a:solidFill>
              </a:rPr>
              <a:t>R</a:t>
            </a:r>
            <a:r>
              <a:rPr lang="en-GB" sz="2000" dirty="0" smtClean="0">
                <a:solidFill>
                  <a:srgbClr val="000000"/>
                </a:solidFill>
              </a:rPr>
              <a:t>epair </a:t>
            </a:r>
            <a:r>
              <a:rPr lang="en-GB" sz="2000" dirty="0">
                <a:solidFill>
                  <a:srgbClr val="000000"/>
                </a:solidFill>
              </a:rPr>
              <a:t>of DNA damage, </a:t>
            </a:r>
            <a:r>
              <a:rPr lang="en-GB" sz="2000" b="1" dirty="0" smtClean="0">
                <a:solidFill>
                  <a:srgbClr val="000000"/>
                </a:solidFill>
              </a:rPr>
              <a:t>R</a:t>
            </a:r>
            <a:r>
              <a:rPr lang="en-GB" sz="2000" dirty="0" smtClean="0">
                <a:solidFill>
                  <a:srgbClr val="000000"/>
                </a:solidFill>
              </a:rPr>
              <a:t>edistribution </a:t>
            </a:r>
            <a:r>
              <a:rPr lang="en-GB" sz="2000" dirty="0">
                <a:solidFill>
                  <a:srgbClr val="000000"/>
                </a:solidFill>
              </a:rPr>
              <a:t>of cells in the cell cycle, </a:t>
            </a:r>
            <a:r>
              <a:rPr lang="en-GB" sz="2000" dirty="0" smtClean="0">
                <a:solidFill>
                  <a:srgbClr val="000000"/>
                </a:solidFill>
              </a:rPr>
              <a:t>cell </a:t>
            </a:r>
            <a:r>
              <a:rPr lang="en-GB" sz="2000" b="1" dirty="0" smtClean="0">
                <a:solidFill>
                  <a:srgbClr val="000000"/>
                </a:solidFill>
              </a:rPr>
              <a:t>R</a:t>
            </a:r>
            <a:r>
              <a:rPr lang="en-GB" sz="2000" dirty="0" smtClean="0">
                <a:solidFill>
                  <a:srgbClr val="000000"/>
                </a:solidFill>
              </a:rPr>
              <a:t>epopulation</a:t>
            </a:r>
            <a:r>
              <a:rPr lang="en-GB" sz="2000" dirty="0">
                <a:solidFill>
                  <a:srgbClr val="000000"/>
                </a:solidFill>
              </a:rPr>
              <a:t>, and </a:t>
            </a:r>
            <a:r>
              <a:rPr lang="en-GB" sz="2000" b="1" dirty="0" err="1" smtClean="0">
                <a:solidFill>
                  <a:srgbClr val="000000"/>
                </a:solidFill>
              </a:rPr>
              <a:t>R</a:t>
            </a:r>
            <a:r>
              <a:rPr lang="en-GB" sz="2000" dirty="0" err="1" smtClean="0">
                <a:solidFill>
                  <a:srgbClr val="000000"/>
                </a:solidFill>
              </a:rPr>
              <a:t>eoxygenation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0000"/>
                </a:solidFill>
              </a:rPr>
              <a:t>of </a:t>
            </a:r>
            <a:r>
              <a:rPr lang="en-GB" sz="2000" dirty="0" smtClean="0">
                <a:solidFill>
                  <a:srgbClr val="000000"/>
                </a:solidFill>
              </a:rPr>
              <a:t>previously hypoxic tumours (Withers, 1975).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5039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4" y="1835150"/>
            <a:ext cx="4097338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90500" y="114300"/>
            <a:ext cx="8886825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The critical cellular target for IR is DNA and damage complexity is dependant on ionisation density</a:t>
            </a:r>
            <a:endParaRPr lang="en-US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B22EF1-5ADF-45A8-A083-727638E6793C}"/>
              </a:ext>
            </a:extLst>
          </p:cNvPr>
          <p:cNvGrpSpPr/>
          <p:nvPr/>
        </p:nvGrpSpPr>
        <p:grpSpPr>
          <a:xfrm>
            <a:off x="4788024" y="2060848"/>
            <a:ext cx="4348098" cy="3355330"/>
            <a:chOff x="4788024" y="1873870"/>
            <a:chExt cx="4348098" cy="3355330"/>
          </a:xfrm>
        </p:grpSpPr>
        <p:grpSp>
          <p:nvGrpSpPr>
            <p:cNvPr id="2" name="Group 1"/>
            <p:cNvGrpSpPr/>
            <p:nvPr/>
          </p:nvGrpSpPr>
          <p:grpSpPr>
            <a:xfrm>
              <a:off x="4788024" y="1873870"/>
              <a:ext cx="4348098" cy="3355330"/>
              <a:chOff x="4788024" y="1873870"/>
              <a:chExt cx="4348098" cy="335533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788024" y="1873870"/>
                <a:ext cx="4348098" cy="1770504"/>
                <a:chOff x="4788024" y="1873870"/>
                <a:chExt cx="4348098" cy="1770504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4788024" y="2327746"/>
                  <a:ext cx="2446263" cy="1316628"/>
                  <a:chOff x="4788024" y="2327746"/>
                  <a:chExt cx="2446263" cy="1316628"/>
                </a:xfrm>
              </p:grpSpPr>
              <p:pic>
                <p:nvPicPr>
                  <p:cNvPr id="5" name="Picture 1" descr="DNA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0112" y="2400771"/>
                    <a:ext cx="1654175" cy="4254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6" name="Rectangle 5"/>
                  <p:cNvSpPr/>
                  <p:nvPr/>
                </p:nvSpPr>
                <p:spPr>
                  <a:xfrm>
                    <a:off x="6321474" y="2327746"/>
                    <a:ext cx="46038" cy="2857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>
                      <a:latin typeface="+mj-lt"/>
                    </a:endParaRPr>
                  </a:p>
                </p:txBody>
              </p:sp>
              <p:cxnSp>
                <p:nvCxnSpPr>
                  <p:cNvPr id="3" name="Straight Arrow Connector 2"/>
                  <p:cNvCxnSpPr/>
                  <p:nvPr/>
                </p:nvCxnSpPr>
                <p:spPr>
                  <a:xfrm flipV="1">
                    <a:off x="4788024" y="2719859"/>
                    <a:ext cx="576064" cy="212725"/>
                  </a:xfrm>
                  <a:prstGeom prst="straightConnector1">
                    <a:avLst/>
                  </a:prstGeom>
                  <a:ln w="12700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9" name="Picture 1" descr="DNA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0112" y="3212574"/>
                    <a:ext cx="1654175" cy="4254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0" name="Rectangle 9"/>
                  <p:cNvSpPr/>
                  <p:nvPr/>
                </p:nvSpPr>
                <p:spPr>
                  <a:xfrm flipH="1">
                    <a:off x="6640560" y="3212574"/>
                    <a:ext cx="46038" cy="431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>
                      <a:latin typeface="+mj-lt"/>
                    </a:endParaRPr>
                  </a:p>
                </p:txBody>
              </p:sp>
              <p:cxnSp>
                <p:nvCxnSpPr>
                  <p:cNvPr id="11" name="Straight Arrow Connector 10"/>
                  <p:cNvCxnSpPr/>
                  <p:nvPr/>
                </p:nvCxnSpPr>
                <p:spPr>
                  <a:xfrm>
                    <a:off x="4788024" y="3212574"/>
                    <a:ext cx="576064" cy="182071"/>
                  </a:xfrm>
                  <a:prstGeom prst="straightConnector1">
                    <a:avLst/>
                  </a:prstGeom>
                  <a:ln w="12700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Rectangle 3"/>
                <p:cNvSpPr txBox="1">
                  <a:spLocks noChangeArrowheads="1"/>
                </p:cNvSpPr>
                <p:nvPr/>
              </p:nvSpPr>
              <p:spPr>
                <a:xfrm>
                  <a:off x="7218671" y="1873870"/>
                  <a:ext cx="1917451" cy="45923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90000"/>
                    </a:lnSpc>
                    <a:buNone/>
                    <a:tabLst>
                      <a:tab pos="542925" algn="l"/>
                    </a:tabLst>
                  </a:pPr>
                  <a:r>
                    <a:rPr lang="en-GB" sz="2400" dirty="0">
                      <a:solidFill>
                        <a:srgbClr val="C00000"/>
                      </a:solidFill>
                      <a:latin typeface="+mj-lt"/>
                    </a:rPr>
                    <a:t>Repair time</a:t>
                  </a:r>
                </a:p>
                <a:p>
                  <a:pPr>
                    <a:lnSpc>
                      <a:spcPct val="90000"/>
                    </a:lnSpc>
                    <a:buFontTx/>
                    <a:buNone/>
                    <a:tabLst>
                      <a:tab pos="542925" algn="l"/>
                    </a:tabLst>
                  </a:pPr>
                  <a:endParaRPr lang="en-US" sz="2400" dirty="0">
                    <a:solidFill>
                      <a:srgbClr val="C00000"/>
                    </a:solidFill>
                    <a:latin typeface="+mj-lt"/>
                  </a:endParaRPr>
                </a:p>
              </p:txBody>
            </p:sp>
            <p:sp>
              <p:nvSpPr>
                <p:cNvPr id="29" name="Rectangle 3"/>
                <p:cNvSpPr txBox="1">
                  <a:spLocks noChangeArrowheads="1"/>
                </p:cNvSpPr>
                <p:nvPr/>
              </p:nvSpPr>
              <p:spPr>
                <a:xfrm>
                  <a:off x="7599412" y="2411655"/>
                  <a:ext cx="1323762" cy="45923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90000"/>
                    </a:lnSpc>
                    <a:buNone/>
                    <a:tabLst>
                      <a:tab pos="542925" algn="l"/>
                    </a:tabLst>
                  </a:pPr>
                  <a:r>
                    <a:rPr lang="en-GB" sz="2400" dirty="0">
                      <a:solidFill>
                        <a:srgbClr val="C00000"/>
                      </a:solidFill>
                      <a:latin typeface="+mj-lt"/>
                    </a:rPr>
                    <a:t>&lt;1 h</a:t>
                  </a:r>
                </a:p>
                <a:p>
                  <a:pPr>
                    <a:lnSpc>
                      <a:spcPct val="90000"/>
                    </a:lnSpc>
                    <a:buFontTx/>
                    <a:buNone/>
                    <a:tabLst>
                      <a:tab pos="542925" algn="l"/>
                    </a:tabLst>
                  </a:pPr>
                  <a:endParaRPr lang="en-US" sz="2400" dirty="0">
                    <a:solidFill>
                      <a:srgbClr val="C00000"/>
                    </a:solidFill>
                    <a:latin typeface="+mj-lt"/>
                  </a:endParaRPr>
                </a:p>
              </p:txBody>
            </p:sp>
            <p:sp>
              <p:nvSpPr>
                <p:cNvPr id="30" name="Rectangle 3"/>
                <p:cNvSpPr txBox="1">
                  <a:spLocks noChangeArrowheads="1"/>
                </p:cNvSpPr>
                <p:nvPr/>
              </p:nvSpPr>
              <p:spPr>
                <a:xfrm>
                  <a:off x="7599412" y="3167547"/>
                  <a:ext cx="1323762" cy="45923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90000"/>
                    </a:lnSpc>
                    <a:buNone/>
                    <a:tabLst>
                      <a:tab pos="542925" algn="l"/>
                    </a:tabLst>
                  </a:pPr>
                  <a:r>
                    <a:rPr lang="en-GB" sz="2400" dirty="0">
                      <a:solidFill>
                        <a:srgbClr val="C00000"/>
                      </a:solidFill>
                      <a:latin typeface="+mj-lt"/>
                    </a:rPr>
                    <a:t>&lt;2 h</a:t>
                  </a:r>
                </a:p>
                <a:p>
                  <a:pPr>
                    <a:lnSpc>
                      <a:spcPct val="90000"/>
                    </a:lnSpc>
                    <a:buFontTx/>
                    <a:buNone/>
                    <a:tabLst>
                      <a:tab pos="542925" algn="l"/>
                    </a:tabLst>
                  </a:pPr>
                  <a:endParaRPr lang="en-US" sz="2400" dirty="0">
                    <a:solidFill>
                      <a:srgbClr val="C0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4828056" y="4437112"/>
                <a:ext cx="4095118" cy="792088"/>
                <a:chOff x="4828056" y="4437112"/>
                <a:chExt cx="4095118" cy="792088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4828056" y="4457675"/>
                  <a:ext cx="2771356" cy="771525"/>
                  <a:chOff x="4828056" y="4457675"/>
                  <a:chExt cx="2771356" cy="771525"/>
                </a:xfrm>
              </p:grpSpPr>
              <p:sp>
                <p:nvSpPr>
                  <p:cNvPr id="25" name="AutoShape 15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5422826" y="4937101"/>
                    <a:ext cx="193675" cy="273050"/>
                  </a:xfrm>
                  <a:prstGeom prst="irregularSeal1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</p:spPr>
                <p:txBody>
                  <a:bodyPr vert="eaVert"/>
                  <a:lstStyle/>
                  <a:p>
                    <a:endParaRPr lang="en-US" sz="1400">
                      <a:latin typeface="+mj-lt"/>
                      <a:cs typeface="Arial" charset="0"/>
                    </a:endParaRPr>
                  </a:p>
                </p:txBody>
              </p:sp>
              <p:pic>
                <p:nvPicPr>
                  <p:cNvPr id="19" name="Picture 1" descr="DNA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0112" y="4457675"/>
                    <a:ext cx="1654175" cy="4238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0" name="AutoShape 15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6590555" y="4587057"/>
                    <a:ext cx="192087" cy="273050"/>
                  </a:xfrm>
                  <a:prstGeom prst="irregularSeal1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</p:spPr>
                <p:txBody>
                  <a:bodyPr vert="eaVert"/>
                  <a:lstStyle/>
                  <a:p>
                    <a:pPr>
                      <a:defRPr/>
                    </a:pPr>
                    <a:endParaRPr lang="en-US" sz="1050">
                      <a:latin typeface="+mj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" name="AutoShape 15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6369893" y="4490219"/>
                    <a:ext cx="192088" cy="273050"/>
                  </a:xfrm>
                  <a:prstGeom prst="irregularSeal1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</p:spPr>
                <p:txBody>
                  <a:bodyPr vert="eaVert"/>
                  <a:lstStyle/>
                  <a:p>
                    <a:pPr>
                      <a:defRPr/>
                    </a:pPr>
                    <a:endParaRPr lang="en-US" sz="1050">
                      <a:latin typeface="+mj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AutoShape 15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6174630" y="4555307"/>
                    <a:ext cx="192087" cy="273050"/>
                  </a:xfrm>
                  <a:prstGeom prst="irregularSeal1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</p:spPr>
                <p:txBody>
                  <a:bodyPr vert="eaVert"/>
                  <a:lstStyle/>
                  <a:p>
                    <a:pPr>
                      <a:defRPr/>
                    </a:pPr>
                    <a:endParaRPr lang="en-US" sz="1050">
                      <a:latin typeface="+mj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AutoShape 15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6727080" y="4490219"/>
                    <a:ext cx="192088" cy="273050"/>
                  </a:xfrm>
                  <a:prstGeom prst="irregularSeal1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</p:spPr>
                <p:txBody>
                  <a:bodyPr vert="eaVert"/>
                  <a:lstStyle/>
                  <a:p>
                    <a:pPr>
                      <a:defRPr/>
                    </a:pPr>
                    <a:endParaRPr lang="en-US" sz="1050">
                      <a:latin typeface="+mj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" name="Text 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75337" y="4924400"/>
                    <a:ext cx="2124075" cy="304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marL="346075" indent="-346075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/>
                    <a:r>
                      <a:rPr lang="en-GB" sz="1400" dirty="0">
                        <a:solidFill>
                          <a:srgbClr val="000000"/>
                        </a:solidFill>
                        <a:latin typeface="+mj-lt"/>
                        <a:ea typeface="Times New Roman" pitchFamily="18" charset="0"/>
                        <a:cs typeface="Arial" charset="0"/>
                      </a:rPr>
                      <a:t>-Base damage/SSB/DSBs</a:t>
                    </a:r>
                    <a:endParaRPr lang="en-GB" sz="1400" dirty="0">
                      <a:latin typeface="+mj-lt"/>
                      <a:ea typeface="Times New Roman" pitchFamily="18" charset="0"/>
                      <a:cs typeface="Arial" charset="0"/>
                    </a:endParaRPr>
                  </a:p>
                </p:txBody>
              </p:sp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4828056" y="4578570"/>
                    <a:ext cx="576064" cy="0"/>
                  </a:xfrm>
                  <a:prstGeom prst="straightConnector1">
                    <a:avLst/>
                  </a:prstGeom>
                  <a:ln w="12700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" name="Rectangle 3"/>
                <p:cNvSpPr txBox="1">
                  <a:spLocks noChangeArrowheads="1"/>
                </p:cNvSpPr>
                <p:nvPr/>
              </p:nvSpPr>
              <p:spPr>
                <a:xfrm>
                  <a:off x="7599412" y="4437112"/>
                  <a:ext cx="1323762" cy="45923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90000"/>
                    </a:lnSpc>
                    <a:buNone/>
                    <a:tabLst>
                      <a:tab pos="542925" algn="l"/>
                    </a:tabLst>
                  </a:pPr>
                  <a:r>
                    <a:rPr lang="en-GB" sz="2400" dirty="0">
                      <a:solidFill>
                        <a:srgbClr val="C00000"/>
                      </a:solidFill>
                      <a:latin typeface="+mj-lt"/>
                    </a:rPr>
                    <a:t>&gt;2 h</a:t>
                  </a:r>
                </a:p>
                <a:p>
                  <a:pPr>
                    <a:lnSpc>
                      <a:spcPct val="90000"/>
                    </a:lnSpc>
                    <a:buFontTx/>
                    <a:buNone/>
                    <a:tabLst>
                      <a:tab pos="542925" algn="l"/>
                    </a:tabLst>
                  </a:pPr>
                  <a:endParaRPr lang="en-US" sz="2400" dirty="0">
                    <a:solidFill>
                      <a:srgbClr val="C00000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E0BDD5C5-E563-44CD-8179-B812B98BF4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248450" y="2377545"/>
              <a:ext cx="192087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45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Oval 142"/>
          <p:cNvSpPr/>
          <p:nvPr/>
        </p:nvSpPr>
        <p:spPr>
          <a:xfrm rot="5400000">
            <a:off x="3674011" y="4386043"/>
            <a:ext cx="250328" cy="353762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44" name="Oval 143"/>
          <p:cNvSpPr/>
          <p:nvPr/>
        </p:nvSpPr>
        <p:spPr>
          <a:xfrm rot="5400000">
            <a:off x="3425868" y="4282323"/>
            <a:ext cx="250328" cy="353762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20" name="Line 31"/>
          <p:cNvSpPr>
            <a:spLocks noChangeShapeType="1"/>
          </p:cNvSpPr>
          <p:nvPr/>
        </p:nvSpPr>
        <p:spPr bwMode="auto">
          <a:xfrm>
            <a:off x="833957" y="3892229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21" name="Line 32"/>
          <p:cNvSpPr>
            <a:spLocks noChangeShapeType="1"/>
          </p:cNvSpPr>
          <p:nvPr/>
        </p:nvSpPr>
        <p:spPr bwMode="auto">
          <a:xfrm>
            <a:off x="833957" y="3749342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pic>
        <p:nvPicPr>
          <p:cNvPr id="2" name="Picture 4" descr="dna_ge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83"/>
          <a:stretch/>
        </p:blipFill>
        <p:spPr bwMode="auto">
          <a:xfrm>
            <a:off x="3228516" y="452666"/>
            <a:ext cx="2800169" cy="82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3680251" y="9788"/>
            <a:ext cx="225929" cy="473056"/>
          </a:xfrm>
          <a:prstGeom prst="lightningBolt">
            <a:avLst/>
          </a:prstGeo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230779" y="2267825"/>
            <a:ext cx="8146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(A) BER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2710966" y="1477653"/>
            <a:ext cx="19909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1200" dirty="0">
                <a:latin typeface="+mj-lt"/>
              </a:rPr>
              <a:t>Oxidative DNA base damage,</a:t>
            </a:r>
          </a:p>
          <a:p>
            <a:pPr algn="ctr"/>
            <a:r>
              <a:rPr lang="en-GB" altLang="en-US" sz="1200" dirty="0" err="1">
                <a:latin typeface="+mj-lt"/>
              </a:rPr>
              <a:t>abasic</a:t>
            </a:r>
            <a:r>
              <a:rPr lang="en-GB" altLang="en-US" sz="1200" dirty="0">
                <a:latin typeface="+mj-lt"/>
              </a:rPr>
              <a:t> sites, SSBs</a:t>
            </a:r>
            <a:endParaRPr lang="en-US" altLang="en-US" sz="1200" dirty="0">
              <a:latin typeface="+mj-lt"/>
            </a:endParaRPr>
          </a:p>
        </p:txBody>
      </p:sp>
      <p:sp useBgFill="1">
        <p:nvSpPr>
          <p:cNvPr id="6" name="Rectangle 6"/>
          <p:cNvSpPr>
            <a:spLocks noChangeArrowheads="1"/>
          </p:cNvSpPr>
          <p:nvPr/>
        </p:nvSpPr>
        <p:spPr bwMode="auto">
          <a:xfrm rot="16200000">
            <a:off x="5619235" y="526545"/>
            <a:ext cx="236509" cy="10004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 useBgFill="1">
        <p:nvSpPr>
          <p:cNvPr id="7" name="Rectangle 6"/>
          <p:cNvSpPr>
            <a:spLocks noChangeArrowheads="1"/>
          </p:cNvSpPr>
          <p:nvPr/>
        </p:nvSpPr>
        <p:spPr bwMode="auto">
          <a:xfrm rot="16200000">
            <a:off x="5619236" y="1168542"/>
            <a:ext cx="236509" cy="10004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523320" y="1550206"/>
            <a:ext cx="49404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1200" dirty="0">
                <a:latin typeface="+mj-lt"/>
              </a:rPr>
              <a:t>DSBs</a:t>
            </a:r>
            <a:endParaRPr lang="en-US" altLang="en-US" sz="1200" dirty="0"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464732" y="2047283"/>
            <a:ext cx="367" cy="18888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2428992" y="2267825"/>
            <a:ext cx="43705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(B) Classical-NHEJ or (C) alternative-NHEJ 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</a:t>
            </a:r>
            <a:r>
              <a:rPr lang="en-US" sz="1600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/G</a:t>
            </a:r>
            <a:r>
              <a:rPr lang="en-US" sz="1600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endParaRPr lang="en-US" sz="16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12" name="Right Brace 11"/>
          <p:cNvSpPr/>
          <p:nvPr/>
        </p:nvSpPr>
        <p:spPr>
          <a:xfrm rot="5400000">
            <a:off x="3752028" y="823000"/>
            <a:ext cx="146478" cy="1149972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" name="Right Brace 12"/>
          <p:cNvSpPr/>
          <p:nvPr/>
        </p:nvSpPr>
        <p:spPr>
          <a:xfrm rot="5400000">
            <a:off x="5652688" y="1158926"/>
            <a:ext cx="146478" cy="48998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 rot="2470337">
            <a:off x="4919913" y="44378"/>
            <a:ext cx="225929" cy="473056"/>
          </a:xfrm>
          <a:prstGeom prst="lightningBolt">
            <a:avLst/>
          </a:prstGeo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15" name="Right Brace 14"/>
          <p:cNvSpPr/>
          <p:nvPr/>
        </p:nvSpPr>
        <p:spPr>
          <a:xfrm rot="5400000">
            <a:off x="4862525" y="965099"/>
            <a:ext cx="146478" cy="865776"/>
          </a:xfrm>
          <a:prstGeom prst="rightBrace">
            <a:avLst>
              <a:gd name="adj1" fmla="val 18103"/>
              <a:gd name="adj2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57137" y="1515619"/>
            <a:ext cx="5533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1600" b="1" dirty="0">
                <a:solidFill>
                  <a:srgbClr val="FF0000"/>
                </a:solidFill>
                <a:latin typeface="+mj-lt"/>
              </a:rPr>
              <a:t>CDD</a:t>
            </a:r>
            <a:endParaRPr lang="en-US" altLang="en-US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 rot="2470337">
            <a:off x="5689698" y="46191"/>
            <a:ext cx="225929" cy="473056"/>
          </a:xfrm>
          <a:prstGeom prst="lightningBolt">
            <a:avLst/>
          </a:prstGeo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20" name="Explosion 1 19"/>
          <p:cNvSpPr/>
          <p:nvPr/>
        </p:nvSpPr>
        <p:spPr>
          <a:xfrm>
            <a:off x="3422859" y="467904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1" name="Explosion 1 20"/>
          <p:cNvSpPr/>
          <p:nvPr/>
        </p:nvSpPr>
        <p:spPr>
          <a:xfrm>
            <a:off x="4114276" y="769487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2" name="Explosion 1 21"/>
          <p:cNvSpPr/>
          <p:nvPr/>
        </p:nvSpPr>
        <p:spPr>
          <a:xfrm>
            <a:off x="4885385" y="510019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3" name="Explosion 1 22"/>
          <p:cNvSpPr/>
          <p:nvPr/>
        </p:nvSpPr>
        <p:spPr>
          <a:xfrm>
            <a:off x="4854577" y="804319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4" name="Explosion 1 23"/>
          <p:cNvSpPr/>
          <p:nvPr/>
        </p:nvSpPr>
        <p:spPr>
          <a:xfrm>
            <a:off x="4806147" y="1159706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5" name="Explosion 1 24"/>
          <p:cNvSpPr/>
          <p:nvPr/>
        </p:nvSpPr>
        <p:spPr>
          <a:xfrm>
            <a:off x="5658252" y="485502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6" name="Explosion 1 25"/>
          <p:cNvSpPr/>
          <p:nvPr/>
        </p:nvSpPr>
        <p:spPr>
          <a:xfrm>
            <a:off x="5658252" y="1095324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7" name="Explosion 1 26"/>
          <p:cNvSpPr/>
          <p:nvPr/>
        </p:nvSpPr>
        <p:spPr>
          <a:xfrm>
            <a:off x="4845572" y="908131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" name="Line 3"/>
          <p:cNvSpPr>
            <a:spLocks noChangeShapeType="1"/>
          </p:cNvSpPr>
          <p:nvPr/>
        </p:nvSpPr>
        <p:spPr bwMode="auto">
          <a:xfrm flipV="1">
            <a:off x="827088" y="5972879"/>
            <a:ext cx="1512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833957" y="6123768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31" name="Line 11"/>
          <p:cNvSpPr>
            <a:spLocks noChangeShapeType="1"/>
          </p:cNvSpPr>
          <p:nvPr/>
        </p:nvSpPr>
        <p:spPr bwMode="auto">
          <a:xfrm>
            <a:off x="1657769" y="4062762"/>
            <a:ext cx="0" cy="22633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32" name="Line 12"/>
          <p:cNvSpPr>
            <a:spLocks noChangeShapeType="1"/>
          </p:cNvSpPr>
          <p:nvPr/>
        </p:nvSpPr>
        <p:spPr bwMode="auto">
          <a:xfrm>
            <a:off x="833957" y="4564582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33" name="Line 13"/>
          <p:cNvSpPr>
            <a:spLocks noChangeShapeType="1"/>
          </p:cNvSpPr>
          <p:nvPr/>
        </p:nvSpPr>
        <p:spPr bwMode="auto">
          <a:xfrm>
            <a:off x="833957" y="4429696"/>
            <a:ext cx="7763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34" name="Line 14"/>
          <p:cNvSpPr>
            <a:spLocks noChangeShapeType="1"/>
          </p:cNvSpPr>
          <p:nvPr/>
        </p:nvSpPr>
        <p:spPr bwMode="auto">
          <a:xfrm>
            <a:off x="1781571" y="4427410"/>
            <a:ext cx="55771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35" name="AutoShape 18"/>
          <p:cNvSpPr>
            <a:spLocks noChangeArrowheads="1"/>
          </p:cNvSpPr>
          <p:nvPr/>
        </p:nvSpPr>
        <p:spPr bwMode="auto">
          <a:xfrm>
            <a:off x="1737603" y="4356538"/>
            <a:ext cx="187435" cy="107451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latin typeface="+mj-lt"/>
            </a:endParaRP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667872" y="3382925"/>
            <a:ext cx="8482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200" dirty="0" err="1">
                <a:latin typeface="+mj-lt"/>
              </a:rPr>
              <a:t>Abasic</a:t>
            </a:r>
            <a:r>
              <a:rPr lang="en-GB" altLang="en-US" sz="1200" dirty="0">
                <a:latin typeface="+mj-lt"/>
              </a:rPr>
              <a:t> site</a:t>
            </a:r>
            <a:endParaRPr lang="en-US" altLang="en-US" sz="1200" dirty="0">
              <a:latin typeface="+mj-lt"/>
            </a:endParaRPr>
          </a:p>
        </p:txBody>
      </p:sp>
      <p:sp>
        <p:nvSpPr>
          <p:cNvPr id="39" name="AutoShape 23"/>
          <p:cNvSpPr>
            <a:spLocks noChangeArrowheads="1"/>
          </p:cNvSpPr>
          <p:nvPr/>
        </p:nvSpPr>
        <p:spPr bwMode="auto">
          <a:xfrm>
            <a:off x="1483062" y="3702686"/>
            <a:ext cx="188592" cy="107451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latin typeface="+mj-lt"/>
            </a:endParaRPr>
          </a:p>
        </p:txBody>
      </p:sp>
      <p:sp>
        <p:nvSpPr>
          <p:cNvPr id="40" name="Line 31"/>
          <p:cNvSpPr>
            <a:spLocks noChangeShapeType="1"/>
          </p:cNvSpPr>
          <p:nvPr/>
        </p:nvSpPr>
        <p:spPr bwMode="auto">
          <a:xfrm>
            <a:off x="833957" y="3184863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>
            <a:off x="833957" y="3041976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42" name="Line 33"/>
          <p:cNvSpPr>
            <a:spLocks noChangeShapeType="1"/>
          </p:cNvSpPr>
          <p:nvPr/>
        </p:nvSpPr>
        <p:spPr bwMode="auto">
          <a:xfrm>
            <a:off x="1646199" y="3271738"/>
            <a:ext cx="0" cy="362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43" name="Oval 34"/>
          <p:cNvSpPr>
            <a:spLocks noChangeArrowheads="1"/>
          </p:cNvSpPr>
          <p:nvPr/>
        </p:nvSpPr>
        <p:spPr bwMode="auto">
          <a:xfrm>
            <a:off x="1646199" y="2822501"/>
            <a:ext cx="158511" cy="1200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sz="120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44" name="Text Box 35"/>
          <p:cNvSpPr txBox="1">
            <a:spLocks noChangeArrowheads="1"/>
          </p:cNvSpPr>
          <p:nvPr/>
        </p:nvSpPr>
        <p:spPr bwMode="auto">
          <a:xfrm>
            <a:off x="331552" y="2601728"/>
            <a:ext cx="11982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DNA glycosylase</a:t>
            </a:r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auto">
          <a:xfrm>
            <a:off x="1299097" y="3587233"/>
            <a:ext cx="149254" cy="1085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564318" y="5452769"/>
            <a:ext cx="10553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XRCC1-Lig </a:t>
            </a:r>
            <a:r>
              <a:rPr lang="en-US" altLang="en-US" sz="1200" dirty="0" err="1">
                <a:latin typeface="+mj-lt"/>
              </a:rPr>
              <a:t>III</a:t>
            </a:r>
            <a:r>
              <a:rPr lang="en-US" altLang="en-US" sz="1200" dirty="0" err="1">
                <a:latin typeface="Symbol" panose="05050102010706020507" pitchFamily="18" charset="2"/>
              </a:rPr>
              <a:t>a</a:t>
            </a:r>
            <a:endParaRPr lang="en-US" altLang="en-US" sz="1200" dirty="0">
              <a:latin typeface="Symbol" panose="05050102010706020507" pitchFamily="18" charset="2"/>
            </a:endParaRPr>
          </a:p>
        </p:txBody>
      </p:sp>
      <p:sp>
        <p:nvSpPr>
          <p:cNvPr id="47" name="AutoShape 40"/>
          <p:cNvSpPr>
            <a:spLocks noChangeArrowheads="1"/>
          </p:cNvSpPr>
          <p:nvPr/>
        </p:nvSpPr>
        <p:spPr bwMode="auto">
          <a:xfrm>
            <a:off x="1520086" y="2987107"/>
            <a:ext cx="188592" cy="106308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latin typeface="+mj-lt"/>
            </a:endParaRPr>
          </a:p>
        </p:txBody>
      </p:sp>
      <p:sp>
        <p:nvSpPr>
          <p:cNvPr id="48" name="Line 41"/>
          <p:cNvSpPr>
            <a:spLocks noChangeShapeType="1"/>
          </p:cNvSpPr>
          <p:nvPr/>
        </p:nvSpPr>
        <p:spPr bwMode="auto">
          <a:xfrm flipH="1">
            <a:off x="1614960" y="2926522"/>
            <a:ext cx="62478" cy="651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49" name="Line 42"/>
          <p:cNvSpPr>
            <a:spLocks noChangeShapeType="1"/>
          </p:cNvSpPr>
          <p:nvPr/>
        </p:nvSpPr>
        <p:spPr bwMode="auto">
          <a:xfrm>
            <a:off x="1462235" y="2815642"/>
            <a:ext cx="149254" cy="1074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50" name="Text Box 43"/>
          <p:cNvSpPr txBox="1">
            <a:spLocks noChangeArrowheads="1"/>
          </p:cNvSpPr>
          <p:nvPr/>
        </p:nvSpPr>
        <p:spPr bwMode="auto">
          <a:xfrm>
            <a:off x="3753074" y="2602212"/>
            <a:ext cx="4331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DSB</a:t>
            </a:r>
          </a:p>
        </p:txBody>
      </p:sp>
      <p:sp>
        <p:nvSpPr>
          <p:cNvPr id="51" name="Line 44"/>
          <p:cNvSpPr>
            <a:spLocks noChangeShapeType="1"/>
          </p:cNvSpPr>
          <p:nvPr/>
        </p:nvSpPr>
        <p:spPr bwMode="auto">
          <a:xfrm flipH="1">
            <a:off x="3672082" y="2846943"/>
            <a:ext cx="174006" cy="133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669340" y="4689180"/>
            <a:ext cx="0" cy="3040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827088" y="5260729"/>
            <a:ext cx="1512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833957" y="5125843"/>
            <a:ext cx="7763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55" name="Line 14"/>
          <p:cNvSpPr>
            <a:spLocks noChangeShapeType="1"/>
          </p:cNvSpPr>
          <p:nvPr/>
        </p:nvSpPr>
        <p:spPr bwMode="auto">
          <a:xfrm>
            <a:off x="1781570" y="5123557"/>
            <a:ext cx="55771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56" name="Text Box 39"/>
          <p:cNvSpPr txBox="1">
            <a:spLocks noChangeArrowheads="1"/>
          </p:cNvSpPr>
          <p:nvPr/>
        </p:nvSpPr>
        <p:spPr bwMode="auto">
          <a:xfrm>
            <a:off x="844908" y="4685389"/>
            <a:ext cx="4941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Pol </a:t>
            </a:r>
            <a:r>
              <a:rPr lang="en-US" altLang="en-US" sz="1200" dirty="0">
                <a:latin typeface="Symbol" panose="05050102010706020507" pitchFamily="18" charset="2"/>
              </a:rPr>
              <a:t>b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551325" y="5070974"/>
            <a:ext cx="174709" cy="112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200">
              <a:latin typeface="+mj-lt"/>
            </a:endParaRPr>
          </a:p>
        </p:txBody>
      </p:sp>
      <p:sp>
        <p:nvSpPr>
          <p:cNvPr id="58" name="Line 33"/>
          <p:cNvSpPr>
            <a:spLocks noChangeShapeType="1"/>
          </p:cNvSpPr>
          <p:nvPr/>
        </p:nvSpPr>
        <p:spPr bwMode="auto">
          <a:xfrm>
            <a:off x="1657769" y="3391757"/>
            <a:ext cx="295038" cy="44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59" name="Oval 34"/>
          <p:cNvSpPr>
            <a:spLocks noChangeArrowheads="1"/>
          </p:cNvSpPr>
          <p:nvPr/>
        </p:nvSpPr>
        <p:spPr bwMode="auto">
          <a:xfrm>
            <a:off x="1995616" y="3376903"/>
            <a:ext cx="158511" cy="120026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sz="120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60" name="Line 33"/>
          <p:cNvSpPr>
            <a:spLocks noChangeShapeType="1"/>
          </p:cNvSpPr>
          <p:nvPr/>
        </p:nvSpPr>
        <p:spPr bwMode="auto">
          <a:xfrm>
            <a:off x="1671654" y="4804633"/>
            <a:ext cx="314706" cy="3657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61" name="AutoShape 18"/>
          <p:cNvSpPr>
            <a:spLocks noChangeArrowheads="1"/>
          </p:cNvSpPr>
          <p:nvPr/>
        </p:nvSpPr>
        <p:spPr bwMode="auto">
          <a:xfrm>
            <a:off x="2004872" y="4804633"/>
            <a:ext cx="187435" cy="107451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latin typeface="+mj-l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559424" y="5916867"/>
            <a:ext cx="173551" cy="112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200">
              <a:latin typeface="+mj-lt"/>
            </a:endParaRPr>
          </a:p>
        </p:txBody>
      </p:sp>
      <p:sp>
        <p:nvSpPr>
          <p:cNvPr id="63" name="Text Box 37"/>
          <p:cNvSpPr txBox="1">
            <a:spLocks noChangeArrowheads="1"/>
          </p:cNvSpPr>
          <p:nvPr/>
        </p:nvSpPr>
        <p:spPr bwMode="auto">
          <a:xfrm>
            <a:off x="610892" y="4014752"/>
            <a:ext cx="10148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 smtClean="0">
                <a:latin typeface="+mj-lt"/>
              </a:rPr>
              <a:t>APE1/PARP-1</a:t>
            </a:r>
            <a:endParaRPr lang="en-US" altLang="en-US" sz="1200" dirty="0">
              <a:latin typeface="+mj-lt"/>
            </a:endParaRPr>
          </a:p>
        </p:txBody>
      </p:sp>
      <p:sp>
        <p:nvSpPr>
          <p:cNvPr id="64" name="Line 11"/>
          <p:cNvSpPr>
            <a:spLocks noChangeShapeType="1"/>
          </p:cNvSpPr>
          <p:nvPr/>
        </p:nvSpPr>
        <p:spPr bwMode="auto">
          <a:xfrm>
            <a:off x="1669340" y="5460771"/>
            <a:ext cx="0" cy="3040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65" name="Text Box 20"/>
          <p:cNvSpPr txBox="1">
            <a:spLocks noChangeArrowheads="1"/>
          </p:cNvSpPr>
          <p:nvPr/>
        </p:nvSpPr>
        <p:spPr bwMode="auto">
          <a:xfrm>
            <a:off x="1993302" y="4028469"/>
            <a:ext cx="4283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200">
                <a:latin typeface="+mj-lt"/>
              </a:rPr>
              <a:t>dRP</a:t>
            </a:r>
            <a:endParaRPr lang="en-US" altLang="en-US" sz="1200">
              <a:latin typeface="+mj-lt"/>
            </a:endParaRPr>
          </a:p>
        </p:txBody>
      </p:sp>
      <p:sp>
        <p:nvSpPr>
          <p:cNvPr id="66" name="Line 36"/>
          <p:cNvSpPr>
            <a:spLocks noChangeShapeType="1"/>
          </p:cNvSpPr>
          <p:nvPr/>
        </p:nvSpPr>
        <p:spPr bwMode="auto">
          <a:xfrm flipH="1">
            <a:off x="1882229" y="4205649"/>
            <a:ext cx="171237" cy="1497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6828467" y="2267825"/>
            <a:ext cx="12955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(D) HR (S/G</a:t>
            </a:r>
            <a:r>
              <a:rPr lang="en-US" sz="1600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2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)</a:t>
            </a:r>
          </a:p>
        </p:txBody>
      </p:sp>
      <p:sp>
        <p:nvSpPr>
          <p:cNvPr id="122" name="Line 31"/>
          <p:cNvSpPr>
            <a:spLocks noChangeShapeType="1"/>
          </p:cNvSpPr>
          <p:nvPr/>
        </p:nvSpPr>
        <p:spPr bwMode="auto">
          <a:xfrm>
            <a:off x="3062449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23" name="Line 32"/>
          <p:cNvSpPr>
            <a:spLocks noChangeShapeType="1"/>
          </p:cNvSpPr>
          <p:nvPr/>
        </p:nvSpPr>
        <p:spPr bwMode="auto">
          <a:xfrm>
            <a:off x="3062449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26" name="Line 31"/>
          <p:cNvSpPr>
            <a:spLocks noChangeShapeType="1"/>
          </p:cNvSpPr>
          <p:nvPr/>
        </p:nvSpPr>
        <p:spPr bwMode="auto">
          <a:xfrm>
            <a:off x="3726683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27" name="Line 32"/>
          <p:cNvSpPr>
            <a:spLocks noChangeShapeType="1"/>
          </p:cNvSpPr>
          <p:nvPr/>
        </p:nvSpPr>
        <p:spPr bwMode="auto">
          <a:xfrm>
            <a:off x="3726683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28" name="Line 33"/>
          <p:cNvSpPr>
            <a:spLocks noChangeShapeType="1"/>
          </p:cNvSpPr>
          <p:nvPr/>
        </p:nvSpPr>
        <p:spPr bwMode="auto">
          <a:xfrm>
            <a:off x="3684909" y="3271738"/>
            <a:ext cx="0" cy="362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0" name="Line 31"/>
          <p:cNvSpPr>
            <a:spLocks noChangeShapeType="1"/>
          </p:cNvSpPr>
          <p:nvPr/>
        </p:nvSpPr>
        <p:spPr bwMode="auto">
          <a:xfrm>
            <a:off x="3062449" y="388360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1" name="Line 32"/>
          <p:cNvSpPr>
            <a:spLocks noChangeShapeType="1"/>
          </p:cNvSpPr>
          <p:nvPr/>
        </p:nvSpPr>
        <p:spPr bwMode="auto">
          <a:xfrm>
            <a:off x="3062449" y="374071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3" name="Line 32"/>
          <p:cNvSpPr>
            <a:spLocks noChangeShapeType="1"/>
          </p:cNvSpPr>
          <p:nvPr/>
        </p:nvSpPr>
        <p:spPr bwMode="auto">
          <a:xfrm>
            <a:off x="3726683" y="374071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4" name="Text Box 37"/>
          <p:cNvSpPr txBox="1">
            <a:spLocks noChangeArrowheads="1"/>
          </p:cNvSpPr>
          <p:nvPr/>
        </p:nvSpPr>
        <p:spPr bwMode="auto">
          <a:xfrm>
            <a:off x="2925366" y="3307609"/>
            <a:ext cx="7160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Ku70/80</a:t>
            </a:r>
          </a:p>
        </p:txBody>
      </p:sp>
      <p:sp>
        <p:nvSpPr>
          <p:cNvPr id="132" name="Line 31"/>
          <p:cNvSpPr>
            <a:spLocks noChangeShapeType="1"/>
          </p:cNvSpPr>
          <p:nvPr/>
        </p:nvSpPr>
        <p:spPr bwMode="auto">
          <a:xfrm>
            <a:off x="3726683" y="388360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3503630" y="366003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3710417" y="366003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35" name="Line 33"/>
          <p:cNvSpPr>
            <a:spLocks noChangeShapeType="1"/>
          </p:cNvSpPr>
          <p:nvPr/>
        </p:nvSpPr>
        <p:spPr bwMode="auto">
          <a:xfrm>
            <a:off x="3684909" y="3944598"/>
            <a:ext cx="0" cy="2155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6" name="Line 31"/>
          <p:cNvSpPr>
            <a:spLocks noChangeShapeType="1"/>
          </p:cNvSpPr>
          <p:nvPr/>
        </p:nvSpPr>
        <p:spPr bwMode="auto">
          <a:xfrm>
            <a:off x="3062449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7" name="Line 32"/>
          <p:cNvSpPr>
            <a:spLocks noChangeShapeType="1"/>
          </p:cNvSpPr>
          <p:nvPr/>
        </p:nvSpPr>
        <p:spPr bwMode="auto">
          <a:xfrm>
            <a:off x="3062449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8" name="Line 32"/>
          <p:cNvSpPr>
            <a:spLocks noChangeShapeType="1"/>
          </p:cNvSpPr>
          <p:nvPr/>
        </p:nvSpPr>
        <p:spPr bwMode="auto">
          <a:xfrm>
            <a:off x="3726683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39" name="Text Box 37"/>
          <p:cNvSpPr txBox="1">
            <a:spLocks noChangeArrowheads="1"/>
          </p:cNvSpPr>
          <p:nvPr/>
        </p:nvSpPr>
        <p:spPr bwMode="auto">
          <a:xfrm>
            <a:off x="2701342" y="3908474"/>
            <a:ext cx="967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+mj-lt"/>
              </a:rPr>
              <a:t>DNA-</a:t>
            </a:r>
            <a:r>
              <a:rPr lang="en-US" altLang="en-US" sz="1200" dirty="0" err="1">
                <a:latin typeface="+mj-lt"/>
              </a:rPr>
              <a:t>Pkcs</a:t>
            </a:r>
            <a:endParaRPr lang="en-US" altLang="en-US" sz="1200" baseline="-25000" dirty="0">
              <a:latin typeface="+mj-lt"/>
            </a:endParaRPr>
          </a:p>
          <a:p>
            <a:pPr algn="ctr" eaLnBrk="1" hangingPunct="1"/>
            <a:r>
              <a:rPr lang="en-US" altLang="en-US" sz="1200" dirty="0">
                <a:latin typeface="+mj-lt"/>
              </a:rPr>
              <a:t>XRCC4-Lig IV</a:t>
            </a:r>
          </a:p>
        </p:txBody>
      </p:sp>
      <p:sp>
        <p:nvSpPr>
          <p:cNvPr id="140" name="Line 31"/>
          <p:cNvSpPr>
            <a:spLocks noChangeShapeType="1"/>
          </p:cNvSpPr>
          <p:nvPr/>
        </p:nvSpPr>
        <p:spPr bwMode="auto">
          <a:xfrm>
            <a:off x="3726683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3503630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3710417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45" name="Oval 144"/>
          <p:cNvSpPr/>
          <p:nvPr/>
        </p:nvSpPr>
        <p:spPr>
          <a:xfrm rot="5400000">
            <a:off x="3546084" y="4220608"/>
            <a:ext cx="250328" cy="226865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46" name="Oval 145"/>
          <p:cNvSpPr/>
          <p:nvPr/>
        </p:nvSpPr>
        <p:spPr>
          <a:xfrm rot="5400000">
            <a:off x="3546084" y="4547309"/>
            <a:ext cx="250328" cy="226865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47" name="Line 33"/>
          <p:cNvSpPr>
            <a:spLocks noChangeShapeType="1"/>
          </p:cNvSpPr>
          <p:nvPr/>
        </p:nvSpPr>
        <p:spPr bwMode="auto">
          <a:xfrm>
            <a:off x="3684909" y="4837074"/>
            <a:ext cx="0" cy="16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48" name="Line 31"/>
          <p:cNvSpPr>
            <a:spLocks noChangeShapeType="1"/>
          </p:cNvSpPr>
          <p:nvPr/>
        </p:nvSpPr>
        <p:spPr bwMode="auto">
          <a:xfrm>
            <a:off x="3062449" y="5255203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49" name="Line 32"/>
          <p:cNvSpPr>
            <a:spLocks noChangeShapeType="1"/>
          </p:cNvSpPr>
          <p:nvPr/>
        </p:nvSpPr>
        <p:spPr bwMode="auto">
          <a:xfrm>
            <a:off x="3062449" y="5112316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152" name="Line 31"/>
          <p:cNvSpPr>
            <a:spLocks noChangeShapeType="1"/>
          </p:cNvSpPr>
          <p:nvPr/>
        </p:nvSpPr>
        <p:spPr bwMode="auto">
          <a:xfrm>
            <a:off x="6760711" y="3914271"/>
            <a:ext cx="37705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53" name="Line 32"/>
          <p:cNvSpPr>
            <a:spLocks noChangeShapeType="1"/>
          </p:cNvSpPr>
          <p:nvPr/>
        </p:nvSpPr>
        <p:spPr bwMode="auto">
          <a:xfrm>
            <a:off x="6760711" y="3790156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56" name="Line 33"/>
          <p:cNvSpPr>
            <a:spLocks noChangeShapeType="1"/>
          </p:cNvSpPr>
          <p:nvPr/>
        </p:nvSpPr>
        <p:spPr bwMode="auto">
          <a:xfrm>
            <a:off x="7657214" y="3487314"/>
            <a:ext cx="0" cy="24425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59" name="Line 31"/>
          <p:cNvSpPr>
            <a:spLocks noChangeShapeType="1"/>
          </p:cNvSpPr>
          <p:nvPr/>
        </p:nvSpPr>
        <p:spPr bwMode="auto">
          <a:xfrm>
            <a:off x="6760711" y="3107026"/>
            <a:ext cx="7982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0" name="Line 32"/>
          <p:cNvSpPr>
            <a:spLocks noChangeShapeType="1"/>
          </p:cNvSpPr>
          <p:nvPr/>
        </p:nvSpPr>
        <p:spPr bwMode="auto">
          <a:xfrm>
            <a:off x="6760711" y="2982910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1" name="Line 31"/>
          <p:cNvSpPr>
            <a:spLocks noChangeShapeType="1"/>
          </p:cNvSpPr>
          <p:nvPr/>
        </p:nvSpPr>
        <p:spPr bwMode="auto">
          <a:xfrm>
            <a:off x="7683287" y="3107026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2" name="Line 32"/>
          <p:cNvSpPr>
            <a:spLocks noChangeShapeType="1"/>
          </p:cNvSpPr>
          <p:nvPr/>
        </p:nvSpPr>
        <p:spPr bwMode="auto">
          <a:xfrm>
            <a:off x="7683287" y="2982910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3" name="Line 31"/>
          <p:cNvSpPr>
            <a:spLocks noChangeShapeType="1"/>
          </p:cNvSpPr>
          <p:nvPr/>
        </p:nvSpPr>
        <p:spPr bwMode="auto">
          <a:xfrm>
            <a:off x="6760711" y="3400930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4" name="Line 32"/>
          <p:cNvSpPr>
            <a:spLocks noChangeShapeType="1"/>
          </p:cNvSpPr>
          <p:nvPr/>
        </p:nvSpPr>
        <p:spPr bwMode="auto">
          <a:xfrm>
            <a:off x="6760711" y="3276815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5" name="Line 31"/>
          <p:cNvSpPr>
            <a:spLocks noChangeShapeType="1"/>
          </p:cNvSpPr>
          <p:nvPr/>
        </p:nvSpPr>
        <p:spPr bwMode="auto">
          <a:xfrm>
            <a:off x="7683287" y="3914271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6" name="Line 32"/>
          <p:cNvSpPr>
            <a:spLocks noChangeShapeType="1"/>
          </p:cNvSpPr>
          <p:nvPr/>
        </p:nvSpPr>
        <p:spPr bwMode="auto">
          <a:xfrm>
            <a:off x="8087415" y="3790156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7" name="Line 31"/>
          <p:cNvSpPr>
            <a:spLocks noChangeShapeType="1"/>
          </p:cNvSpPr>
          <p:nvPr/>
        </p:nvSpPr>
        <p:spPr bwMode="auto">
          <a:xfrm>
            <a:off x="6760711" y="4208176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8" name="Line 32"/>
          <p:cNvSpPr>
            <a:spLocks noChangeShapeType="1"/>
          </p:cNvSpPr>
          <p:nvPr/>
        </p:nvSpPr>
        <p:spPr bwMode="auto">
          <a:xfrm>
            <a:off x="6760711" y="4084061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69" name="Line 33"/>
          <p:cNvSpPr>
            <a:spLocks noChangeShapeType="1"/>
          </p:cNvSpPr>
          <p:nvPr/>
        </p:nvSpPr>
        <p:spPr bwMode="auto">
          <a:xfrm>
            <a:off x="7657214" y="4305482"/>
            <a:ext cx="0" cy="2035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0" name="Line 31"/>
          <p:cNvSpPr>
            <a:spLocks noChangeShapeType="1"/>
          </p:cNvSpPr>
          <p:nvPr/>
        </p:nvSpPr>
        <p:spPr bwMode="auto">
          <a:xfrm>
            <a:off x="6761714" y="4718538"/>
            <a:ext cx="38106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1" name="Line 32"/>
          <p:cNvSpPr>
            <a:spLocks noChangeShapeType="1"/>
          </p:cNvSpPr>
          <p:nvPr/>
        </p:nvSpPr>
        <p:spPr bwMode="auto">
          <a:xfrm>
            <a:off x="6760711" y="4594423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2" name="Line 31"/>
          <p:cNvSpPr>
            <a:spLocks noChangeShapeType="1"/>
          </p:cNvSpPr>
          <p:nvPr/>
        </p:nvSpPr>
        <p:spPr bwMode="auto">
          <a:xfrm>
            <a:off x="7683287" y="4718538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3" name="Line 32"/>
          <p:cNvSpPr>
            <a:spLocks noChangeShapeType="1"/>
          </p:cNvSpPr>
          <p:nvPr/>
        </p:nvSpPr>
        <p:spPr bwMode="auto">
          <a:xfrm>
            <a:off x="8087415" y="4594423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4" name="Line 31"/>
          <p:cNvSpPr>
            <a:spLocks noChangeShapeType="1"/>
          </p:cNvSpPr>
          <p:nvPr/>
        </p:nvSpPr>
        <p:spPr bwMode="auto">
          <a:xfrm>
            <a:off x="6760711" y="5012443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5" name="Line 32"/>
          <p:cNvSpPr>
            <a:spLocks noChangeShapeType="1"/>
          </p:cNvSpPr>
          <p:nvPr/>
        </p:nvSpPr>
        <p:spPr bwMode="auto">
          <a:xfrm>
            <a:off x="6760711" y="4888328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76" name="Oval 175"/>
          <p:cNvSpPr/>
          <p:nvPr/>
        </p:nvSpPr>
        <p:spPr>
          <a:xfrm rot="5400000">
            <a:off x="7176147" y="4529353"/>
            <a:ext cx="133900" cy="130854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77" name="Oval 176"/>
          <p:cNvSpPr/>
          <p:nvPr/>
        </p:nvSpPr>
        <p:spPr>
          <a:xfrm rot="5400000">
            <a:off x="7307231" y="4529354"/>
            <a:ext cx="133900" cy="130854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78" name="Oval 177"/>
          <p:cNvSpPr/>
          <p:nvPr/>
        </p:nvSpPr>
        <p:spPr>
          <a:xfrm rot="5400000">
            <a:off x="7443690" y="4529354"/>
            <a:ext cx="133900" cy="130854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80" name="Line 31"/>
          <p:cNvSpPr>
            <a:spLocks noChangeShapeType="1"/>
          </p:cNvSpPr>
          <p:nvPr/>
        </p:nvSpPr>
        <p:spPr bwMode="auto">
          <a:xfrm>
            <a:off x="6761714" y="5640962"/>
            <a:ext cx="38106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1" name="Line 32"/>
          <p:cNvSpPr>
            <a:spLocks noChangeShapeType="1"/>
          </p:cNvSpPr>
          <p:nvPr/>
        </p:nvSpPr>
        <p:spPr bwMode="auto">
          <a:xfrm>
            <a:off x="6760711" y="5516847"/>
            <a:ext cx="38206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2" name="Line 31"/>
          <p:cNvSpPr>
            <a:spLocks noChangeShapeType="1"/>
          </p:cNvSpPr>
          <p:nvPr/>
        </p:nvSpPr>
        <p:spPr bwMode="auto">
          <a:xfrm>
            <a:off x="7683287" y="5640962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3" name="Line 32"/>
          <p:cNvSpPr>
            <a:spLocks noChangeShapeType="1"/>
          </p:cNvSpPr>
          <p:nvPr/>
        </p:nvSpPr>
        <p:spPr bwMode="auto">
          <a:xfrm>
            <a:off x="8087415" y="5516847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4" name="Line 31"/>
          <p:cNvSpPr>
            <a:spLocks noChangeShapeType="1"/>
          </p:cNvSpPr>
          <p:nvPr/>
        </p:nvSpPr>
        <p:spPr bwMode="auto">
          <a:xfrm>
            <a:off x="6760711" y="5933874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5" name="Line 32"/>
          <p:cNvSpPr>
            <a:spLocks noChangeShapeType="1"/>
          </p:cNvSpPr>
          <p:nvPr/>
        </p:nvSpPr>
        <p:spPr bwMode="auto">
          <a:xfrm>
            <a:off x="6760711" y="5809759"/>
            <a:ext cx="382066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6" name="Line 33"/>
          <p:cNvSpPr>
            <a:spLocks noChangeShapeType="1"/>
          </p:cNvSpPr>
          <p:nvPr/>
        </p:nvSpPr>
        <p:spPr bwMode="auto">
          <a:xfrm>
            <a:off x="7657214" y="5094855"/>
            <a:ext cx="0" cy="31475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7" name="Line 32"/>
          <p:cNvSpPr>
            <a:spLocks noChangeShapeType="1"/>
          </p:cNvSpPr>
          <p:nvPr/>
        </p:nvSpPr>
        <p:spPr bwMode="auto">
          <a:xfrm>
            <a:off x="7239046" y="5640962"/>
            <a:ext cx="382067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8" name="Line 32"/>
          <p:cNvSpPr>
            <a:spLocks noChangeShapeType="1"/>
          </p:cNvSpPr>
          <p:nvPr/>
        </p:nvSpPr>
        <p:spPr bwMode="auto">
          <a:xfrm flipV="1">
            <a:off x="7140772" y="5640962"/>
            <a:ext cx="102286" cy="1717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89" name="Line 32"/>
          <p:cNvSpPr>
            <a:spLocks noChangeShapeType="1"/>
          </p:cNvSpPr>
          <p:nvPr/>
        </p:nvSpPr>
        <p:spPr bwMode="auto">
          <a:xfrm flipH="1" flipV="1">
            <a:off x="7616099" y="5640962"/>
            <a:ext cx="100280" cy="168797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0" name="Line 32"/>
          <p:cNvSpPr>
            <a:spLocks noChangeShapeType="1"/>
          </p:cNvSpPr>
          <p:nvPr/>
        </p:nvSpPr>
        <p:spPr bwMode="auto">
          <a:xfrm>
            <a:off x="7716379" y="5812738"/>
            <a:ext cx="764133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1" name="Line 32"/>
          <p:cNvSpPr>
            <a:spLocks noChangeShapeType="1"/>
          </p:cNvSpPr>
          <p:nvPr/>
        </p:nvSpPr>
        <p:spPr bwMode="auto">
          <a:xfrm>
            <a:off x="7137764" y="5516847"/>
            <a:ext cx="43822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2" name="Line 32"/>
          <p:cNvSpPr>
            <a:spLocks noChangeShapeType="1"/>
          </p:cNvSpPr>
          <p:nvPr/>
        </p:nvSpPr>
        <p:spPr bwMode="auto">
          <a:xfrm flipH="1" flipV="1">
            <a:off x="7138766" y="5640962"/>
            <a:ext cx="100280" cy="16879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3" name="Line 32"/>
          <p:cNvSpPr>
            <a:spLocks noChangeShapeType="1"/>
          </p:cNvSpPr>
          <p:nvPr/>
        </p:nvSpPr>
        <p:spPr bwMode="auto">
          <a:xfrm>
            <a:off x="7233029" y="5814723"/>
            <a:ext cx="438224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5" name="Line 33"/>
          <p:cNvSpPr>
            <a:spLocks noChangeShapeType="1"/>
          </p:cNvSpPr>
          <p:nvPr/>
        </p:nvSpPr>
        <p:spPr bwMode="auto">
          <a:xfrm>
            <a:off x="7657214" y="6023237"/>
            <a:ext cx="0" cy="31475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6" name="Line 31"/>
          <p:cNvSpPr>
            <a:spLocks noChangeShapeType="1"/>
          </p:cNvSpPr>
          <p:nvPr/>
        </p:nvSpPr>
        <p:spPr bwMode="auto">
          <a:xfrm>
            <a:off x="6761714" y="6511755"/>
            <a:ext cx="47131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7" name="Line 32"/>
          <p:cNvSpPr>
            <a:spLocks noChangeShapeType="1"/>
          </p:cNvSpPr>
          <p:nvPr/>
        </p:nvSpPr>
        <p:spPr bwMode="auto">
          <a:xfrm>
            <a:off x="6760711" y="6387640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8" name="Line 31"/>
          <p:cNvSpPr>
            <a:spLocks noChangeShapeType="1"/>
          </p:cNvSpPr>
          <p:nvPr/>
        </p:nvSpPr>
        <p:spPr bwMode="auto">
          <a:xfrm>
            <a:off x="7683287" y="6511755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199" name="Line 32"/>
          <p:cNvSpPr>
            <a:spLocks noChangeShapeType="1"/>
          </p:cNvSpPr>
          <p:nvPr/>
        </p:nvSpPr>
        <p:spPr bwMode="auto">
          <a:xfrm>
            <a:off x="8087415" y="6387640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00" name="Line 31"/>
          <p:cNvSpPr>
            <a:spLocks noChangeShapeType="1"/>
          </p:cNvSpPr>
          <p:nvPr/>
        </p:nvSpPr>
        <p:spPr bwMode="auto">
          <a:xfrm>
            <a:off x="6760711" y="6804667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01" name="Line 32"/>
          <p:cNvSpPr>
            <a:spLocks noChangeShapeType="1"/>
          </p:cNvSpPr>
          <p:nvPr/>
        </p:nvSpPr>
        <p:spPr bwMode="auto">
          <a:xfrm>
            <a:off x="6760711" y="6680551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02" name="Line 31"/>
          <p:cNvSpPr>
            <a:spLocks noChangeShapeType="1"/>
          </p:cNvSpPr>
          <p:nvPr/>
        </p:nvSpPr>
        <p:spPr bwMode="auto">
          <a:xfrm>
            <a:off x="7229018" y="6511755"/>
            <a:ext cx="472319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03" name="Line 31"/>
          <p:cNvSpPr>
            <a:spLocks noChangeShapeType="1"/>
          </p:cNvSpPr>
          <p:nvPr/>
        </p:nvSpPr>
        <p:spPr bwMode="auto">
          <a:xfrm>
            <a:off x="7563953" y="6387640"/>
            <a:ext cx="53449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04" name="Line 31"/>
          <p:cNvSpPr>
            <a:spLocks noChangeShapeType="1"/>
          </p:cNvSpPr>
          <p:nvPr/>
        </p:nvSpPr>
        <p:spPr bwMode="auto">
          <a:xfrm>
            <a:off x="7070576" y="6680551"/>
            <a:ext cx="32591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06" name="Text Box 37"/>
          <p:cNvSpPr txBox="1">
            <a:spLocks noChangeArrowheads="1"/>
          </p:cNvSpPr>
          <p:nvPr/>
        </p:nvSpPr>
        <p:spPr bwMode="auto">
          <a:xfrm>
            <a:off x="6739038" y="3464455"/>
            <a:ext cx="5670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MRN</a:t>
            </a:r>
          </a:p>
        </p:txBody>
      </p:sp>
      <p:sp>
        <p:nvSpPr>
          <p:cNvPr id="207" name="Text Box 37"/>
          <p:cNvSpPr txBox="1">
            <a:spLocks noChangeArrowheads="1"/>
          </p:cNvSpPr>
          <p:nvPr/>
        </p:nvSpPr>
        <p:spPr bwMode="auto">
          <a:xfrm>
            <a:off x="6549947" y="4248227"/>
            <a:ext cx="9451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RPA/RAD51</a:t>
            </a:r>
          </a:p>
        </p:txBody>
      </p:sp>
      <p:sp>
        <p:nvSpPr>
          <p:cNvPr id="208" name="Text Box 37"/>
          <p:cNvSpPr txBox="1">
            <a:spLocks noChangeArrowheads="1"/>
          </p:cNvSpPr>
          <p:nvPr/>
        </p:nvSpPr>
        <p:spPr bwMode="auto">
          <a:xfrm>
            <a:off x="6428988" y="5136502"/>
            <a:ext cx="11871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RAD52/RAD54</a:t>
            </a:r>
          </a:p>
        </p:txBody>
      </p:sp>
      <p:sp>
        <p:nvSpPr>
          <p:cNvPr id="212" name="Text Box 43"/>
          <p:cNvSpPr txBox="1">
            <a:spLocks noChangeArrowheads="1"/>
          </p:cNvSpPr>
          <p:nvPr/>
        </p:nvSpPr>
        <p:spPr bwMode="auto">
          <a:xfrm>
            <a:off x="5684200" y="2602212"/>
            <a:ext cx="4331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DSB</a:t>
            </a:r>
          </a:p>
        </p:txBody>
      </p:sp>
      <p:sp>
        <p:nvSpPr>
          <p:cNvPr id="213" name="Line 44"/>
          <p:cNvSpPr>
            <a:spLocks noChangeShapeType="1"/>
          </p:cNvSpPr>
          <p:nvPr/>
        </p:nvSpPr>
        <p:spPr bwMode="auto">
          <a:xfrm flipH="1">
            <a:off x="5603208" y="2846943"/>
            <a:ext cx="174006" cy="133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214" name="Line 31"/>
          <p:cNvSpPr>
            <a:spLocks noChangeShapeType="1"/>
          </p:cNvSpPr>
          <p:nvPr/>
        </p:nvSpPr>
        <p:spPr bwMode="auto">
          <a:xfrm>
            <a:off x="4993575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15" name="Line 32"/>
          <p:cNvSpPr>
            <a:spLocks noChangeShapeType="1"/>
          </p:cNvSpPr>
          <p:nvPr/>
        </p:nvSpPr>
        <p:spPr bwMode="auto">
          <a:xfrm>
            <a:off x="4993575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16" name="Line 31"/>
          <p:cNvSpPr>
            <a:spLocks noChangeShapeType="1"/>
          </p:cNvSpPr>
          <p:nvPr/>
        </p:nvSpPr>
        <p:spPr bwMode="auto">
          <a:xfrm>
            <a:off x="5657809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17" name="Line 32"/>
          <p:cNvSpPr>
            <a:spLocks noChangeShapeType="1"/>
          </p:cNvSpPr>
          <p:nvPr/>
        </p:nvSpPr>
        <p:spPr bwMode="auto">
          <a:xfrm>
            <a:off x="5657809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18" name="Line 33"/>
          <p:cNvSpPr>
            <a:spLocks noChangeShapeType="1"/>
          </p:cNvSpPr>
          <p:nvPr/>
        </p:nvSpPr>
        <p:spPr bwMode="auto">
          <a:xfrm>
            <a:off x="5616035" y="3271738"/>
            <a:ext cx="0" cy="362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19" name="Line 31"/>
          <p:cNvSpPr>
            <a:spLocks noChangeShapeType="1"/>
          </p:cNvSpPr>
          <p:nvPr/>
        </p:nvSpPr>
        <p:spPr bwMode="auto">
          <a:xfrm>
            <a:off x="4993576" y="3883603"/>
            <a:ext cx="3585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0" name="Line 32"/>
          <p:cNvSpPr>
            <a:spLocks noChangeShapeType="1"/>
          </p:cNvSpPr>
          <p:nvPr/>
        </p:nvSpPr>
        <p:spPr bwMode="auto">
          <a:xfrm>
            <a:off x="4993575" y="374071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1" name="Line 32"/>
          <p:cNvSpPr>
            <a:spLocks noChangeShapeType="1"/>
          </p:cNvSpPr>
          <p:nvPr/>
        </p:nvSpPr>
        <p:spPr bwMode="auto">
          <a:xfrm>
            <a:off x="5916427" y="3740716"/>
            <a:ext cx="32032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2" name="Text Box 37"/>
          <p:cNvSpPr txBox="1">
            <a:spLocks noChangeArrowheads="1"/>
          </p:cNvSpPr>
          <p:nvPr/>
        </p:nvSpPr>
        <p:spPr bwMode="auto">
          <a:xfrm>
            <a:off x="4856492" y="3307609"/>
            <a:ext cx="4988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MRN</a:t>
            </a:r>
          </a:p>
        </p:txBody>
      </p:sp>
      <p:sp>
        <p:nvSpPr>
          <p:cNvPr id="223" name="Line 31"/>
          <p:cNvSpPr>
            <a:spLocks noChangeShapeType="1"/>
          </p:cNvSpPr>
          <p:nvPr/>
        </p:nvSpPr>
        <p:spPr bwMode="auto">
          <a:xfrm>
            <a:off x="5657809" y="388360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6" name="Line 33"/>
          <p:cNvSpPr>
            <a:spLocks noChangeShapeType="1"/>
          </p:cNvSpPr>
          <p:nvPr/>
        </p:nvSpPr>
        <p:spPr bwMode="auto">
          <a:xfrm>
            <a:off x="5616035" y="3944598"/>
            <a:ext cx="0" cy="2155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7" name="Line 31"/>
          <p:cNvSpPr>
            <a:spLocks noChangeShapeType="1"/>
          </p:cNvSpPr>
          <p:nvPr/>
        </p:nvSpPr>
        <p:spPr bwMode="auto">
          <a:xfrm>
            <a:off x="4993575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8" name="Line 32"/>
          <p:cNvSpPr>
            <a:spLocks noChangeShapeType="1"/>
          </p:cNvSpPr>
          <p:nvPr/>
        </p:nvSpPr>
        <p:spPr bwMode="auto">
          <a:xfrm>
            <a:off x="4993575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29" name="Line 32"/>
          <p:cNvSpPr>
            <a:spLocks noChangeShapeType="1"/>
          </p:cNvSpPr>
          <p:nvPr/>
        </p:nvSpPr>
        <p:spPr bwMode="auto">
          <a:xfrm>
            <a:off x="5657809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30" name="Text Box 37"/>
          <p:cNvSpPr txBox="1">
            <a:spLocks noChangeArrowheads="1"/>
          </p:cNvSpPr>
          <p:nvPr/>
        </p:nvSpPr>
        <p:spPr bwMode="auto">
          <a:xfrm>
            <a:off x="4800175" y="4014752"/>
            <a:ext cx="6317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+mj-lt"/>
              </a:rPr>
              <a:t>PARP-1</a:t>
            </a:r>
          </a:p>
        </p:txBody>
      </p:sp>
      <p:sp>
        <p:nvSpPr>
          <p:cNvPr id="231" name="Line 31"/>
          <p:cNvSpPr>
            <a:spLocks noChangeShapeType="1"/>
          </p:cNvSpPr>
          <p:nvPr/>
        </p:nvSpPr>
        <p:spPr bwMode="auto">
          <a:xfrm>
            <a:off x="5657809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32" name="Oval 231"/>
          <p:cNvSpPr/>
          <p:nvPr/>
        </p:nvSpPr>
        <p:spPr>
          <a:xfrm>
            <a:off x="5434756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33" name="Oval 232"/>
          <p:cNvSpPr/>
          <p:nvPr/>
        </p:nvSpPr>
        <p:spPr>
          <a:xfrm>
            <a:off x="5641543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36" name="Line 33"/>
          <p:cNvSpPr>
            <a:spLocks noChangeShapeType="1"/>
          </p:cNvSpPr>
          <p:nvPr/>
        </p:nvSpPr>
        <p:spPr bwMode="auto">
          <a:xfrm>
            <a:off x="5616035" y="4837074"/>
            <a:ext cx="0" cy="16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37" name="Line 31"/>
          <p:cNvSpPr>
            <a:spLocks noChangeShapeType="1"/>
          </p:cNvSpPr>
          <p:nvPr/>
        </p:nvSpPr>
        <p:spPr bwMode="auto">
          <a:xfrm>
            <a:off x="4993575" y="5255203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38" name="Line 32"/>
          <p:cNvSpPr>
            <a:spLocks noChangeShapeType="1"/>
          </p:cNvSpPr>
          <p:nvPr/>
        </p:nvSpPr>
        <p:spPr bwMode="auto">
          <a:xfrm>
            <a:off x="4993575" y="5112316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39" name="Text Box 37"/>
          <p:cNvSpPr txBox="1">
            <a:spLocks noChangeArrowheads="1"/>
          </p:cNvSpPr>
          <p:nvPr/>
        </p:nvSpPr>
        <p:spPr bwMode="auto">
          <a:xfrm>
            <a:off x="4558734" y="4684603"/>
            <a:ext cx="1114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+mj-lt"/>
              </a:rPr>
              <a:t>XRCC1-Lig </a:t>
            </a:r>
            <a:r>
              <a:rPr lang="en-US" altLang="en-US" sz="1200" dirty="0" err="1">
                <a:latin typeface="+mj-lt"/>
              </a:rPr>
              <a:t>III</a:t>
            </a:r>
            <a:r>
              <a:rPr lang="en-US" altLang="en-US" sz="1200" dirty="0" err="1">
                <a:latin typeface="Symbol" panose="05050102010706020507" pitchFamily="18" charset="2"/>
              </a:rPr>
              <a:t>a</a:t>
            </a:r>
            <a:r>
              <a:rPr lang="en-US" altLang="en-US" sz="1200" dirty="0">
                <a:latin typeface="+mj-lt"/>
              </a:rPr>
              <a:t>/</a:t>
            </a:r>
          </a:p>
          <a:p>
            <a:pPr algn="ctr" eaLnBrk="1" hangingPunct="1"/>
            <a:r>
              <a:rPr lang="en-US" altLang="en-US" sz="1200" dirty="0" err="1">
                <a:latin typeface="+mj-lt"/>
              </a:rPr>
              <a:t>Lig</a:t>
            </a:r>
            <a:r>
              <a:rPr lang="en-US" altLang="en-US" sz="1200" dirty="0">
                <a:latin typeface="+mj-lt"/>
              </a:rPr>
              <a:t> I</a:t>
            </a:r>
          </a:p>
        </p:txBody>
      </p:sp>
      <p:sp>
        <p:nvSpPr>
          <p:cNvPr id="240" name="Line 32"/>
          <p:cNvSpPr>
            <a:spLocks noChangeShapeType="1"/>
          </p:cNvSpPr>
          <p:nvPr/>
        </p:nvSpPr>
        <p:spPr bwMode="auto">
          <a:xfrm>
            <a:off x="5463534" y="2050094"/>
            <a:ext cx="201270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41" name="Line 32"/>
          <p:cNvSpPr>
            <a:spLocks noChangeShapeType="1"/>
          </p:cNvSpPr>
          <p:nvPr/>
        </p:nvSpPr>
        <p:spPr bwMode="auto">
          <a:xfrm flipV="1">
            <a:off x="5742085" y="1784350"/>
            <a:ext cx="0" cy="26113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cxnSp>
        <p:nvCxnSpPr>
          <p:cNvPr id="245" name="Straight Arrow Connector 244"/>
          <p:cNvCxnSpPr/>
          <p:nvPr/>
        </p:nvCxnSpPr>
        <p:spPr>
          <a:xfrm flipH="1">
            <a:off x="7471211" y="2047283"/>
            <a:ext cx="367" cy="18888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 flipH="1">
            <a:off x="1648135" y="2047283"/>
            <a:ext cx="367" cy="18888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" name="Line 32"/>
          <p:cNvSpPr>
            <a:spLocks noChangeShapeType="1"/>
          </p:cNvSpPr>
          <p:nvPr/>
        </p:nvSpPr>
        <p:spPr bwMode="auto">
          <a:xfrm>
            <a:off x="1646200" y="2050094"/>
            <a:ext cx="2157326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48" name="Line 32"/>
          <p:cNvSpPr>
            <a:spLocks noChangeShapeType="1"/>
          </p:cNvSpPr>
          <p:nvPr/>
        </p:nvSpPr>
        <p:spPr bwMode="auto">
          <a:xfrm flipV="1">
            <a:off x="3796277" y="1883626"/>
            <a:ext cx="218" cy="16185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49" name="Line 32"/>
          <p:cNvSpPr>
            <a:spLocks noChangeShapeType="1"/>
          </p:cNvSpPr>
          <p:nvPr/>
        </p:nvSpPr>
        <p:spPr bwMode="auto">
          <a:xfrm>
            <a:off x="3796276" y="2050094"/>
            <a:ext cx="10650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0" name="Line 32"/>
          <p:cNvSpPr>
            <a:spLocks noChangeShapeType="1"/>
          </p:cNvSpPr>
          <p:nvPr/>
        </p:nvSpPr>
        <p:spPr bwMode="auto">
          <a:xfrm flipV="1">
            <a:off x="4859663" y="1782715"/>
            <a:ext cx="0" cy="26276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1" name="Line 32"/>
          <p:cNvSpPr>
            <a:spLocks noChangeShapeType="1"/>
          </p:cNvSpPr>
          <p:nvPr/>
        </p:nvSpPr>
        <p:spPr bwMode="auto">
          <a:xfrm>
            <a:off x="5004001" y="2050094"/>
            <a:ext cx="45953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2" name="Line 32"/>
          <p:cNvSpPr>
            <a:spLocks noChangeShapeType="1"/>
          </p:cNvSpPr>
          <p:nvPr/>
        </p:nvSpPr>
        <p:spPr bwMode="auto">
          <a:xfrm flipV="1">
            <a:off x="5005518" y="1782715"/>
            <a:ext cx="0" cy="26276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3" name="Text Box 43"/>
          <p:cNvSpPr txBox="1">
            <a:spLocks noChangeArrowheads="1"/>
          </p:cNvSpPr>
          <p:nvPr/>
        </p:nvSpPr>
        <p:spPr bwMode="auto">
          <a:xfrm>
            <a:off x="7703500" y="2564112"/>
            <a:ext cx="4331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+mj-lt"/>
              </a:rPr>
              <a:t>DSB</a:t>
            </a:r>
          </a:p>
        </p:txBody>
      </p:sp>
      <p:sp>
        <p:nvSpPr>
          <p:cNvPr id="254" name="Line 44"/>
          <p:cNvSpPr>
            <a:spLocks noChangeShapeType="1"/>
          </p:cNvSpPr>
          <p:nvPr/>
        </p:nvSpPr>
        <p:spPr bwMode="auto">
          <a:xfrm flipH="1">
            <a:off x="7622508" y="2808843"/>
            <a:ext cx="174006" cy="133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200">
              <a:latin typeface="+mj-lt"/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373055" y="2601728"/>
            <a:ext cx="2094106" cy="37000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Rectangle 255"/>
          <p:cNvSpPr/>
          <p:nvPr/>
        </p:nvSpPr>
        <p:spPr>
          <a:xfrm>
            <a:off x="2697155" y="2601728"/>
            <a:ext cx="1735265" cy="37000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Rectangle 256"/>
          <p:cNvSpPr/>
          <p:nvPr/>
        </p:nvSpPr>
        <p:spPr>
          <a:xfrm>
            <a:off x="4602155" y="2601728"/>
            <a:ext cx="1735265" cy="37000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Rectangle 257"/>
          <p:cNvSpPr/>
          <p:nvPr/>
        </p:nvSpPr>
        <p:spPr>
          <a:xfrm>
            <a:off x="6459530" y="2601728"/>
            <a:ext cx="2253885" cy="42372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 Box 10"/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Vitti and Parsons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2019)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Cancers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57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06400" y="96714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Proton beam therapy (PBT) radiobiology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5495" y="5646670"/>
            <a:ext cx="897226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b="1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b="1" dirty="0">
                <a:latin typeface="+mj-lt"/>
              </a:rPr>
              <a:t>Further research exploiting the biological impact of PBT is vital for establishing RBE and optimal clinical treatment for tumours.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46610" y="1408598"/>
            <a:ext cx="4352641" cy="3345236"/>
            <a:chOff x="4312871" y="1588091"/>
            <a:chExt cx="4352641" cy="3345236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201" y="1588091"/>
              <a:ext cx="4065330" cy="2996375"/>
            </a:xfrm>
            <a:prstGeom prst="rect">
              <a:avLst/>
            </a:prstGeom>
          </p:spPr>
        </p:pic>
        <p:sp>
          <p:nvSpPr>
            <p:cNvPr id="47" name="Text Box 10"/>
            <p:cNvSpPr txBox="1">
              <a:spLocks noChangeArrowheads="1"/>
            </p:cNvSpPr>
            <p:nvPr/>
          </p:nvSpPr>
          <p:spPr bwMode="auto">
            <a:xfrm>
              <a:off x="4312871" y="4625550"/>
              <a:ext cx="435264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47675" indent="-28575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400" i="1" dirty="0">
                  <a:latin typeface="+mj-lt"/>
                </a:rPr>
                <a:t>Taken from </a:t>
              </a:r>
              <a:r>
                <a:rPr lang="en-GB" sz="1400" i="1" dirty="0" err="1">
                  <a:latin typeface="+mj-lt"/>
                </a:rPr>
                <a:t>Paganetti</a:t>
              </a:r>
              <a:r>
                <a:rPr lang="en-GB" sz="1400" i="1" dirty="0">
                  <a:latin typeface="+mj-lt"/>
                </a:rPr>
                <a:t> and van </a:t>
              </a:r>
              <a:r>
                <a:rPr lang="en-GB" sz="1400" i="1" dirty="0" err="1">
                  <a:latin typeface="+mj-lt"/>
                </a:rPr>
                <a:t>Luijk</a:t>
              </a:r>
              <a:r>
                <a:rPr lang="en-GB" sz="1400" i="1" dirty="0">
                  <a:latin typeface="+mj-lt"/>
                </a:rPr>
                <a:t> (2013) </a:t>
              </a:r>
              <a:r>
                <a:rPr lang="en-GB" sz="1400" i="1" dirty="0" err="1">
                  <a:latin typeface="+mj-lt"/>
                </a:rPr>
                <a:t>Sem</a:t>
              </a:r>
              <a:r>
                <a:rPr lang="en-GB" sz="1400" i="1" dirty="0">
                  <a:latin typeface="+mj-lt"/>
                </a:rPr>
                <a:t> Rad </a:t>
              </a:r>
              <a:r>
                <a:rPr lang="en-GB" sz="1400" i="1" dirty="0" err="1">
                  <a:latin typeface="+mj-lt"/>
                </a:rPr>
                <a:t>Oncol</a:t>
              </a:r>
              <a:endParaRPr lang="en-GB" sz="1400" i="1" dirty="0"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0" y="1063143"/>
            <a:ext cx="5950235" cy="4265523"/>
            <a:chOff x="4094373" y="1130906"/>
            <a:chExt cx="5950235" cy="4265523"/>
          </a:xfrm>
        </p:grpSpPr>
        <p:sp>
          <p:nvSpPr>
            <p:cNvPr id="31" name="TextBox 30"/>
            <p:cNvSpPr txBox="1"/>
            <p:nvPr/>
          </p:nvSpPr>
          <p:spPr>
            <a:xfrm>
              <a:off x="7970923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2B9BDDB-FA49-4550-A1C8-33C340F6E430}"/>
                </a:ext>
              </a:extLst>
            </p:cNvPr>
            <p:cNvGrpSpPr/>
            <p:nvPr/>
          </p:nvGrpSpPr>
          <p:grpSpPr>
            <a:xfrm>
              <a:off x="4094373" y="1130906"/>
              <a:ext cx="4913392" cy="3957249"/>
              <a:chOff x="4094373" y="1346930"/>
              <a:chExt cx="4913392" cy="3957249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4589916" y="1927825"/>
                <a:ext cx="0" cy="2849157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4589916" y="4776982"/>
                <a:ext cx="3426088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5585133" y="4934847"/>
                <a:ext cx="20736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Depth in tissue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3436571" y="3050577"/>
                <a:ext cx="1752600" cy="436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Relative dose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589916" y="4776982"/>
                <a:ext cx="0" cy="7620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8016004" y="4776982"/>
                <a:ext cx="0" cy="7620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6310473" y="4776982"/>
                <a:ext cx="0" cy="7620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7159482" y="4776982"/>
                <a:ext cx="0" cy="7620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476491" y="4776982"/>
                <a:ext cx="0" cy="7620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4499756" y="4778975"/>
                <a:ext cx="901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4499756" y="3362925"/>
                <a:ext cx="901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4499756" y="1927825"/>
                <a:ext cx="901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4499756" y="2645375"/>
                <a:ext cx="901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4499756" y="4093175"/>
                <a:ext cx="901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Freeform 24"/>
              <p:cNvSpPr/>
              <p:nvPr/>
            </p:nvSpPr>
            <p:spPr>
              <a:xfrm>
                <a:off x="4604943" y="1933807"/>
                <a:ext cx="3411061" cy="2838819"/>
              </a:xfrm>
              <a:custGeom>
                <a:avLst/>
                <a:gdLst>
                  <a:gd name="connsiteX0" fmla="*/ 0 w 2901950"/>
                  <a:gd name="connsiteY0" fmla="*/ 1867026 h 3111626"/>
                  <a:gd name="connsiteX1" fmla="*/ 977900 w 2901950"/>
                  <a:gd name="connsiteY1" fmla="*/ 1867026 h 3111626"/>
                  <a:gd name="connsiteX2" fmla="*/ 1879600 w 2901950"/>
                  <a:gd name="connsiteY2" fmla="*/ 1714626 h 3111626"/>
                  <a:gd name="connsiteX3" fmla="*/ 2501900 w 2901950"/>
                  <a:gd name="connsiteY3" fmla="*/ 6476 h 3111626"/>
                  <a:gd name="connsiteX4" fmla="*/ 2622550 w 2901950"/>
                  <a:gd name="connsiteY4" fmla="*/ 2419476 h 3111626"/>
                  <a:gd name="connsiteX5" fmla="*/ 2901950 w 2901950"/>
                  <a:gd name="connsiteY5" fmla="*/ 3111626 h 3111626"/>
                  <a:gd name="connsiteX0" fmla="*/ 0 w 2882900"/>
                  <a:gd name="connsiteY0" fmla="*/ 2286028 h 3111626"/>
                  <a:gd name="connsiteX1" fmla="*/ 958850 w 2882900"/>
                  <a:gd name="connsiteY1" fmla="*/ 1867026 h 3111626"/>
                  <a:gd name="connsiteX2" fmla="*/ 1860550 w 2882900"/>
                  <a:gd name="connsiteY2" fmla="*/ 1714626 h 3111626"/>
                  <a:gd name="connsiteX3" fmla="*/ 2482850 w 2882900"/>
                  <a:gd name="connsiteY3" fmla="*/ 6476 h 3111626"/>
                  <a:gd name="connsiteX4" fmla="*/ 2603500 w 2882900"/>
                  <a:gd name="connsiteY4" fmla="*/ 2419476 h 3111626"/>
                  <a:gd name="connsiteX5" fmla="*/ 2882900 w 2882900"/>
                  <a:gd name="connsiteY5" fmla="*/ 3111626 h 3111626"/>
                  <a:gd name="connsiteX0" fmla="*/ 0 w 2882900"/>
                  <a:gd name="connsiteY0" fmla="*/ 2286269 h 3111867"/>
                  <a:gd name="connsiteX1" fmla="*/ 996950 w 2882900"/>
                  <a:gd name="connsiteY1" fmla="*/ 2216435 h 3111867"/>
                  <a:gd name="connsiteX2" fmla="*/ 1860550 w 2882900"/>
                  <a:gd name="connsiteY2" fmla="*/ 1714867 h 3111867"/>
                  <a:gd name="connsiteX3" fmla="*/ 2482850 w 2882900"/>
                  <a:gd name="connsiteY3" fmla="*/ 6717 h 3111867"/>
                  <a:gd name="connsiteX4" fmla="*/ 2603500 w 2882900"/>
                  <a:gd name="connsiteY4" fmla="*/ 2419717 h 3111867"/>
                  <a:gd name="connsiteX5" fmla="*/ 2882900 w 2882900"/>
                  <a:gd name="connsiteY5" fmla="*/ 3111867 h 3111867"/>
                  <a:gd name="connsiteX0" fmla="*/ 0 w 2882900"/>
                  <a:gd name="connsiteY0" fmla="*/ 2309464 h 3135062"/>
                  <a:gd name="connsiteX1" fmla="*/ 996950 w 2882900"/>
                  <a:gd name="connsiteY1" fmla="*/ 2239630 h 3135062"/>
                  <a:gd name="connsiteX2" fmla="*/ 1860550 w 2882900"/>
                  <a:gd name="connsiteY2" fmla="*/ 1738062 h 3135062"/>
                  <a:gd name="connsiteX3" fmla="*/ 2520950 w 2882900"/>
                  <a:gd name="connsiteY3" fmla="*/ 6634 h 3135062"/>
                  <a:gd name="connsiteX4" fmla="*/ 2603500 w 2882900"/>
                  <a:gd name="connsiteY4" fmla="*/ 2442912 h 3135062"/>
                  <a:gd name="connsiteX5" fmla="*/ 2882900 w 2882900"/>
                  <a:gd name="connsiteY5" fmla="*/ 3135062 h 3135062"/>
                  <a:gd name="connsiteX0" fmla="*/ 0 w 2882900"/>
                  <a:gd name="connsiteY0" fmla="*/ 2313228 h 3138826"/>
                  <a:gd name="connsiteX1" fmla="*/ 996950 w 2882900"/>
                  <a:gd name="connsiteY1" fmla="*/ 2243394 h 3138826"/>
                  <a:gd name="connsiteX2" fmla="*/ 2044700 w 2882900"/>
                  <a:gd name="connsiteY2" fmla="*/ 1594399 h 3138826"/>
                  <a:gd name="connsiteX3" fmla="*/ 2520950 w 2882900"/>
                  <a:gd name="connsiteY3" fmla="*/ 10398 h 3138826"/>
                  <a:gd name="connsiteX4" fmla="*/ 2603500 w 2882900"/>
                  <a:gd name="connsiteY4" fmla="*/ 2446676 h 3138826"/>
                  <a:gd name="connsiteX5" fmla="*/ 2882900 w 2882900"/>
                  <a:gd name="connsiteY5" fmla="*/ 3138826 h 3138826"/>
                  <a:gd name="connsiteX0" fmla="*/ 0 w 2882900"/>
                  <a:gd name="connsiteY0" fmla="*/ 2320942 h 3146540"/>
                  <a:gd name="connsiteX1" fmla="*/ 996950 w 2882900"/>
                  <a:gd name="connsiteY1" fmla="*/ 2251108 h 3146540"/>
                  <a:gd name="connsiteX2" fmla="*/ 2044700 w 2882900"/>
                  <a:gd name="connsiteY2" fmla="*/ 1602113 h 3146540"/>
                  <a:gd name="connsiteX3" fmla="*/ 2393950 w 2882900"/>
                  <a:gd name="connsiteY3" fmla="*/ 10352 h 3146540"/>
                  <a:gd name="connsiteX4" fmla="*/ 2603500 w 2882900"/>
                  <a:gd name="connsiteY4" fmla="*/ 2454390 h 3146540"/>
                  <a:gd name="connsiteX5" fmla="*/ 2882900 w 2882900"/>
                  <a:gd name="connsiteY5" fmla="*/ 3146540 h 3146540"/>
                  <a:gd name="connsiteX0" fmla="*/ 0 w 2882900"/>
                  <a:gd name="connsiteY0" fmla="*/ 2320916 h 3146514"/>
                  <a:gd name="connsiteX1" fmla="*/ 1111250 w 2882900"/>
                  <a:gd name="connsiteY1" fmla="*/ 2227804 h 3146514"/>
                  <a:gd name="connsiteX2" fmla="*/ 2044700 w 2882900"/>
                  <a:gd name="connsiteY2" fmla="*/ 1602087 h 3146514"/>
                  <a:gd name="connsiteX3" fmla="*/ 2393950 w 2882900"/>
                  <a:gd name="connsiteY3" fmla="*/ 10326 h 3146514"/>
                  <a:gd name="connsiteX4" fmla="*/ 2603500 w 2882900"/>
                  <a:gd name="connsiteY4" fmla="*/ 2454364 h 3146514"/>
                  <a:gd name="connsiteX5" fmla="*/ 2882900 w 2882900"/>
                  <a:gd name="connsiteY5" fmla="*/ 3146514 h 3146514"/>
                  <a:gd name="connsiteX0" fmla="*/ 0 w 2882900"/>
                  <a:gd name="connsiteY0" fmla="*/ 2344057 h 3169655"/>
                  <a:gd name="connsiteX1" fmla="*/ 1111250 w 2882900"/>
                  <a:gd name="connsiteY1" fmla="*/ 2250945 h 3169655"/>
                  <a:gd name="connsiteX2" fmla="*/ 2044700 w 2882900"/>
                  <a:gd name="connsiteY2" fmla="*/ 1625228 h 3169655"/>
                  <a:gd name="connsiteX3" fmla="*/ 2495550 w 2882900"/>
                  <a:gd name="connsiteY3" fmla="*/ 10190 h 3169655"/>
                  <a:gd name="connsiteX4" fmla="*/ 2603500 w 2882900"/>
                  <a:gd name="connsiteY4" fmla="*/ 2477505 h 3169655"/>
                  <a:gd name="connsiteX5" fmla="*/ 2882900 w 2882900"/>
                  <a:gd name="connsiteY5" fmla="*/ 3169655 h 3169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2900" h="3169655">
                    <a:moveTo>
                      <a:pt x="0" y="2344057"/>
                    </a:moveTo>
                    <a:cubicBezTo>
                      <a:pt x="332316" y="2356757"/>
                      <a:pt x="770467" y="2370750"/>
                      <a:pt x="1111250" y="2250945"/>
                    </a:cubicBezTo>
                    <a:cubicBezTo>
                      <a:pt x="1452033" y="2131140"/>
                      <a:pt x="1813983" y="1998687"/>
                      <a:pt x="2044700" y="1625228"/>
                    </a:cubicBezTo>
                    <a:cubicBezTo>
                      <a:pt x="2275417" y="1251769"/>
                      <a:pt x="2402417" y="-131856"/>
                      <a:pt x="2495550" y="10190"/>
                    </a:cubicBezTo>
                    <a:cubicBezTo>
                      <a:pt x="2588683" y="152236"/>
                      <a:pt x="2538942" y="1950928"/>
                      <a:pt x="2603500" y="2477505"/>
                    </a:cubicBezTo>
                    <a:cubicBezTo>
                      <a:pt x="2668058" y="3004082"/>
                      <a:pt x="2776537" y="3082342"/>
                      <a:pt x="2882900" y="3169655"/>
                    </a:cubicBezTo>
                  </a:path>
                </a:pathLst>
              </a:custGeom>
              <a:noFill/>
              <a:ln w="222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0" name="Straight Arrow Connector 29"/>
              <p:cNvCxnSpPr>
                <a:endCxn id="31" idx="1"/>
              </p:cNvCxnSpPr>
              <p:nvPr/>
            </p:nvCxnSpPr>
            <p:spPr>
              <a:xfrm flipV="1">
                <a:off x="7567433" y="1775941"/>
                <a:ext cx="403490" cy="120134"/>
              </a:xfrm>
              <a:prstGeom prst="straightConnector1">
                <a:avLst/>
              </a:prstGeom>
              <a:ln>
                <a:solidFill>
                  <a:srgbClr val="385D8A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7670389" y="2411825"/>
                <a:ext cx="450801" cy="304800"/>
              </a:xfrm>
              <a:prstGeom prst="straightConnector1">
                <a:avLst/>
              </a:prstGeom>
              <a:ln>
                <a:solidFill>
                  <a:srgbClr val="385D8A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8044579" y="2208108"/>
                <a:ext cx="9631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385D8A"/>
                    </a:solidFill>
                  </a:rPr>
                  <a:t>Distal fall-off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7114041" y="1591275"/>
                <a:ext cx="0" cy="3185707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7656966" y="1591275"/>
                <a:ext cx="0" cy="3185707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129053" y="1622550"/>
                <a:ext cx="522627" cy="0"/>
              </a:xfrm>
              <a:prstGeom prst="straightConnector1">
                <a:avLst/>
              </a:prstGeom>
              <a:ln w="9525"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7005304" y="1346930"/>
                <a:ext cx="96023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Tumour</a:t>
                </a:r>
              </a:p>
            </p:txBody>
          </p:sp>
          <p:sp>
            <p:nvSpPr>
              <p:cNvPr id="38" name="Freeform 29">
                <a:extLst>
                  <a:ext uri="{FF2B5EF4-FFF2-40B4-BE49-F238E27FC236}">
                    <a16:creationId xmlns:a16="http://schemas.microsoft.com/office/drawing/2014/main" id="{9DCBD2A5-3BF7-41A7-B887-AEE7CE41AD9C}"/>
                  </a:ext>
                </a:extLst>
              </p:cNvPr>
              <p:cNvSpPr/>
              <p:nvPr/>
            </p:nvSpPr>
            <p:spPr>
              <a:xfrm>
                <a:off x="4589915" y="1933807"/>
                <a:ext cx="3391477" cy="2843174"/>
              </a:xfrm>
              <a:custGeom>
                <a:avLst/>
                <a:gdLst>
                  <a:gd name="connsiteX0" fmla="*/ 0 w 2456330"/>
                  <a:gd name="connsiteY0" fmla="*/ 0 h 1876612"/>
                  <a:gd name="connsiteX1" fmla="*/ 1494118 w 2456330"/>
                  <a:gd name="connsiteY1" fmla="*/ 806823 h 1876612"/>
                  <a:gd name="connsiteX2" fmla="*/ 1852706 w 2456330"/>
                  <a:gd name="connsiteY2" fmla="*/ 1099670 h 1876612"/>
                  <a:gd name="connsiteX3" fmla="*/ 2169459 w 2456330"/>
                  <a:gd name="connsiteY3" fmla="*/ 1643529 h 1876612"/>
                  <a:gd name="connsiteX4" fmla="*/ 2456330 w 2456330"/>
                  <a:gd name="connsiteY4" fmla="*/ 1858682 h 1876612"/>
                  <a:gd name="connsiteX5" fmla="*/ 2456330 w 2456330"/>
                  <a:gd name="connsiteY5" fmla="*/ 1858682 h 1876612"/>
                  <a:gd name="connsiteX6" fmla="*/ 2456330 w 2456330"/>
                  <a:gd name="connsiteY6" fmla="*/ 1876612 h 187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6330" h="1876612">
                    <a:moveTo>
                      <a:pt x="0" y="0"/>
                    </a:moveTo>
                    <a:cubicBezTo>
                      <a:pt x="592667" y="311772"/>
                      <a:pt x="1185334" y="623545"/>
                      <a:pt x="1494118" y="806823"/>
                    </a:cubicBezTo>
                    <a:cubicBezTo>
                      <a:pt x="1802902" y="990101"/>
                      <a:pt x="1740149" y="960219"/>
                      <a:pt x="1852706" y="1099670"/>
                    </a:cubicBezTo>
                    <a:cubicBezTo>
                      <a:pt x="1965263" y="1239121"/>
                      <a:pt x="2068855" y="1517027"/>
                      <a:pt x="2169459" y="1643529"/>
                    </a:cubicBezTo>
                    <a:cubicBezTo>
                      <a:pt x="2270063" y="1770031"/>
                      <a:pt x="2456330" y="1858682"/>
                      <a:pt x="2456330" y="1858682"/>
                    </a:cubicBezTo>
                    <a:lnTo>
                      <a:pt x="2456330" y="1858682"/>
                    </a:lnTo>
                    <a:lnTo>
                      <a:pt x="2456330" y="1876612"/>
                    </a:lnTo>
                  </a:path>
                </a:pathLst>
              </a:custGeom>
              <a:ln w="12700"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938ECB31-59D0-4FD9-B95A-7DDA0CC3B519}"/>
                  </a:ext>
                </a:extLst>
              </p:cNvPr>
              <p:cNvCxnSpPr/>
              <p:nvPr/>
            </p:nvCxnSpPr>
            <p:spPr>
              <a:xfrm flipV="1">
                <a:off x="7452320" y="4089896"/>
                <a:ext cx="448208" cy="1316"/>
              </a:xfrm>
              <a:prstGeom prst="straightConnector1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70FD964-8471-4C31-8867-BD6D4BF2CF64}"/>
                  </a:ext>
                </a:extLst>
              </p:cNvPr>
              <p:cNvSpPr txBox="1"/>
              <p:nvPr/>
            </p:nvSpPr>
            <p:spPr>
              <a:xfrm>
                <a:off x="7845103" y="3862789"/>
                <a:ext cx="8735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3"/>
                    </a:solidFill>
                  </a:rPr>
                  <a:t>Proton energy</a:t>
                </a:r>
              </a:p>
            </p:txBody>
          </p:sp>
          <p:sp>
            <p:nvSpPr>
              <p:cNvPr id="41" name="Freeform 70">
                <a:extLst>
                  <a:ext uri="{FF2B5EF4-FFF2-40B4-BE49-F238E27FC236}">
                    <a16:creationId xmlns:a16="http://schemas.microsoft.com/office/drawing/2014/main" id="{F67D7E62-164A-4480-B69D-66F7AA955AFB}"/>
                  </a:ext>
                </a:extLst>
              </p:cNvPr>
              <p:cNvSpPr/>
              <p:nvPr/>
            </p:nvSpPr>
            <p:spPr>
              <a:xfrm flipV="1">
                <a:off x="4589915" y="2273005"/>
                <a:ext cx="3268649" cy="2008228"/>
              </a:xfrm>
              <a:custGeom>
                <a:avLst/>
                <a:gdLst>
                  <a:gd name="connsiteX0" fmla="*/ 0 w 2456330"/>
                  <a:gd name="connsiteY0" fmla="*/ 0 h 1876612"/>
                  <a:gd name="connsiteX1" fmla="*/ 1494118 w 2456330"/>
                  <a:gd name="connsiteY1" fmla="*/ 806823 h 1876612"/>
                  <a:gd name="connsiteX2" fmla="*/ 1852706 w 2456330"/>
                  <a:gd name="connsiteY2" fmla="*/ 1099670 h 1876612"/>
                  <a:gd name="connsiteX3" fmla="*/ 2169459 w 2456330"/>
                  <a:gd name="connsiteY3" fmla="*/ 1643529 h 1876612"/>
                  <a:gd name="connsiteX4" fmla="*/ 2456330 w 2456330"/>
                  <a:gd name="connsiteY4" fmla="*/ 1858682 h 1876612"/>
                  <a:gd name="connsiteX5" fmla="*/ 2456330 w 2456330"/>
                  <a:gd name="connsiteY5" fmla="*/ 1858682 h 1876612"/>
                  <a:gd name="connsiteX6" fmla="*/ 2456330 w 2456330"/>
                  <a:gd name="connsiteY6" fmla="*/ 1876612 h 1876612"/>
                  <a:gd name="connsiteX0" fmla="*/ 0 w 2456330"/>
                  <a:gd name="connsiteY0" fmla="*/ 0 h 9911418"/>
                  <a:gd name="connsiteX1" fmla="*/ 1494118 w 2456330"/>
                  <a:gd name="connsiteY1" fmla="*/ 806823 h 9911418"/>
                  <a:gd name="connsiteX2" fmla="*/ 1852706 w 2456330"/>
                  <a:gd name="connsiteY2" fmla="*/ 1099670 h 9911418"/>
                  <a:gd name="connsiteX3" fmla="*/ 2169459 w 2456330"/>
                  <a:gd name="connsiteY3" fmla="*/ 1643529 h 9911418"/>
                  <a:gd name="connsiteX4" fmla="*/ 2456330 w 2456330"/>
                  <a:gd name="connsiteY4" fmla="*/ 1858682 h 9911418"/>
                  <a:gd name="connsiteX5" fmla="*/ 2456330 w 2456330"/>
                  <a:gd name="connsiteY5" fmla="*/ 1858682 h 9911418"/>
                  <a:gd name="connsiteX6" fmla="*/ 2295748 w 2456330"/>
                  <a:gd name="connsiteY6" fmla="*/ 9911418 h 9911418"/>
                  <a:gd name="connsiteX0" fmla="*/ 0 w 2456330"/>
                  <a:gd name="connsiteY0" fmla="*/ 0 h 9911418"/>
                  <a:gd name="connsiteX1" fmla="*/ 1494118 w 2456330"/>
                  <a:gd name="connsiteY1" fmla="*/ 806823 h 9911418"/>
                  <a:gd name="connsiteX2" fmla="*/ 1852706 w 2456330"/>
                  <a:gd name="connsiteY2" fmla="*/ 1099670 h 9911418"/>
                  <a:gd name="connsiteX3" fmla="*/ 2169459 w 2456330"/>
                  <a:gd name="connsiteY3" fmla="*/ 1643529 h 9911418"/>
                  <a:gd name="connsiteX4" fmla="*/ 2456330 w 2456330"/>
                  <a:gd name="connsiteY4" fmla="*/ 1858682 h 9911418"/>
                  <a:gd name="connsiteX5" fmla="*/ 2177989 w 2456330"/>
                  <a:gd name="connsiteY5" fmla="*/ 5429712 h 9911418"/>
                  <a:gd name="connsiteX6" fmla="*/ 2295748 w 2456330"/>
                  <a:gd name="connsiteY6" fmla="*/ 9911418 h 9911418"/>
                  <a:gd name="connsiteX0" fmla="*/ 0 w 2295748"/>
                  <a:gd name="connsiteY0" fmla="*/ 0 h 9911418"/>
                  <a:gd name="connsiteX1" fmla="*/ 1494118 w 2295748"/>
                  <a:gd name="connsiteY1" fmla="*/ 806823 h 9911418"/>
                  <a:gd name="connsiteX2" fmla="*/ 1852706 w 2295748"/>
                  <a:gd name="connsiteY2" fmla="*/ 1099670 h 9911418"/>
                  <a:gd name="connsiteX3" fmla="*/ 2169459 w 2295748"/>
                  <a:gd name="connsiteY3" fmla="*/ 1643529 h 9911418"/>
                  <a:gd name="connsiteX4" fmla="*/ 2092345 w 2295748"/>
                  <a:gd name="connsiteY4" fmla="*/ 2822858 h 9911418"/>
                  <a:gd name="connsiteX5" fmla="*/ 2177989 w 2295748"/>
                  <a:gd name="connsiteY5" fmla="*/ 5429712 h 9911418"/>
                  <a:gd name="connsiteX6" fmla="*/ 2295748 w 2295748"/>
                  <a:gd name="connsiteY6" fmla="*/ 9911418 h 9911418"/>
                  <a:gd name="connsiteX0" fmla="*/ 0 w 2295748"/>
                  <a:gd name="connsiteY0" fmla="*/ 0 h 9911418"/>
                  <a:gd name="connsiteX1" fmla="*/ 1494118 w 2295748"/>
                  <a:gd name="connsiteY1" fmla="*/ 806823 h 9911418"/>
                  <a:gd name="connsiteX2" fmla="*/ 1852706 w 2295748"/>
                  <a:gd name="connsiteY2" fmla="*/ 1099670 h 9911418"/>
                  <a:gd name="connsiteX3" fmla="*/ 2057052 w 2295748"/>
                  <a:gd name="connsiteY3" fmla="*/ 1964922 h 9911418"/>
                  <a:gd name="connsiteX4" fmla="*/ 2092345 w 2295748"/>
                  <a:gd name="connsiteY4" fmla="*/ 2822858 h 9911418"/>
                  <a:gd name="connsiteX5" fmla="*/ 2177989 w 2295748"/>
                  <a:gd name="connsiteY5" fmla="*/ 5429712 h 9911418"/>
                  <a:gd name="connsiteX6" fmla="*/ 2295748 w 2295748"/>
                  <a:gd name="connsiteY6" fmla="*/ 9911418 h 9911418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52706 w 2322511"/>
                  <a:gd name="connsiteY2" fmla="*/ 1099670 h 10339939"/>
                  <a:gd name="connsiteX3" fmla="*/ 2057052 w 2322511"/>
                  <a:gd name="connsiteY3" fmla="*/ 1964922 h 10339939"/>
                  <a:gd name="connsiteX4" fmla="*/ 2092345 w 2322511"/>
                  <a:gd name="connsiteY4" fmla="*/ 2822858 h 10339939"/>
                  <a:gd name="connsiteX5" fmla="*/ 2177989 w 2322511"/>
                  <a:gd name="connsiteY5" fmla="*/ 5429712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52706 w 2322511"/>
                  <a:gd name="connsiteY2" fmla="*/ 1099670 h 10339939"/>
                  <a:gd name="connsiteX3" fmla="*/ 1982114 w 2322511"/>
                  <a:gd name="connsiteY3" fmla="*/ 1929214 h 10339939"/>
                  <a:gd name="connsiteX4" fmla="*/ 2092345 w 2322511"/>
                  <a:gd name="connsiteY4" fmla="*/ 2822858 h 10339939"/>
                  <a:gd name="connsiteX5" fmla="*/ 2177989 w 2322511"/>
                  <a:gd name="connsiteY5" fmla="*/ 5429712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09884 w 2322511"/>
                  <a:gd name="connsiteY2" fmla="*/ 1135381 h 10339939"/>
                  <a:gd name="connsiteX3" fmla="*/ 1982114 w 2322511"/>
                  <a:gd name="connsiteY3" fmla="*/ 1929214 h 10339939"/>
                  <a:gd name="connsiteX4" fmla="*/ 2092345 w 2322511"/>
                  <a:gd name="connsiteY4" fmla="*/ 2822858 h 10339939"/>
                  <a:gd name="connsiteX5" fmla="*/ 2177989 w 2322511"/>
                  <a:gd name="connsiteY5" fmla="*/ 5429712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09884 w 2322511"/>
                  <a:gd name="connsiteY2" fmla="*/ 1135381 h 10339939"/>
                  <a:gd name="connsiteX3" fmla="*/ 1982114 w 2322511"/>
                  <a:gd name="connsiteY3" fmla="*/ 1929214 h 10339939"/>
                  <a:gd name="connsiteX4" fmla="*/ 2065582 w 2322511"/>
                  <a:gd name="connsiteY4" fmla="*/ 2822858 h 10339939"/>
                  <a:gd name="connsiteX5" fmla="*/ 2177989 w 2322511"/>
                  <a:gd name="connsiteY5" fmla="*/ 5429712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09884 w 2322511"/>
                  <a:gd name="connsiteY2" fmla="*/ 1135381 h 10339939"/>
                  <a:gd name="connsiteX3" fmla="*/ 1982114 w 2322511"/>
                  <a:gd name="connsiteY3" fmla="*/ 1929214 h 10339939"/>
                  <a:gd name="connsiteX4" fmla="*/ 2033466 w 2322511"/>
                  <a:gd name="connsiteY4" fmla="*/ 2822858 h 10339939"/>
                  <a:gd name="connsiteX5" fmla="*/ 2177989 w 2322511"/>
                  <a:gd name="connsiteY5" fmla="*/ 5429712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09884 w 2322511"/>
                  <a:gd name="connsiteY2" fmla="*/ 1135381 h 10339939"/>
                  <a:gd name="connsiteX3" fmla="*/ 1982114 w 2322511"/>
                  <a:gd name="connsiteY3" fmla="*/ 1929214 h 10339939"/>
                  <a:gd name="connsiteX4" fmla="*/ 203346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09884 w 2322511"/>
                  <a:gd name="connsiteY2" fmla="*/ 1135381 h 10339939"/>
                  <a:gd name="connsiteX3" fmla="*/ 1982114 w 2322511"/>
                  <a:gd name="connsiteY3" fmla="*/ 1929214 h 10339939"/>
                  <a:gd name="connsiteX4" fmla="*/ 201205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809884 w 2322511"/>
                  <a:gd name="connsiteY2" fmla="*/ 1135381 h 10339939"/>
                  <a:gd name="connsiteX3" fmla="*/ 1955350 w 2322511"/>
                  <a:gd name="connsiteY3" fmla="*/ 1929214 h 10339939"/>
                  <a:gd name="connsiteX4" fmla="*/ 201205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788473 w 2322511"/>
                  <a:gd name="connsiteY2" fmla="*/ 1135381 h 10339939"/>
                  <a:gd name="connsiteX3" fmla="*/ 1955350 w 2322511"/>
                  <a:gd name="connsiteY3" fmla="*/ 1929214 h 10339939"/>
                  <a:gd name="connsiteX4" fmla="*/ 201205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772416 w 2322511"/>
                  <a:gd name="connsiteY2" fmla="*/ 1313929 h 10339939"/>
                  <a:gd name="connsiteX3" fmla="*/ 1955350 w 2322511"/>
                  <a:gd name="connsiteY3" fmla="*/ 1929214 h 10339939"/>
                  <a:gd name="connsiteX4" fmla="*/ 201205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772416 w 2322511"/>
                  <a:gd name="connsiteY2" fmla="*/ 1313929 h 10339939"/>
                  <a:gd name="connsiteX3" fmla="*/ 1928586 w 2322511"/>
                  <a:gd name="connsiteY3" fmla="*/ 2036346 h 10339939"/>
                  <a:gd name="connsiteX4" fmla="*/ 201205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  <a:gd name="connsiteX0" fmla="*/ 0 w 2322511"/>
                  <a:gd name="connsiteY0" fmla="*/ 0 h 10339939"/>
                  <a:gd name="connsiteX1" fmla="*/ 1494118 w 2322511"/>
                  <a:gd name="connsiteY1" fmla="*/ 806823 h 10339939"/>
                  <a:gd name="connsiteX2" fmla="*/ 1783121 w 2322511"/>
                  <a:gd name="connsiteY2" fmla="*/ 1242513 h 10339939"/>
                  <a:gd name="connsiteX3" fmla="*/ 1928586 w 2322511"/>
                  <a:gd name="connsiteY3" fmla="*/ 2036346 h 10339939"/>
                  <a:gd name="connsiteX4" fmla="*/ 2012056 w 2322511"/>
                  <a:gd name="connsiteY4" fmla="*/ 2822858 h 10339939"/>
                  <a:gd name="connsiteX5" fmla="*/ 2135168 w 2322511"/>
                  <a:gd name="connsiteY5" fmla="*/ 5358295 h 10339939"/>
                  <a:gd name="connsiteX6" fmla="*/ 2322511 w 2322511"/>
                  <a:gd name="connsiteY6" fmla="*/ 10339939 h 1033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22511" h="10339939">
                    <a:moveTo>
                      <a:pt x="0" y="0"/>
                    </a:moveTo>
                    <a:cubicBezTo>
                      <a:pt x="592667" y="311772"/>
                      <a:pt x="1196931" y="599738"/>
                      <a:pt x="1494118" y="806823"/>
                    </a:cubicBezTo>
                    <a:cubicBezTo>
                      <a:pt x="1791305" y="1013908"/>
                      <a:pt x="1710710" y="1037593"/>
                      <a:pt x="1783121" y="1242513"/>
                    </a:cubicBezTo>
                    <a:cubicBezTo>
                      <a:pt x="1855532" y="1447433"/>
                      <a:pt x="1890430" y="1772955"/>
                      <a:pt x="1928586" y="2036346"/>
                    </a:cubicBezTo>
                    <a:cubicBezTo>
                      <a:pt x="1966742" y="2299737"/>
                      <a:pt x="2012056" y="2822858"/>
                      <a:pt x="2012056" y="2822858"/>
                    </a:cubicBezTo>
                    <a:lnTo>
                      <a:pt x="2135168" y="5358295"/>
                    </a:lnTo>
                    <a:cubicBezTo>
                      <a:pt x="2135168" y="5364272"/>
                      <a:pt x="2322511" y="10333962"/>
                      <a:pt x="2322511" y="10339939"/>
                    </a:cubicBezTo>
                  </a:path>
                </a:pathLst>
              </a:custGeom>
              <a:ln w="12700">
                <a:prstDash val="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9D175868-2971-4FA2-9218-EFAA9EA6CB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24328" y="3521645"/>
                <a:ext cx="448208" cy="1316"/>
              </a:xfrm>
              <a:prstGeom prst="straightConnector1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CE5E922-8A13-46C9-995F-4D0ED859A298}"/>
                  </a:ext>
                </a:extLst>
              </p:cNvPr>
              <p:cNvSpPr txBox="1"/>
              <p:nvPr/>
            </p:nvSpPr>
            <p:spPr>
              <a:xfrm>
                <a:off x="7917111" y="3347700"/>
                <a:ext cx="8735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BE4B48"/>
                    </a:solidFill>
                  </a:rPr>
                  <a:t>LET</a:t>
                </a:r>
              </a:p>
            </p:txBody>
          </p:sp>
        </p:grp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>
              <a:off x="4864108" y="5057875"/>
              <a:ext cx="315189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47675" indent="-28575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b="1" dirty="0">
                  <a:latin typeface="+mj-lt"/>
                </a:rPr>
                <a:t>Vitti and Parsons (2019) </a:t>
              </a:r>
              <a:r>
                <a:rPr lang="en-GB" sz="1600" b="1" i="1" dirty="0">
                  <a:latin typeface="+mj-lt"/>
                </a:rPr>
                <a:t>Cancers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270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4499" y="26372"/>
            <a:ext cx="89915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Relatively high-LET protons 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cause a decrease in cell survival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due to increased complex DNA damage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880772" y="1170148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869456" y="3536228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UMSCC6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7788" y="3161893"/>
            <a:ext cx="3605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SF2, p&lt;0.02; RBE=1.7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-91394" y="5487227"/>
            <a:ext cx="3605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SF2, p&lt;0.01; RBE=1.9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967535"/>
              </p:ext>
            </p:extLst>
          </p:nvPr>
        </p:nvGraphicFramePr>
        <p:xfrm>
          <a:off x="97486" y="3469670"/>
          <a:ext cx="3186287" cy="2038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19858"/>
              </p:ext>
            </p:extLst>
          </p:nvPr>
        </p:nvGraphicFramePr>
        <p:xfrm>
          <a:off x="77788" y="1184850"/>
          <a:ext cx="3285190" cy="2017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0" y="5775478"/>
            <a:ext cx="4176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58 MeV (1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m); 11 MeV (12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</a:t>
            </a:r>
          </a:p>
        </p:txBody>
      </p:sp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269566"/>
              </p:ext>
            </p:extLst>
          </p:nvPr>
        </p:nvGraphicFramePr>
        <p:xfrm>
          <a:off x="4179990" y="1965501"/>
          <a:ext cx="4619964" cy="321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5004048" y="1970872"/>
            <a:ext cx="3778250" cy="3682172"/>
            <a:chOff x="1003438" y="1638781"/>
            <a:chExt cx="3778250" cy="3682172"/>
          </a:xfrm>
        </p:grpSpPr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003438" y="5013176"/>
              <a:ext cx="36059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j-lt"/>
                </a:rPr>
                <a:t>*p&lt;0.02, **p&lt;0.01, ***p&lt;0.005, ****p&lt;0.001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2225159" y="1831878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080102" y="1833203"/>
              <a:ext cx="0" cy="72292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2086449" y="1831878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861852" y="1638781"/>
              <a:ext cx="568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3018115" y="2688137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873058" y="2689461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879405" y="2688137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704957" y="2495040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3817319" y="3073672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672262" y="3074997"/>
              <a:ext cx="0" cy="7773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3678609" y="3073672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04161" y="2880575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4609407" y="3184483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464350" y="3185807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4470697" y="3184483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4296249" y="2991386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5555613" y="1517059"/>
            <a:ext cx="26098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Enzyme-modified (CDD)</a:t>
            </a:r>
            <a:endParaRPr lang="en-US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6043480" y="1272077"/>
            <a:ext cx="14878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HeLa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77788" y="6204331"/>
            <a:ext cx="89281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Phys</a:t>
            </a:r>
            <a:endParaRPr lang="en-GB" b="1" i="1" dirty="0" smtClean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Fabbrizi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et al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., (2021)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Methods Protocol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-24482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DUB siRNA knockdown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259468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58 MeV protons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11896"/>
              </p:ext>
            </p:extLst>
          </p:nvPr>
        </p:nvGraphicFramePr>
        <p:xfrm>
          <a:off x="-55294" y="1050643"/>
          <a:ext cx="9163798" cy="273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463374"/>
              </p:ext>
            </p:extLst>
          </p:nvPr>
        </p:nvGraphicFramePr>
        <p:xfrm>
          <a:off x="-1" y="3861048"/>
          <a:ext cx="9107169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79912" y="3946658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11 MeV protons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8467930" y="5229200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556640" y="5229200"/>
            <a:ext cx="0" cy="720080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375904" y="2161266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021840" y="2090728"/>
            <a:ext cx="0" cy="720080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380312" y="1191994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23071" y="3047816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9941" y="5846208"/>
            <a:ext cx="838495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 Box 10">
            <a:extLst>
              <a:ext uri="{FF2B5EF4-FFF2-40B4-BE49-F238E27FC236}">
                <a16:creationId xmlns:a16="http://schemas.microsoft.com/office/drawing/2014/main" id="{35E3361C-FD33-48AD-BB94-3E2C27B06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179512" y="-2644"/>
            <a:ext cx="88569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Targeting DNA double strand break repair in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2D/3D HNSCC models with 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photons and protons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Vitti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et al 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(2020)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Cancers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6416753"/>
            <a:ext cx="5580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KU-55933 (</a:t>
            </a:r>
            <a:r>
              <a:rPr lang="en-GB" b="1" dirty="0" err="1" smtClean="0"/>
              <a:t>ATMi</a:t>
            </a:r>
            <a:r>
              <a:rPr lang="en-GB" b="1" dirty="0" smtClean="0"/>
              <a:t>); </a:t>
            </a:r>
            <a:r>
              <a:rPr lang="en-GB" b="1" dirty="0"/>
              <a:t>VE-821 (</a:t>
            </a:r>
            <a:r>
              <a:rPr lang="en-GB" b="1" dirty="0" err="1" smtClean="0"/>
              <a:t>ATRi</a:t>
            </a:r>
            <a:r>
              <a:rPr lang="en-GB" b="1" dirty="0" smtClean="0"/>
              <a:t>); </a:t>
            </a:r>
            <a:r>
              <a:rPr lang="en-GB" b="1" dirty="0"/>
              <a:t>KU-57788 (</a:t>
            </a:r>
            <a:r>
              <a:rPr lang="en-GB" b="1" dirty="0" smtClean="0"/>
              <a:t>DNA-</a:t>
            </a:r>
            <a:r>
              <a:rPr lang="en-GB" b="1" dirty="0" err="1" smtClean="0"/>
              <a:t>Pkcsi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105936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88637" y="1425264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 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76454"/>
              </p:ext>
            </p:extLst>
          </p:nvPr>
        </p:nvGraphicFramePr>
        <p:xfrm>
          <a:off x="899592" y="1374041"/>
          <a:ext cx="3321984" cy="217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361388"/>
              </p:ext>
            </p:extLst>
          </p:nvPr>
        </p:nvGraphicFramePr>
        <p:xfrm>
          <a:off x="4858285" y="1362018"/>
          <a:ext cx="3304672" cy="2159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147330" y="1425264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14417" y="105936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</a:t>
            </a:r>
            <a:endParaRPr lang="en-GB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7317" y="3614672"/>
            <a:ext cx="8726842" cy="2421861"/>
            <a:chOff x="197317" y="3429000"/>
            <a:chExt cx="8726842" cy="2421861"/>
          </a:xfrm>
        </p:grpSpPr>
        <p:sp>
          <p:nvSpPr>
            <p:cNvPr id="23" name="TextBox 22"/>
            <p:cNvSpPr txBox="1"/>
            <p:nvPr/>
          </p:nvSpPr>
          <p:spPr>
            <a:xfrm>
              <a:off x="672637" y="3429000"/>
              <a:ext cx="6001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Day 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-165264" y="4414234"/>
              <a:ext cx="103293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400" b="1" dirty="0"/>
                <a:t>UMSCC74A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7385" y="3951112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DMSO</a:t>
              </a: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61" t="19279" r="44934" b="35704"/>
            <a:stretch/>
          </p:blipFill>
          <p:spPr>
            <a:xfrm>
              <a:off x="532288" y="4203490"/>
              <a:ext cx="820868" cy="729267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54" t="24466" r="28940" b="27257"/>
            <a:stretch/>
          </p:blipFill>
          <p:spPr>
            <a:xfrm>
              <a:off x="1642348" y="4196733"/>
              <a:ext cx="782068" cy="782068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22" t="19808" r="34818" b="31179"/>
            <a:stretch/>
          </p:blipFill>
          <p:spPr>
            <a:xfrm>
              <a:off x="5417199" y="4203489"/>
              <a:ext cx="794016" cy="79401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35" t="23235" r="36186" b="27592"/>
            <a:stretch/>
          </p:blipFill>
          <p:spPr>
            <a:xfrm>
              <a:off x="2510026" y="4201194"/>
              <a:ext cx="796588" cy="79658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1" t="27186" r="37923" b="24955"/>
            <a:stretch/>
          </p:blipFill>
          <p:spPr>
            <a:xfrm>
              <a:off x="6280528" y="4203489"/>
              <a:ext cx="781200" cy="7812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92" t="31408" r="28067" b="20133"/>
            <a:stretch/>
          </p:blipFill>
          <p:spPr>
            <a:xfrm>
              <a:off x="3362264" y="4196733"/>
              <a:ext cx="784992" cy="784992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17" t="25533" r="44346" b="24818"/>
            <a:stretch/>
          </p:blipFill>
          <p:spPr>
            <a:xfrm>
              <a:off x="7134032" y="4203490"/>
              <a:ext cx="792000" cy="7920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06" t="28128" r="49654" b="23527"/>
            <a:stretch/>
          </p:blipFill>
          <p:spPr>
            <a:xfrm>
              <a:off x="4219416" y="4223126"/>
              <a:ext cx="783212" cy="783212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2635275" y="3932980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err="1"/>
                <a:t>ATMi</a:t>
              </a:r>
              <a:endParaRPr lang="en-GB" sz="135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469891" y="3932980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err="1"/>
                <a:t>ATRi</a:t>
              </a:r>
              <a:endParaRPr lang="en-GB" sz="135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151028" y="3932980"/>
              <a:ext cx="93388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DNA-</a:t>
              </a:r>
              <a:r>
                <a:rPr lang="en-GB" sz="1350" dirty="0" err="1"/>
                <a:t>Pkcsi</a:t>
              </a:r>
              <a:endParaRPr lang="en-GB" sz="1350" dirty="0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-165264" y="5167278"/>
              <a:ext cx="103293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400" b="1" dirty="0"/>
                <a:t>UMSCC6 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417199" y="3932980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DMSO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337909" y="3932980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err="1"/>
                <a:t>ATMi</a:t>
              </a:r>
              <a:endParaRPr lang="en-GB" sz="135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99218" y="3932980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err="1"/>
                <a:t>ATRi</a:t>
              </a:r>
              <a:endParaRPr lang="en-GB" sz="135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12722" y="3932980"/>
              <a:ext cx="91143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DNA-</a:t>
              </a:r>
              <a:r>
                <a:rPr lang="en-GB" sz="1350" dirty="0" err="1"/>
                <a:t>Pkcsi</a:t>
              </a:r>
              <a:endParaRPr lang="en-GB" sz="1350" dirty="0"/>
            </a:p>
          </p:txBody>
        </p:sp>
        <p:sp>
          <p:nvSpPr>
            <p:cNvPr id="43" name="Left Brace 42">
              <a:extLst>
                <a:ext uri="{FF2B5EF4-FFF2-40B4-BE49-F238E27FC236}">
                  <a16:creationId xmlns:a16="http://schemas.microsoft.com/office/drawing/2014/main" id="{FC41E519-81D3-41BF-86E8-25D65D5BE56A}"/>
                </a:ext>
              </a:extLst>
            </p:cNvPr>
            <p:cNvSpPr/>
            <p:nvPr/>
          </p:nvSpPr>
          <p:spPr>
            <a:xfrm rot="5400000">
              <a:off x="3198759" y="2193451"/>
              <a:ext cx="239230" cy="3338663"/>
            </a:xfrm>
            <a:prstGeom prst="leftBrace">
              <a:avLst>
                <a:gd name="adj1" fmla="val 8333"/>
                <a:gd name="adj2" fmla="val 4964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4E0F361-AF10-4B48-915A-19F14D7BB456}"/>
                </a:ext>
              </a:extLst>
            </p:cNvPr>
            <p:cNvSpPr txBox="1"/>
            <p:nvPr/>
          </p:nvSpPr>
          <p:spPr>
            <a:xfrm>
              <a:off x="3007617" y="3429000"/>
              <a:ext cx="8179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Day 10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479DFE7-B8C7-4D34-94A3-494F7AA2C4AE}"/>
                </a:ext>
              </a:extLst>
            </p:cNvPr>
            <p:cNvSpPr txBox="1"/>
            <p:nvPr/>
          </p:nvSpPr>
          <p:spPr>
            <a:xfrm>
              <a:off x="6454765" y="3429000"/>
              <a:ext cx="1270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Day 10 + x-rays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09F1495-5AC7-4625-8A52-C7B078671D7A}"/>
                </a:ext>
              </a:extLst>
            </p:cNvPr>
            <p:cNvSpPr txBox="1"/>
            <p:nvPr/>
          </p:nvSpPr>
          <p:spPr>
            <a:xfrm>
              <a:off x="566724" y="3932980"/>
              <a:ext cx="7519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Control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244D8047-0C77-4217-B6C4-2D24F11B76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08" t="10781" r="26570" b="40656"/>
            <a:stretch/>
          </p:blipFill>
          <p:spPr>
            <a:xfrm>
              <a:off x="538340" y="5060570"/>
              <a:ext cx="786728" cy="786728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9D85D37-AFB7-4034-9FC9-18A6C81640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34" t="19438" r="25371" b="32035"/>
            <a:stretch/>
          </p:blipFill>
          <p:spPr>
            <a:xfrm>
              <a:off x="1649043" y="5051488"/>
              <a:ext cx="786148" cy="78614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E94A4DE-CAD0-4EA1-A8A3-58AE7D9CF0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92" t="32053" r="35285" b="19383"/>
            <a:stretch/>
          </p:blipFill>
          <p:spPr>
            <a:xfrm>
              <a:off x="2500502" y="5055513"/>
              <a:ext cx="786728" cy="78672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0B880130-B3DB-4336-87AB-90FC8E805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29" t="19238" r="32655" b="32208"/>
            <a:stretch/>
          </p:blipFill>
          <p:spPr>
            <a:xfrm>
              <a:off x="6293331" y="5062129"/>
              <a:ext cx="786572" cy="78657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19199DD-894D-4222-AC93-708B5D781A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31" t="25418" r="31448" b="26154"/>
            <a:stretch/>
          </p:blipFill>
          <p:spPr>
            <a:xfrm>
              <a:off x="3359181" y="5055513"/>
              <a:ext cx="784528" cy="784528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FCD2A29C-67B8-49DD-8829-B22EB61AD2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92" t="15788" r="31692" b="35392"/>
            <a:stretch/>
          </p:blipFill>
          <p:spPr>
            <a:xfrm>
              <a:off x="4211841" y="5055513"/>
              <a:ext cx="790892" cy="790892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64A7063-D849-4A20-ABE1-54E8D62A90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83" t="34907" r="30495" b="16661"/>
            <a:stretch/>
          </p:blipFill>
          <p:spPr>
            <a:xfrm>
              <a:off x="8049936" y="5055513"/>
              <a:ext cx="784576" cy="784576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98C4F66F-3244-4062-8D09-DE692120E5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97" t="18127" r="30487" b="33052"/>
            <a:stretch/>
          </p:blipFill>
          <p:spPr>
            <a:xfrm>
              <a:off x="7171279" y="5059969"/>
              <a:ext cx="790892" cy="790892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96580DC3-94B4-49A6-9D4A-E05EB359E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 cstate="print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20" t="36795" r="38297" b="14961"/>
            <a:stretch/>
          </p:blipFill>
          <p:spPr>
            <a:xfrm>
              <a:off x="8037601" y="4208714"/>
              <a:ext cx="781548" cy="781548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C1E7AC80-BB04-4483-8293-2C1981A07D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31" t="18766" r="24869" b="21234"/>
            <a:stretch/>
          </p:blipFill>
          <p:spPr>
            <a:xfrm>
              <a:off x="5415195" y="5051396"/>
              <a:ext cx="786240" cy="786240"/>
            </a:xfrm>
            <a:prstGeom prst="rect">
              <a:avLst/>
            </a:prstGeom>
          </p:spPr>
        </p:pic>
        <p:sp>
          <p:nvSpPr>
            <p:cNvPr id="66" name="Left Brace 65">
              <a:extLst>
                <a:ext uri="{FF2B5EF4-FFF2-40B4-BE49-F238E27FC236}">
                  <a16:creationId xmlns:a16="http://schemas.microsoft.com/office/drawing/2014/main" id="{FC41E519-81D3-41BF-86E8-25D65D5BE56A}"/>
                </a:ext>
              </a:extLst>
            </p:cNvPr>
            <p:cNvSpPr/>
            <p:nvPr/>
          </p:nvSpPr>
          <p:spPr>
            <a:xfrm rot="5400000">
              <a:off x="7014303" y="2193452"/>
              <a:ext cx="239230" cy="3338663"/>
            </a:xfrm>
            <a:prstGeom prst="leftBrace">
              <a:avLst>
                <a:gd name="adj1" fmla="val 8333"/>
                <a:gd name="adj2" fmla="val 4964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107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20674"/>
            <a:ext cx="6174134" cy="122009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Radiobiology Research Working Group Meeting (</a:t>
            </a:r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8</a:t>
            </a:r>
            <a:r>
              <a:rPr lang="en-GB" sz="32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</a:t>
            </a:r>
            <a:r>
              <a:rPr lang="en-GB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January 2021)</a:t>
            </a:r>
            <a:endParaRPr lang="en-US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85775" y="1340768"/>
            <a:ext cx="8406705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Present: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Jason Parsons </a:t>
            </a:r>
            <a:r>
              <a:rPr lang="en-GB" sz="2000" dirty="0" smtClean="0"/>
              <a:t>(University </a:t>
            </a:r>
            <a:r>
              <a:rPr lang="en-GB" sz="2000" dirty="0"/>
              <a:t>of Liverpool; Chair)</a:t>
            </a:r>
          </a:p>
          <a:p>
            <a:pPr marL="0" indent="0">
              <a:buNone/>
            </a:pPr>
            <a:r>
              <a:rPr lang="en-GB" sz="2000" dirty="0"/>
              <a:t>Ken Long </a:t>
            </a:r>
            <a:r>
              <a:rPr lang="en-GB" sz="2000" dirty="0" smtClean="0"/>
              <a:t>(Imperial </a:t>
            </a:r>
            <a:r>
              <a:rPr lang="en-GB" sz="2000" dirty="0"/>
              <a:t>College London)</a:t>
            </a:r>
          </a:p>
          <a:p>
            <a:pPr marL="0" indent="0">
              <a:buNone/>
            </a:pPr>
            <a:r>
              <a:rPr lang="en-GB" sz="2000" dirty="0"/>
              <a:t>Karen Kirkby </a:t>
            </a:r>
            <a:r>
              <a:rPr lang="en-GB" sz="2000" dirty="0" smtClean="0"/>
              <a:t>(University </a:t>
            </a:r>
            <a:r>
              <a:rPr lang="en-GB" sz="2000" dirty="0"/>
              <a:t>of Manchester)</a:t>
            </a:r>
          </a:p>
          <a:p>
            <a:pPr marL="0" indent="0">
              <a:buNone/>
            </a:pPr>
            <a:r>
              <a:rPr lang="en-GB" sz="2000" dirty="0"/>
              <a:t>Yolanda </a:t>
            </a:r>
            <a:r>
              <a:rPr lang="en-GB" sz="2000" dirty="0" err="1"/>
              <a:t>Presado</a:t>
            </a:r>
            <a:r>
              <a:rPr lang="en-GB" sz="2000" dirty="0"/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Institut</a:t>
            </a:r>
            <a:r>
              <a:rPr lang="en-GB" sz="2000" dirty="0" smtClean="0"/>
              <a:t> </a:t>
            </a:r>
            <a:r>
              <a:rPr lang="en-GB" sz="2000" dirty="0"/>
              <a:t>Curie)</a:t>
            </a:r>
          </a:p>
          <a:p>
            <a:pPr marL="0" indent="0">
              <a:buNone/>
            </a:pPr>
            <a:r>
              <a:rPr lang="en-GB" sz="2000" dirty="0"/>
              <a:t>Amato Giaccia </a:t>
            </a:r>
            <a:r>
              <a:rPr lang="en-GB" sz="2000" dirty="0" smtClean="0"/>
              <a:t>(University </a:t>
            </a:r>
            <a:r>
              <a:rPr lang="en-GB" sz="2000" dirty="0"/>
              <a:t>of Oxford)</a:t>
            </a:r>
          </a:p>
          <a:p>
            <a:pPr marL="0" indent="0">
              <a:buNone/>
            </a:pPr>
            <a:r>
              <a:rPr lang="en-GB" sz="2000" dirty="0"/>
              <a:t>Mark Hill </a:t>
            </a:r>
            <a:r>
              <a:rPr lang="en-GB" sz="2000" dirty="0" smtClean="0"/>
              <a:t>(University </a:t>
            </a:r>
            <a:r>
              <a:rPr lang="en-GB" sz="2000" dirty="0"/>
              <a:t>of Oxford)</a:t>
            </a:r>
          </a:p>
          <a:p>
            <a:pPr marL="0" indent="0">
              <a:buNone/>
            </a:pPr>
            <a:r>
              <a:rPr lang="en-GB" sz="2000" dirty="0"/>
              <a:t>Kristoffer Petersson </a:t>
            </a:r>
            <a:r>
              <a:rPr lang="en-GB" sz="2000" dirty="0" smtClean="0"/>
              <a:t>(University </a:t>
            </a:r>
            <a:r>
              <a:rPr lang="en-GB" sz="2000" dirty="0"/>
              <a:t>of Oxford)</a:t>
            </a:r>
          </a:p>
          <a:p>
            <a:pPr marL="0" indent="0">
              <a:buNone/>
            </a:pPr>
            <a:r>
              <a:rPr lang="en-GB" sz="2000" dirty="0"/>
              <a:t>Giuseppe Schettino </a:t>
            </a:r>
            <a:r>
              <a:rPr lang="en-GB" sz="2000" dirty="0" smtClean="0"/>
              <a:t>(National </a:t>
            </a:r>
            <a:r>
              <a:rPr lang="en-GB" sz="2000" dirty="0"/>
              <a:t>Physics Laboratory/University of Surrey)</a:t>
            </a:r>
          </a:p>
          <a:p>
            <a:pPr marL="0" indent="0">
              <a:buNone/>
            </a:pPr>
            <a:r>
              <a:rPr lang="en-GB" sz="2000" dirty="0"/>
              <a:t> </a:t>
            </a:r>
          </a:p>
          <a:p>
            <a:pPr marL="0" indent="0">
              <a:buNone/>
            </a:pPr>
            <a:r>
              <a:rPr lang="en-GB" sz="2000" b="1" dirty="0"/>
              <a:t>Apologies: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Kevin Prise </a:t>
            </a:r>
            <a:r>
              <a:rPr lang="en-GB" sz="2000" dirty="0" smtClean="0"/>
              <a:t>(Queen’s </a:t>
            </a:r>
            <a:r>
              <a:rPr lang="en-GB" sz="2000" dirty="0"/>
              <a:t>University Belfast)</a:t>
            </a:r>
          </a:p>
        </p:txBody>
      </p:sp>
    </p:spTree>
    <p:extLst>
      <p:ext uri="{BB962C8B-B14F-4D97-AF65-F5344CB8AC3E}">
        <p14:creationId xmlns:p14="http://schemas.microsoft.com/office/powerpoint/2010/main" val="13311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690</Words>
  <Application>Microsoft Office PowerPoint</Application>
  <PresentationFormat>On-screen Show (4:3)</PresentationFormat>
  <Paragraphs>134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Radiobiology Research Working Group Meeting (8th January 2021)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405</cp:revision>
  <dcterms:created xsi:type="dcterms:W3CDTF">2014-03-03T12:49:12Z</dcterms:created>
  <dcterms:modified xsi:type="dcterms:W3CDTF">2021-06-09T14:08:51Z</dcterms:modified>
</cp:coreProperties>
</file>