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F580-CD90-4731-BC25-3E72ECF6F351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681E-EAB0-4969-9C82-3309A7EEE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207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F580-CD90-4731-BC25-3E72ECF6F351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681E-EAB0-4969-9C82-3309A7EEE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573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F580-CD90-4731-BC25-3E72ECF6F351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681E-EAB0-4969-9C82-3309A7EEE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2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F580-CD90-4731-BC25-3E72ECF6F351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681E-EAB0-4969-9C82-3309A7EEE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984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F580-CD90-4731-BC25-3E72ECF6F351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681E-EAB0-4969-9C82-3309A7EEE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326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F580-CD90-4731-BC25-3E72ECF6F351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681E-EAB0-4969-9C82-3309A7EEE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213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F580-CD90-4731-BC25-3E72ECF6F351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681E-EAB0-4969-9C82-3309A7EEE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049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F580-CD90-4731-BC25-3E72ECF6F351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681E-EAB0-4969-9C82-3309A7EEE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346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F580-CD90-4731-BC25-3E72ECF6F351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681E-EAB0-4969-9C82-3309A7EEE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067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F580-CD90-4731-BC25-3E72ECF6F351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681E-EAB0-4969-9C82-3309A7EEE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56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F580-CD90-4731-BC25-3E72ECF6F351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681E-EAB0-4969-9C82-3309A7EEE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017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8F580-CD90-4731-BC25-3E72ECF6F351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7681E-EAB0-4969-9C82-3309A7EEE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34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4.png"/><Relationship Id="rId5" Type="http://schemas.openxmlformats.org/officeDocument/2006/relationships/image" Target="../media/image9.jpeg"/><Relationship Id="rId10" Type="http://schemas.openxmlformats.org/officeDocument/2006/relationships/image" Target="../media/image13.png"/><Relationship Id="rId4" Type="http://schemas.openxmlformats.org/officeDocument/2006/relationships/image" Target="../media/image2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/>
          <a:stretch/>
        </p:blipFill>
        <p:spPr>
          <a:xfrm>
            <a:off x="0" y="314257"/>
            <a:ext cx="12004766" cy="63915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0571" y="2272937"/>
            <a:ext cx="1345475" cy="23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3966" y="1476103"/>
            <a:ext cx="1097280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12080" y="1476103"/>
            <a:ext cx="391886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24000" y="3082834"/>
            <a:ext cx="1206137" cy="30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65760" y="3735977"/>
            <a:ext cx="7197634" cy="240065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A vertical beamline for radiobiology at the </a:t>
            </a:r>
            <a:r>
              <a:rPr lang="en-GB" sz="3200" b="1" dirty="0" smtClean="0"/>
              <a:t>Birmingham </a:t>
            </a:r>
            <a:r>
              <a:rPr lang="en-GB" sz="3200" b="1" dirty="0" smtClean="0"/>
              <a:t>MC40 Facility</a:t>
            </a:r>
          </a:p>
          <a:p>
            <a:r>
              <a:rPr lang="en-GB" dirty="0" smtClean="0"/>
              <a:t>Dr Tony Price*, </a:t>
            </a:r>
            <a:r>
              <a:rPr lang="en-GB" dirty="0" err="1" smtClean="0"/>
              <a:t>Prof.</a:t>
            </a:r>
            <a:r>
              <a:rPr lang="en-GB" dirty="0" smtClean="0"/>
              <a:t> Phil Allport, </a:t>
            </a:r>
            <a:r>
              <a:rPr lang="en-GB" dirty="0" err="1" smtClean="0"/>
              <a:t>Prof.</a:t>
            </a:r>
            <a:r>
              <a:rPr lang="en-GB" dirty="0" smtClean="0"/>
              <a:t> Stuart Green, Dr Tzany </a:t>
            </a:r>
            <a:r>
              <a:rPr lang="en-GB" spc="-1" dirty="0" smtClean="0">
                <a:solidFill>
                  <a:srgbClr val="000000"/>
                </a:solidFill>
                <a:ea typeface="DejaVu Sans"/>
              </a:rPr>
              <a:t>Kokalova </a:t>
            </a:r>
            <a:r>
              <a:rPr lang="en-GB" dirty="0" smtClean="0"/>
              <a:t>Wheldon, Dr Carl Wheldon, Dr Ben Phoenix, </a:t>
            </a:r>
            <a:r>
              <a:rPr lang="en-GB" dirty="0" err="1" smtClean="0"/>
              <a:t>Prof.</a:t>
            </a:r>
            <a:r>
              <a:rPr lang="en-GB" dirty="0" smtClean="0"/>
              <a:t> David </a:t>
            </a:r>
            <a:r>
              <a:rPr lang="en-GB" dirty="0" smtClean="0"/>
              <a:t>Parker, Dr Jason Parsons</a:t>
            </a:r>
            <a:endParaRPr lang="en-GB" dirty="0" smtClean="0"/>
          </a:p>
          <a:p>
            <a:r>
              <a:rPr lang="en-GB" sz="1600" dirty="0" err="1" smtClean="0"/>
              <a:t>LhARA</a:t>
            </a:r>
            <a:r>
              <a:rPr lang="en-GB" sz="1600" dirty="0" smtClean="0"/>
              <a:t> ½ Day</a:t>
            </a:r>
            <a:endParaRPr lang="en-GB" sz="1600" dirty="0" smtClean="0"/>
          </a:p>
          <a:p>
            <a:r>
              <a:rPr lang="en-GB" sz="1600" dirty="0" smtClean="0"/>
              <a:t>10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</a:t>
            </a:r>
            <a:r>
              <a:rPr lang="en-GB" sz="1600" dirty="0" smtClean="0"/>
              <a:t>June 2020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4079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/>
          <a:stretch/>
        </p:blipFill>
        <p:spPr>
          <a:xfrm>
            <a:off x="0" y="314257"/>
            <a:ext cx="12004766" cy="63915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0571" y="2272937"/>
            <a:ext cx="1345475" cy="23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3966" y="1476103"/>
            <a:ext cx="1097280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12080" y="1476103"/>
            <a:ext cx="391886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24000" y="3082834"/>
            <a:ext cx="1206137" cy="30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61257" y="548640"/>
            <a:ext cx="7837714" cy="538189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8974183" y="3383280"/>
            <a:ext cx="2194560" cy="2364377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>
            <a:endCxn id="10" idx="7"/>
          </p:cNvCxnSpPr>
          <p:nvPr/>
        </p:nvCxnSpPr>
        <p:spPr>
          <a:xfrm>
            <a:off x="8098971" y="548640"/>
            <a:ext cx="2748386" cy="318089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10" idx="4"/>
          </p:cNvCxnSpPr>
          <p:nvPr/>
        </p:nvCxnSpPr>
        <p:spPr>
          <a:xfrm flipV="1">
            <a:off x="8098971" y="5747657"/>
            <a:ext cx="1972492" cy="1828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259" y="863282"/>
            <a:ext cx="3288666" cy="473954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66591" y="770709"/>
            <a:ext cx="420540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MC40 Accelerator</a:t>
            </a:r>
          </a:p>
          <a:p>
            <a:endParaRPr lang="en-GB" b="1" dirty="0"/>
          </a:p>
          <a:p>
            <a:r>
              <a:rPr lang="en-GB" dirty="0" smtClean="0"/>
              <a:t>The </a:t>
            </a:r>
            <a:r>
              <a:rPr lang="en-GB" dirty="0" err="1" smtClean="0"/>
              <a:t>Scanditronix</a:t>
            </a:r>
            <a:r>
              <a:rPr lang="en-GB" dirty="0" smtClean="0"/>
              <a:t> MC40 was purchased at auction from the Veterans Affairs Medical Centre, Minneapolis in 2002 and following transfer and commissioning has been operational at </a:t>
            </a:r>
            <a:r>
              <a:rPr lang="en-GB" dirty="0" err="1" smtClean="0"/>
              <a:t>UoB</a:t>
            </a:r>
            <a:r>
              <a:rPr lang="en-GB" dirty="0" smtClean="0"/>
              <a:t> since 2004.</a:t>
            </a:r>
          </a:p>
          <a:p>
            <a:endParaRPr lang="en-GB" dirty="0" smtClean="0"/>
          </a:p>
          <a:p>
            <a:r>
              <a:rPr lang="en-GB" dirty="0" smtClean="0"/>
              <a:t>Capable of accelerating beams of:</a:t>
            </a:r>
          </a:p>
          <a:p>
            <a:pPr lvl="1"/>
            <a:r>
              <a:rPr lang="en-GB" dirty="0" smtClean="0"/>
              <a:t>Protons (3-38 MeV)</a:t>
            </a:r>
          </a:p>
          <a:p>
            <a:pPr lvl="1"/>
            <a:r>
              <a:rPr lang="en-GB" dirty="0" smtClean="0"/>
              <a:t>Deuterons (5.5-19 MeV)</a:t>
            </a:r>
          </a:p>
          <a:p>
            <a:pPr lvl="1"/>
            <a:r>
              <a:rPr lang="en-GB" dirty="0" smtClean="0"/>
              <a:t>Helium-3 (9-53 MeV)</a:t>
            </a:r>
          </a:p>
          <a:p>
            <a:pPr lvl="1"/>
            <a:r>
              <a:rPr lang="en-GB" dirty="0" smtClean="0"/>
              <a:t>Helium-4 (11-37 MeV)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Currents of </a:t>
            </a:r>
            <a:r>
              <a:rPr lang="en-GB" dirty="0" err="1" smtClean="0"/>
              <a:t>fA</a:t>
            </a:r>
            <a:r>
              <a:rPr lang="en-GB" dirty="0" smtClean="0"/>
              <a:t> to </a:t>
            </a:r>
            <a:r>
              <a:rPr lang="el-GR" dirty="0" smtClean="0">
                <a:cs typeface="Arial"/>
              </a:rPr>
              <a:t>μ</a:t>
            </a:r>
            <a:r>
              <a:rPr lang="en-GB" dirty="0" smtClean="0">
                <a:cs typeface="Arial"/>
              </a:rPr>
              <a:t>A are possible dependant on beam line and experiment.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48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/>
          <a:stretch/>
        </p:blipFill>
        <p:spPr>
          <a:xfrm>
            <a:off x="0" y="314257"/>
            <a:ext cx="12004766" cy="63915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0571" y="2272937"/>
            <a:ext cx="1345475" cy="23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3966" y="1476103"/>
            <a:ext cx="1097280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12080" y="1476103"/>
            <a:ext cx="391886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24000" y="3082834"/>
            <a:ext cx="1206137" cy="30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746274" y="2037806"/>
            <a:ext cx="1867989" cy="185492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87234" y="609283"/>
            <a:ext cx="7454537" cy="573926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13509" y="822960"/>
            <a:ext cx="434432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Switching Magnet</a:t>
            </a:r>
          </a:p>
          <a:p>
            <a:endParaRPr lang="en-GB" dirty="0"/>
          </a:p>
          <a:p>
            <a:r>
              <a:rPr lang="en-GB" dirty="0" smtClean="0"/>
              <a:t>Switching Magnet selects one of 12 potential experimental beam lines including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Production of rubidium-81 five evenings a week for medical imaging of lungs at NHS trusts across the UK.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Daily production of fluorine-18 for use at the UKs only Position Emission Particle Tracking Facility in the Positron Imaging Centre (Director </a:t>
            </a:r>
            <a:r>
              <a:rPr lang="en-GB" dirty="0" err="1" smtClean="0"/>
              <a:t>Tz</a:t>
            </a:r>
            <a:r>
              <a:rPr lang="en-GB" dirty="0" smtClean="0"/>
              <a:t> </a:t>
            </a:r>
            <a:r>
              <a:rPr lang="en-GB" spc="-1" dirty="0" smtClean="0">
                <a:solidFill>
                  <a:srgbClr val="000000"/>
                </a:solidFill>
                <a:ea typeface="DejaVu Sans"/>
              </a:rPr>
              <a:t>Kokalova </a:t>
            </a:r>
            <a:r>
              <a:rPr lang="en-GB" dirty="0" smtClean="0"/>
              <a:t>Wheldon).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Industrial component irradiation.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 intensity particle physics component irradiation </a:t>
            </a:r>
            <a:r>
              <a:rPr lang="en-GB" dirty="0" smtClean="0"/>
              <a:t>facility (BL6)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Nuclear and Medical Beam </a:t>
            </a:r>
            <a:r>
              <a:rPr lang="en-GB" dirty="0" smtClean="0"/>
              <a:t>line</a:t>
            </a:r>
            <a:r>
              <a:rPr lang="en-GB" dirty="0"/>
              <a:t> </a:t>
            </a:r>
            <a:r>
              <a:rPr lang="en-GB" dirty="0" smtClean="0"/>
              <a:t>(BL4)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Potential of using BL5 for a vertical beam line</a:t>
            </a:r>
            <a:endParaRPr lang="en-GB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7641771" y="609283"/>
            <a:ext cx="1972492" cy="142852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641771" y="3892731"/>
            <a:ext cx="1972492" cy="245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9800" y="1490503"/>
            <a:ext cx="2400000" cy="180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9800" y="3609364"/>
            <a:ext cx="24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74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/>
          <a:stretch/>
        </p:blipFill>
        <p:spPr>
          <a:xfrm>
            <a:off x="0" y="314257"/>
            <a:ext cx="12004766" cy="63915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0571" y="2272937"/>
            <a:ext cx="1345475" cy="23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3966" y="1476103"/>
            <a:ext cx="1097280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12080" y="1476103"/>
            <a:ext cx="391886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24000" y="3082834"/>
            <a:ext cx="1206137" cy="30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247" y="3383281"/>
            <a:ext cx="1656701" cy="2387599"/>
          </a:xfrm>
          <a:prstGeom prst="ellipse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947975" y="640330"/>
            <a:ext cx="6954270" cy="606549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5061300" y="854007"/>
            <a:ext cx="350332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Medical Physics Research</a:t>
            </a:r>
            <a:endParaRPr lang="en-GB" dirty="0"/>
          </a:p>
          <a:p>
            <a:r>
              <a:rPr lang="en-GB" dirty="0" smtClean="0"/>
              <a:t>Beam is 50 </a:t>
            </a:r>
            <a:r>
              <a:rPr lang="en-GB" dirty="0" smtClean="0"/>
              <a:t>mm diameter and 95 % dose uniformity is possible due to </a:t>
            </a:r>
            <a:r>
              <a:rPr lang="en-GB" dirty="0" smtClean="0"/>
              <a:t>a double scattering system on BL4</a:t>
            </a:r>
          </a:p>
          <a:p>
            <a:endParaRPr lang="en-GB" dirty="0" smtClean="0"/>
          </a:p>
          <a:p>
            <a:r>
              <a:rPr lang="en-GB" dirty="0" smtClean="0"/>
              <a:t>Beam </a:t>
            </a:r>
            <a:r>
              <a:rPr lang="en-GB" dirty="0" smtClean="0"/>
              <a:t>current monitored via Ionisation </a:t>
            </a:r>
            <a:r>
              <a:rPr lang="en-GB" dirty="0" smtClean="0"/>
              <a:t>chambers and doses </a:t>
            </a:r>
            <a:r>
              <a:rPr lang="en-GB" dirty="0" smtClean="0"/>
              <a:t>calibrated using Markus Chambers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/>
              <a:t>C</a:t>
            </a:r>
            <a:r>
              <a:rPr lang="en-GB" dirty="0" smtClean="0"/>
              <a:t>urrents </a:t>
            </a:r>
            <a:r>
              <a:rPr lang="en-GB" dirty="0" smtClean="0"/>
              <a:t>down to </a:t>
            </a:r>
            <a:r>
              <a:rPr lang="en-GB" dirty="0" err="1" smtClean="0"/>
              <a:t>fA</a:t>
            </a:r>
            <a:r>
              <a:rPr lang="en-GB" dirty="0" smtClean="0"/>
              <a:t> to test detectors for </a:t>
            </a:r>
            <a:r>
              <a:rPr lang="en-GB" dirty="0" err="1" smtClean="0"/>
              <a:t>pCT</a:t>
            </a:r>
            <a:r>
              <a:rPr lang="en-GB" dirty="0" smtClean="0"/>
              <a:t> and up to 100s of </a:t>
            </a:r>
            <a:r>
              <a:rPr lang="en-GB" dirty="0" err="1" smtClean="0"/>
              <a:t>nA</a:t>
            </a:r>
            <a:r>
              <a:rPr lang="en-GB" dirty="0" smtClean="0"/>
              <a:t> for FLASH dose rates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Radiobiological </a:t>
            </a:r>
            <a:r>
              <a:rPr lang="en-GB" dirty="0" smtClean="0"/>
              <a:t>experiments and </a:t>
            </a:r>
            <a:r>
              <a:rPr lang="en-GB" dirty="0" smtClean="0"/>
              <a:t>facilities currently under </a:t>
            </a:r>
            <a:r>
              <a:rPr lang="en-GB" dirty="0" smtClean="0"/>
              <a:t>development</a:t>
            </a:r>
            <a:r>
              <a:rPr lang="en-GB" dirty="0"/>
              <a:t> </a:t>
            </a:r>
            <a:r>
              <a:rPr lang="en-GB" dirty="0" smtClean="0"/>
              <a:t>but horizontal beamline has implications for cell handling</a:t>
            </a:r>
            <a:endParaRPr lang="en-GB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2" t="10977" r="44621" b="17043"/>
          <a:stretch/>
        </p:blipFill>
        <p:spPr>
          <a:xfrm>
            <a:off x="8667149" y="2005660"/>
            <a:ext cx="2861268" cy="3660751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3214955" y="2647707"/>
            <a:ext cx="1248202" cy="954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214955" y="640330"/>
            <a:ext cx="1743824" cy="200737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214955" y="3620635"/>
            <a:ext cx="1733020" cy="30851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77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/>
          <a:stretch/>
        </p:blipFill>
        <p:spPr>
          <a:xfrm>
            <a:off x="0" y="314257"/>
            <a:ext cx="12004766" cy="63915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0571" y="2272937"/>
            <a:ext cx="1345475" cy="23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3966" y="1476103"/>
            <a:ext cx="1097280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12080" y="1476103"/>
            <a:ext cx="391886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24000" y="3082834"/>
            <a:ext cx="1206137" cy="30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247" y="3383281"/>
            <a:ext cx="1656701" cy="2387599"/>
          </a:xfrm>
          <a:prstGeom prst="ellipse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630557" y="326049"/>
            <a:ext cx="5220600" cy="555275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630556" y="326049"/>
            <a:ext cx="52126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FLASH</a:t>
            </a:r>
            <a:endParaRPr lang="en-GB" dirty="0" smtClean="0"/>
          </a:p>
          <a:p>
            <a:r>
              <a:rPr lang="en-GB" dirty="0" smtClean="0"/>
              <a:t>Masters </a:t>
            </a:r>
            <a:r>
              <a:rPr lang="en-GB" dirty="0" smtClean="0"/>
              <a:t>project of Edward </a:t>
            </a:r>
            <a:r>
              <a:rPr lang="en-GB" dirty="0" smtClean="0"/>
              <a:t>Taylor developed a v1 </a:t>
            </a:r>
            <a:r>
              <a:rPr lang="en-GB" dirty="0" smtClean="0"/>
              <a:t>FLASH delivery system for the Medical </a:t>
            </a:r>
            <a:r>
              <a:rPr lang="en-GB" dirty="0" smtClean="0"/>
              <a:t>Physics Beamline</a:t>
            </a:r>
          </a:p>
          <a:p>
            <a:endParaRPr lang="en-GB" dirty="0" smtClean="0"/>
          </a:p>
          <a:p>
            <a:r>
              <a:rPr lang="en-GB" dirty="0" smtClean="0"/>
              <a:t>Voice coil actuator from 3.5 inch hard disk  with a transit time (open and closed) &lt; 6ms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368834" y="2821577"/>
            <a:ext cx="235132" cy="561703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8" r="21058"/>
          <a:stretch/>
        </p:blipFill>
        <p:spPr>
          <a:xfrm>
            <a:off x="5200172" y="2571265"/>
            <a:ext cx="444137" cy="925108"/>
          </a:xfrm>
          <a:prstGeom prst="rect">
            <a:avLst/>
          </a:prstGeom>
        </p:spPr>
      </p:pic>
      <p:pic>
        <p:nvPicPr>
          <p:cNvPr id="29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8" r="21058"/>
          <a:stretch/>
        </p:blipFill>
        <p:spPr>
          <a:xfrm>
            <a:off x="5810354" y="2586149"/>
            <a:ext cx="444137" cy="925108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>
          <a:xfrm>
            <a:off x="5607300" y="2821576"/>
            <a:ext cx="235132" cy="561703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5603966" y="326049"/>
            <a:ext cx="1000489" cy="24819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603966" y="3383279"/>
            <a:ext cx="1026589" cy="24955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3932" y="2913131"/>
            <a:ext cx="2030730" cy="2809875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6651807" y="2409929"/>
            <a:ext cx="30199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Experiments in collaboration with QEHB on FLASH effects in our ionisation chambers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In discussion with </a:t>
            </a:r>
            <a:r>
              <a:rPr lang="en-GB" dirty="0" err="1" smtClean="0"/>
              <a:t>Kristoffer</a:t>
            </a:r>
            <a:r>
              <a:rPr lang="en-GB" dirty="0" smtClean="0"/>
              <a:t> </a:t>
            </a:r>
            <a:r>
              <a:rPr lang="en-GB" dirty="0" err="1" smtClean="0"/>
              <a:t>Petersson</a:t>
            </a:r>
            <a:r>
              <a:rPr lang="en-GB" dirty="0" smtClean="0"/>
              <a:t> and Mark Hill at Oxford to adapt </a:t>
            </a:r>
            <a:r>
              <a:rPr lang="en-GB" dirty="0" smtClean="0"/>
              <a:t>their SARRP</a:t>
            </a:r>
            <a:r>
              <a:rPr lang="en-GB" dirty="0" smtClean="0"/>
              <a:t> fast shutter</a:t>
            </a:r>
          </a:p>
          <a:p>
            <a:endParaRPr lang="en-GB" dirty="0"/>
          </a:p>
          <a:p>
            <a:r>
              <a:rPr lang="en-GB" dirty="0" smtClean="0"/>
              <a:t>Open time</a:t>
            </a:r>
            <a:r>
              <a:rPr lang="en-GB" dirty="0" smtClean="0"/>
              <a:t> programmable on the </a:t>
            </a:r>
            <a:r>
              <a:rPr lang="en-GB" dirty="0" err="1" smtClean="0"/>
              <a:t>ms</a:t>
            </a:r>
            <a:r>
              <a:rPr lang="en-GB" dirty="0" smtClean="0"/>
              <a:t> timescales</a:t>
            </a:r>
            <a:endParaRPr lang="en-GB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5498" y="1439524"/>
            <a:ext cx="5644309" cy="23269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31444" y="4618695"/>
            <a:ext cx="5293422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PA Imaging needs short beams, is </a:t>
            </a:r>
            <a:r>
              <a:rPr lang="en-GB" dirty="0" err="1" smtClean="0"/>
              <a:t>ms</a:t>
            </a:r>
            <a:r>
              <a:rPr lang="en-GB" dirty="0" smtClean="0"/>
              <a:t> short enough? Do we need to go shorter? R&amp;D may be required to deliver the relevant beams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72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/>
          <a:stretch/>
        </p:blipFill>
        <p:spPr>
          <a:xfrm>
            <a:off x="0" y="314257"/>
            <a:ext cx="12004766" cy="63915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0571" y="2272937"/>
            <a:ext cx="1345475" cy="23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3966" y="1476103"/>
            <a:ext cx="1097280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12080" y="1476103"/>
            <a:ext cx="391886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24000" y="3082834"/>
            <a:ext cx="1206137" cy="30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247" y="3383281"/>
            <a:ext cx="1656701" cy="2387599"/>
          </a:xfrm>
          <a:prstGeom prst="ellipse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630557" y="326049"/>
            <a:ext cx="5220600" cy="606068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630556" y="326049"/>
            <a:ext cx="521269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Proton </a:t>
            </a:r>
            <a:r>
              <a:rPr lang="en-GB" sz="3600" b="1" dirty="0" err="1" smtClean="0"/>
              <a:t>Microbeams</a:t>
            </a:r>
            <a:endParaRPr lang="en-GB" sz="3600" b="1" dirty="0" smtClean="0"/>
          </a:p>
          <a:p>
            <a:r>
              <a:rPr lang="en-GB" dirty="0" smtClean="0"/>
              <a:t>Spatially fractionated beams have the potential to control radiosensitive tumours as higher doses can be delivered without damaging healthy tissue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Proton micro-beams are spatially fractionated but can scatter to provide a uniform dose to tumour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Project funded by STFC Advanced Radiotherapy Network+ to develop a micro-beam collimator.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22" name="Rectangle 21"/>
          <p:cNvSpPr/>
          <p:nvPr/>
        </p:nvSpPr>
        <p:spPr>
          <a:xfrm>
            <a:off x="3214955" y="2647707"/>
            <a:ext cx="1248202" cy="954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2" t="10977" r="-1" b="17043"/>
          <a:stretch/>
        </p:blipFill>
        <p:spPr>
          <a:xfrm>
            <a:off x="3158005" y="2622215"/>
            <a:ext cx="1922450" cy="1020588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5368834" y="2821577"/>
            <a:ext cx="235132" cy="561703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Content Placeholder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8" r="21058"/>
          <a:stretch/>
        </p:blipFill>
        <p:spPr>
          <a:xfrm>
            <a:off x="5200172" y="2571265"/>
            <a:ext cx="444137" cy="925108"/>
          </a:xfrm>
          <a:prstGeom prst="rect">
            <a:avLst/>
          </a:prstGeom>
        </p:spPr>
      </p:pic>
      <p:pic>
        <p:nvPicPr>
          <p:cNvPr id="29" name="Content Placeholder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8" r="21058"/>
          <a:stretch/>
        </p:blipFill>
        <p:spPr>
          <a:xfrm>
            <a:off x="5810354" y="2586149"/>
            <a:ext cx="444137" cy="925108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>
          <a:xfrm>
            <a:off x="3510786" y="2681735"/>
            <a:ext cx="235132" cy="561703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502778" y="326049"/>
            <a:ext cx="3101677" cy="235568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522618" y="3277466"/>
            <a:ext cx="3130526" cy="312105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6653144" y="3516935"/>
                <a:ext cx="50578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Optimal </a:t>
                </a:r>
                <a:r>
                  <a:rPr lang="en-GB" dirty="0" smtClean="0"/>
                  <a:t>design of 100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slits separated by 500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en-GB" dirty="0" smtClean="0"/>
                  <a:t>found by Y4 project students.</a:t>
                </a:r>
                <a:endParaRPr lang="en-GB" dirty="0"/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3144" y="3516935"/>
                <a:ext cx="5057868" cy="646331"/>
              </a:xfrm>
              <a:prstGeom prst="rect">
                <a:avLst/>
              </a:prstGeom>
              <a:blipFill>
                <a:blip r:embed="rId7"/>
                <a:stretch>
                  <a:fillRect l="-964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982" y="3550192"/>
            <a:ext cx="650440" cy="9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86276" y="4313331"/>
            <a:ext cx="3183251" cy="19701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6320" y="-13052"/>
            <a:ext cx="4198662" cy="6792663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25477" y="696565"/>
            <a:ext cx="6027129" cy="5070556"/>
            <a:chOff x="125477" y="696565"/>
            <a:chExt cx="6027129" cy="507055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25477" y="696565"/>
              <a:ext cx="6027129" cy="5070556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674340" y="1098654"/>
              <a:ext cx="263747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Geant4 simulation with realistic beam parameters</a:t>
              </a:r>
            </a:p>
            <a:p>
              <a:r>
                <a:rPr lang="en-GB" dirty="0" smtClean="0"/>
                <a:t>O. Ayress &amp; H. Bennion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945834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dedicated vertical beam line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 t="7445" b="5455"/>
          <a:stretch/>
        </p:blipFill>
        <p:spPr>
          <a:xfrm>
            <a:off x="-1563974" y="1200967"/>
            <a:ext cx="6820525" cy="3162924"/>
          </a:xfrm>
          <a:prstGeom prst="rect">
            <a:avLst/>
          </a:prstGeom>
        </p:spPr>
      </p:pic>
      <p:pic>
        <p:nvPicPr>
          <p:cNvPr id="4" name="Picture 2" descr="C:\Users\cooperc\Desktop\Picture1.pn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272" y="681037"/>
            <a:ext cx="7076728" cy="617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1199213" y="4841821"/>
            <a:ext cx="3936046" cy="1918741"/>
            <a:chOff x="1199213" y="4841821"/>
            <a:chExt cx="3936046" cy="1918741"/>
          </a:xfrm>
        </p:grpSpPr>
        <p:sp>
          <p:nvSpPr>
            <p:cNvPr id="7" name="Rectangle 6"/>
            <p:cNvSpPr/>
            <p:nvPr/>
          </p:nvSpPr>
          <p:spPr>
            <a:xfrm>
              <a:off x="1199213" y="4841821"/>
              <a:ext cx="3916059" cy="191874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708879" y="5265887"/>
              <a:ext cx="2818151" cy="105996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1809156" y="5577841"/>
              <a:ext cx="2617596" cy="4360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457076" y="5667113"/>
              <a:ext cx="678183" cy="2575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64629" y="4440592"/>
            <a:ext cx="5106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building and accelerator based neutron source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8409482" y="2608289"/>
            <a:ext cx="929390" cy="25483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8259580" y="854439"/>
            <a:ext cx="1274043" cy="15589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9533623" y="2443397"/>
            <a:ext cx="2053774" cy="132612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8409482" y="5471410"/>
            <a:ext cx="929390" cy="6595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8364511" y="4230973"/>
            <a:ext cx="98286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8356010" y="3603884"/>
            <a:ext cx="98286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3"/>
          </p:cNvCxnSpPr>
          <p:nvPr/>
        </p:nvCxnSpPr>
        <p:spPr>
          <a:xfrm>
            <a:off x="5135259" y="5795867"/>
            <a:ext cx="3544507" cy="1409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61160" y="5904452"/>
            <a:ext cx="2039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target room is below the cyclotron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8847441" y="4921557"/>
            <a:ext cx="26736" cy="86214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991078" y="6409968"/>
            <a:ext cx="3910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Committed to a downwards beam</a:t>
            </a:r>
            <a:endParaRPr lang="en-GB" dirty="0"/>
          </a:p>
        </p:txBody>
      </p:sp>
      <p:cxnSp>
        <p:nvCxnSpPr>
          <p:cNvPr id="32" name="Straight Connector 31"/>
          <p:cNvCxnSpPr/>
          <p:nvPr/>
        </p:nvCxnSpPr>
        <p:spPr>
          <a:xfrm flipH="1" flipV="1">
            <a:off x="1846288" y="2096087"/>
            <a:ext cx="1448807" cy="43044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49213" y="2742474"/>
            <a:ext cx="286980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Pull a new BL into middle of room and bend up/down</a:t>
            </a:r>
            <a:endParaRPr lang="en-GB" dirty="0"/>
          </a:p>
        </p:txBody>
      </p:sp>
      <p:sp>
        <p:nvSpPr>
          <p:cNvPr id="35" name="Heptagon 34"/>
          <p:cNvSpPr/>
          <p:nvPr/>
        </p:nvSpPr>
        <p:spPr>
          <a:xfrm>
            <a:off x="8621713" y="3666768"/>
            <a:ext cx="550897" cy="483070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36" name="Heptagon 35"/>
          <p:cNvSpPr/>
          <p:nvPr/>
        </p:nvSpPr>
        <p:spPr>
          <a:xfrm>
            <a:off x="8609902" y="2862464"/>
            <a:ext cx="550897" cy="483070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  <a:endParaRPr lang="en-GB" dirty="0"/>
          </a:p>
        </p:txBody>
      </p:sp>
      <p:sp>
        <p:nvSpPr>
          <p:cNvPr id="37" name="Heptagon 36"/>
          <p:cNvSpPr/>
          <p:nvPr/>
        </p:nvSpPr>
        <p:spPr>
          <a:xfrm>
            <a:off x="8580493" y="1455729"/>
            <a:ext cx="550897" cy="483070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5167844" y="1357253"/>
            <a:ext cx="2921710" cy="3139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Potential of up to 3 locations for dedicated radiobiology room and BL</a:t>
            </a:r>
          </a:p>
          <a:p>
            <a:endParaRPr lang="en-GB" dirty="0"/>
          </a:p>
          <a:p>
            <a:r>
              <a:rPr lang="en-GB" dirty="0" smtClean="0"/>
              <a:t>Could contain all the things Jason et al need</a:t>
            </a:r>
          </a:p>
          <a:p>
            <a:endParaRPr lang="en-GB" dirty="0"/>
          </a:p>
          <a:p>
            <a:r>
              <a:rPr lang="en-GB" dirty="0" smtClean="0"/>
              <a:t>They could use µ-beams, FLASH, short pulses, ions </a:t>
            </a:r>
          </a:p>
          <a:p>
            <a:endParaRPr lang="en-GB" dirty="0"/>
          </a:p>
          <a:p>
            <a:r>
              <a:rPr lang="en-GB" dirty="0" smtClean="0"/>
              <a:t>But needs money to achieve</a:t>
            </a:r>
          </a:p>
        </p:txBody>
      </p:sp>
    </p:spTree>
    <p:extLst>
      <p:ext uri="{BB962C8B-B14F-4D97-AF65-F5344CB8AC3E}">
        <p14:creationId xmlns:p14="http://schemas.microsoft.com/office/powerpoint/2010/main" val="14347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  <p:bldP spid="13" grpId="0" animBg="1"/>
      <p:bldP spid="14" grpId="0" animBg="1"/>
      <p:bldP spid="15" grpId="0" animBg="1"/>
      <p:bldP spid="21" grpId="0"/>
      <p:bldP spid="28" grpId="0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540</Words>
  <Application>Microsoft Office PowerPoint</Application>
  <PresentationFormat>Widescreen</PresentationFormat>
  <Paragraphs>70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DejaVu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dedicated vertical beam 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</dc:creator>
  <cp:lastModifiedBy>Tony</cp:lastModifiedBy>
  <cp:revision>10</cp:revision>
  <dcterms:created xsi:type="dcterms:W3CDTF">2021-06-10T08:50:43Z</dcterms:created>
  <dcterms:modified xsi:type="dcterms:W3CDTF">2021-06-10T10:13:34Z</dcterms:modified>
</cp:coreProperties>
</file>