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509" r:id="rId4"/>
    <p:sldId id="663" r:id="rId5"/>
    <p:sldId id="284" r:id="rId6"/>
    <p:sldId id="282" r:id="rId7"/>
    <p:sldId id="28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/>
    <p:restoredTop sz="88904"/>
  </p:normalViewPr>
  <p:slideViewPr>
    <p:cSldViewPr snapToGrid="0" snapToObjects="1">
      <p:cViewPr varScale="1">
        <p:scale>
          <a:sx n="105" d="100"/>
          <a:sy n="105" d="100"/>
        </p:scale>
        <p:origin x="6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8FB4A-5C29-4E4F-A084-D1093AB9ECDA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8A996-1F34-3841-BA51-E78222420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82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mathcal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{H}(\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{x},t)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\frac{1}{c^2}\frac{\partial^2 p}{\partial t^2} - \nabla^2 p = \frac{\beta}{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C_p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\frac{\partial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mathcal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{H}}{\partial t}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8A996-1F34-3841-BA51-E78222420F8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8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Mathematical background to k-space models, and to the correction factors that k-Wave uses to improve convergence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703232-22B4-449C-816C-FAD0063A1199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8374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\frac{1}{c^2}\frac{\partial^2 p}{\partial t^2} - \nabla^2 p = \frac{\beta}{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C_p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\frac{\partial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mathcal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{H}}{\partial t}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8A996-1F34-3841-BA51-E78222420F8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28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4E07E-3329-A34E-9184-DA603D8F48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DF6516-78B4-8346-9429-52856C661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2C02D-6FE9-654B-8679-7FB18E27A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9FA5-728B-B641-8F2E-5DE8EBADD74C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8B624-2969-2845-B7EF-E71466ABF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A8BB3-1303-A14F-BA9E-1685EA3D5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3725A-BAC2-5E47-8D1A-422381A8E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0B06D-3FFE-6E45-AFFE-509713B28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D0297E-6C15-9D41-B569-6E2572571E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6A5F5-99AF-FA48-8153-C50EF990B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9FA5-728B-B641-8F2E-5DE8EBADD74C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7B825-3870-BE45-941F-5AF1F59FB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684D1-DEDB-8E4B-AEDB-53973C39A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3725A-BAC2-5E47-8D1A-422381A8E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86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2A590E-2E31-2248-AD72-16AA950E11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862DE4-81D9-A840-8176-B902058B03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A5EAB-D8D0-3A4A-B5EC-3EFEAEFC7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9FA5-728B-B641-8F2E-5DE8EBADD74C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5606E-9C54-E447-B673-F1ACF7078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2F775-E79F-0B43-BD16-67C2C1EE9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3725A-BAC2-5E47-8D1A-422381A8E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623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36181" y="6334756"/>
            <a:ext cx="2844800" cy="365125"/>
          </a:xfrm>
        </p:spPr>
        <p:txBody>
          <a:bodyPr/>
          <a:lstStyle/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B9D4302-B342-A34D-B786-4757A8FAA5D3}"/>
              </a:ext>
            </a:extLst>
          </p:cNvPr>
          <p:cNvGrpSpPr/>
          <p:nvPr userDrawn="1"/>
        </p:nvGrpSpPr>
        <p:grpSpPr>
          <a:xfrm>
            <a:off x="0" y="-2117"/>
            <a:ext cx="12192000" cy="988484"/>
            <a:chOff x="0" y="-1588"/>
            <a:chExt cx="9144000" cy="741363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B640CD73-DAA0-E94B-BEA6-5ED02131D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-1588"/>
              <a:ext cx="9144000" cy="741363"/>
            </a:xfrm>
            <a:custGeom>
              <a:avLst/>
              <a:gdLst>
                <a:gd name="T0" fmla="*/ 0 w 1123"/>
                <a:gd name="T1" fmla="*/ 0 h 90"/>
                <a:gd name="T2" fmla="*/ 0 w 1123"/>
                <a:gd name="T3" fmla="*/ 90 h 90"/>
                <a:gd name="T4" fmla="*/ 957 w 1123"/>
                <a:gd name="T5" fmla="*/ 90 h 90"/>
                <a:gd name="T6" fmla="*/ 955 w 1123"/>
                <a:gd name="T7" fmla="*/ 89 h 90"/>
                <a:gd name="T8" fmla="*/ 949 w 1123"/>
                <a:gd name="T9" fmla="*/ 73 h 90"/>
                <a:gd name="T10" fmla="*/ 949 w 1123"/>
                <a:gd name="T11" fmla="*/ 43 h 90"/>
                <a:gd name="T12" fmla="*/ 966 w 1123"/>
                <a:gd name="T13" fmla="*/ 43 h 90"/>
                <a:gd name="T14" fmla="*/ 966 w 1123"/>
                <a:gd name="T15" fmla="*/ 74 h 90"/>
                <a:gd name="T16" fmla="*/ 967 w 1123"/>
                <a:gd name="T17" fmla="*/ 80 h 90"/>
                <a:gd name="T18" fmla="*/ 973 w 1123"/>
                <a:gd name="T19" fmla="*/ 82 h 90"/>
                <a:gd name="T20" fmla="*/ 978 w 1123"/>
                <a:gd name="T21" fmla="*/ 80 h 90"/>
                <a:gd name="T22" fmla="*/ 980 w 1123"/>
                <a:gd name="T23" fmla="*/ 74 h 90"/>
                <a:gd name="T24" fmla="*/ 980 w 1123"/>
                <a:gd name="T25" fmla="*/ 43 h 90"/>
                <a:gd name="T26" fmla="*/ 996 w 1123"/>
                <a:gd name="T27" fmla="*/ 43 h 90"/>
                <a:gd name="T28" fmla="*/ 996 w 1123"/>
                <a:gd name="T29" fmla="*/ 70 h 90"/>
                <a:gd name="T30" fmla="*/ 990 w 1123"/>
                <a:gd name="T31" fmla="*/ 89 h 90"/>
                <a:gd name="T32" fmla="*/ 988 w 1123"/>
                <a:gd name="T33" fmla="*/ 90 h 90"/>
                <a:gd name="T34" fmla="*/ 1012 w 1123"/>
                <a:gd name="T35" fmla="*/ 90 h 90"/>
                <a:gd name="T36" fmla="*/ 1002 w 1123"/>
                <a:gd name="T37" fmla="*/ 68 h 90"/>
                <a:gd name="T38" fmla="*/ 1028 w 1123"/>
                <a:gd name="T39" fmla="*/ 41 h 90"/>
                <a:gd name="T40" fmla="*/ 1048 w 1123"/>
                <a:gd name="T41" fmla="*/ 49 h 90"/>
                <a:gd name="T42" fmla="*/ 1052 w 1123"/>
                <a:gd name="T43" fmla="*/ 55 h 90"/>
                <a:gd name="T44" fmla="*/ 1039 w 1123"/>
                <a:gd name="T45" fmla="*/ 62 h 90"/>
                <a:gd name="T46" fmla="*/ 1028 w 1123"/>
                <a:gd name="T47" fmla="*/ 53 h 90"/>
                <a:gd name="T48" fmla="*/ 1022 w 1123"/>
                <a:gd name="T49" fmla="*/ 56 h 90"/>
                <a:gd name="T50" fmla="*/ 1018 w 1123"/>
                <a:gd name="T51" fmla="*/ 67 h 90"/>
                <a:gd name="T52" fmla="*/ 1028 w 1123"/>
                <a:gd name="T53" fmla="*/ 82 h 90"/>
                <a:gd name="T54" fmla="*/ 1039 w 1123"/>
                <a:gd name="T55" fmla="*/ 74 h 90"/>
                <a:gd name="T56" fmla="*/ 1052 w 1123"/>
                <a:gd name="T57" fmla="*/ 80 h 90"/>
                <a:gd name="T58" fmla="*/ 1047 w 1123"/>
                <a:gd name="T59" fmla="*/ 87 h 90"/>
                <a:gd name="T60" fmla="*/ 1044 w 1123"/>
                <a:gd name="T61" fmla="*/ 90 h 90"/>
                <a:gd name="T62" fmla="*/ 1059 w 1123"/>
                <a:gd name="T63" fmla="*/ 90 h 90"/>
                <a:gd name="T64" fmla="*/ 1059 w 1123"/>
                <a:gd name="T65" fmla="*/ 43 h 90"/>
                <a:gd name="T66" fmla="*/ 1075 w 1123"/>
                <a:gd name="T67" fmla="*/ 43 h 90"/>
                <a:gd name="T68" fmla="*/ 1075 w 1123"/>
                <a:gd name="T69" fmla="*/ 80 h 90"/>
                <a:gd name="T70" fmla="*/ 1096 w 1123"/>
                <a:gd name="T71" fmla="*/ 80 h 90"/>
                <a:gd name="T72" fmla="*/ 1096 w 1123"/>
                <a:gd name="T73" fmla="*/ 90 h 90"/>
                <a:gd name="T74" fmla="*/ 1123 w 1123"/>
                <a:gd name="T75" fmla="*/ 90 h 90"/>
                <a:gd name="T76" fmla="*/ 1123 w 1123"/>
                <a:gd name="T77" fmla="*/ 0 h 90"/>
                <a:gd name="T78" fmla="*/ 0 w 1123"/>
                <a:gd name="T7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23" h="90">
                  <a:moveTo>
                    <a:pt x="0" y="0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957" y="90"/>
                    <a:pt x="957" y="90"/>
                    <a:pt x="957" y="90"/>
                  </a:cubicBezTo>
                  <a:cubicBezTo>
                    <a:pt x="956" y="90"/>
                    <a:pt x="955" y="89"/>
                    <a:pt x="955" y="89"/>
                  </a:cubicBezTo>
                  <a:cubicBezTo>
                    <a:pt x="950" y="84"/>
                    <a:pt x="950" y="78"/>
                    <a:pt x="949" y="73"/>
                  </a:cubicBezTo>
                  <a:cubicBezTo>
                    <a:pt x="949" y="43"/>
                    <a:pt x="949" y="43"/>
                    <a:pt x="949" y="43"/>
                  </a:cubicBezTo>
                  <a:cubicBezTo>
                    <a:pt x="966" y="43"/>
                    <a:pt x="966" y="43"/>
                    <a:pt x="966" y="43"/>
                  </a:cubicBezTo>
                  <a:cubicBezTo>
                    <a:pt x="966" y="74"/>
                    <a:pt x="966" y="74"/>
                    <a:pt x="966" y="74"/>
                  </a:cubicBezTo>
                  <a:cubicBezTo>
                    <a:pt x="966" y="76"/>
                    <a:pt x="966" y="79"/>
                    <a:pt x="967" y="80"/>
                  </a:cubicBezTo>
                  <a:cubicBezTo>
                    <a:pt x="969" y="82"/>
                    <a:pt x="971" y="82"/>
                    <a:pt x="973" y="82"/>
                  </a:cubicBezTo>
                  <a:cubicBezTo>
                    <a:pt x="975" y="82"/>
                    <a:pt x="977" y="81"/>
                    <a:pt x="978" y="80"/>
                  </a:cubicBezTo>
                  <a:cubicBezTo>
                    <a:pt x="979" y="79"/>
                    <a:pt x="980" y="76"/>
                    <a:pt x="980" y="74"/>
                  </a:cubicBezTo>
                  <a:cubicBezTo>
                    <a:pt x="980" y="43"/>
                    <a:pt x="980" y="43"/>
                    <a:pt x="980" y="43"/>
                  </a:cubicBezTo>
                  <a:cubicBezTo>
                    <a:pt x="996" y="43"/>
                    <a:pt x="996" y="43"/>
                    <a:pt x="996" y="43"/>
                  </a:cubicBezTo>
                  <a:cubicBezTo>
                    <a:pt x="996" y="70"/>
                    <a:pt x="996" y="70"/>
                    <a:pt x="996" y="70"/>
                  </a:cubicBezTo>
                  <a:cubicBezTo>
                    <a:pt x="996" y="75"/>
                    <a:pt x="996" y="83"/>
                    <a:pt x="990" y="89"/>
                  </a:cubicBezTo>
                  <a:cubicBezTo>
                    <a:pt x="989" y="89"/>
                    <a:pt x="989" y="90"/>
                    <a:pt x="988" y="90"/>
                  </a:cubicBezTo>
                  <a:cubicBezTo>
                    <a:pt x="1012" y="90"/>
                    <a:pt x="1012" y="90"/>
                    <a:pt x="1012" y="90"/>
                  </a:cubicBezTo>
                  <a:cubicBezTo>
                    <a:pt x="1005" y="85"/>
                    <a:pt x="1002" y="76"/>
                    <a:pt x="1002" y="68"/>
                  </a:cubicBezTo>
                  <a:cubicBezTo>
                    <a:pt x="1002" y="55"/>
                    <a:pt x="1011" y="41"/>
                    <a:pt x="1028" y="41"/>
                  </a:cubicBezTo>
                  <a:cubicBezTo>
                    <a:pt x="1035" y="41"/>
                    <a:pt x="1043" y="44"/>
                    <a:pt x="1048" y="49"/>
                  </a:cubicBezTo>
                  <a:cubicBezTo>
                    <a:pt x="1050" y="51"/>
                    <a:pt x="1051" y="53"/>
                    <a:pt x="1052" y="55"/>
                  </a:cubicBezTo>
                  <a:cubicBezTo>
                    <a:pt x="1039" y="62"/>
                    <a:pt x="1039" y="62"/>
                    <a:pt x="1039" y="62"/>
                  </a:cubicBezTo>
                  <a:cubicBezTo>
                    <a:pt x="1038" y="59"/>
                    <a:pt x="1035" y="53"/>
                    <a:pt x="1028" y="53"/>
                  </a:cubicBezTo>
                  <a:cubicBezTo>
                    <a:pt x="1025" y="53"/>
                    <a:pt x="1023" y="55"/>
                    <a:pt x="1022" y="56"/>
                  </a:cubicBezTo>
                  <a:cubicBezTo>
                    <a:pt x="1018" y="60"/>
                    <a:pt x="1018" y="65"/>
                    <a:pt x="1018" y="67"/>
                  </a:cubicBezTo>
                  <a:cubicBezTo>
                    <a:pt x="1018" y="75"/>
                    <a:pt x="1021" y="82"/>
                    <a:pt x="1028" y="82"/>
                  </a:cubicBezTo>
                  <a:cubicBezTo>
                    <a:pt x="1036" y="82"/>
                    <a:pt x="1038" y="75"/>
                    <a:pt x="1039" y="74"/>
                  </a:cubicBezTo>
                  <a:cubicBezTo>
                    <a:pt x="1052" y="80"/>
                    <a:pt x="1052" y="80"/>
                    <a:pt x="1052" y="80"/>
                  </a:cubicBezTo>
                  <a:cubicBezTo>
                    <a:pt x="1051" y="83"/>
                    <a:pt x="1050" y="85"/>
                    <a:pt x="1047" y="87"/>
                  </a:cubicBezTo>
                  <a:cubicBezTo>
                    <a:pt x="1046" y="88"/>
                    <a:pt x="1045" y="89"/>
                    <a:pt x="1044" y="90"/>
                  </a:cubicBezTo>
                  <a:cubicBezTo>
                    <a:pt x="1059" y="90"/>
                    <a:pt x="1059" y="90"/>
                    <a:pt x="1059" y="90"/>
                  </a:cubicBezTo>
                  <a:cubicBezTo>
                    <a:pt x="1059" y="43"/>
                    <a:pt x="1059" y="43"/>
                    <a:pt x="1059" y="43"/>
                  </a:cubicBezTo>
                  <a:cubicBezTo>
                    <a:pt x="1075" y="43"/>
                    <a:pt x="1075" y="43"/>
                    <a:pt x="1075" y="43"/>
                  </a:cubicBezTo>
                  <a:cubicBezTo>
                    <a:pt x="1075" y="80"/>
                    <a:pt x="1075" y="80"/>
                    <a:pt x="1075" y="80"/>
                  </a:cubicBezTo>
                  <a:cubicBezTo>
                    <a:pt x="1096" y="80"/>
                    <a:pt x="1096" y="80"/>
                    <a:pt x="1096" y="80"/>
                  </a:cubicBezTo>
                  <a:cubicBezTo>
                    <a:pt x="1096" y="90"/>
                    <a:pt x="1096" y="90"/>
                    <a:pt x="1096" y="90"/>
                  </a:cubicBezTo>
                  <a:cubicBezTo>
                    <a:pt x="1123" y="90"/>
                    <a:pt x="1123" y="90"/>
                    <a:pt x="1123" y="90"/>
                  </a:cubicBezTo>
                  <a:cubicBezTo>
                    <a:pt x="1123" y="0"/>
                    <a:pt x="1123" y="0"/>
                    <a:pt x="11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820D325-8A60-B843-B8F1-150907B23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24000" y="360000"/>
              <a:ext cx="147063" cy="172800"/>
            </a:xfrm>
            <a:prstGeom prst="rect">
              <a:avLst/>
            </a:prstGeom>
          </p:spPr>
        </p:pic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37D2F22-B1A6-F340-ACC3-E39BD33A4E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018" y="2007840"/>
            <a:ext cx="11369964" cy="4217469"/>
          </a:xfrm>
        </p:spPr>
        <p:txBody>
          <a:bodyPr/>
          <a:lstStyle>
            <a:lvl1pPr>
              <a:defRPr sz="2400"/>
            </a:lvl1pPr>
            <a:lvl2pPr>
              <a:defRPr sz="2133"/>
            </a:lvl2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96B01303-8FB4-774E-82A0-DB34719E3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74550"/>
            <a:ext cx="12192000" cy="867033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9224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05D49-9FC6-1C4E-96D0-81BDD9371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4A530-FC3A-8A46-BD08-C92840D70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F0FA2-DC81-9246-BB3C-2D694709B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9FA5-728B-B641-8F2E-5DE8EBADD74C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37385B-EC35-B945-8FEE-CCB5BA772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F5E16-84FD-014E-8858-E6AC7B744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3725A-BAC2-5E47-8D1A-422381A8E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3B966-0520-B243-B8A9-2BA944949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E0C965-0841-C348-AECD-EB47639D9F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10864-B8FB-9740-A2EB-733E6DA6A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9FA5-728B-B641-8F2E-5DE8EBADD74C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B99B6-A559-B245-8F99-155C295C8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6D862-C073-4142-9BE0-BC6144BC1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3725A-BAC2-5E47-8D1A-422381A8E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4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6CE13-5AFD-6942-BC08-A027E189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2355D-0A7D-ED46-A916-8CBFDD25D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2AFE5B-92EC-8641-B576-1B56192258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9F5726-B67B-C946-A1F8-4A5E8A452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9FA5-728B-B641-8F2E-5DE8EBADD74C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C04E4-C8D1-F043-9E5B-1AF64ED1A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766CD2-1996-A741-813B-11C50080C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3725A-BAC2-5E47-8D1A-422381A8E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85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C56EC-0292-504A-8BC4-7044F08F9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510E9D-2933-D741-B7D9-93EF1B9081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DBAE7-810C-E14B-AF89-EB9C42F1D2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D39563-136F-7741-82B2-A0A98AA2B6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7E37FE-0D92-654B-BDF2-0ED93CE5E7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9174F3-67E8-174F-9F04-FAEFEC9B3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9FA5-728B-B641-8F2E-5DE8EBADD74C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725EEF-9BD0-134B-90C7-C041A072C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26246A-B7E8-8343-BA14-27E2D4F4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3725A-BAC2-5E47-8D1A-422381A8E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68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0838E-0807-EF4F-8EB7-17AAED46C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859E93-F720-DC46-BB47-70C12F380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9FA5-728B-B641-8F2E-5DE8EBADD74C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34C256-47C6-1F46-9E5F-6F44F7DD3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6AED8A-AC63-0643-BD3C-B88833957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3725A-BAC2-5E47-8D1A-422381A8E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49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36B3CF-3FFC-4F4E-9BA3-B3952D311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9FA5-728B-B641-8F2E-5DE8EBADD74C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70FFA9-90B0-E14F-99E7-D723C4B17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F46274-6B24-BF40-BD39-FDE8201C4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3725A-BAC2-5E47-8D1A-422381A8E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0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D62BB-49CA-ED4E-BC26-3EBED4ECD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137AB-8D31-EB48-B349-B94AD0ED6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24945-6620-4142-A86C-9E90A452F9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3E4247-0334-A54E-A4E0-BBDB65769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9FA5-728B-B641-8F2E-5DE8EBADD74C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E3E71-7108-D043-87B3-B3A410862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D7AFDF-8D0E-214F-9D22-838207553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3725A-BAC2-5E47-8D1A-422381A8E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17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BE3FB-D0C6-4A4D-9C86-1A64C07EB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B3586D-A867-4D44-8586-DB7C9E4FB4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5B063E-D61B-F345-98A3-0F5198079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DF888D-7917-5340-A73C-C4C5FACBA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9FA5-728B-B641-8F2E-5DE8EBADD74C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86FC1A-BAA1-674B-B4C4-8540E92E0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81C2AA-A393-7C4F-86D1-9656BEC05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3725A-BAC2-5E47-8D1A-422381A8E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79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111863-F1DE-A94B-8022-AA90594AE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8A8-2740-9B40-8E38-F4AA360B7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68939-C5BA-F249-9C14-142FC2CD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79FA5-728B-B641-8F2E-5DE8EBADD74C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35DA6-B14F-AE40-93B1-A95EB0485E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E02F4F-5280-C948-AD09-D3C09504A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3725A-BAC2-5E47-8D1A-422381A8E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42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tif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media" Target="../media/media2.mov"/><Relationship Id="rId7" Type="http://schemas.openxmlformats.org/officeDocument/2006/relationships/image" Target="../media/image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2.xml"/><Relationship Id="rId4" Type="http://schemas.openxmlformats.org/officeDocument/2006/relationships/video" Target="../media/media2.mov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1"/>
            <a:ext cx="12192000" cy="1646767"/>
            <a:chOff x="0" y="-66259"/>
            <a:chExt cx="9144000" cy="1235075"/>
          </a:xfrm>
        </p:grpSpPr>
        <p:sp>
          <p:nvSpPr>
            <p:cNvPr id="30" name="Freeform 24"/>
            <p:cNvSpPr>
              <a:spLocks/>
            </p:cNvSpPr>
            <p:nvPr/>
          </p:nvSpPr>
          <p:spPr bwMode="auto">
            <a:xfrm>
              <a:off x="0" y="-66259"/>
              <a:ext cx="9144000" cy="1235075"/>
            </a:xfrm>
            <a:custGeom>
              <a:avLst/>
              <a:gdLst>
                <a:gd name="T0" fmla="*/ 0 w 1123"/>
                <a:gd name="T1" fmla="*/ 0 h 151"/>
                <a:gd name="T2" fmla="*/ 0 w 1123"/>
                <a:gd name="T3" fmla="*/ 151 h 151"/>
                <a:gd name="T4" fmla="*/ 844 w 1123"/>
                <a:gd name="T5" fmla="*/ 151 h 151"/>
                <a:gd name="T6" fmla="*/ 841 w 1123"/>
                <a:gd name="T7" fmla="*/ 148 h 151"/>
                <a:gd name="T8" fmla="*/ 832 w 1123"/>
                <a:gd name="T9" fmla="*/ 122 h 151"/>
                <a:gd name="T10" fmla="*/ 832 w 1123"/>
                <a:gd name="T11" fmla="*/ 72 h 151"/>
                <a:gd name="T12" fmla="*/ 859 w 1123"/>
                <a:gd name="T13" fmla="*/ 72 h 151"/>
                <a:gd name="T14" fmla="*/ 859 w 1123"/>
                <a:gd name="T15" fmla="*/ 124 h 151"/>
                <a:gd name="T16" fmla="*/ 863 w 1123"/>
                <a:gd name="T17" fmla="*/ 135 h 151"/>
                <a:gd name="T18" fmla="*/ 871 w 1123"/>
                <a:gd name="T19" fmla="*/ 138 h 151"/>
                <a:gd name="T20" fmla="*/ 880 w 1123"/>
                <a:gd name="T21" fmla="*/ 135 h 151"/>
                <a:gd name="T22" fmla="*/ 883 w 1123"/>
                <a:gd name="T23" fmla="*/ 124 h 151"/>
                <a:gd name="T24" fmla="*/ 883 w 1123"/>
                <a:gd name="T25" fmla="*/ 72 h 151"/>
                <a:gd name="T26" fmla="*/ 910 w 1123"/>
                <a:gd name="T27" fmla="*/ 72 h 151"/>
                <a:gd name="T28" fmla="*/ 910 w 1123"/>
                <a:gd name="T29" fmla="*/ 117 h 151"/>
                <a:gd name="T30" fmla="*/ 900 w 1123"/>
                <a:gd name="T31" fmla="*/ 148 h 151"/>
                <a:gd name="T32" fmla="*/ 897 w 1123"/>
                <a:gd name="T33" fmla="*/ 151 h 151"/>
                <a:gd name="T34" fmla="*/ 937 w 1123"/>
                <a:gd name="T35" fmla="*/ 151 h 151"/>
                <a:gd name="T36" fmla="*/ 920 w 1123"/>
                <a:gd name="T37" fmla="*/ 114 h 151"/>
                <a:gd name="T38" fmla="*/ 964 w 1123"/>
                <a:gd name="T39" fmla="*/ 69 h 151"/>
                <a:gd name="T40" fmla="*/ 998 w 1123"/>
                <a:gd name="T41" fmla="*/ 82 h 151"/>
                <a:gd name="T42" fmla="*/ 1005 w 1123"/>
                <a:gd name="T43" fmla="*/ 92 h 151"/>
                <a:gd name="T44" fmla="*/ 982 w 1123"/>
                <a:gd name="T45" fmla="*/ 103 h 151"/>
                <a:gd name="T46" fmla="*/ 965 w 1123"/>
                <a:gd name="T47" fmla="*/ 89 h 151"/>
                <a:gd name="T48" fmla="*/ 953 w 1123"/>
                <a:gd name="T49" fmla="*/ 94 h 151"/>
                <a:gd name="T50" fmla="*/ 947 w 1123"/>
                <a:gd name="T51" fmla="*/ 113 h 151"/>
                <a:gd name="T52" fmla="*/ 965 w 1123"/>
                <a:gd name="T53" fmla="*/ 137 h 151"/>
                <a:gd name="T54" fmla="*/ 982 w 1123"/>
                <a:gd name="T55" fmla="*/ 123 h 151"/>
                <a:gd name="T56" fmla="*/ 1005 w 1123"/>
                <a:gd name="T57" fmla="*/ 134 h 151"/>
                <a:gd name="T58" fmla="*/ 997 w 1123"/>
                <a:gd name="T59" fmla="*/ 146 h 151"/>
                <a:gd name="T60" fmla="*/ 991 w 1123"/>
                <a:gd name="T61" fmla="*/ 151 h 151"/>
                <a:gd name="T62" fmla="*/ 1016 w 1123"/>
                <a:gd name="T63" fmla="*/ 151 h 151"/>
                <a:gd name="T64" fmla="*/ 1016 w 1123"/>
                <a:gd name="T65" fmla="*/ 72 h 151"/>
                <a:gd name="T66" fmla="*/ 1042 w 1123"/>
                <a:gd name="T67" fmla="*/ 72 h 151"/>
                <a:gd name="T68" fmla="*/ 1042 w 1123"/>
                <a:gd name="T69" fmla="*/ 134 h 151"/>
                <a:gd name="T70" fmla="*/ 1077 w 1123"/>
                <a:gd name="T71" fmla="*/ 134 h 151"/>
                <a:gd name="T72" fmla="*/ 1077 w 1123"/>
                <a:gd name="T73" fmla="*/ 151 h 151"/>
                <a:gd name="T74" fmla="*/ 1123 w 1123"/>
                <a:gd name="T75" fmla="*/ 151 h 151"/>
                <a:gd name="T76" fmla="*/ 1123 w 1123"/>
                <a:gd name="T77" fmla="*/ 0 h 151"/>
                <a:gd name="T78" fmla="*/ 0 w 1123"/>
                <a:gd name="T7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23" h="151">
                  <a:moveTo>
                    <a:pt x="0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844" y="151"/>
                    <a:pt x="844" y="151"/>
                    <a:pt x="844" y="151"/>
                  </a:cubicBezTo>
                  <a:cubicBezTo>
                    <a:pt x="843" y="150"/>
                    <a:pt x="842" y="149"/>
                    <a:pt x="841" y="148"/>
                  </a:cubicBezTo>
                  <a:cubicBezTo>
                    <a:pt x="833" y="140"/>
                    <a:pt x="833" y="131"/>
                    <a:pt x="832" y="122"/>
                  </a:cubicBezTo>
                  <a:cubicBezTo>
                    <a:pt x="832" y="72"/>
                    <a:pt x="832" y="72"/>
                    <a:pt x="832" y="72"/>
                  </a:cubicBezTo>
                  <a:cubicBezTo>
                    <a:pt x="859" y="72"/>
                    <a:pt x="859" y="72"/>
                    <a:pt x="859" y="72"/>
                  </a:cubicBezTo>
                  <a:cubicBezTo>
                    <a:pt x="859" y="124"/>
                    <a:pt x="859" y="124"/>
                    <a:pt x="859" y="124"/>
                  </a:cubicBezTo>
                  <a:cubicBezTo>
                    <a:pt x="859" y="128"/>
                    <a:pt x="860" y="132"/>
                    <a:pt x="863" y="135"/>
                  </a:cubicBezTo>
                  <a:cubicBezTo>
                    <a:pt x="865" y="137"/>
                    <a:pt x="868" y="138"/>
                    <a:pt x="871" y="138"/>
                  </a:cubicBezTo>
                  <a:cubicBezTo>
                    <a:pt x="875" y="138"/>
                    <a:pt x="878" y="136"/>
                    <a:pt x="880" y="135"/>
                  </a:cubicBezTo>
                  <a:cubicBezTo>
                    <a:pt x="883" y="132"/>
                    <a:pt x="883" y="128"/>
                    <a:pt x="883" y="124"/>
                  </a:cubicBezTo>
                  <a:cubicBezTo>
                    <a:pt x="883" y="72"/>
                    <a:pt x="883" y="72"/>
                    <a:pt x="883" y="72"/>
                  </a:cubicBezTo>
                  <a:cubicBezTo>
                    <a:pt x="910" y="72"/>
                    <a:pt x="910" y="72"/>
                    <a:pt x="910" y="72"/>
                  </a:cubicBezTo>
                  <a:cubicBezTo>
                    <a:pt x="910" y="117"/>
                    <a:pt x="910" y="117"/>
                    <a:pt x="910" y="117"/>
                  </a:cubicBezTo>
                  <a:cubicBezTo>
                    <a:pt x="910" y="126"/>
                    <a:pt x="910" y="139"/>
                    <a:pt x="900" y="148"/>
                  </a:cubicBezTo>
                  <a:cubicBezTo>
                    <a:pt x="899" y="149"/>
                    <a:pt x="898" y="150"/>
                    <a:pt x="897" y="151"/>
                  </a:cubicBezTo>
                  <a:cubicBezTo>
                    <a:pt x="937" y="151"/>
                    <a:pt x="937" y="151"/>
                    <a:pt x="937" y="151"/>
                  </a:cubicBezTo>
                  <a:cubicBezTo>
                    <a:pt x="925" y="142"/>
                    <a:pt x="920" y="128"/>
                    <a:pt x="920" y="114"/>
                  </a:cubicBezTo>
                  <a:cubicBezTo>
                    <a:pt x="920" y="92"/>
                    <a:pt x="935" y="69"/>
                    <a:pt x="964" y="69"/>
                  </a:cubicBezTo>
                  <a:cubicBezTo>
                    <a:pt x="976" y="69"/>
                    <a:pt x="989" y="73"/>
                    <a:pt x="998" y="82"/>
                  </a:cubicBezTo>
                  <a:cubicBezTo>
                    <a:pt x="1001" y="86"/>
                    <a:pt x="1003" y="89"/>
                    <a:pt x="1005" y="92"/>
                  </a:cubicBezTo>
                  <a:cubicBezTo>
                    <a:pt x="982" y="103"/>
                    <a:pt x="982" y="103"/>
                    <a:pt x="982" y="103"/>
                  </a:cubicBezTo>
                  <a:cubicBezTo>
                    <a:pt x="980" y="98"/>
                    <a:pt x="976" y="89"/>
                    <a:pt x="965" y="89"/>
                  </a:cubicBezTo>
                  <a:cubicBezTo>
                    <a:pt x="959" y="89"/>
                    <a:pt x="955" y="92"/>
                    <a:pt x="953" y="94"/>
                  </a:cubicBezTo>
                  <a:cubicBezTo>
                    <a:pt x="947" y="100"/>
                    <a:pt x="947" y="109"/>
                    <a:pt x="947" y="113"/>
                  </a:cubicBezTo>
                  <a:cubicBezTo>
                    <a:pt x="947" y="125"/>
                    <a:pt x="952" y="137"/>
                    <a:pt x="965" y="137"/>
                  </a:cubicBezTo>
                  <a:cubicBezTo>
                    <a:pt x="977" y="137"/>
                    <a:pt x="981" y="126"/>
                    <a:pt x="982" y="123"/>
                  </a:cubicBezTo>
                  <a:cubicBezTo>
                    <a:pt x="1005" y="134"/>
                    <a:pt x="1005" y="134"/>
                    <a:pt x="1005" y="134"/>
                  </a:cubicBezTo>
                  <a:cubicBezTo>
                    <a:pt x="1003" y="138"/>
                    <a:pt x="1001" y="142"/>
                    <a:pt x="997" y="146"/>
                  </a:cubicBezTo>
                  <a:cubicBezTo>
                    <a:pt x="995" y="148"/>
                    <a:pt x="993" y="150"/>
                    <a:pt x="991" y="151"/>
                  </a:cubicBezTo>
                  <a:cubicBezTo>
                    <a:pt x="1016" y="151"/>
                    <a:pt x="1016" y="151"/>
                    <a:pt x="1016" y="151"/>
                  </a:cubicBezTo>
                  <a:cubicBezTo>
                    <a:pt x="1016" y="72"/>
                    <a:pt x="1016" y="72"/>
                    <a:pt x="1016" y="72"/>
                  </a:cubicBezTo>
                  <a:cubicBezTo>
                    <a:pt x="1042" y="72"/>
                    <a:pt x="1042" y="72"/>
                    <a:pt x="1042" y="72"/>
                  </a:cubicBezTo>
                  <a:cubicBezTo>
                    <a:pt x="1042" y="134"/>
                    <a:pt x="1042" y="134"/>
                    <a:pt x="1042" y="134"/>
                  </a:cubicBezTo>
                  <a:cubicBezTo>
                    <a:pt x="1077" y="134"/>
                    <a:pt x="1077" y="134"/>
                    <a:pt x="1077" y="134"/>
                  </a:cubicBezTo>
                  <a:cubicBezTo>
                    <a:pt x="1077" y="151"/>
                    <a:pt x="1077" y="151"/>
                    <a:pt x="1077" y="151"/>
                  </a:cubicBezTo>
                  <a:cubicBezTo>
                    <a:pt x="1123" y="151"/>
                    <a:pt x="1123" y="151"/>
                    <a:pt x="1123" y="151"/>
                  </a:cubicBezTo>
                  <a:cubicBezTo>
                    <a:pt x="1123" y="0"/>
                    <a:pt x="1123" y="0"/>
                    <a:pt x="11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420182" y="514785"/>
              <a:ext cx="257985" cy="303133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310104" y="207831"/>
            <a:ext cx="3977051" cy="654025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7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DEPARTMENT OF MEDICAL PHYSICS </a:t>
            </a:r>
          </a:p>
          <a:p>
            <a:r>
              <a:rPr lang="en-US" sz="17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AND BIOMEDICAL ENGINEERING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50C351-9BBB-8D48-837B-E62F3969B283}"/>
              </a:ext>
            </a:extLst>
          </p:cNvPr>
          <p:cNvSpPr txBox="1"/>
          <p:nvPr/>
        </p:nvSpPr>
        <p:spPr>
          <a:xfrm>
            <a:off x="1" y="2589617"/>
            <a:ext cx="12192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/>
              <a:t>Ionacoustics</a:t>
            </a:r>
            <a:r>
              <a:rPr lang="en-US" sz="4800" dirty="0"/>
              <a:t>: </a:t>
            </a:r>
          </a:p>
          <a:p>
            <a:pPr algn="ctr"/>
            <a:r>
              <a:rPr lang="en-US" sz="4800" dirty="0"/>
              <a:t>forward modelling &amp; beam tomography</a:t>
            </a:r>
          </a:p>
          <a:p>
            <a:pPr algn="ctr"/>
            <a:endParaRPr lang="en-US" sz="4000" dirty="0"/>
          </a:p>
          <a:p>
            <a:pPr algn="ctr"/>
            <a:r>
              <a:rPr lang="en-US" sz="4000" dirty="0"/>
              <a:t>Ben Cox</a:t>
            </a:r>
          </a:p>
        </p:txBody>
      </p:sp>
    </p:spTree>
    <p:extLst>
      <p:ext uri="{BB962C8B-B14F-4D97-AF65-F5344CB8AC3E}">
        <p14:creationId xmlns:p14="http://schemas.microsoft.com/office/powerpoint/2010/main" val="3903566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117"/>
            <a:ext cx="12192000" cy="988484"/>
            <a:chOff x="0" y="-1588"/>
            <a:chExt cx="9144000" cy="741363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0" y="-1588"/>
              <a:ext cx="9144000" cy="741363"/>
            </a:xfrm>
            <a:custGeom>
              <a:avLst/>
              <a:gdLst>
                <a:gd name="T0" fmla="*/ 0 w 1123"/>
                <a:gd name="T1" fmla="*/ 0 h 90"/>
                <a:gd name="T2" fmla="*/ 0 w 1123"/>
                <a:gd name="T3" fmla="*/ 90 h 90"/>
                <a:gd name="T4" fmla="*/ 957 w 1123"/>
                <a:gd name="T5" fmla="*/ 90 h 90"/>
                <a:gd name="T6" fmla="*/ 955 w 1123"/>
                <a:gd name="T7" fmla="*/ 89 h 90"/>
                <a:gd name="T8" fmla="*/ 949 w 1123"/>
                <a:gd name="T9" fmla="*/ 73 h 90"/>
                <a:gd name="T10" fmla="*/ 949 w 1123"/>
                <a:gd name="T11" fmla="*/ 43 h 90"/>
                <a:gd name="T12" fmla="*/ 966 w 1123"/>
                <a:gd name="T13" fmla="*/ 43 h 90"/>
                <a:gd name="T14" fmla="*/ 966 w 1123"/>
                <a:gd name="T15" fmla="*/ 74 h 90"/>
                <a:gd name="T16" fmla="*/ 967 w 1123"/>
                <a:gd name="T17" fmla="*/ 80 h 90"/>
                <a:gd name="T18" fmla="*/ 973 w 1123"/>
                <a:gd name="T19" fmla="*/ 82 h 90"/>
                <a:gd name="T20" fmla="*/ 978 w 1123"/>
                <a:gd name="T21" fmla="*/ 80 h 90"/>
                <a:gd name="T22" fmla="*/ 980 w 1123"/>
                <a:gd name="T23" fmla="*/ 74 h 90"/>
                <a:gd name="T24" fmla="*/ 980 w 1123"/>
                <a:gd name="T25" fmla="*/ 43 h 90"/>
                <a:gd name="T26" fmla="*/ 996 w 1123"/>
                <a:gd name="T27" fmla="*/ 43 h 90"/>
                <a:gd name="T28" fmla="*/ 996 w 1123"/>
                <a:gd name="T29" fmla="*/ 70 h 90"/>
                <a:gd name="T30" fmla="*/ 990 w 1123"/>
                <a:gd name="T31" fmla="*/ 89 h 90"/>
                <a:gd name="T32" fmla="*/ 988 w 1123"/>
                <a:gd name="T33" fmla="*/ 90 h 90"/>
                <a:gd name="T34" fmla="*/ 1012 w 1123"/>
                <a:gd name="T35" fmla="*/ 90 h 90"/>
                <a:gd name="T36" fmla="*/ 1002 w 1123"/>
                <a:gd name="T37" fmla="*/ 68 h 90"/>
                <a:gd name="T38" fmla="*/ 1028 w 1123"/>
                <a:gd name="T39" fmla="*/ 41 h 90"/>
                <a:gd name="T40" fmla="*/ 1048 w 1123"/>
                <a:gd name="T41" fmla="*/ 49 h 90"/>
                <a:gd name="T42" fmla="*/ 1052 w 1123"/>
                <a:gd name="T43" fmla="*/ 55 h 90"/>
                <a:gd name="T44" fmla="*/ 1039 w 1123"/>
                <a:gd name="T45" fmla="*/ 62 h 90"/>
                <a:gd name="T46" fmla="*/ 1028 w 1123"/>
                <a:gd name="T47" fmla="*/ 53 h 90"/>
                <a:gd name="T48" fmla="*/ 1022 w 1123"/>
                <a:gd name="T49" fmla="*/ 56 h 90"/>
                <a:gd name="T50" fmla="*/ 1018 w 1123"/>
                <a:gd name="T51" fmla="*/ 67 h 90"/>
                <a:gd name="T52" fmla="*/ 1028 w 1123"/>
                <a:gd name="T53" fmla="*/ 82 h 90"/>
                <a:gd name="T54" fmla="*/ 1039 w 1123"/>
                <a:gd name="T55" fmla="*/ 74 h 90"/>
                <a:gd name="T56" fmla="*/ 1052 w 1123"/>
                <a:gd name="T57" fmla="*/ 80 h 90"/>
                <a:gd name="T58" fmla="*/ 1047 w 1123"/>
                <a:gd name="T59" fmla="*/ 87 h 90"/>
                <a:gd name="T60" fmla="*/ 1044 w 1123"/>
                <a:gd name="T61" fmla="*/ 90 h 90"/>
                <a:gd name="T62" fmla="*/ 1059 w 1123"/>
                <a:gd name="T63" fmla="*/ 90 h 90"/>
                <a:gd name="T64" fmla="*/ 1059 w 1123"/>
                <a:gd name="T65" fmla="*/ 43 h 90"/>
                <a:gd name="T66" fmla="*/ 1075 w 1123"/>
                <a:gd name="T67" fmla="*/ 43 h 90"/>
                <a:gd name="T68" fmla="*/ 1075 w 1123"/>
                <a:gd name="T69" fmla="*/ 80 h 90"/>
                <a:gd name="T70" fmla="*/ 1096 w 1123"/>
                <a:gd name="T71" fmla="*/ 80 h 90"/>
                <a:gd name="T72" fmla="*/ 1096 w 1123"/>
                <a:gd name="T73" fmla="*/ 90 h 90"/>
                <a:gd name="T74" fmla="*/ 1123 w 1123"/>
                <a:gd name="T75" fmla="*/ 90 h 90"/>
                <a:gd name="T76" fmla="*/ 1123 w 1123"/>
                <a:gd name="T77" fmla="*/ 0 h 90"/>
                <a:gd name="T78" fmla="*/ 0 w 1123"/>
                <a:gd name="T7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23" h="90">
                  <a:moveTo>
                    <a:pt x="0" y="0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957" y="90"/>
                    <a:pt x="957" y="90"/>
                    <a:pt x="957" y="90"/>
                  </a:cubicBezTo>
                  <a:cubicBezTo>
                    <a:pt x="956" y="90"/>
                    <a:pt x="955" y="89"/>
                    <a:pt x="955" y="89"/>
                  </a:cubicBezTo>
                  <a:cubicBezTo>
                    <a:pt x="950" y="84"/>
                    <a:pt x="950" y="78"/>
                    <a:pt x="949" y="73"/>
                  </a:cubicBezTo>
                  <a:cubicBezTo>
                    <a:pt x="949" y="43"/>
                    <a:pt x="949" y="43"/>
                    <a:pt x="949" y="43"/>
                  </a:cubicBezTo>
                  <a:cubicBezTo>
                    <a:pt x="966" y="43"/>
                    <a:pt x="966" y="43"/>
                    <a:pt x="966" y="43"/>
                  </a:cubicBezTo>
                  <a:cubicBezTo>
                    <a:pt x="966" y="74"/>
                    <a:pt x="966" y="74"/>
                    <a:pt x="966" y="74"/>
                  </a:cubicBezTo>
                  <a:cubicBezTo>
                    <a:pt x="966" y="76"/>
                    <a:pt x="966" y="79"/>
                    <a:pt x="967" y="80"/>
                  </a:cubicBezTo>
                  <a:cubicBezTo>
                    <a:pt x="969" y="82"/>
                    <a:pt x="971" y="82"/>
                    <a:pt x="973" y="82"/>
                  </a:cubicBezTo>
                  <a:cubicBezTo>
                    <a:pt x="975" y="82"/>
                    <a:pt x="977" y="81"/>
                    <a:pt x="978" y="80"/>
                  </a:cubicBezTo>
                  <a:cubicBezTo>
                    <a:pt x="979" y="79"/>
                    <a:pt x="980" y="76"/>
                    <a:pt x="980" y="74"/>
                  </a:cubicBezTo>
                  <a:cubicBezTo>
                    <a:pt x="980" y="43"/>
                    <a:pt x="980" y="43"/>
                    <a:pt x="980" y="43"/>
                  </a:cubicBezTo>
                  <a:cubicBezTo>
                    <a:pt x="996" y="43"/>
                    <a:pt x="996" y="43"/>
                    <a:pt x="996" y="43"/>
                  </a:cubicBezTo>
                  <a:cubicBezTo>
                    <a:pt x="996" y="70"/>
                    <a:pt x="996" y="70"/>
                    <a:pt x="996" y="70"/>
                  </a:cubicBezTo>
                  <a:cubicBezTo>
                    <a:pt x="996" y="75"/>
                    <a:pt x="996" y="83"/>
                    <a:pt x="990" y="89"/>
                  </a:cubicBezTo>
                  <a:cubicBezTo>
                    <a:pt x="989" y="89"/>
                    <a:pt x="989" y="90"/>
                    <a:pt x="988" y="90"/>
                  </a:cubicBezTo>
                  <a:cubicBezTo>
                    <a:pt x="1012" y="90"/>
                    <a:pt x="1012" y="90"/>
                    <a:pt x="1012" y="90"/>
                  </a:cubicBezTo>
                  <a:cubicBezTo>
                    <a:pt x="1005" y="85"/>
                    <a:pt x="1002" y="76"/>
                    <a:pt x="1002" y="68"/>
                  </a:cubicBezTo>
                  <a:cubicBezTo>
                    <a:pt x="1002" y="55"/>
                    <a:pt x="1011" y="41"/>
                    <a:pt x="1028" y="41"/>
                  </a:cubicBezTo>
                  <a:cubicBezTo>
                    <a:pt x="1035" y="41"/>
                    <a:pt x="1043" y="44"/>
                    <a:pt x="1048" y="49"/>
                  </a:cubicBezTo>
                  <a:cubicBezTo>
                    <a:pt x="1050" y="51"/>
                    <a:pt x="1051" y="53"/>
                    <a:pt x="1052" y="55"/>
                  </a:cubicBezTo>
                  <a:cubicBezTo>
                    <a:pt x="1039" y="62"/>
                    <a:pt x="1039" y="62"/>
                    <a:pt x="1039" y="62"/>
                  </a:cubicBezTo>
                  <a:cubicBezTo>
                    <a:pt x="1038" y="59"/>
                    <a:pt x="1035" y="53"/>
                    <a:pt x="1028" y="53"/>
                  </a:cubicBezTo>
                  <a:cubicBezTo>
                    <a:pt x="1025" y="53"/>
                    <a:pt x="1023" y="55"/>
                    <a:pt x="1022" y="56"/>
                  </a:cubicBezTo>
                  <a:cubicBezTo>
                    <a:pt x="1018" y="60"/>
                    <a:pt x="1018" y="65"/>
                    <a:pt x="1018" y="67"/>
                  </a:cubicBezTo>
                  <a:cubicBezTo>
                    <a:pt x="1018" y="75"/>
                    <a:pt x="1021" y="82"/>
                    <a:pt x="1028" y="82"/>
                  </a:cubicBezTo>
                  <a:cubicBezTo>
                    <a:pt x="1036" y="82"/>
                    <a:pt x="1038" y="75"/>
                    <a:pt x="1039" y="74"/>
                  </a:cubicBezTo>
                  <a:cubicBezTo>
                    <a:pt x="1052" y="80"/>
                    <a:pt x="1052" y="80"/>
                    <a:pt x="1052" y="80"/>
                  </a:cubicBezTo>
                  <a:cubicBezTo>
                    <a:pt x="1051" y="83"/>
                    <a:pt x="1050" y="85"/>
                    <a:pt x="1047" y="87"/>
                  </a:cubicBezTo>
                  <a:cubicBezTo>
                    <a:pt x="1046" y="88"/>
                    <a:pt x="1045" y="89"/>
                    <a:pt x="1044" y="90"/>
                  </a:cubicBezTo>
                  <a:cubicBezTo>
                    <a:pt x="1059" y="90"/>
                    <a:pt x="1059" y="90"/>
                    <a:pt x="1059" y="90"/>
                  </a:cubicBezTo>
                  <a:cubicBezTo>
                    <a:pt x="1059" y="43"/>
                    <a:pt x="1059" y="43"/>
                    <a:pt x="1059" y="43"/>
                  </a:cubicBezTo>
                  <a:cubicBezTo>
                    <a:pt x="1075" y="43"/>
                    <a:pt x="1075" y="43"/>
                    <a:pt x="1075" y="43"/>
                  </a:cubicBezTo>
                  <a:cubicBezTo>
                    <a:pt x="1075" y="80"/>
                    <a:pt x="1075" y="80"/>
                    <a:pt x="1075" y="80"/>
                  </a:cubicBezTo>
                  <a:cubicBezTo>
                    <a:pt x="1096" y="80"/>
                    <a:pt x="1096" y="80"/>
                    <a:pt x="1096" y="80"/>
                  </a:cubicBezTo>
                  <a:cubicBezTo>
                    <a:pt x="1096" y="90"/>
                    <a:pt x="1096" y="90"/>
                    <a:pt x="1096" y="90"/>
                  </a:cubicBezTo>
                  <a:cubicBezTo>
                    <a:pt x="1123" y="90"/>
                    <a:pt x="1123" y="90"/>
                    <a:pt x="1123" y="90"/>
                  </a:cubicBezTo>
                  <a:cubicBezTo>
                    <a:pt x="1123" y="0"/>
                    <a:pt x="1123" y="0"/>
                    <a:pt x="11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24000" y="360000"/>
              <a:ext cx="147063" cy="172800"/>
            </a:xfrm>
            <a:prstGeom prst="rect">
              <a:avLst/>
            </a:prstGeom>
          </p:spPr>
        </p:pic>
      </p:grpSp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3061C15F-9E09-DF4F-9778-D23738BE4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8F384-377B-41C5-8CFF-5270B9C5180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36B63F1-C72A-9044-A1C9-995A802EC6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018" y="2007840"/>
            <a:ext cx="8373914" cy="4217469"/>
          </a:xfrm>
        </p:spPr>
        <p:txBody>
          <a:bodyPr/>
          <a:lstStyle/>
          <a:p>
            <a:r>
              <a:rPr lang="en-US" dirty="0"/>
              <a:t>Geant4: compute the volume rate of heat deposition</a:t>
            </a:r>
          </a:p>
          <a:p>
            <a:r>
              <a:rPr lang="en-US" dirty="0" err="1"/>
              <a:t>Ionacoustic</a:t>
            </a:r>
            <a:r>
              <a:rPr lang="en-US" dirty="0"/>
              <a:t> wave equation for acoustic pressure    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Broadband simulation using k-Wave, software designed for </a:t>
            </a:r>
            <a:r>
              <a:rPr lang="en-US" dirty="0" err="1"/>
              <a:t>photoacoustics</a:t>
            </a:r>
            <a:r>
              <a:rPr lang="en-US" dirty="0"/>
              <a:t> and ultrasound modelling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98B4A9C-CEAB-B84C-89D6-45CB49BCE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74550"/>
            <a:ext cx="8886092" cy="867033"/>
          </a:xfrm>
        </p:spPr>
        <p:txBody>
          <a:bodyPr/>
          <a:lstStyle/>
          <a:p>
            <a:r>
              <a:rPr lang="en-US" dirty="0"/>
              <a:t>Acoustic modelling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3F68B8-7D43-334F-A3EA-3B4C4FB93B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2782" y="3689936"/>
            <a:ext cx="2819400" cy="698500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5948004-5128-E54D-9AE6-C7D6D1F70A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23" t="53612" r="63824" b="7279"/>
          <a:stretch/>
        </p:blipFill>
        <p:spPr>
          <a:xfrm>
            <a:off x="8669210" y="1052623"/>
            <a:ext cx="3196292" cy="3011333"/>
          </a:xfrm>
          <a:prstGeom prst="rect">
            <a:avLst/>
          </a:prstGeom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1BBBA6E0-6824-5745-B2B4-8218FF02C12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154" t="6999" r="5898"/>
          <a:stretch/>
        </p:blipFill>
        <p:spPr>
          <a:xfrm>
            <a:off x="8886092" y="3988269"/>
            <a:ext cx="2878250" cy="242028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26F0DB5-98D5-C74A-B556-9117909447CA}"/>
              </a:ext>
            </a:extLst>
          </p:cNvPr>
          <p:cNvGrpSpPr/>
          <p:nvPr/>
        </p:nvGrpSpPr>
        <p:grpSpPr>
          <a:xfrm>
            <a:off x="3436319" y="3004044"/>
            <a:ext cx="2776072" cy="2078626"/>
            <a:chOff x="4104611" y="392063"/>
            <a:chExt cx="2776072" cy="2078626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5224E6D-C80A-EB44-99AB-E4063FAFA70C}"/>
                </a:ext>
              </a:extLst>
            </p:cNvPr>
            <p:cNvCxnSpPr>
              <a:cxnSpLocks/>
            </p:cNvCxnSpPr>
            <p:nvPr/>
          </p:nvCxnSpPr>
          <p:spPr>
            <a:xfrm>
              <a:off x="5492647" y="735009"/>
              <a:ext cx="0" cy="32459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stealth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22760C3-6EC8-B345-9738-DEB1A9E1A9D9}"/>
                </a:ext>
              </a:extLst>
            </p:cNvPr>
            <p:cNvSpPr txBox="1"/>
            <p:nvPr/>
          </p:nvSpPr>
          <p:spPr>
            <a:xfrm>
              <a:off x="4104611" y="392063"/>
              <a:ext cx="2776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thermal expansion coefficient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344DDD6-8D7E-A540-9B77-4F4E2D4B8BF6}"/>
                </a:ext>
              </a:extLst>
            </p:cNvPr>
            <p:cNvSpPr txBox="1"/>
            <p:nvPr/>
          </p:nvSpPr>
          <p:spPr>
            <a:xfrm>
              <a:off x="4244139" y="2132135"/>
              <a:ext cx="24970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specific heat capacity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1A41306-F0C3-1744-BDD3-1AA7F72E58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92647" y="1807543"/>
              <a:ext cx="0" cy="32459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stealth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DEC9301D-5FE3-934C-8728-0CED1363BA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27875" y="2073320"/>
            <a:ext cx="825500" cy="292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8DB59F-B7F1-A641-990B-C78D8DF41F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40281" y="2592278"/>
            <a:ext cx="1651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69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8F384-377B-41C5-8CFF-5270B9C5180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411018" y="2977660"/>
            <a:ext cx="6071844" cy="3470386"/>
          </a:xfrm>
        </p:spPr>
        <p:txBody>
          <a:bodyPr>
            <a:normAutofit/>
          </a:bodyPr>
          <a:lstStyle/>
          <a:p>
            <a:r>
              <a:rPr lang="en-AU" sz="2200" dirty="0"/>
              <a:t>Open-source acoustic modelling toolbox</a:t>
            </a:r>
          </a:p>
          <a:p>
            <a:r>
              <a:rPr lang="en-AU" sz="2200" dirty="0"/>
              <a:t>Time domain models of broadband acoustic wave propagation in 1D, 2D, 3D</a:t>
            </a:r>
          </a:p>
          <a:p>
            <a:r>
              <a:rPr lang="en-AU" sz="2200" dirty="0"/>
              <a:t>Collocation models exploiting FFTs</a:t>
            </a:r>
          </a:p>
          <a:p>
            <a:r>
              <a:rPr lang="en-AU" sz="2200" dirty="0" err="1"/>
              <a:t>Matlab</a:t>
            </a:r>
            <a:r>
              <a:rPr lang="en-AU" sz="2200" dirty="0"/>
              <a:t> with optimised C++ &amp; CUDA kernels</a:t>
            </a:r>
          </a:p>
          <a:p>
            <a:r>
              <a:rPr lang="en-AU" sz="2200" dirty="0"/>
              <a:t>&gt;11,000 registered users</a:t>
            </a:r>
          </a:p>
          <a:p>
            <a:r>
              <a:rPr lang="en-AU" sz="2200" dirty="0"/>
              <a:t>~40 downloads per week</a:t>
            </a:r>
          </a:p>
          <a:p>
            <a:r>
              <a:rPr lang="en-AU" sz="2200" dirty="0"/>
              <a:t>&gt;3000 forum posts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199009" y="1623820"/>
            <a:ext cx="4704523" cy="4216539"/>
            <a:chOff x="1835696" y="2564904"/>
            <a:chExt cx="5976664" cy="3939480"/>
          </a:xfrm>
        </p:grpSpPr>
        <p:sp>
          <p:nvSpPr>
            <p:cNvPr id="13" name="TextBox 12"/>
            <p:cNvSpPr txBox="1"/>
            <p:nvPr/>
          </p:nvSpPr>
          <p:spPr>
            <a:xfrm>
              <a:off x="1835696" y="2564904"/>
              <a:ext cx="5976664" cy="3939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latin typeface="+mn-lt"/>
                  <a:cs typeface=" Arial (B"/>
                </a:rPr>
                <a:t>2009: First release for </a:t>
              </a:r>
              <a:r>
                <a:rPr lang="en-AU" sz="1600" dirty="0" err="1">
                  <a:latin typeface="+mn-lt"/>
                  <a:cs typeface=" Arial (B"/>
                </a:rPr>
                <a:t>photoacoustics</a:t>
              </a:r>
              <a:endParaRPr lang="en-AU" sz="1600" dirty="0">
                <a:latin typeface="+mn-lt"/>
                <a:cs typeface=" Arial (B"/>
              </a:endParaRPr>
            </a:p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latin typeface="+mn-lt"/>
                  <a:cs typeface=" Arial (B"/>
                </a:rPr>
                <a:t>2010: Linear ultrasound simulation</a:t>
              </a:r>
            </a:p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latin typeface="+mn-lt"/>
                  <a:cs typeface=" Arial (B"/>
                </a:rPr>
                <a:t>2011: Nonlinear ultrasound simulation</a:t>
              </a:r>
            </a:p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latin typeface="+mn-lt"/>
                  <a:cs typeface=" Arial (B"/>
                </a:rPr>
                <a:t>2012: Native C++ code</a:t>
              </a:r>
            </a:p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latin typeface="+mn-lt"/>
                  <a:cs typeface=" Arial (B"/>
                </a:rPr>
                <a:t>2013: MPI code optimised for clusters</a:t>
              </a:r>
            </a:p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latin typeface="+mn-lt"/>
                  <a:cs typeface=" Arial (B"/>
                </a:rPr>
                <a:t>2014: Elastic simulation</a:t>
              </a:r>
            </a:p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latin typeface="+mn-lt"/>
                  <a:cs typeface=" Arial (B"/>
                </a:rPr>
                <a:t>2015: Native GPU code</a:t>
              </a:r>
            </a:p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latin typeface="+mn-lt"/>
                  <a:cs typeface=" Arial (B"/>
                </a:rPr>
                <a:t>2016: Multi-GPU code</a:t>
              </a:r>
            </a:p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latin typeface="+mn-lt"/>
                  <a:cs typeface=" Arial (B"/>
                </a:rPr>
                <a:t>2017: Thermal simulation</a:t>
              </a:r>
            </a:p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latin typeface="+mn-lt"/>
                  <a:cs typeface=" Arial (B"/>
                </a:rPr>
                <a:t>2018: Source convergence improved</a:t>
              </a:r>
            </a:p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latin typeface="+mn-lt"/>
                  <a:cs typeface=" Arial (B"/>
                </a:rPr>
                <a:t>2019: Axisymmetric code</a:t>
              </a:r>
            </a:p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latin typeface="+mn-lt"/>
                  <a:cs typeface=" Arial (B"/>
                </a:rPr>
                <a:t>2020: Off-grid sources / receivers implemented</a:t>
              </a:r>
            </a:p>
            <a:p>
              <a:pPr marL="285750" indent="-285750">
                <a:spcAft>
                  <a:spcPts val="600"/>
                </a:spcAft>
                <a:buFont typeface="Lucida Grande"/>
                <a:buChar char="-"/>
              </a:pPr>
              <a:r>
                <a:rPr lang="en-AU" sz="1600" dirty="0">
                  <a:cs typeface=" Arial (B"/>
                </a:rPr>
                <a:t>2021...</a:t>
              </a:r>
              <a:endParaRPr lang="en-AU" sz="1600" dirty="0">
                <a:latin typeface="+mn-lt"/>
                <a:cs typeface=" Arial (B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E0087B7-4E78-1D46-99D9-5AEACC37C705}"/>
                </a:ext>
              </a:extLst>
            </p:cNvPr>
            <p:cNvCxnSpPr>
              <a:cxnSpLocks/>
            </p:cNvCxnSpPr>
            <p:nvPr/>
          </p:nvCxnSpPr>
          <p:spPr>
            <a:xfrm>
              <a:off x="1968137" y="2731686"/>
              <a:ext cx="0" cy="377269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6CBDCC4-E8B3-8944-BA64-60DCC86F0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22" y="1212173"/>
            <a:ext cx="4763966" cy="142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9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9ABFB2-F6BA-374C-8E9F-263C021C0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8F384-377B-41C5-8CFF-5270B9C5180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5A61C3A-813B-6A4B-8CA8-269A221B9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3565"/>
            <a:ext cx="6178062" cy="867033"/>
          </a:xfrm>
        </p:spPr>
        <p:txBody>
          <a:bodyPr/>
          <a:lstStyle/>
          <a:p>
            <a:r>
              <a:rPr lang="en-US" dirty="0"/>
              <a:t>Some k-Wave applications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AA79CAB-25AB-D04C-BDAE-A382E9AF648D}"/>
              </a:ext>
            </a:extLst>
          </p:cNvPr>
          <p:cNvSpPr/>
          <p:nvPr/>
        </p:nvSpPr>
        <p:spPr>
          <a:xfrm>
            <a:off x="551384" y="3782369"/>
            <a:ext cx="4968552" cy="259437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9525" lvl="1" algn="just">
              <a:spcBef>
                <a:spcPts val="0"/>
              </a:spcBef>
              <a:spcAft>
                <a:spcPts val="500"/>
              </a:spcAft>
              <a:buNone/>
            </a:pP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AD4C5B9-932B-974D-A36E-BA6E145D3A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257" t="3687" r="5272" b="47319"/>
          <a:stretch/>
        </p:blipFill>
        <p:spPr>
          <a:xfrm>
            <a:off x="810130" y="4347262"/>
            <a:ext cx="4462644" cy="18900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7F9B0AF-4000-DE43-ACEA-D578DBA9ABE3}"/>
              </a:ext>
            </a:extLst>
          </p:cNvPr>
          <p:cNvSpPr/>
          <p:nvPr/>
        </p:nvSpPr>
        <p:spPr>
          <a:xfrm>
            <a:off x="1057616" y="3934217"/>
            <a:ext cx="39867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/>
              <a:t>focused ultrasound surgery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8975010-EB5C-604D-9D45-72E6D77F19D6}"/>
              </a:ext>
            </a:extLst>
          </p:cNvPr>
          <p:cNvSpPr/>
          <p:nvPr/>
        </p:nvSpPr>
        <p:spPr>
          <a:xfrm>
            <a:off x="6096000" y="3782369"/>
            <a:ext cx="5184576" cy="2594377"/>
          </a:xfrm>
          <a:prstGeom prst="roundRect">
            <a:avLst/>
          </a:prstGeom>
          <a:noFill/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500"/>
              </a:spcAft>
            </a:pPr>
            <a:endParaRPr lang="en-GB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1ECC21-2E82-EF47-92AF-4A1FB0620E8F}"/>
              </a:ext>
            </a:extLst>
          </p:cNvPr>
          <p:cNvSpPr/>
          <p:nvPr/>
        </p:nvSpPr>
        <p:spPr>
          <a:xfrm>
            <a:off x="6439296" y="3934217"/>
            <a:ext cx="4457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/>
              <a:t>ultrasonic deep brain stimulation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9BB08F7-2314-3E40-94A9-F6D4113898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04"/>
          <a:stretch/>
        </p:blipFill>
        <p:spPr>
          <a:xfrm>
            <a:off x="6345513" y="4355866"/>
            <a:ext cx="4647031" cy="188144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EFB2209-0BC7-0947-A0EB-D1922C1DDC66}"/>
              </a:ext>
            </a:extLst>
          </p:cNvPr>
          <p:cNvSpPr/>
          <p:nvPr/>
        </p:nvSpPr>
        <p:spPr>
          <a:xfrm>
            <a:off x="551384" y="1269921"/>
            <a:ext cx="3474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/>
              <a:t>photoacoustic tomography</a:t>
            </a:r>
          </a:p>
        </p:txBody>
      </p:sp>
      <p:pic>
        <p:nvPicPr>
          <p:cNvPr id="17" name="Picture 2" descr="C:\Users\rmapnth\Desktop\Multiple beam system\Paper\supplementary materials and figures (to be submitted)\Fig3_new.tif">
            <a:extLst>
              <a:ext uri="{FF2B5EF4-FFF2-40B4-BE49-F238E27FC236}">
                <a16:creationId xmlns:a16="http://schemas.microsoft.com/office/drawing/2014/main" id="{93484552-2998-8E44-8294-964C92D03E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2" t="39524" r="39447" b="18432"/>
          <a:stretch/>
        </p:blipFill>
        <p:spPr bwMode="auto">
          <a:xfrm>
            <a:off x="479377" y="1644396"/>
            <a:ext cx="1760842" cy="18332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D7310B9-7125-E54E-B61D-E36EAB8411E4}"/>
              </a:ext>
            </a:extLst>
          </p:cNvPr>
          <p:cNvSpPr/>
          <p:nvPr/>
        </p:nvSpPr>
        <p:spPr>
          <a:xfrm>
            <a:off x="263352" y="1151626"/>
            <a:ext cx="4105002" cy="2458402"/>
          </a:xfrm>
          <a:prstGeom prst="roundRect">
            <a:avLst/>
          </a:prstGeom>
          <a:noFill/>
          <a:ln w="19050">
            <a:solidFill>
              <a:srgbClr val="9966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9525" lvl="1" algn="just">
              <a:spcBef>
                <a:spcPts val="0"/>
              </a:spcBef>
              <a:spcAft>
                <a:spcPts val="500"/>
              </a:spcAft>
              <a:buNone/>
            </a:pPr>
            <a:endParaRPr lang="en-GB" dirty="0"/>
          </a:p>
        </p:txBody>
      </p:sp>
      <p:pic>
        <p:nvPicPr>
          <p:cNvPr id="25" name="Picture 2" descr="C:\Users\rmapnth\Desktop\Multiple beam system\Paper\supplementary materials and figures (to be submitted)\Fig3_new.tif">
            <a:extLst>
              <a:ext uri="{FF2B5EF4-FFF2-40B4-BE49-F238E27FC236}">
                <a16:creationId xmlns:a16="http://schemas.microsoft.com/office/drawing/2014/main" id="{12B04FA1-4810-BC4B-8FE2-62987F625F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0" t="39778" r="69639" b="18178"/>
          <a:stretch/>
        </p:blipFill>
        <p:spPr bwMode="auto">
          <a:xfrm>
            <a:off x="2265419" y="1648029"/>
            <a:ext cx="1760842" cy="18332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FA6F26AD-D107-BA44-B126-FB2C3DF2F649}"/>
              </a:ext>
            </a:extLst>
          </p:cNvPr>
          <p:cNvSpPr/>
          <p:nvPr/>
        </p:nvSpPr>
        <p:spPr>
          <a:xfrm>
            <a:off x="8688288" y="1269921"/>
            <a:ext cx="30963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/>
              <a:t>source </a:t>
            </a:r>
            <a:r>
              <a:rPr lang="en-US" sz="2200" dirty="0" err="1"/>
              <a:t>characterisation</a:t>
            </a:r>
            <a:endParaRPr lang="en-US" sz="2200" dirty="0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777267C0-EDE9-194D-AFE2-720DB5E94EFB}"/>
              </a:ext>
            </a:extLst>
          </p:cNvPr>
          <p:cNvSpPr/>
          <p:nvPr/>
        </p:nvSpPr>
        <p:spPr>
          <a:xfrm>
            <a:off x="8616280" y="1151626"/>
            <a:ext cx="3168352" cy="245840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9525" lvl="1" algn="just">
              <a:spcBef>
                <a:spcPts val="0"/>
              </a:spcBef>
              <a:spcAft>
                <a:spcPts val="500"/>
              </a:spcAft>
              <a:buNone/>
            </a:pPr>
            <a:endParaRPr lang="en-GB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84B8A360-7F5D-9E46-8A95-9F8A866CA8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88" y="1721148"/>
            <a:ext cx="3081548" cy="1923876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5B38B94B-2F23-9A40-AF6D-4776009B64F4}"/>
              </a:ext>
            </a:extLst>
          </p:cNvPr>
          <p:cNvSpPr/>
          <p:nvPr/>
        </p:nvSpPr>
        <p:spPr>
          <a:xfrm>
            <a:off x="4766572" y="1269921"/>
            <a:ext cx="34176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/>
              <a:t>novel ultrasound sources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AB3231D8-42C3-D04E-A608-19BB640D6DE0}"/>
              </a:ext>
            </a:extLst>
          </p:cNvPr>
          <p:cNvSpPr/>
          <p:nvPr/>
        </p:nvSpPr>
        <p:spPr>
          <a:xfrm>
            <a:off x="4710060" y="1151626"/>
            <a:ext cx="3546180" cy="2458402"/>
          </a:xfrm>
          <a:prstGeom prst="roundRect">
            <a:avLst/>
          </a:prstGeom>
          <a:noFill/>
          <a:ln w="1905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9525" lvl="1" algn="just">
              <a:spcBef>
                <a:spcPts val="0"/>
              </a:spcBef>
              <a:spcAft>
                <a:spcPts val="500"/>
              </a:spcAft>
              <a:buNone/>
            </a:pPr>
            <a:endParaRPr lang="en-GB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CE3FB684-B62B-D040-A101-73212F5DAE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459629" y="1392029"/>
            <a:ext cx="1513328" cy="256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27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117"/>
            <a:ext cx="12192000" cy="988484"/>
            <a:chOff x="0" y="-1588"/>
            <a:chExt cx="9144000" cy="741363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0" y="-1588"/>
              <a:ext cx="9144000" cy="741363"/>
            </a:xfrm>
            <a:custGeom>
              <a:avLst/>
              <a:gdLst>
                <a:gd name="T0" fmla="*/ 0 w 1123"/>
                <a:gd name="T1" fmla="*/ 0 h 90"/>
                <a:gd name="T2" fmla="*/ 0 w 1123"/>
                <a:gd name="T3" fmla="*/ 90 h 90"/>
                <a:gd name="T4" fmla="*/ 957 w 1123"/>
                <a:gd name="T5" fmla="*/ 90 h 90"/>
                <a:gd name="T6" fmla="*/ 955 w 1123"/>
                <a:gd name="T7" fmla="*/ 89 h 90"/>
                <a:gd name="T8" fmla="*/ 949 w 1123"/>
                <a:gd name="T9" fmla="*/ 73 h 90"/>
                <a:gd name="T10" fmla="*/ 949 w 1123"/>
                <a:gd name="T11" fmla="*/ 43 h 90"/>
                <a:gd name="T12" fmla="*/ 966 w 1123"/>
                <a:gd name="T13" fmla="*/ 43 h 90"/>
                <a:gd name="T14" fmla="*/ 966 w 1123"/>
                <a:gd name="T15" fmla="*/ 74 h 90"/>
                <a:gd name="T16" fmla="*/ 967 w 1123"/>
                <a:gd name="T17" fmla="*/ 80 h 90"/>
                <a:gd name="T18" fmla="*/ 973 w 1123"/>
                <a:gd name="T19" fmla="*/ 82 h 90"/>
                <a:gd name="T20" fmla="*/ 978 w 1123"/>
                <a:gd name="T21" fmla="*/ 80 h 90"/>
                <a:gd name="T22" fmla="*/ 980 w 1123"/>
                <a:gd name="T23" fmla="*/ 74 h 90"/>
                <a:gd name="T24" fmla="*/ 980 w 1123"/>
                <a:gd name="T25" fmla="*/ 43 h 90"/>
                <a:gd name="T26" fmla="*/ 996 w 1123"/>
                <a:gd name="T27" fmla="*/ 43 h 90"/>
                <a:gd name="T28" fmla="*/ 996 w 1123"/>
                <a:gd name="T29" fmla="*/ 70 h 90"/>
                <a:gd name="T30" fmla="*/ 990 w 1123"/>
                <a:gd name="T31" fmla="*/ 89 h 90"/>
                <a:gd name="T32" fmla="*/ 988 w 1123"/>
                <a:gd name="T33" fmla="*/ 90 h 90"/>
                <a:gd name="T34" fmla="*/ 1012 w 1123"/>
                <a:gd name="T35" fmla="*/ 90 h 90"/>
                <a:gd name="T36" fmla="*/ 1002 w 1123"/>
                <a:gd name="T37" fmla="*/ 68 h 90"/>
                <a:gd name="T38" fmla="*/ 1028 w 1123"/>
                <a:gd name="T39" fmla="*/ 41 h 90"/>
                <a:gd name="T40" fmla="*/ 1048 w 1123"/>
                <a:gd name="T41" fmla="*/ 49 h 90"/>
                <a:gd name="T42" fmla="*/ 1052 w 1123"/>
                <a:gd name="T43" fmla="*/ 55 h 90"/>
                <a:gd name="T44" fmla="*/ 1039 w 1123"/>
                <a:gd name="T45" fmla="*/ 62 h 90"/>
                <a:gd name="T46" fmla="*/ 1028 w 1123"/>
                <a:gd name="T47" fmla="*/ 53 h 90"/>
                <a:gd name="T48" fmla="*/ 1022 w 1123"/>
                <a:gd name="T49" fmla="*/ 56 h 90"/>
                <a:gd name="T50" fmla="*/ 1018 w 1123"/>
                <a:gd name="T51" fmla="*/ 67 h 90"/>
                <a:gd name="T52" fmla="*/ 1028 w 1123"/>
                <a:gd name="T53" fmla="*/ 82 h 90"/>
                <a:gd name="T54" fmla="*/ 1039 w 1123"/>
                <a:gd name="T55" fmla="*/ 74 h 90"/>
                <a:gd name="T56" fmla="*/ 1052 w 1123"/>
                <a:gd name="T57" fmla="*/ 80 h 90"/>
                <a:gd name="T58" fmla="*/ 1047 w 1123"/>
                <a:gd name="T59" fmla="*/ 87 h 90"/>
                <a:gd name="T60" fmla="*/ 1044 w 1123"/>
                <a:gd name="T61" fmla="*/ 90 h 90"/>
                <a:gd name="T62" fmla="*/ 1059 w 1123"/>
                <a:gd name="T63" fmla="*/ 90 h 90"/>
                <a:gd name="T64" fmla="*/ 1059 w 1123"/>
                <a:gd name="T65" fmla="*/ 43 h 90"/>
                <a:gd name="T66" fmla="*/ 1075 w 1123"/>
                <a:gd name="T67" fmla="*/ 43 h 90"/>
                <a:gd name="T68" fmla="*/ 1075 w 1123"/>
                <a:gd name="T69" fmla="*/ 80 h 90"/>
                <a:gd name="T70" fmla="*/ 1096 w 1123"/>
                <a:gd name="T71" fmla="*/ 80 h 90"/>
                <a:gd name="T72" fmla="*/ 1096 w 1123"/>
                <a:gd name="T73" fmla="*/ 90 h 90"/>
                <a:gd name="T74" fmla="*/ 1123 w 1123"/>
                <a:gd name="T75" fmla="*/ 90 h 90"/>
                <a:gd name="T76" fmla="*/ 1123 w 1123"/>
                <a:gd name="T77" fmla="*/ 0 h 90"/>
                <a:gd name="T78" fmla="*/ 0 w 1123"/>
                <a:gd name="T7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23" h="90">
                  <a:moveTo>
                    <a:pt x="0" y="0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957" y="90"/>
                    <a:pt x="957" y="90"/>
                    <a:pt x="957" y="90"/>
                  </a:cubicBezTo>
                  <a:cubicBezTo>
                    <a:pt x="956" y="90"/>
                    <a:pt x="955" y="89"/>
                    <a:pt x="955" y="89"/>
                  </a:cubicBezTo>
                  <a:cubicBezTo>
                    <a:pt x="950" y="84"/>
                    <a:pt x="950" y="78"/>
                    <a:pt x="949" y="73"/>
                  </a:cubicBezTo>
                  <a:cubicBezTo>
                    <a:pt x="949" y="43"/>
                    <a:pt x="949" y="43"/>
                    <a:pt x="949" y="43"/>
                  </a:cubicBezTo>
                  <a:cubicBezTo>
                    <a:pt x="966" y="43"/>
                    <a:pt x="966" y="43"/>
                    <a:pt x="966" y="43"/>
                  </a:cubicBezTo>
                  <a:cubicBezTo>
                    <a:pt x="966" y="74"/>
                    <a:pt x="966" y="74"/>
                    <a:pt x="966" y="74"/>
                  </a:cubicBezTo>
                  <a:cubicBezTo>
                    <a:pt x="966" y="76"/>
                    <a:pt x="966" y="79"/>
                    <a:pt x="967" y="80"/>
                  </a:cubicBezTo>
                  <a:cubicBezTo>
                    <a:pt x="969" y="82"/>
                    <a:pt x="971" y="82"/>
                    <a:pt x="973" y="82"/>
                  </a:cubicBezTo>
                  <a:cubicBezTo>
                    <a:pt x="975" y="82"/>
                    <a:pt x="977" y="81"/>
                    <a:pt x="978" y="80"/>
                  </a:cubicBezTo>
                  <a:cubicBezTo>
                    <a:pt x="979" y="79"/>
                    <a:pt x="980" y="76"/>
                    <a:pt x="980" y="74"/>
                  </a:cubicBezTo>
                  <a:cubicBezTo>
                    <a:pt x="980" y="43"/>
                    <a:pt x="980" y="43"/>
                    <a:pt x="980" y="43"/>
                  </a:cubicBezTo>
                  <a:cubicBezTo>
                    <a:pt x="996" y="43"/>
                    <a:pt x="996" y="43"/>
                    <a:pt x="996" y="43"/>
                  </a:cubicBezTo>
                  <a:cubicBezTo>
                    <a:pt x="996" y="70"/>
                    <a:pt x="996" y="70"/>
                    <a:pt x="996" y="70"/>
                  </a:cubicBezTo>
                  <a:cubicBezTo>
                    <a:pt x="996" y="75"/>
                    <a:pt x="996" y="83"/>
                    <a:pt x="990" y="89"/>
                  </a:cubicBezTo>
                  <a:cubicBezTo>
                    <a:pt x="989" y="89"/>
                    <a:pt x="989" y="90"/>
                    <a:pt x="988" y="90"/>
                  </a:cubicBezTo>
                  <a:cubicBezTo>
                    <a:pt x="1012" y="90"/>
                    <a:pt x="1012" y="90"/>
                    <a:pt x="1012" y="90"/>
                  </a:cubicBezTo>
                  <a:cubicBezTo>
                    <a:pt x="1005" y="85"/>
                    <a:pt x="1002" y="76"/>
                    <a:pt x="1002" y="68"/>
                  </a:cubicBezTo>
                  <a:cubicBezTo>
                    <a:pt x="1002" y="55"/>
                    <a:pt x="1011" y="41"/>
                    <a:pt x="1028" y="41"/>
                  </a:cubicBezTo>
                  <a:cubicBezTo>
                    <a:pt x="1035" y="41"/>
                    <a:pt x="1043" y="44"/>
                    <a:pt x="1048" y="49"/>
                  </a:cubicBezTo>
                  <a:cubicBezTo>
                    <a:pt x="1050" y="51"/>
                    <a:pt x="1051" y="53"/>
                    <a:pt x="1052" y="55"/>
                  </a:cubicBezTo>
                  <a:cubicBezTo>
                    <a:pt x="1039" y="62"/>
                    <a:pt x="1039" y="62"/>
                    <a:pt x="1039" y="62"/>
                  </a:cubicBezTo>
                  <a:cubicBezTo>
                    <a:pt x="1038" y="59"/>
                    <a:pt x="1035" y="53"/>
                    <a:pt x="1028" y="53"/>
                  </a:cubicBezTo>
                  <a:cubicBezTo>
                    <a:pt x="1025" y="53"/>
                    <a:pt x="1023" y="55"/>
                    <a:pt x="1022" y="56"/>
                  </a:cubicBezTo>
                  <a:cubicBezTo>
                    <a:pt x="1018" y="60"/>
                    <a:pt x="1018" y="65"/>
                    <a:pt x="1018" y="67"/>
                  </a:cubicBezTo>
                  <a:cubicBezTo>
                    <a:pt x="1018" y="75"/>
                    <a:pt x="1021" y="82"/>
                    <a:pt x="1028" y="82"/>
                  </a:cubicBezTo>
                  <a:cubicBezTo>
                    <a:pt x="1036" y="82"/>
                    <a:pt x="1038" y="75"/>
                    <a:pt x="1039" y="74"/>
                  </a:cubicBezTo>
                  <a:cubicBezTo>
                    <a:pt x="1052" y="80"/>
                    <a:pt x="1052" y="80"/>
                    <a:pt x="1052" y="80"/>
                  </a:cubicBezTo>
                  <a:cubicBezTo>
                    <a:pt x="1051" y="83"/>
                    <a:pt x="1050" y="85"/>
                    <a:pt x="1047" y="87"/>
                  </a:cubicBezTo>
                  <a:cubicBezTo>
                    <a:pt x="1046" y="88"/>
                    <a:pt x="1045" y="89"/>
                    <a:pt x="1044" y="90"/>
                  </a:cubicBezTo>
                  <a:cubicBezTo>
                    <a:pt x="1059" y="90"/>
                    <a:pt x="1059" y="90"/>
                    <a:pt x="1059" y="90"/>
                  </a:cubicBezTo>
                  <a:cubicBezTo>
                    <a:pt x="1059" y="43"/>
                    <a:pt x="1059" y="43"/>
                    <a:pt x="1059" y="43"/>
                  </a:cubicBezTo>
                  <a:cubicBezTo>
                    <a:pt x="1075" y="43"/>
                    <a:pt x="1075" y="43"/>
                    <a:pt x="1075" y="43"/>
                  </a:cubicBezTo>
                  <a:cubicBezTo>
                    <a:pt x="1075" y="80"/>
                    <a:pt x="1075" y="80"/>
                    <a:pt x="1075" y="80"/>
                  </a:cubicBezTo>
                  <a:cubicBezTo>
                    <a:pt x="1096" y="80"/>
                    <a:pt x="1096" y="80"/>
                    <a:pt x="1096" y="80"/>
                  </a:cubicBezTo>
                  <a:cubicBezTo>
                    <a:pt x="1096" y="90"/>
                    <a:pt x="1096" y="90"/>
                    <a:pt x="1096" y="90"/>
                  </a:cubicBezTo>
                  <a:cubicBezTo>
                    <a:pt x="1123" y="90"/>
                    <a:pt x="1123" y="90"/>
                    <a:pt x="1123" y="90"/>
                  </a:cubicBezTo>
                  <a:cubicBezTo>
                    <a:pt x="1123" y="0"/>
                    <a:pt x="1123" y="0"/>
                    <a:pt x="11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24000" y="360000"/>
              <a:ext cx="147063" cy="172800"/>
            </a:xfrm>
            <a:prstGeom prst="rect">
              <a:avLst/>
            </a:prstGeom>
          </p:spPr>
        </p:pic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36B63F1-C72A-9044-A1C9-995A802EC6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018" y="2007840"/>
            <a:ext cx="7611318" cy="4217469"/>
          </a:xfrm>
        </p:spPr>
        <p:txBody>
          <a:bodyPr>
            <a:normAutofit/>
          </a:bodyPr>
          <a:lstStyle/>
          <a:p>
            <a:r>
              <a:rPr lang="en-US" dirty="0"/>
              <a:t>Locating the Bragg peak needs just one time series measured on-axis beyond the Bragg peak</a:t>
            </a:r>
          </a:p>
          <a:p>
            <a:r>
              <a:rPr lang="en-US" dirty="0"/>
              <a:t>Challenge: find a 3D image of the beam (the deposited energy density) given acoustic time series measured at an array of positions around the beam</a:t>
            </a:r>
          </a:p>
          <a:p>
            <a:r>
              <a:rPr lang="en-US" dirty="0"/>
              <a:t>Many methods available when there is full data (full-view, fully-sampled, omnidirectional detectors)</a:t>
            </a:r>
          </a:p>
          <a:p>
            <a:pPr lvl="1"/>
            <a:r>
              <a:rPr lang="en-US" dirty="0" err="1"/>
              <a:t>backprojection</a:t>
            </a:r>
            <a:endParaRPr lang="en-US" dirty="0"/>
          </a:p>
          <a:p>
            <a:pPr lvl="1"/>
            <a:r>
              <a:rPr lang="en-US" dirty="0"/>
              <a:t>time reversal</a:t>
            </a:r>
          </a:p>
          <a:p>
            <a:pPr lvl="1"/>
            <a:r>
              <a:rPr lang="en-US" dirty="0"/>
              <a:t>direct matrix approach</a:t>
            </a:r>
          </a:p>
          <a:p>
            <a:pPr lvl="1"/>
            <a:r>
              <a:rPr lang="en-US" dirty="0"/>
              <a:t>iterative cost-function </a:t>
            </a:r>
            <a:r>
              <a:rPr lang="en-US" dirty="0" err="1"/>
              <a:t>minimisation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98B4A9C-CEAB-B84C-89D6-45CB49BCE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74550"/>
            <a:ext cx="8217877" cy="867033"/>
          </a:xfrm>
        </p:spPr>
        <p:txBody>
          <a:bodyPr/>
          <a:lstStyle/>
          <a:p>
            <a:r>
              <a:rPr lang="en-US" dirty="0"/>
              <a:t>Inverse problem</a:t>
            </a:r>
          </a:p>
        </p:txBody>
      </p:sp>
      <p:pic>
        <p:nvPicPr>
          <p:cNvPr id="14" name="imaging_setup" descr="imaging_setup">
            <a:hlinkClick r:id="" action="ppaction://media"/>
            <a:extLst>
              <a:ext uri="{FF2B5EF4-FFF2-40B4-BE49-F238E27FC236}">
                <a16:creationId xmlns:a16="http://schemas.microsoft.com/office/drawing/2014/main" id="{1B280BC7-9358-624D-B5F9-E495E5F81F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925540" y="1074550"/>
            <a:ext cx="3855442" cy="2891581"/>
          </a:xfrm>
          <a:prstGeom prst="rect">
            <a:avLst/>
          </a:prstGeom>
        </p:spPr>
      </p:pic>
      <p:pic>
        <p:nvPicPr>
          <p:cNvPr id="15" name="backprojection_UBP" descr="backprojection_UBP">
            <a:hlinkClick r:id="" action="ppaction://media"/>
            <a:extLst>
              <a:ext uri="{FF2B5EF4-FFF2-40B4-BE49-F238E27FC236}">
                <a16:creationId xmlns:a16="http://schemas.microsoft.com/office/drawing/2014/main" id="{BEBD2EEC-177A-EA44-91E2-6825414B366D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9159" t="4150" r="6982" b="5009"/>
          <a:stretch/>
        </p:blipFill>
        <p:spPr>
          <a:xfrm>
            <a:off x="8602072" y="4117267"/>
            <a:ext cx="3055940" cy="2482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3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6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33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0BB4E6-2609-454F-B956-98E3B1D69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tomography</a:t>
            </a:r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7D6BE297-3E9C-2D47-A8B2-968ADAC6B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8651" y="1749668"/>
            <a:ext cx="7903175" cy="4826978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46C99664-C3A3-8D49-A579-B1A6B1C97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554" y="1809287"/>
            <a:ext cx="4281082" cy="5052448"/>
          </a:xfrm>
          <a:prstGeom prst="rect">
            <a:avLst/>
          </a:prstGeom>
        </p:spPr>
      </p:pic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4BEFBF12-CAD7-2145-BD43-78E293916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6181" y="6334756"/>
            <a:ext cx="2844800" cy="365125"/>
          </a:xfrm>
        </p:spPr>
        <p:txBody>
          <a:bodyPr/>
          <a:lstStyle/>
          <a:p>
            <a:fld id="{D4B8F384-377B-41C5-8CFF-5270B9C51806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849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68B56A98-E3FB-6641-A084-EFB20B9DC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8F384-377B-41C5-8CFF-5270B9C5180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93F7B8-2329-8446-8653-D75623E8EA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018" y="1941584"/>
            <a:ext cx="11369964" cy="475829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What do we want? Bragg peak location? Image of whole beam? Quantitative image?</a:t>
            </a:r>
          </a:p>
          <a:p>
            <a:r>
              <a:rPr lang="en-US" dirty="0"/>
              <a:t>How long do we have for (a) data acquisition, (b) image formation?</a:t>
            </a:r>
          </a:p>
          <a:p>
            <a:r>
              <a:rPr lang="en-US" dirty="0"/>
              <a:t>Where would it be best to place the sensors?</a:t>
            </a:r>
          </a:p>
          <a:p>
            <a:r>
              <a:rPr lang="en-US" dirty="0"/>
              <a:t>Incomplete data</a:t>
            </a:r>
          </a:p>
          <a:p>
            <a:pPr lvl="1"/>
            <a:r>
              <a:rPr lang="en-US" dirty="0"/>
              <a:t>Signal-to-noise considerations may necessitate large-area sensors, which are directional</a:t>
            </a:r>
          </a:p>
          <a:p>
            <a:pPr lvl="1"/>
            <a:r>
              <a:rPr lang="en-US" dirty="0"/>
              <a:t>Possible limited-view detection (&lt; 4 pi steradians) due to access issues, array geometry</a:t>
            </a:r>
          </a:p>
          <a:p>
            <a:pPr lvl="1"/>
            <a:r>
              <a:rPr lang="en-US" dirty="0"/>
              <a:t>Sparse array may be needed to reduce cost, system complexity, total data acquisition time</a:t>
            </a:r>
          </a:p>
          <a:p>
            <a:r>
              <a:rPr lang="en-US" dirty="0"/>
              <a:t>Reconstruction from incomplete data</a:t>
            </a:r>
          </a:p>
          <a:p>
            <a:pPr lvl="1"/>
            <a:r>
              <a:rPr lang="en-US" dirty="0"/>
              <a:t>use strong prior that the beam shape always similar?</a:t>
            </a:r>
          </a:p>
          <a:p>
            <a:pPr lvl="1"/>
            <a:r>
              <a:rPr lang="en-US" dirty="0" err="1"/>
              <a:t>eg.</a:t>
            </a:r>
            <a:r>
              <a:rPr lang="en-US" dirty="0"/>
              <a:t> learned prior in iterative </a:t>
            </a:r>
            <a:r>
              <a:rPr lang="en-US" dirty="0" err="1"/>
              <a:t>minimiser</a:t>
            </a:r>
            <a:r>
              <a:rPr lang="en-US" dirty="0"/>
              <a:t> of cost function based on data-model discrepancy?</a:t>
            </a:r>
          </a:p>
          <a:p>
            <a:r>
              <a:rPr lang="en-US" dirty="0"/>
              <a:t>Fast reconstruction: </a:t>
            </a:r>
            <a:r>
              <a:rPr lang="en-US" dirty="0" err="1"/>
              <a:t>Backprojection</a:t>
            </a:r>
            <a:r>
              <a:rPr lang="en-US" dirty="0"/>
              <a:t> using dedicated FPGAs? Fully–learned?</a:t>
            </a:r>
          </a:p>
          <a:p>
            <a:r>
              <a:rPr lang="en-US" i="1" dirty="0"/>
              <a:t>Biggest concern is low signal-to-noise ratio!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0BB4E6-2609-454F-B956-98E3B1D69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&amp; challenges</a:t>
            </a:r>
          </a:p>
        </p:txBody>
      </p:sp>
    </p:spTree>
    <p:extLst>
      <p:ext uri="{BB962C8B-B14F-4D97-AF65-F5344CB8AC3E}">
        <p14:creationId xmlns:p14="http://schemas.microsoft.com/office/powerpoint/2010/main" val="128101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521</Words>
  <Application>Microsoft Macintosh PowerPoint</Application>
  <PresentationFormat>Widescreen</PresentationFormat>
  <Paragraphs>78</Paragraphs>
  <Slides>7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 Unicode MS</vt:lpstr>
      <vt:lpstr>Arial</vt:lpstr>
      <vt:lpstr>Calibri</vt:lpstr>
      <vt:lpstr>Calibri Light</vt:lpstr>
      <vt:lpstr>Lucida Grande</vt:lpstr>
      <vt:lpstr>Office Theme</vt:lpstr>
      <vt:lpstr>PowerPoint Presentation</vt:lpstr>
      <vt:lpstr>Acoustic modelling</vt:lpstr>
      <vt:lpstr>PowerPoint Presentation</vt:lpstr>
      <vt:lpstr>Some k-Wave applications</vt:lpstr>
      <vt:lpstr>Inverse problem</vt:lpstr>
      <vt:lpstr>Beam tomography</vt:lpstr>
      <vt:lpstr>Questions &amp; challenges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Cox, Ben</dc:creator>
  <cp:lastModifiedBy>Cox, Ben</cp:lastModifiedBy>
  <cp:revision>7</cp:revision>
  <dcterms:created xsi:type="dcterms:W3CDTF">2021-12-13T21:03:11Z</dcterms:created>
  <dcterms:modified xsi:type="dcterms:W3CDTF">2021-12-15T13:22:06Z</dcterms:modified>
</cp:coreProperties>
</file>