
<file path=[Content_Types].xml><?xml version="1.0" encoding="utf-8"?>
<Types xmlns="http://schemas.openxmlformats.org/package/2006/content-types">
  <Default Extension="emf" ContentType="image/x-emf"/>
  <Default Extension="gif" ContentType="image/gif"/>
  <Default Extension="jpeg" ContentType="image/jpeg"/>
  <Default Extension="jpg" ContentType="image/jpeg"/>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5"/>
  </p:notesMasterIdLst>
  <p:sldIdLst>
    <p:sldId id="302" r:id="rId2"/>
    <p:sldId id="985" r:id="rId3"/>
    <p:sldId id="383" r:id="rId4"/>
    <p:sldId id="1480" r:id="rId5"/>
    <p:sldId id="1481" r:id="rId6"/>
    <p:sldId id="3181" r:id="rId7"/>
    <p:sldId id="1451" r:id="rId8"/>
    <p:sldId id="1446" r:id="rId9"/>
    <p:sldId id="979" r:id="rId10"/>
    <p:sldId id="3182" r:id="rId11"/>
    <p:sldId id="311" r:id="rId12"/>
    <p:sldId id="299" r:id="rId13"/>
    <p:sldId id="314" r:id="rId1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horzBarState="maximized">
    <p:restoredLeft sz="15610"/>
    <p:restoredTop sz="95964"/>
  </p:normalViewPr>
  <p:slideViewPr>
    <p:cSldViewPr snapToGrid="0">
      <p:cViewPr varScale="1">
        <p:scale>
          <a:sx n="116" d="100"/>
          <a:sy n="116" d="100"/>
        </p:scale>
        <p:origin x="416" y="184"/>
      </p:cViewPr>
      <p:guideLst/>
    </p:cSldViewPr>
  </p:slideViewPr>
  <p:notesTextViewPr>
    <p:cViewPr>
      <p:scale>
        <a:sx n="1" d="1"/>
        <a:sy n="1" d="1"/>
      </p:scale>
      <p:origin x="0" y="0"/>
    </p:cViewPr>
  </p:notesTextViewPr>
  <p:sorterViewPr>
    <p:cViewPr>
      <p:scale>
        <a:sx n="80" d="100"/>
        <a:sy n="8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2AEDFE5-52B0-7E44-8F21-480B88445608}" type="datetimeFigureOut">
              <a:rPr lang="en-US" smtClean="0"/>
              <a:t>8/30/22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38C6118-835A-4D40-892B-DC74E3D033C1}" type="slidenum">
              <a:rPr lang="en-US" smtClean="0"/>
              <a:t>‹#›</a:t>
            </a:fld>
            <a:endParaRPr lang="en-US"/>
          </a:p>
        </p:txBody>
      </p:sp>
    </p:spTree>
    <p:extLst>
      <p:ext uri="{BB962C8B-B14F-4D97-AF65-F5344CB8AC3E}">
        <p14:creationId xmlns:p14="http://schemas.microsoft.com/office/powerpoint/2010/main" val="360485459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3" Type="http://schemas.openxmlformats.org/officeDocument/2006/relationships/hyperlink" Target="https://www.ncbi.nlm.nih.gov/pmc/articles/PMC7066940/#b104" TargetMode="External"/><Relationship Id="rId2" Type="http://schemas.openxmlformats.org/officeDocument/2006/relationships/slide" Target="../slides/slide7.xml"/><Relationship Id="rId1" Type="http://schemas.openxmlformats.org/officeDocument/2006/relationships/notesMaster" Target="../notesMasters/notesMaster1.xml"/><Relationship Id="rId4" Type="http://schemas.openxmlformats.org/officeDocument/2006/relationships/hyperlink" Target="https://www.ncbi.nlm.nih.gov/pmc/articles/PMC7066940/#b95" TargetMode="Externa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0" i="0" u="none" strike="noStrike" kern="1200" dirty="0">
                <a:solidFill>
                  <a:schemeClr val="tx1"/>
                </a:solidFill>
                <a:effectLst/>
                <a:latin typeface="+mn-lt"/>
                <a:ea typeface="+mn-ea"/>
                <a:cs typeface="+mn-cs"/>
              </a:rPr>
              <a:t>Response to </a:t>
            </a:r>
            <a:r>
              <a:rPr lang="en-GB" sz="1200" b="0" i="0" u="none" strike="noStrike" kern="1200" dirty="0" err="1">
                <a:solidFill>
                  <a:schemeClr val="tx1"/>
                </a:solidFill>
                <a:effectLst/>
                <a:latin typeface="+mn-lt"/>
                <a:ea typeface="+mn-ea"/>
                <a:cs typeface="+mn-cs"/>
              </a:rPr>
              <a:t>minibeam</a:t>
            </a:r>
            <a:r>
              <a:rPr lang="en-GB" sz="1200" b="0" i="0" u="none" strike="noStrike" kern="1200" dirty="0">
                <a:solidFill>
                  <a:schemeClr val="tx1"/>
                </a:solidFill>
                <a:effectLst/>
                <a:latin typeface="+mn-lt"/>
                <a:ea typeface="+mn-ea"/>
                <a:cs typeface="+mn-cs"/>
              </a:rPr>
              <a:t> irradiations : (a) normal tissues: while there is a moist desquamation and a permanent epilation with conventional irradiation, there is no skin damage and a reversible epilation with </a:t>
            </a:r>
            <a:r>
              <a:rPr lang="en-GB" sz="1200" b="0" i="0" u="none" strike="noStrike" kern="1200" dirty="0" err="1">
                <a:solidFill>
                  <a:schemeClr val="tx1"/>
                </a:solidFill>
                <a:effectLst/>
                <a:latin typeface="+mn-lt"/>
                <a:ea typeface="+mn-ea"/>
                <a:cs typeface="+mn-cs"/>
              </a:rPr>
              <a:t>minibeams</a:t>
            </a:r>
            <a:r>
              <a:rPr lang="en-GB" sz="1200" b="0" i="0" u="none" strike="noStrike" kern="1200" dirty="0">
                <a:solidFill>
                  <a:schemeClr val="tx1"/>
                </a:solidFill>
                <a:effectLst/>
                <a:latin typeface="+mn-lt"/>
                <a:ea typeface="+mn-ea"/>
                <a:cs typeface="+mn-cs"/>
              </a:rPr>
              <a:t> (</a:t>
            </a:r>
            <a:r>
              <a:rPr lang="en-GB" sz="1200" b="0" i="0" u="none" strike="noStrike" kern="1200" dirty="0" err="1">
                <a:solidFill>
                  <a:schemeClr val="tx1"/>
                </a:solidFill>
                <a:effectLst/>
                <a:latin typeface="+mn-lt"/>
                <a:ea typeface="+mn-ea"/>
                <a:cs typeface="+mn-cs"/>
              </a:rPr>
              <a:t>Prezado</a:t>
            </a:r>
            <a:r>
              <a:rPr lang="en-GB" sz="1200" b="0" i="0" u="none" strike="noStrike" kern="1200" dirty="0">
                <a:solidFill>
                  <a:schemeClr val="tx1"/>
                </a:solidFill>
                <a:effectLst/>
                <a:latin typeface="+mn-lt"/>
                <a:ea typeface="+mn-ea"/>
                <a:cs typeface="+mn-cs"/>
              </a:rPr>
              <a:t>, personal comm.), In blue: destruction of the myelin after conventional irradiation and normal myelin organization after </a:t>
            </a:r>
            <a:r>
              <a:rPr lang="en-GB" sz="1200" b="0" i="0" u="none" strike="noStrike" kern="1200" dirty="0" err="1">
                <a:solidFill>
                  <a:schemeClr val="tx1"/>
                </a:solidFill>
                <a:effectLst/>
                <a:latin typeface="+mn-lt"/>
                <a:ea typeface="+mn-ea"/>
                <a:cs typeface="+mn-cs"/>
              </a:rPr>
              <a:t>minibeams</a:t>
            </a:r>
            <a:r>
              <a:rPr lang="en-GB" sz="1200" b="0" i="0" u="none" strike="noStrike" kern="1200" dirty="0">
                <a:solidFill>
                  <a:schemeClr val="tx1"/>
                </a:solidFill>
                <a:effectLst/>
                <a:latin typeface="+mn-lt"/>
                <a:ea typeface="+mn-ea"/>
                <a:cs typeface="+mn-cs"/>
              </a:rPr>
              <a:t> irradiation</a:t>
            </a:r>
            <a:r>
              <a:rPr lang="en-GB" sz="1200" b="0" i="0" u="sng" strike="noStrike" kern="1200" baseline="30000" dirty="0">
                <a:solidFill>
                  <a:schemeClr val="tx1"/>
                </a:solidFill>
                <a:effectLst/>
                <a:latin typeface="+mn-lt"/>
                <a:ea typeface="+mn-ea"/>
                <a:cs typeface="+mn-cs"/>
                <a:hlinkClick r:id="rId3"/>
              </a:rPr>
              <a:t>104</a:t>
            </a:r>
            <a:r>
              <a:rPr lang="en-GB" sz="1200" b="0" i="0" u="none" strike="noStrike" kern="1200" dirty="0">
                <a:solidFill>
                  <a:schemeClr val="tx1"/>
                </a:solidFill>
                <a:effectLst/>
                <a:latin typeface="+mn-lt"/>
                <a:ea typeface="+mn-ea"/>
                <a:cs typeface="+mn-cs"/>
              </a:rPr>
              <a:t> . (b) evaluation of tumour control: coronal 2D dose distributions in the computed tomography images of a rat’s head corresponding to a conventional (seamless) irradiation (left) and a proton </a:t>
            </a:r>
            <a:r>
              <a:rPr lang="en-GB" sz="1200" b="0" i="0" u="none" strike="noStrike" kern="1200" dirty="0" err="1">
                <a:solidFill>
                  <a:schemeClr val="tx1"/>
                </a:solidFill>
                <a:effectLst/>
                <a:latin typeface="+mn-lt"/>
                <a:ea typeface="+mn-ea"/>
                <a:cs typeface="+mn-cs"/>
              </a:rPr>
              <a:t>minibeam</a:t>
            </a:r>
            <a:r>
              <a:rPr lang="en-GB" sz="1200" b="0" i="0" u="none" strike="noStrike" kern="1200" dirty="0">
                <a:solidFill>
                  <a:schemeClr val="tx1"/>
                </a:solidFill>
                <a:effectLst/>
                <a:latin typeface="+mn-lt"/>
                <a:ea typeface="+mn-ea"/>
                <a:cs typeface="+mn-cs"/>
              </a:rPr>
              <a:t> radiation therapy (</a:t>
            </a:r>
            <a:r>
              <a:rPr lang="en-GB" sz="1200" b="0" i="0" u="none" strike="noStrike" kern="1200" dirty="0" err="1">
                <a:solidFill>
                  <a:schemeClr val="tx1"/>
                </a:solidFill>
                <a:effectLst/>
                <a:latin typeface="+mn-lt"/>
                <a:ea typeface="+mn-ea"/>
                <a:cs typeface="+mn-cs"/>
              </a:rPr>
              <a:t>pMRBT</a:t>
            </a:r>
            <a:r>
              <a:rPr lang="en-GB" sz="1200" b="0" i="0" u="none" strike="noStrike" kern="1200" dirty="0">
                <a:solidFill>
                  <a:schemeClr val="tx1"/>
                </a:solidFill>
                <a:effectLst/>
                <a:latin typeface="+mn-lt"/>
                <a:ea typeface="+mn-ea"/>
                <a:cs typeface="+mn-cs"/>
              </a:rPr>
              <a:t>) irradiation (right). (c) Survival curves for the controls, standard PT and </a:t>
            </a:r>
            <a:r>
              <a:rPr lang="en-GB" sz="1200" b="0" i="0" u="none" strike="noStrike" kern="1200" dirty="0" err="1">
                <a:solidFill>
                  <a:schemeClr val="tx1"/>
                </a:solidFill>
                <a:effectLst/>
                <a:latin typeface="+mn-lt"/>
                <a:ea typeface="+mn-ea"/>
                <a:cs typeface="+mn-cs"/>
              </a:rPr>
              <a:t>pMBRT</a:t>
            </a:r>
            <a:r>
              <a:rPr lang="en-GB" sz="1200" b="0" i="0" u="none" strike="noStrike" kern="1200" dirty="0">
                <a:solidFill>
                  <a:schemeClr val="tx1"/>
                </a:solidFill>
                <a:effectLst/>
                <a:latin typeface="+mn-lt"/>
                <a:ea typeface="+mn-ea"/>
                <a:cs typeface="+mn-cs"/>
              </a:rPr>
              <a:t> irradiated tumour-bearing rats.</a:t>
            </a:r>
          </a:p>
          <a:p>
            <a:r>
              <a:rPr lang="en-GB" sz="1200" b="0" i="0" u="none" strike="noStrike" kern="1200" dirty="0">
                <a:solidFill>
                  <a:schemeClr val="tx1"/>
                </a:solidFill>
                <a:effectLst/>
                <a:latin typeface="+mn-lt"/>
                <a:ea typeface="+mn-ea"/>
                <a:cs typeface="+mn-cs"/>
              </a:rPr>
              <a:t>“proton </a:t>
            </a:r>
            <a:r>
              <a:rPr lang="en-GB" sz="1200" b="0" i="0" u="none" strike="noStrike" kern="1200" dirty="0" err="1">
                <a:solidFill>
                  <a:schemeClr val="tx1"/>
                </a:solidFill>
                <a:effectLst/>
                <a:latin typeface="+mn-lt"/>
                <a:ea typeface="+mn-ea"/>
                <a:cs typeface="+mn-cs"/>
              </a:rPr>
              <a:t>minibeam</a:t>
            </a:r>
            <a:r>
              <a:rPr lang="en-GB" sz="1200" b="0" i="0" u="none" strike="noStrike" kern="1200" dirty="0">
                <a:solidFill>
                  <a:schemeClr val="tx1"/>
                </a:solidFill>
                <a:effectLst/>
                <a:latin typeface="+mn-lt"/>
                <a:ea typeface="+mn-ea"/>
                <a:cs typeface="+mn-cs"/>
              </a:rPr>
              <a:t> radiation therapy” (</a:t>
            </a:r>
            <a:r>
              <a:rPr lang="en-GB" sz="1200" b="0" i="0" u="none" strike="noStrike" kern="1200" dirty="0" err="1">
                <a:solidFill>
                  <a:schemeClr val="tx1"/>
                </a:solidFill>
                <a:effectLst/>
                <a:latin typeface="+mn-lt"/>
                <a:ea typeface="+mn-ea"/>
                <a:cs typeface="+mn-cs"/>
              </a:rPr>
              <a:t>pMBRT</a:t>
            </a:r>
            <a:r>
              <a:rPr lang="en-GB" sz="1200" b="0" i="0" u="none" strike="noStrike" kern="1200" dirty="0">
                <a:solidFill>
                  <a:schemeClr val="tx1"/>
                </a:solidFill>
                <a:effectLst/>
                <a:latin typeface="+mn-lt"/>
                <a:ea typeface="+mn-ea"/>
                <a:cs typeface="+mn-cs"/>
              </a:rPr>
              <a:t>)</a:t>
            </a:r>
            <a:r>
              <a:rPr lang="en-GB" sz="1200" b="0" i="0" u="sng" strike="noStrike" kern="1200" baseline="30000" dirty="0">
                <a:solidFill>
                  <a:schemeClr val="tx1"/>
                </a:solidFill>
                <a:effectLst/>
                <a:latin typeface="+mn-lt"/>
                <a:ea typeface="+mn-ea"/>
                <a:cs typeface="+mn-cs"/>
                <a:hlinkClick r:id="rId4"/>
              </a:rPr>
              <a:t>95</a:t>
            </a:r>
            <a:r>
              <a:rPr lang="en-GB" sz="1200" b="0" i="0" u="none" strike="noStrike" kern="1200" dirty="0">
                <a:solidFill>
                  <a:schemeClr val="tx1"/>
                </a:solidFill>
                <a:effectLst/>
                <a:latin typeface="+mn-lt"/>
                <a:ea typeface="+mn-ea"/>
                <a:cs typeface="+mn-cs"/>
              </a:rPr>
              <a:t> offers the possibility to (a) maintain the spatial fractionation of the dose at the entrance of the beam and in the beam path; (b) produce a more uniform dose than synchrotron radiation in a target at depth (where the multiple scattering of protons makes a wider </a:t>
            </a:r>
            <a:r>
              <a:rPr lang="en-GB" sz="1200" b="0" i="0" u="none" strike="noStrike" kern="1200" dirty="0" err="1">
                <a:solidFill>
                  <a:schemeClr val="tx1"/>
                </a:solidFill>
                <a:effectLst/>
                <a:latin typeface="+mn-lt"/>
                <a:ea typeface="+mn-ea"/>
                <a:cs typeface="+mn-cs"/>
              </a:rPr>
              <a:t>minibeam</a:t>
            </a:r>
            <a:r>
              <a:rPr lang="en-GB" sz="1200" b="0" i="0" u="none" strike="noStrike" kern="1200" dirty="0">
                <a:solidFill>
                  <a:schemeClr val="tx1"/>
                </a:solidFill>
                <a:effectLst/>
                <a:latin typeface="+mn-lt"/>
                <a:ea typeface="+mn-ea"/>
                <a:cs typeface="+mn-cs"/>
              </a:rPr>
              <a:t>); (c) achieve a higher dose at any depth than in the path; and (d) preserve tissues after the target by the inherent property of a determined range of proton beams</a:t>
            </a:r>
            <a:r>
              <a:rPr lang="en-GB" sz="1200" b="0" i="0" u="sng" strike="noStrike" kern="1200" baseline="30000" dirty="0">
                <a:solidFill>
                  <a:schemeClr val="tx1"/>
                </a:solidFill>
                <a:effectLst/>
                <a:latin typeface="+mn-lt"/>
                <a:ea typeface="+mn-ea"/>
                <a:cs typeface="+mn-cs"/>
                <a:hlinkClick r:id="rId4"/>
              </a:rPr>
              <a:t>95–98</a:t>
            </a:r>
            <a:endParaRPr lang="en-US" dirty="0"/>
          </a:p>
        </p:txBody>
      </p:sp>
      <p:sp>
        <p:nvSpPr>
          <p:cNvPr id="4" name="Slide Number Placeholder 3"/>
          <p:cNvSpPr>
            <a:spLocks noGrp="1"/>
          </p:cNvSpPr>
          <p:nvPr>
            <p:ph type="sldNum" sz="quarter" idx="5"/>
          </p:nvPr>
        </p:nvSpPr>
        <p:spPr/>
        <p:txBody>
          <a:bodyPr/>
          <a:lstStyle/>
          <a:p>
            <a:fld id="{26F9C2C8-2B6A-5148-A53D-F7F1B8D9E4D6}" type="slidenum">
              <a:rPr lang="en-US" smtClean="0"/>
              <a:t>7</a:t>
            </a:fld>
            <a:endParaRPr lang="en-US"/>
          </a:p>
        </p:txBody>
      </p:sp>
    </p:spTree>
    <p:extLst>
      <p:ext uri="{BB962C8B-B14F-4D97-AF65-F5344CB8AC3E}">
        <p14:creationId xmlns:p14="http://schemas.microsoft.com/office/powerpoint/2010/main" val="209783295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dirty="0">
                <a:solidFill>
                  <a:schemeClr val="tx1"/>
                </a:solidFill>
                <a:effectLst/>
                <a:latin typeface="+mn-lt"/>
                <a:ea typeface="+mn-ea"/>
                <a:cs typeface="+mn-cs"/>
              </a:rPr>
              <a:t>Nrf2/Keap1 signaling pathway. Under basal conditions, Nrf2 binds to Keap1 by its two motifs (ETGE and DLG) and activates Cul3‐mediated ubiquitination followed by proteasomal degradation. Under stress conditions, due to the modification of Keap1 cysteine residues, Nrf2 dissociates from Keap1 and </a:t>
            </a:r>
            <a:r>
              <a:rPr lang="en-US" sz="1200" b="0" i="0" u="none" strike="noStrike" kern="1200" dirty="0" err="1">
                <a:solidFill>
                  <a:schemeClr val="tx1"/>
                </a:solidFill>
                <a:effectLst/>
                <a:latin typeface="+mn-lt"/>
                <a:ea typeface="+mn-ea"/>
                <a:cs typeface="+mn-cs"/>
              </a:rPr>
              <a:t>translocates</a:t>
            </a:r>
            <a:r>
              <a:rPr lang="en-US" sz="1200" b="0" i="0" u="none" strike="noStrike" kern="1200" dirty="0">
                <a:solidFill>
                  <a:schemeClr val="tx1"/>
                </a:solidFill>
                <a:effectLst/>
                <a:latin typeface="+mn-lt"/>
                <a:ea typeface="+mn-ea"/>
                <a:cs typeface="+mn-cs"/>
              </a:rPr>
              <a:t> into the nucleus. Nrf2 then forms a heterodimer with </a:t>
            </a:r>
            <a:r>
              <a:rPr lang="en-US" sz="1200" b="0" i="0" u="none" strike="noStrike" kern="1200" dirty="0" err="1">
                <a:solidFill>
                  <a:schemeClr val="tx1"/>
                </a:solidFill>
                <a:effectLst/>
                <a:latin typeface="+mn-lt"/>
                <a:ea typeface="+mn-ea"/>
                <a:cs typeface="+mn-cs"/>
              </a:rPr>
              <a:t>sMaf</a:t>
            </a:r>
            <a:r>
              <a:rPr lang="en-US" sz="1200" b="0" i="0" u="none" strike="noStrike" kern="1200" dirty="0">
                <a:solidFill>
                  <a:schemeClr val="tx1"/>
                </a:solidFill>
                <a:effectLst/>
                <a:latin typeface="+mn-lt"/>
                <a:ea typeface="+mn-ea"/>
                <a:cs typeface="+mn-cs"/>
              </a:rPr>
              <a:t> protein and binds to ARE to initiate the transcription of various downstream genes</a:t>
            </a:r>
            <a:endParaRPr lang="en-US" dirty="0"/>
          </a:p>
        </p:txBody>
      </p:sp>
      <p:sp>
        <p:nvSpPr>
          <p:cNvPr id="4" name="Slide Number Placeholder 3"/>
          <p:cNvSpPr>
            <a:spLocks noGrp="1"/>
          </p:cNvSpPr>
          <p:nvPr>
            <p:ph type="sldNum" sz="quarter" idx="5"/>
          </p:nvPr>
        </p:nvSpPr>
        <p:spPr/>
        <p:txBody>
          <a:bodyPr/>
          <a:lstStyle/>
          <a:p>
            <a:fld id="{26F9C2C8-2B6A-5148-A53D-F7F1B8D9E4D6}" type="slidenum">
              <a:rPr lang="en-US" smtClean="0"/>
              <a:t>9</a:t>
            </a:fld>
            <a:endParaRPr lang="en-US"/>
          </a:p>
        </p:txBody>
      </p:sp>
    </p:spTree>
    <p:extLst>
      <p:ext uri="{BB962C8B-B14F-4D97-AF65-F5344CB8AC3E}">
        <p14:creationId xmlns:p14="http://schemas.microsoft.com/office/powerpoint/2010/main" val="81395048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097" name="Text Box 1">
            <a:extLst>
              <a:ext uri="{FF2B5EF4-FFF2-40B4-BE49-F238E27FC236}">
                <a16:creationId xmlns:a16="http://schemas.microsoft.com/office/drawing/2014/main" id="{D5A1CA76-A3DB-F64D-879A-2F69E8174BAD}"/>
              </a:ext>
            </a:extLst>
          </p:cNvPr>
          <p:cNvSpPr txBox="1">
            <a:spLocks noChangeArrowheads="1"/>
          </p:cNvSpPr>
          <p:nvPr/>
        </p:nvSpPr>
        <p:spPr bwMode="auto">
          <a:xfrm>
            <a:off x="1587500" y="1006475"/>
            <a:ext cx="4595813" cy="3448050"/>
          </a:xfrm>
          <a:prstGeom prst="rect">
            <a:avLst/>
          </a:prstGeom>
          <a:solidFill>
            <a:srgbClr val="FFFFFF"/>
          </a:solid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p>
        </p:txBody>
      </p:sp>
      <p:sp>
        <p:nvSpPr>
          <p:cNvPr id="4098" name="Text Box 2">
            <a:extLst>
              <a:ext uri="{FF2B5EF4-FFF2-40B4-BE49-F238E27FC236}">
                <a16:creationId xmlns:a16="http://schemas.microsoft.com/office/drawing/2014/main" id="{5CACB92D-DD0F-C249-9F84-16550EEB031E}"/>
              </a:ext>
            </a:extLst>
          </p:cNvPr>
          <p:cNvSpPr txBox="1">
            <a:spLocks noGrp="1" noChangeArrowheads="1"/>
          </p:cNvSpPr>
          <p:nvPr>
            <p:ph type="body"/>
          </p:nvPr>
        </p:nvSpPr>
        <p:spPr bwMode="auto">
          <a:xfrm>
            <a:off x="1185863" y="4787900"/>
            <a:ext cx="5407025" cy="3825875"/>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p>
            <a:pPr marL="85725" indent="-85725" eaLnBrk="1">
              <a:lnSpc>
                <a:spcPct val="93000"/>
              </a:lnSpc>
              <a:spcBef>
                <a:spcPct val="0"/>
              </a:spcBef>
              <a:buSzPct val="45000"/>
              <a:buFont typeface="Wingdings" pitchFamily="2" charset="2"/>
              <a:buNone/>
              <a:tabLst>
                <a:tab pos="723900" algn="l"/>
                <a:tab pos="1447800" algn="l"/>
                <a:tab pos="2171700" algn="l"/>
                <a:tab pos="2895600" algn="l"/>
                <a:tab pos="3619500" algn="l"/>
                <a:tab pos="4343400" algn="l"/>
                <a:tab pos="5067300" algn="l"/>
              </a:tabLst>
            </a:pPr>
            <a:r>
              <a:rPr lang="en-GB" altLang="en-US" i="1">
                <a:latin typeface="Arial" panose="020B0604020202020204" pitchFamily="34" charset="0"/>
                <a:ea typeface="msgothic" charset="0"/>
                <a:cs typeface="msgothic" charset="0"/>
              </a:rPr>
              <a:t>KEAP1/NRF2</a:t>
            </a:r>
            <a:r>
              <a:rPr lang="en-GB" altLang="en-US">
                <a:latin typeface="Arial" panose="020B0604020202020204" pitchFamily="34" charset="0"/>
                <a:ea typeface="msgothic" charset="0"/>
                <a:cs typeface="msgothic" charset="0"/>
              </a:rPr>
              <a:t> mutation status predicts local failure after radiotherapy in human NSCLC. </a:t>
            </a:r>
            <a:r>
              <a:rPr lang="en-GB" altLang="en-US" sz="1400" b="1">
                <a:latin typeface="Arial" panose="020B0604020202020204" pitchFamily="34" charset="0"/>
                <a:ea typeface="msgothic" charset="0"/>
                <a:cs typeface="msgothic" charset="0"/>
              </a:rPr>
              <a:t>A,</a:t>
            </a:r>
            <a:r>
              <a:rPr lang="en-GB" altLang="en-US">
                <a:latin typeface="Arial" panose="020B0604020202020204" pitchFamily="34" charset="0"/>
                <a:ea typeface="msgothic" charset="0"/>
                <a:cs typeface="msgothic" charset="0"/>
              </a:rPr>
              <a:t> Clinical characteristics of a cohort of patients with stage I–III NSCLC treated with curative intent RT and analyzed for </a:t>
            </a:r>
            <a:r>
              <a:rPr lang="en-GB" altLang="en-US" i="1">
                <a:latin typeface="Arial" panose="020B0604020202020204" pitchFamily="34" charset="0"/>
                <a:ea typeface="msgothic" charset="0"/>
                <a:cs typeface="msgothic" charset="0"/>
              </a:rPr>
              <a:t>KEAP1/NRF2</a:t>
            </a:r>
            <a:r>
              <a:rPr lang="en-GB" altLang="en-US">
                <a:latin typeface="Arial" panose="020B0604020202020204" pitchFamily="34" charset="0"/>
                <a:ea typeface="msgothic" charset="0"/>
                <a:cs typeface="msgothic" charset="0"/>
              </a:rPr>
              <a:t> mutation status using targeted next-generation sequencing. </a:t>
            </a:r>
            <a:r>
              <a:rPr lang="en-GB" altLang="en-US" sz="1400" b="1">
                <a:latin typeface="Arial" panose="020B0604020202020204" pitchFamily="34" charset="0"/>
                <a:ea typeface="msgothic" charset="0"/>
                <a:cs typeface="msgothic" charset="0"/>
              </a:rPr>
              <a:t>B</a:t>
            </a:r>
            <a:r>
              <a:rPr lang="en-GB" altLang="en-US">
                <a:latin typeface="Arial" panose="020B0604020202020204" pitchFamily="34" charset="0"/>
                <a:ea typeface="msgothic" charset="0"/>
                <a:cs typeface="msgothic" charset="0"/>
              </a:rPr>
              <a:t> and </a:t>
            </a:r>
            <a:r>
              <a:rPr lang="en-GB" altLang="en-US" sz="1400" b="1">
                <a:latin typeface="Arial" panose="020B0604020202020204" pitchFamily="34" charset="0"/>
                <a:ea typeface="msgothic" charset="0"/>
                <a:cs typeface="msgothic" charset="0"/>
              </a:rPr>
              <a:t>C,</a:t>
            </a:r>
            <a:r>
              <a:rPr lang="en-GB" altLang="en-US">
                <a:latin typeface="Arial" panose="020B0604020202020204" pitchFamily="34" charset="0"/>
                <a:ea typeface="msgothic" charset="0"/>
                <a:cs typeface="msgothic" charset="0"/>
              </a:rPr>
              <a:t> Association of </a:t>
            </a:r>
            <a:r>
              <a:rPr lang="en-GB" altLang="en-US" i="1">
                <a:latin typeface="Arial" panose="020B0604020202020204" pitchFamily="34" charset="0"/>
                <a:ea typeface="msgothic" charset="0"/>
                <a:cs typeface="msgothic" charset="0"/>
              </a:rPr>
              <a:t>KEAP1/NRF2</a:t>
            </a:r>
            <a:r>
              <a:rPr lang="en-GB" altLang="en-US">
                <a:latin typeface="Arial" panose="020B0604020202020204" pitchFamily="34" charset="0"/>
                <a:ea typeface="msgothic" charset="0"/>
                <a:cs typeface="msgothic" charset="0"/>
              </a:rPr>
              <a:t> mutations with local failure in patients with NSCLC treated with RT. </a:t>
            </a:r>
            <a:r>
              <a:rPr lang="en-GB" altLang="en-US" sz="1400" b="1">
                <a:latin typeface="Arial" panose="020B0604020202020204" pitchFamily="34" charset="0"/>
                <a:ea typeface="msgothic" charset="0"/>
                <a:cs typeface="msgothic" charset="0"/>
              </a:rPr>
              <a:t>B,</a:t>
            </a:r>
            <a:r>
              <a:rPr lang="en-GB" altLang="en-US">
                <a:latin typeface="Arial" panose="020B0604020202020204" pitchFamily="34" charset="0"/>
                <a:ea typeface="msgothic" charset="0"/>
                <a:cs typeface="msgothic" charset="0"/>
              </a:rPr>
              <a:t> Entire cohort. </a:t>
            </a:r>
            <a:r>
              <a:rPr lang="en-GB" altLang="en-US" sz="1400" b="1">
                <a:latin typeface="Arial" panose="020B0604020202020204" pitchFamily="34" charset="0"/>
                <a:ea typeface="msgothic" charset="0"/>
                <a:cs typeface="msgothic" charset="0"/>
              </a:rPr>
              <a:t>C,</a:t>
            </a:r>
            <a:r>
              <a:rPr lang="en-GB" altLang="en-US">
                <a:latin typeface="Arial" panose="020B0604020202020204" pitchFamily="34" charset="0"/>
                <a:ea typeface="msgothic" charset="0"/>
                <a:cs typeface="msgothic" charset="0"/>
              </a:rPr>
              <a:t> Stage II–III patients treated with conventionally fractionated radiotherapy or chemoradiotherapy. </a:t>
            </a:r>
            <a:r>
              <a:rPr lang="en-GB" altLang="en-US" sz="1400" b="1">
                <a:latin typeface="Arial" panose="020B0604020202020204" pitchFamily="34" charset="0"/>
                <a:ea typeface="msgothic" charset="0"/>
                <a:cs typeface="msgothic" charset="0"/>
              </a:rPr>
              <a:t>D,</a:t>
            </a:r>
            <a:r>
              <a:rPr lang="en-GB" altLang="en-US">
                <a:latin typeface="Arial" panose="020B0604020202020204" pitchFamily="34" charset="0"/>
                <a:ea typeface="msgothic" charset="0"/>
                <a:cs typeface="msgothic" charset="0"/>
              </a:rPr>
              <a:t> Noninvasive identification of </a:t>
            </a:r>
            <a:r>
              <a:rPr lang="en-GB" altLang="en-US" i="1">
                <a:latin typeface="Arial" panose="020B0604020202020204" pitchFamily="34" charset="0"/>
                <a:ea typeface="msgothic" charset="0"/>
                <a:cs typeface="msgothic" charset="0"/>
              </a:rPr>
              <a:t>KEAP1</a:t>
            </a:r>
            <a:r>
              <a:rPr lang="en-GB" altLang="en-US">
                <a:latin typeface="Arial" panose="020B0604020202020204" pitchFamily="34" charset="0"/>
                <a:ea typeface="msgothic" charset="0"/>
                <a:cs typeface="msgothic" charset="0"/>
              </a:rPr>
              <a:t> mutation status in ctDNA isolated from pretreatment plasma samples of 7 patients from the cohort in </a:t>
            </a:r>
            <a:r>
              <a:rPr lang="en-GB" altLang="en-US" sz="1400" b="1">
                <a:latin typeface="Arial" panose="020B0604020202020204" pitchFamily="34" charset="0"/>
                <a:ea typeface="msgothic" charset="0"/>
                <a:cs typeface="msgothic" charset="0"/>
              </a:rPr>
              <a:t>A</a:t>
            </a:r>
            <a:r>
              <a:rPr lang="en-GB" altLang="en-US">
                <a:latin typeface="Arial" panose="020B0604020202020204" pitchFamily="34" charset="0"/>
                <a:ea typeface="msgothic" charset="0"/>
                <a:cs typeface="msgothic" charset="0"/>
              </a:rPr>
              <a:t> using CAPP-Seq. </a:t>
            </a:r>
            <a:r>
              <a:rPr lang="en-GB" altLang="en-US" sz="1400" b="1">
                <a:latin typeface="Arial" panose="020B0604020202020204" pitchFamily="34" charset="0"/>
                <a:ea typeface="msgothic" charset="0"/>
                <a:cs typeface="msgothic" charset="0"/>
              </a:rPr>
              <a:t>E,</a:t>
            </a:r>
            <a:r>
              <a:rPr lang="en-GB" altLang="en-US">
                <a:latin typeface="Arial" panose="020B0604020202020204" pitchFamily="34" charset="0"/>
                <a:ea typeface="msgothic" charset="0"/>
                <a:cs typeface="msgothic" charset="0"/>
              </a:rPr>
              <a:t> Monitoring of ctDNA in a </a:t>
            </a:r>
            <a:r>
              <a:rPr lang="en-GB" altLang="en-US" i="1">
                <a:latin typeface="Arial" panose="020B0604020202020204" pitchFamily="34" charset="0"/>
                <a:ea typeface="msgothic" charset="0"/>
                <a:cs typeface="msgothic" charset="0"/>
              </a:rPr>
              <a:t>KEAP1</a:t>
            </a:r>
            <a:r>
              <a:rPr lang="en-GB" altLang="en-US">
                <a:latin typeface="Arial" panose="020B0604020202020204" pitchFamily="34" charset="0"/>
                <a:ea typeface="msgothic" charset="0"/>
                <a:cs typeface="msgothic" charset="0"/>
              </a:rPr>
              <a:t>-mutant patient from </a:t>
            </a:r>
            <a:r>
              <a:rPr lang="en-GB" altLang="en-US" sz="1400" b="1">
                <a:latin typeface="Arial" panose="020B0604020202020204" pitchFamily="34" charset="0"/>
                <a:ea typeface="msgothic" charset="0"/>
                <a:cs typeface="msgothic" charset="0"/>
              </a:rPr>
              <a:t>D</a:t>
            </a:r>
            <a:r>
              <a:rPr lang="en-GB" altLang="en-US">
                <a:latin typeface="Arial" panose="020B0604020202020204" pitchFamily="34" charset="0"/>
                <a:ea typeface="msgothic" charset="0"/>
                <a:cs typeface="msgothic" charset="0"/>
              </a:rPr>
              <a:t> treated with chemoradiation. CR, complete response; LF, local failure; carbo, carboplatin. </a:t>
            </a:r>
            <a:r>
              <a:rPr lang="en-GB" altLang="en-US" sz="1400" b="1">
                <a:latin typeface="Arial" panose="020B0604020202020204" pitchFamily="34" charset="0"/>
                <a:ea typeface="msgothic" charset="0"/>
                <a:cs typeface="msgothic" charset="0"/>
              </a:rPr>
              <a:t>F,</a:t>
            </a:r>
            <a:r>
              <a:rPr lang="en-GB" altLang="en-US">
                <a:latin typeface="Arial" panose="020B0604020202020204" pitchFamily="34" charset="0"/>
                <a:ea typeface="msgothic" charset="0"/>
                <a:cs typeface="msgothic" charset="0"/>
              </a:rPr>
              <a:t> Clinical characteristics of a validation cohort of patients with stage I–III NSCLC treated with curative intent RT and analyzed for </a:t>
            </a:r>
            <a:r>
              <a:rPr lang="en-GB" altLang="en-US" i="1">
                <a:latin typeface="Arial" panose="020B0604020202020204" pitchFamily="34" charset="0"/>
                <a:ea typeface="msgothic" charset="0"/>
                <a:cs typeface="msgothic" charset="0"/>
              </a:rPr>
              <a:t>KEAP1/NRF2</a:t>
            </a:r>
            <a:r>
              <a:rPr lang="en-GB" altLang="en-US">
                <a:latin typeface="Arial" panose="020B0604020202020204" pitchFamily="34" charset="0"/>
                <a:ea typeface="msgothic" charset="0"/>
                <a:cs typeface="msgothic" charset="0"/>
              </a:rPr>
              <a:t> mutation status using targeted next-generation sequencing.</a:t>
            </a:r>
          </a:p>
        </p:txBody>
      </p:sp>
    </p:spTree>
    <p:extLst>
      <p:ext uri="{BB962C8B-B14F-4D97-AF65-F5344CB8AC3E}">
        <p14:creationId xmlns:p14="http://schemas.microsoft.com/office/powerpoint/2010/main" val="283444250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097" name="Text Box 1"/>
          <p:cNvSpPr txBox="1">
            <a:spLocks noChangeArrowheads="1"/>
          </p:cNvSpPr>
          <p:nvPr/>
        </p:nvSpPr>
        <p:spPr bwMode="auto">
          <a:xfrm>
            <a:off x="1400736" y="914977"/>
            <a:ext cx="4055129" cy="3134591"/>
          </a:xfrm>
          <a:prstGeom prst="rect">
            <a:avLst/>
          </a:prstGeom>
          <a:solidFill>
            <a:srgbClr val="FFFFFF"/>
          </a:solidFill>
          <a:ln w="9525">
            <a:solidFill>
              <a:srgbClr val="000000"/>
            </a:solidFill>
            <a:miter lim="800000"/>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lIns="82058" tIns="41029" rIns="82058" bIns="41029" anchor="ctr"/>
          <a:lstStyle/>
          <a:p>
            <a:endParaRPr lang="en-US"/>
          </a:p>
        </p:txBody>
      </p:sp>
      <p:sp>
        <p:nvSpPr>
          <p:cNvPr id="4098" name="Text Box 2"/>
          <p:cNvSpPr txBox="1">
            <a:spLocks noGrp="1" noChangeArrowheads="1"/>
          </p:cNvSpPr>
          <p:nvPr>
            <p:ph type="body"/>
          </p:nvPr>
        </p:nvSpPr>
        <p:spPr bwMode="auto">
          <a:xfrm>
            <a:off x="1046350" y="4352637"/>
            <a:ext cx="4770904" cy="3478068"/>
          </a:xfrm>
          <a:prstGeom prst="rect">
            <a:avLst/>
          </a:prstGeo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0" tIns="0" rIns="0" bIns="0"/>
          <a:lstStyle>
            <a:lvl1pPr marL="85725" indent="-85725">
              <a:tabLst>
                <a:tab pos="723900" algn="l"/>
                <a:tab pos="1447800" algn="l"/>
                <a:tab pos="2171700" algn="l"/>
                <a:tab pos="2895600" algn="l"/>
                <a:tab pos="3619500" algn="l"/>
                <a:tab pos="4343400" algn="l"/>
                <a:tab pos="5067300" algn="l"/>
              </a:tabLst>
              <a:defRPr sz="1200">
                <a:solidFill>
                  <a:srgbClr val="000000"/>
                </a:solidFill>
                <a:latin typeface="Times New Roman" charset="0"/>
                <a:ea typeface="ＭＳ Ｐゴシック" charset="0"/>
              </a:defRPr>
            </a:lvl1pPr>
            <a:lvl2pPr>
              <a:tabLst>
                <a:tab pos="723900" algn="l"/>
                <a:tab pos="1447800" algn="l"/>
                <a:tab pos="2171700" algn="l"/>
                <a:tab pos="2895600" algn="l"/>
                <a:tab pos="3619500" algn="l"/>
                <a:tab pos="4343400" algn="l"/>
                <a:tab pos="5067300" algn="l"/>
              </a:tabLst>
              <a:defRPr sz="1200">
                <a:solidFill>
                  <a:srgbClr val="000000"/>
                </a:solidFill>
                <a:latin typeface="Times New Roman" charset="0"/>
                <a:ea typeface="ＭＳ Ｐゴシック" charset="0"/>
              </a:defRPr>
            </a:lvl2pPr>
            <a:lvl3pPr>
              <a:tabLst>
                <a:tab pos="723900" algn="l"/>
                <a:tab pos="1447800" algn="l"/>
                <a:tab pos="2171700" algn="l"/>
                <a:tab pos="2895600" algn="l"/>
                <a:tab pos="3619500" algn="l"/>
                <a:tab pos="4343400" algn="l"/>
                <a:tab pos="5067300" algn="l"/>
              </a:tabLst>
              <a:defRPr sz="1200">
                <a:solidFill>
                  <a:srgbClr val="000000"/>
                </a:solidFill>
                <a:latin typeface="Times New Roman" charset="0"/>
                <a:ea typeface="ＭＳ Ｐゴシック" charset="0"/>
              </a:defRPr>
            </a:lvl3pPr>
            <a:lvl4pPr>
              <a:tabLst>
                <a:tab pos="723900" algn="l"/>
                <a:tab pos="1447800" algn="l"/>
                <a:tab pos="2171700" algn="l"/>
                <a:tab pos="2895600" algn="l"/>
                <a:tab pos="3619500" algn="l"/>
                <a:tab pos="4343400" algn="l"/>
                <a:tab pos="5067300" algn="l"/>
              </a:tabLst>
              <a:defRPr sz="1200">
                <a:solidFill>
                  <a:srgbClr val="000000"/>
                </a:solidFill>
                <a:latin typeface="Times New Roman" charset="0"/>
                <a:ea typeface="ＭＳ Ｐゴシック" charset="0"/>
              </a:defRPr>
            </a:lvl4pPr>
            <a:lvl5pPr>
              <a:tabLst>
                <a:tab pos="723900" algn="l"/>
                <a:tab pos="1447800" algn="l"/>
                <a:tab pos="2171700" algn="l"/>
                <a:tab pos="2895600" algn="l"/>
                <a:tab pos="3619500" algn="l"/>
                <a:tab pos="4343400" algn="l"/>
                <a:tab pos="5067300" algn="l"/>
              </a:tabLst>
              <a:defRPr sz="1200">
                <a:solidFill>
                  <a:srgbClr val="000000"/>
                </a:solidFill>
                <a:latin typeface="Times New Roman" charset="0"/>
                <a:ea typeface="ＭＳ Ｐゴシック" charset="0"/>
              </a:defRPr>
            </a:lvl5pPr>
            <a:lvl6pPr marL="2514600" indent="-228600" eaLnBrk="0" fontAlgn="base" hangingPunct="0">
              <a:spcBef>
                <a:spcPct val="30000"/>
              </a:spcBef>
              <a:spcAft>
                <a:spcPct val="0"/>
              </a:spcAft>
              <a:buClr>
                <a:srgbClr val="000000"/>
              </a:buClr>
              <a:buSzPct val="100000"/>
              <a:buFont typeface="Times New Roman" charset="0"/>
              <a:tabLst>
                <a:tab pos="723900" algn="l"/>
                <a:tab pos="1447800" algn="l"/>
                <a:tab pos="2171700" algn="l"/>
                <a:tab pos="2895600" algn="l"/>
                <a:tab pos="3619500" algn="l"/>
                <a:tab pos="4343400" algn="l"/>
                <a:tab pos="5067300" algn="l"/>
              </a:tabLst>
              <a:defRPr sz="1200">
                <a:solidFill>
                  <a:srgbClr val="000000"/>
                </a:solidFill>
                <a:latin typeface="Times New Roman" charset="0"/>
                <a:ea typeface="ＭＳ Ｐゴシック" charset="0"/>
              </a:defRPr>
            </a:lvl6pPr>
            <a:lvl7pPr marL="2971800" indent="-228600" eaLnBrk="0" fontAlgn="base" hangingPunct="0">
              <a:spcBef>
                <a:spcPct val="30000"/>
              </a:spcBef>
              <a:spcAft>
                <a:spcPct val="0"/>
              </a:spcAft>
              <a:buClr>
                <a:srgbClr val="000000"/>
              </a:buClr>
              <a:buSzPct val="100000"/>
              <a:buFont typeface="Times New Roman" charset="0"/>
              <a:tabLst>
                <a:tab pos="723900" algn="l"/>
                <a:tab pos="1447800" algn="l"/>
                <a:tab pos="2171700" algn="l"/>
                <a:tab pos="2895600" algn="l"/>
                <a:tab pos="3619500" algn="l"/>
                <a:tab pos="4343400" algn="l"/>
                <a:tab pos="5067300" algn="l"/>
              </a:tabLst>
              <a:defRPr sz="1200">
                <a:solidFill>
                  <a:srgbClr val="000000"/>
                </a:solidFill>
                <a:latin typeface="Times New Roman" charset="0"/>
                <a:ea typeface="ＭＳ Ｐゴシック" charset="0"/>
              </a:defRPr>
            </a:lvl7pPr>
            <a:lvl8pPr marL="3429000" indent="-228600" eaLnBrk="0" fontAlgn="base" hangingPunct="0">
              <a:spcBef>
                <a:spcPct val="30000"/>
              </a:spcBef>
              <a:spcAft>
                <a:spcPct val="0"/>
              </a:spcAft>
              <a:buClr>
                <a:srgbClr val="000000"/>
              </a:buClr>
              <a:buSzPct val="100000"/>
              <a:buFont typeface="Times New Roman" charset="0"/>
              <a:tabLst>
                <a:tab pos="723900" algn="l"/>
                <a:tab pos="1447800" algn="l"/>
                <a:tab pos="2171700" algn="l"/>
                <a:tab pos="2895600" algn="l"/>
                <a:tab pos="3619500" algn="l"/>
                <a:tab pos="4343400" algn="l"/>
                <a:tab pos="5067300" algn="l"/>
              </a:tabLst>
              <a:defRPr sz="1200">
                <a:solidFill>
                  <a:srgbClr val="000000"/>
                </a:solidFill>
                <a:latin typeface="Times New Roman" charset="0"/>
                <a:ea typeface="ＭＳ Ｐゴシック" charset="0"/>
              </a:defRPr>
            </a:lvl8pPr>
            <a:lvl9pPr marL="3886200" indent="-228600" eaLnBrk="0" fontAlgn="base" hangingPunct="0">
              <a:spcBef>
                <a:spcPct val="30000"/>
              </a:spcBef>
              <a:spcAft>
                <a:spcPct val="0"/>
              </a:spcAft>
              <a:buClr>
                <a:srgbClr val="000000"/>
              </a:buClr>
              <a:buSzPct val="100000"/>
              <a:buFont typeface="Times New Roman" charset="0"/>
              <a:tabLst>
                <a:tab pos="723900" algn="l"/>
                <a:tab pos="1447800" algn="l"/>
                <a:tab pos="2171700" algn="l"/>
                <a:tab pos="2895600" algn="l"/>
                <a:tab pos="3619500" algn="l"/>
                <a:tab pos="4343400" algn="l"/>
                <a:tab pos="5067300" algn="l"/>
              </a:tabLst>
              <a:defRPr sz="1200">
                <a:solidFill>
                  <a:srgbClr val="000000"/>
                </a:solidFill>
                <a:latin typeface="Times New Roman" charset="0"/>
                <a:ea typeface="ＭＳ Ｐゴシック" charset="0"/>
              </a:defRPr>
            </a:lvl9pPr>
          </a:lstStyle>
          <a:p>
            <a:pPr eaLnBrk="1">
              <a:lnSpc>
                <a:spcPct val="93000"/>
              </a:lnSpc>
              <a:spcBef>
                <a:spcPct val="0"/>
              </a:spcBef>
              <a:buSzPct val="45000"/>
              <a:buFont typeface="Wingdings" charset="0"/>
              <a:buNone/>
            </a:pPr>
            <a:r>
              <a:rPr lang="en-GB">
                <a:latin typeface="Arial" charset="0"/>
                <a:cs typeface="msgothic" charset="0"/>
              </a:rPr>
              <a:t>Survival curves for V79 cells irradiated with carbon ions in oxic (red curves) and hypoxic conditions (blue curves) for two different LETs predicted by the RCR parameterized model described by Equations 2–7.</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061F13-CE21-09DA-85EF-9F5670D8CB27}"/>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en-US"/>
          </a:p>
        </p:txBody>
      </p:sp>
      <p:sp>
        <p:nvSpPr>
          <p:cNvPr id="3" name="Subtitle 2">
            <a:extLst>
              <a:ext uri="{FF2B5EF4-FFF2-40B4-BE49-F238E27FC236}">
                <a16:creationId xmlns:a16="http://schemas.microsoft.com/office/drawing/2014/main" id="{85BAF79D-CF0F-523C-E7A6-664427B0A6BA}"/>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a:p>
        </p:txBody>
      </p:sp>
      <p:sp>
        <p:nvSpPr>
          <p:cNvPr id="4" name="Date Placeholder 3">
            <a:extLst>
              <a:ext uri="{FF2B5EF4-FFF2-40B4-BE49-F238E27FC236}">
                <a16:creationId xmlns:a16="http://schemas.microsoft.com/office/drawing/2014/main" id="{38CE4343-BE79-CF7B-E0BE-A41F278AC6F7}"/>
              </a:ext>
            </a:extLst>
          </p:cNvPr>
          <p:cNvSpPr>
            <a:spLocks noGrp="1"/>
          </p:cNvSpPr>
          <p:nvPr>
            <p:ph type="dt" sz="half" idx="10"/>
          </p:nvPr>
        </p:nvSpPr>
        <p:spPr/>
        <p:txBody>
          <a:bodyPr/>
          <a:lstStyle/>
          <a:p>
            <a:fld id="{1A2A6D2B-FF42-474A-8991-8B7258F7EDA7}" type="datetimeFigureOut">
              <a:rPr lang="en-US" smtClean="0"/>
              <a:t>8/30/22</a:t>
            </a:fld>
            <a:endParaRPr lang="en-US"/>
          </a:p>
        </p:txBody>
      </p:sp>
      <p:sp>
        <p:nvSpPr>
          <p:cNvPr id="5" name="Footer Placeholder 4">
            <a:extLst>
              <a:ext uri="{FF2B5EF4-FFF2-40B4-BE49-F238E27FC236}">
                <a16:creationId xmlns:a16="http://schemas.microsoft.com/office/drawing/2014/main" id="{159EAB85-8F57-66FB-6E57-1A71BD79267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0BF0FB3-2881-8356-E468-F207FB0CA8F0}"/>
              </a:ext>
            </a:extLst>
          </p:cNvPr>
          <p:cNvSpPr>
            <a:spLocks noGrp="1"/>
          </p:cNvSpPr>
          <p:nvPr>
            <p:ph type="sldNum" sz="quarter" idx="12"/>
          </p:nvPr>
        </p:nvSpPr>
        <p:spPr/>
        <p:txBody>
          <a:bodyPr/>
          <a:lstStyle/>
          <a:p>
            <a:fld id="{5CB40CDE-7EB5-B64F-8FC5-1657C99DB4E5}" type="slidenum">
              <a:rPr lang="en-US" smtClean="0"/>
              <a:t>‹#›</a:t>
            </a:fld>
            <a:endParaRPr lang="en-US"/>
          </a:p>
        </p:txBody>
      </p:sp>
    </p:spTree>
    <p:extLst>
      <p:ext uri="{BB962C8B-B14F-4D97-AF65-F5344CB8AC3E}">
        <p14:creationId xmlns:p14="http://schemas.microsoft.com/office/powerpoint/2010/main" val="398172040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FE9088-6BC4-4566-531C-E1FD153E28A0}"/>
              </a:ext>
            </a:extLst>
          </p:cNvPr>
          <p:cNvSpPr>
            <a:spLocks noGrp="1"/>
          </p:cNvSpPr>
          <p:nvPr>
            <p:ph type="title"/>
          </p:nvPr>
        </p:nvSpPr>
        <p:spPr/>
        <p:txBody>
          <a:bodyPr/>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7FF4F4C6-9FD7-5E28-CE7C-C341127A3B52}"/>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9B257248-4244-705A-7B7C-C047A4C1ABBC}"/>
              </a:ext>
            </a:extLst>
          </p:cNvPr>
          <p:cNvSpPr>
            <a:spLocks noGrp="1"/>
          </p:cNvSpPr>
          <p:nvPr>
            <p:ph type="dt" sz="half" idx="10"/>
          </p:nvPr>
        </p:nvSpPr>
        <p:spPr/>
        <p:txBody>
          <a:bodyPr/>
          <a:lstStyle/>
          <a:p>
            <a:fld id="{1A2A6D2B-FF42-474A-8991-8B7258F7EDA7}" type="datetimeFigureOut">
              <a:rPr lang="en-US" smtClean="0"/>
              <a:t>8/30/22</a:t>
            </a:fld>
            <a:endParaRPr lang="en-US"/>
          </a:p>
        </p:txBody>
      </p:sp>
      <p:sp>
        <p:nvSpPr>
          <p:cNvPr id="5" name="Footer Placeholder 4">
            <a:extLst>
              <a:ext uri="{FF2B5EF4-FFF2-40B4-BE49-F238E27FC236}">
                <a16:creationId xmlns:a16="http://schemas.microsoft.com/office/drawing/2014/main" id="{FB57326C-B3AA-8572-AA88-63FC9FE8B11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4E1EEF1-3117-54A0-FD1B-FAE0213323F2}"/>
              </a:ext>
            </a:extLst>
          </p:cNvPr>
          <p:cNvSpPr>
            <a:spLocks noGrp="1"/>
          </p:cNvSpPr>
          <p:nvPr>
            <p:ph type="sldNum" sz="quarter" idx="12"/>
          </p:nvPr>
        </p:nvSpPr>
        <p:spPr/>
        <p:txBody>
          <a:bodyPr/>
          <a:lstStyle/>
          <a:p>
            <a:fld id="{5CB40CDE-7EB5-B64F-8FC5-1657C99DB4E5}" type="slidenum">
              <a:rPr lang="en-US" smtClean="0"/>
              <a:t>‹#›</a:t>
            </a:fld>
            <a:endParaRPr lang="en-US"/>
          </a:p>
        </p:txBody>
      </p:sp>
    </p:spTree>
    <p:extLst>
      <p:ext uri="{BB962C8B-B14F-4D97-AF65-F5344CB8AC3E}">
        <p14:creationId xmlns:p14="http://schemas.microsoft.com/office/powerpoint/2010/main" val="425551417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9F1BAC5E-0450-43B5-CCAB-AAF173E6661A}"/>
              </a:ext>
            </a:extLst>
          </p:cNvPr>
          <p:cNvSpPr>
            <a:spLocks noGrp="1"/>
          </p:cNvSpPr>
          <p:nvPr>
            <p:ph type="title" orient="vert"/>
          </p:nvPr>
        </p:nvSpPr>
        <p:spPr>
          <a:xfrm>
            <a:off x="8724900" y="365125"/>
            <a:ext cx="2628900" cy="5811838"/>
          </a:xfrm>
        </p:spPr>
        <p:txBody>
          <a:bodyPr vert="eaVert"/>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2AC7AB94-BA11-329A-AFFE-AF148FFE2EC9}"/>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F77FD740-910B-CCEF-7A34-8D27234036C7}"/>
              </a:ext>
            </a:extLst>
          </p:cNvPr>
          <p:cNvSpPr>
            <a:spLocks noGrp="1"/>
          </p:cNvSpPr>
          <p:nvPr>
            <p:ph type="dt" sz="half" idx="10"/>
          </p:nvPr>
        </p:nvSpPr>
        <p:spPr/>
        <p:txBody>
          <a:bodyPr/>
          <a:lstStyle/>
          <a:p>
            <a:fld id="{1A2A6D2B-FF42-474A-8991-8B7258F7EDA7}" type="datetimeFigureOut">
              <a:rPr lang="en-US" smtClean="0"/>
              <a:t>8/30/22</a:t>
            </a:fld>
            <a:endParaRPr lang="en-US"/>
          </a:p>
        </p:txBody>
      </p:sp>
      <p:sp>
        <p:nvSpPr>
          <p:cNvPr id="5" name="Footer Placeholder 4">
            <a:extLst>
              <a:ext uri="{FF2B5EF4-FFF2-40B4-BE49-F238E27FC236}">
                <a16:creationId xmlns:a16="http://schemas.microsoft.com/office/drawing/2014/main" id="{1D4B91F4-7459-6515-AE06-A6DE1E74EBE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BC20BAA-DDB1-0D7F-40AD-8ED8825C5933}"/>
              </a:ext>
            </a:extLst>
          </p:cNvPr>
          <p:cNvSpPr>
            <a:spLocks noGrp="1"/>
          </p:cNvSpPr>
          <p:nvPr>
            <p:ph type="sldNum" sz="quarter" idx="12"/>
          </p:nvPr>
        </p:nvSpPr>
        <p:spPr/>
        <p:txBody>
          <a:bodyPr/>
          <a:lstStyle/>
          <a:p>
            <a:fld id="{5CB40CDE-7EB5-B64F-8FC5-1657C99DB4E5}" type="slidenum">
              <a:rPr lang="en-US" smtClean="0"/>
              <a:t>‹#›</a:t>
            </a:fld>
            <a:endParaRPr lang="en-US"/>
          </a:p>
        </p:txBody>
      </p:sp>
    </p:spTree>
    <p:extLst>
      <p:ext uri="{BB962C8B-B14F-4D97-AF65-F5344CB8AC3E}">
        <p14:creationId xmlns:p14="http://schemas.microsoft.com/office/powerpoint/2010/main" val="410349010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A2D939-BC58-6C8E-3BE6-D24FCA1EABA8}"/>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09D12A54-0EB4-0FBE-3E6E-B8637BE35F7D}"/>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A0EEE266-C501-7576-98DF-EFBCF7F9F291}"/>
              </a:ext>
            </a:extLst>
          </p:cNvPr>
          <p:cNvSpPr>
            <a:spLocks noGrp="1"/>
          </p:cNvSpPr>
          <p:nvPr>
            <p:ph type="dt" sz="half" idx="10"/>
          </p:nvPr>
        </p:nvSpPr>
        <p:spPr/>
        <p:txBody>
          <a:bodyPr/>
          <a:lstStyle/>
          <a:p>
            <a:fld id="{1A2A6D2B-FF42-474A-8991-8B7258F7EDA7}" type="datetimeFigureOut">
              <a:rPr lang="en-US" smtClean="0"/>
              <a:t>8/30/22</a:t>
            </a:fld>
            <a:endParaRPr lang="en-US"/>
          </a:p>
        </p:txBody>
      </p:sp>
      <p:sp>
        <p:nvSpPr>
          <p:cNvPr id="5" name="Footer Placeholder 4">
            <a:extLst>
              <a:ext uri="{FF2B5EF4-FFF2-40B4-BE49-F238E27FC236}">
                <a16:creationId xmlns:a16="http://schemas.microsoft.com/office/drawing/2014/main" id="{A157CD40-97B8-AFEA-3E18-5FAA13C93F5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70B767C-0138-F6E6-AA2E-925B9BE9D989}"/>
              </a:ext>
            </a:extLst>
          </p:cNvPr>
          <p:cNvSpPr>
            <a:spLocks noGrp="1"/>
          </p:cNvSpPr>
          <p:nvPr>
            <p:ph type="sldNum" sz="quarter" idx="12"/>
          </p:nvPr>
        </p:nvSpPr>
        <p:spPr/>
        <p:txBody>
          <a:bodyPr/>
          <a:lstStyle/>
          <a:p>
            <a:fld id="{5CB40CDE-7EB5-B64F-8FC5-1657C99DB4E5}" type="slidenum">
              <a:rPr lang="en-US" smtClean="0"/>
              <a:t>‹#›</a:t>
            </a:fld>
            <a:endParaRPr lang="en-US"/>
          </a:p>
        </p:txBody>
      </p:sp>
    </p:spTree>
    <p:extLst>
      <p:ext uri="{BB962C8B-B14F-4D97-AF65-F5344CB8AC3E}">
        <p14:creationId xmlns:p14="http://schemas.microsoft.com/office/powerpoint/2010/main" val="422614915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887CC1-C7FD-5C14-BB15-24351F6C415C}"/>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en-US"/>
          </a:p>
        </p:txBody>
      </p:sp>
      <p:sp>
        <p:nvSpPr>
          <p:cNvPr id="3" name="Text Placeholder 2">
            <a:extLst>
              <a:ext uri="{FF2B5EF4-FFF2-40B4-BE49-F238E27FC236}">
                <a16:creationId xmlns:a16="http://schemas.microsoft.com/office/drawing/2014/main" id="{E9555EC2-6150-3ACB-0304-763522EF8CAB}"/>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28560BBD-FE72-642D-A1CA-4D3310BF5F98}"/>
              </a:ext>
            </a:extLst>
          </p:cNvPr>
          <p:cNvSpPr>
            <a:spLocks noGrp="1"/>
          </p:cNvSpPr>
          <p:nvPr>
            <p:ph type="dt" sz="half" idx="10"/>
          </p:nvPr>
        </p:nvSpPr>
        <p:spPr/>
        <p:txBody>
          <a:bodyPr/>
          <a:lstStyle/>
          <a:p>
            <a:fld id="{1A2A6D2B-FF42-474A-8991-8B7258F7EDA7}" type="datetimeFigureOut">
              <a:rPr lang="en-US" smtClean="0"/>
              <a:t>8/30/22</a:t>
            </a:fld>
            <a:endParaRPr lang="en-US"/>
          </a:p>
        </p:txBody>
      </p:sp>
      <p:sp>
        <p:nvSpPr>
          <p:cNvPr id="5" name="Footer Placeholder 4">
            <a:extLst>
              <a:ext uri="{FF2B5EF4-FFF2-40B4-BE49-F238E27FC236}">
                <a16:creationId xmlns:a16="http://schemas.microsoft.com/office/drawing/2014/main" id="{45BBAEE6-38A1-14F7-77D7-E071D9D4B74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0CD53A2-1CAF-9119-EA99-C5C0A8E1D318}"/>
              </a:ext>
            </a:extLst>
          </p:cNvPr>
          <p:cNvSpPr>
            <a:spLocks noGrp="1"/>
          </p:cNvSpPr>
          <p:nvPr>
            <p:ph type="sldNum" sz="quarter" idx="12"/>
          </p:nvPr>
        </p:nvSpPr>
        <p:spPr/>
        <p:txBody>
          <a:bodyPr/>
          <a:lstStyle/>
          <a:p>
            <a:fld id="{5CB40CDE-7EB5-B64F-8FC5-1657C99DB4E5}" type="slidenum">
              <a:rPr lang="en-US" smtClean="0"/>
              <a:t>‹#›</a:t>
            </a:fld>
            <a:endParaRPr lang="en-US"/>
          </a:p>
        </p:txBody>
      </p:sp>
    </p:spTree>
    <p:extLst>
      <p:ext uri="{BB962C8B-B14F-4D97-AF65-F5344CB8AC3E}">
        <p14:creationId xmlns:p14="http://schemas.microsoft.com/office/powerpoint/2010/main" val="107045281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F747C6-6022-6507-2E7A-122D9ED7B4C4}"/>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C4938219-5E00-5CA4-75C9-139534B44365}"/>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a:extLst>
              <a:ext uri="{FF2B5EF4-FFF2-40B4-BE49-F238E27FC236}">
                <a16:creationId xmlns:a16="http://schemas.microsoft.com/office/drawing/2014/main" id="{FA317D17-3F04-0A35-F74D-B815A86F09F2}"/>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a:extLst>
              <a:ext uri="{FF2B5EF4-FFF2-40B4-BE49-F238E27FC236}">
                <a16:creationId xmlns:a16="http://schemas.microsoft.com/office/drawing/2014/main" id="{443C8128-F354-7B31-F8D5-DB4358493E24}"/>
              </a:ext>
            </a:extLst>
          </p:cNvPr>
          <p:cNvSpPr>
            <a:spLocks noGrp="1"/>
          </p:cNvSpPr>
          <p:nvPr>
            <p:ph type="dt" sz="half" idx="10"/>
          </p:nvPr>
        </p:nvSpPr>
        <p:spPr/>
        <p:txBody>
          <a:bodyPr/>
          <a:lstStyle/>
          <a:p>
            <a:fld id="{1A2A6D2B-FF42-474A-8991-8B7258F7EDA7}" type="datetimeFigureOut">
              <a:rPr lang="en-US" smtClean="0"/>
              <a:t>8/30/22</a:t>
            </a:fld>
            <a:endParaRPr lang="en-US"/>
          </a:p>
        </p:txBody>
      </p:sp>
      <p:sp>
        <p:nvSpPr>
          <p:cNvPr id="6" name="Footer Placeholder 5">
            <a:extLst>
              <a:ext uri="{FF2B5EF4-FFF2-40B4-BE49-F238E27FC236}">
                <a16:creationId xmlns:a16="http://schemas.microsoft.com/office/drawing/2014/main" id="{2797BC24-7FE7-1228-CB08-036B8F92DFCF}"/>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3AB1D4C1-8632-57B9-90A8-4129366DBCEF}"/>
              </a:ext>
            </a:extLst>
          </p:cNvPr>
          <p:cNvSpPr>
            <a:spLocks noGrp="1"/>
          </p:cNvSpPr>
          <p:nvPr>
            <p:ph type="sldNum" sz="quarter" idx="12"/>
          </p:nvPr>
        </p:nvSpPr>
        <p:spPr/>
        <p:txBody>
          <a:bodyPr/>
          <a:lstStyle/>
          <a:p>
            <a:fld id="{5CB40CDE-7EB5-B64F-8FC5-1657C99DB4E5}" type="slidenum">
              <a:rPr lang="en-US" smtClean="0"/>
              <a:t>‹#›</a:t>
            </a:fld>
            <a:endParaRPr lang="en-US"/>
          </a:p>
        </p:txBody>
      </p:sp>
    </p:spTree>
    <p:extLst>
      <p:ext uri="{BB962C8B-B14F-4D97-AF65-F5344CB8AC3E}">
        <p14:creationId xmlns:p14="http://schemas.microsoft.com/office/powerpoint/2010/main" val="407882961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476C9D-EA54-169A-203E-B74954E7AA8C}"/>
              </a:ext>
            </a:extLst>
          </p:cNvPr>
          <p:cNvSpPr>
            <a:spLocks noGrp="1"/>
          </p:cNvSpPr>
          <p:nvPr>
            <p:ph type="title"/>
          </p:nvPr>
        </p:nvSpPr>
        <p:spPr>
          <a:xfrm>
            <a:off x="839788" y="365125"/>
            <a:ext cx="10515600" cy="1325563"/>
          </a:xfrm>
        </p:spPr>
        <p:txBody>
          <a:bodyPr/>
          <a:lstStyle/>
          <a:p>
            <a:r>
              <a:rPr lang="en-GB"/>
              <a:t>Click to edit Master title style</a:t>
            </a:r>
            <a:endParaRPr lang="en-US"/>
          </a:p>
        </p:txBody>
      </p:sp>
      <p:sp>
        <p:nvSpPr>
          <p:cNvPr id="3" name="Text Placeholder 2">
            <a:extLst>
              <a:ext uri="{FF2B5EF4-FFF2-40B4-BE49-F238E27FC236}">
                <a16:creationId xmlns:a16="http://schemas.microsoft.com/office/drawing/2014/main" id="{70F9FAC2-5BAB-9156-EE41-BE10742988E1}"/>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F245C4D9-EF72-E495-9392-1B0884C118DA}"/>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a:extLst>
              <a:ext uri="{FF2B5EF4-FFF2-40B4-BE49-F238E27FC236}">
                <a16:creationId xmlns:a16="http://schemas.microsoft.com/office/drawing/2014/main" id="{3B5F4AFF-C985-4E00-DCF5-EFCCDB008290}"/>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91C2CACD-FBE1-5B22-5DBC-2BA9AA0D3B4A}"/>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a:extLst>
              <a:ext uri="{FF2B5EF4-FFF2-40B4-BE49-F238E27FC236}">
                <a16:creationId xmlns:a16="http://schemas.microsoft.com/office/drawing/2014/main" id="{C8768438-0B64-3F3C-DA2A-86F35040D2B6}"/>
              </a:ext>
            </a:extLst>
          </p:cNvPr>
          <p:cNvSpPr>
            <a:spLocks noGrp="1"/>
          </p:cNvSpPr>
          <p:nvPr>
            <p:ph type="dt" sz="half" idx="10"/>
          </p:nvPr>
        </p:nvSpPr>
        <p:spPr/>
        <p:txBody>
          <a:bodyPr/>
          <a:lstStyle/>
          <a:p>
            <a:fld id="{1A2A6D2B-FF42-474A-8991-8B7258F7EDA7}" type="datetimeFigureOut">
              <a:rPr lang="en-US" smtClean="0"/>
              <a:t>8/30/22</a:t>
            </a:fld>
            <a:endParaRPr lang="en-US"/>
          </a:p>
        </p:txBody>
      </p:sp>
      <p:sp>
        <p:nvSpPr>
          <p:cNvPr id="8" name="Footer Placeholder 7">
            <a:extLst>
              <a:ext uri="{FF2B5EF4-FFF2-40B4-BE49-F238E27FC236}">
                <a16:creationId xmlns:a16="http://schemas.microsoft.com/office/drawing/2014/main" id="{ECE3F5CB-7F81-08BF-0BBC-2EE5CF371BDE}"/>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FDEDC523-1D9C-862E-2E02-DE793478A0EE}"/>
              </a:ext>
            </a:extLst>
          </p:cNvPr>
          <p:cNvSpPr>
            <a:spLocks noGrp="1"/>
          </p:cNvSpPr>
          <p:nvPr>
            <p:ph type="sldNum" sz="quarter" idx="12"/>
          </p:nvPr>
        </p:nvSpPr>
        <p:spPr/>
        <p:txBody>
          <a:bodyPr/>
          <a:lstStyle/>
          <a:p>
            <a:fld id="{5CB40CDE-7EB5-B64F-8FC5-1657C99DB4E5}" type="slidenum">
              <a:rPr lang="en-US" smtClean="0"/>
              <a:t>‹#›</a:t>
            </a:fld>
            <a:endParaRPr lang="en-US"/>
          </a:p>
        </p:txBody>
      </p:sp>
    </p:spTree>
    <p:extLst>
      <p:ext uri="{BB962C8B-B14F-4D97-AF65-F5344CB8AC3E}">
        <p14:creationId xmlns:p14="http://schemas.microsoft.com/office/powerpoint/2010/main" val="327735302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84A034-975B-583C-616F-DF11784239F1}"/>
              </a:ext>
            </a:extLst>
          </p:cNvPr>
          <p:cNvSpPr>
            <a:spLocks noGrp="1"/>
          </p:cNvSpPr>
          <p:nvPr>
            <p:ph type="title"/>
          </p:nvPr>
        </p:nvSpPr>
        <p:spPr/>
        <p:txBody>
          <a:bodyPr/>
          <a:lstStyle/>
          <a:p>
            <a:r>
              <a:rPr lang="en-GB"/>
              <a:t>Click to edit Master title style</a:t>
            </a:r>
            <a:endParaRPr lang="en-US"/>
          </a:p>
        </p:txBody>
      </p:sp>
      <p:sp>
        <p:nvSpPr>
          <p:cNvPr id="3" name="Date Placeholder 2">
            <a:extLst>
              <a:ext uri="{FF2B5EF4-FFF2-40B4-BE49-F238E27FC236}">
                <a16:creationId xmlns:a16="http://schemas.microsoft.com/office/drawing/2014/main" id="{86B7174A-6B17-273F-0D5C-D8775FD4BEE0}"/>
              </a:ext>
            </a:extLst>
          </p:cNvPr>
          <p:cNvSpPr>
            <a:spLocks noGrp="1"/>
          </p:cNvSpPr>
          <p:nvPr>
            <p:ph type="dt" sz="half" idx="10"/>
          </p:nvPr>
        </p:nvSpPr>
        <p:spPr/>
        <p:txBody>
          <a:bodyPr/>
          <a:lstStyle/>
          <a:p>
            <a:fld id="{1A2A6D2B-FF42-474A-8991-8B7258F7EDA7}" type="datetimeFigureOut">
              <a:rPr lang="en-US" smtClean="0"/>
              <a:t>8/30/22</a:t>
            </a:fld>
            <a:endParaRPr lang="en-US"/>
          </a:p>
        </p:txBody>
      </p:sp>
      <p:sp>
        <p:nvSpPr>
          <p:cNvPr id="4" name="Footer Placeholder 3">
            <a:extLst>
              <a:ext uri="{FF2B5EF4-FFF2-40B4-BE49-F238E27FC236}">
                <a16:creationId xmlns:a16="http://schemas.microsoft.com/office/drawing/2014/main" id="{112ED384-2683-9CC9-2108-7CBB2ED95BC5}"/>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8674DFB5-9819-90E0-245B-BB947DFB4BF0}"/>
              </a:ext>
            </a:extLst>
          </p:cNvPr>
          <p:cNvSpPr>
            <a:spLocks noGrp="1"/>
          </p:cNvSpPr>
          <p:nvPr>
            <p:ph type="sldNum" sz="quarter" idx="12"/>
          </p:nvPr>
        </p:nvSpPr>
        <p:spPr/>
        <p:txBody>
          <a:bodyPr/>
          <a:lstStyle/>
          <a:p>
            <a:fld id="{5CB40CDE-7EB5-B64F-8FC5-1657C99DB4E5}" type="slidenum">
              <a:rPr lang="en-US" smtClean="0"/>
              <a:t>‹#›</a:t>
            </a:fld>
            <a:endParaRPr lang="en-US"/>
          </a:p>
        </p:txBody>
      </p:sp>
    </p:spTree>
    <p:extLst>
      <p:ext uri="{BB962C8B-B14F-4D97-AF65-F5344CB8AC3E}">
        <p14:creationId xmlns:p14="http://schemas.microsoft.com/office/powerpoint/2010/main" val="113478946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F9C2BDF9-EB7D-1E09-8703-05E542C7BAD6}"/>
              </a:ext>
            </a:extLst>
          </p:cNvPr>
          <p:cNvSpPr>
            <a:spLocks noGrp="1"/>
          </p:cNvSpPr>
          <p:nvPr>
            <p:ph type="dt" sz="half" idx="10"/>
          </p:nvPr>
        </p:nvSpPr>
        <p:spPr/>
        <p:txBody>
          <a:bodyPr/>
          <a:lstStyle/>
          <a:p>
            <a:fld id="{1A2A6D2B-FF42-474A-8991-8B7258F7EDA7}" type="datetimeFigureOut">
              <a:rPr lang="en-US" smtClean="0"/>
              <a:t>8/30/22</a:t>
            </a:fld>
            <a:endParaRPr lang="en-US"/>
          </a:p>
        </p:txBody>
      </p:sp>
      <p:sp>
        <p:nvSpPr>
          <p:cNvPr id="3" name="Footer Placeholder 2">
            <a:extLst>
              <a:ext uri="{FF2B5EF4-FFF2-40B4-BE49-F238E27FC236}">
                <a16:creationId xmlns:a16="http://schemas.microsoft.com/office/drawing/2014/main" id="{D6CFDE77-3645-A054-841C-48B8F4C7D6B8}"/>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29CDA1F3-5CE5-41CF-9E78-9A1375643BAD}"/>
              </a:ext>
            </a:extLst>
          </p:cNvPr>
          <p:cNvSpPr>
            <a:spLocks noGrp="1"/>
          </p:cNvSpPr>
          <p:nvPr>
            <p:ph type="sldNum" sz="quarter" idx="12"/>
          </p:nvPr>
        </p:nvSpPr>
        <p:spPr/>
        <p:txBody>
          <a:bodyPr/>
          <a:lstStyle/>
          <a:p>
            <a:fld id="{5CB40CDE-7EB5-B64F-8FC5-1657C99DB4E5}" type="slidenum">
              <a:rPr lang="en-US" smtClean="0"/>
              <a:t>‹#›</a:t>
            </a:fld>
            <a:endParaRPr lang="en-US"/>
          </a:p>
        </p:txBody>
      </p:sp>
    </p:spTree>
    <p:extLst>
      <p:ext uri="{BB962C8B-B14F-4D97-AF65-F5344CB8AC3E}">
        <p14:creationId xmlns:p14="http://schemas.microsoft.com/office/powerpoint/2010/main" val="129407705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61AA60-B68D-3F4F-4660-A68AE1AEB599}"/>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Content Placeholder 2">
            <a:extLst>
              <a:ext uri="{FF2B5EF4-FFF2-40B4-BE49-F238E27FC236}">
                <a16:creationId xmlns:a16="http://schemas.microsoft.com/office/drawing/2014/main" id="{FB647D40-D816-E065-D0C1-7BC7791BEBAB}"/>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a:extLst>
              <a:ext uri="{FF2B5EF4-FFF2-40B4-BE49-F238E27FC236}">
                <a16:creationId xmlns:a16="http://schemas.microsoft.com/office/drawing/2014/main" id="{093C80FD-7AB1-F778-FF67-F46398D467C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16791FED-1EA7-8416-D52C-205B12A24097}"/>
              </a:ext>
            </a:extLst>
          </p:cNvPr>
          <p:cNvSpPr>
            <a:spLocks noGrp="1"/>
          </p:cNvSpPr>
          <p:nvPr>
            <p:ph type="dt" sz="half" idx="10"/>
          </p:nvPr>
        </p:nvSpPr>
        <p:spPr/>
        <p:txBody>
          <a:bodyPr/>
          <a:lstStyle/>
          <a:p>
            <a:fld id="{1A2A6D2B-FF42-474A-8991-8B7258F7EDA7}" type="datetimeFigureOut">
              <a:rPr lang="en-US" smtClean="0"/>
              <a:t>8/30/22</a:t>
            </a:fld>
            <a:endParaRPr lang="en-US"/>
          </a:p>
        </p:txBody>
      </p:sp>
      <p:sp>
        <p:nvSpPr>
          <p:cNvPr id="6" name="Footer Placeholder 5">
            <a:extLst>
              <a:ext uri="{FF2B5EF4-FFF2-40B4-BE49-F238E27FC236}">
                <a16:creationId xmlns:a16="http://schemas.microsoft.com/office/drawing/2014/main" id="{F6FEEE03-AE43-198B-FECC-1E59C5496E89}"/>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79190CA6-FB0B-7FE1-9269-1BC583FA4A8A}"/>
              </a:ext>
            </a:extLst>
          </p:cNvPr>
          <p:cNvSpPr>
            <a:spLocks noGrp="1"/>
          </p:cNvSpPr>
          <p:nvPr>
            <p:ph type="sldNum" sz="quarter" idx="12"/>
          </p:nvPr>
        </p:nvSpPr>
        <p:spPr/>
        <p:txBody>
          <a:bodyPr/>
          <a:lstStyle/>
          <a:p>
            <a:fld id="{5CB40CDE-7EB5-B64F-8FC5-1657C99DB4E5}" type="slidenum">
              <a:rPr lang="en-US" smtClean="0"/>
              <a:t>‹#›</a:t>
            </a:fld>
            <a:endParaRPr lang="en-US"/>
          </a:p>
        </p:txBody>
      </p:sp>
    </p:spTree>
    <p:extLst>
      <p:ext uri="{BB962C8B-B14F-4D97-AF65-F5344CB8AC3E}">
        <p14:creationId xmlns:p14="http://schemas.microsoft.com/office/powerpoint/2010/main" val="34708140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372CA9-23D2-46EC-E259-4D5C9FE967C1}"/>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Picture Placeholder 2">
            <a:extLst>
              <a:ext uri="{FF2B5EF4-FFF2-40B4-BE49-F238E27FC236}">
                <a16:creationId xmlns:a16="http://schemas.microsoft.com/office/drawing/2014/main" id="{EDD60B94-CEB0-699F-5934-26B59ED7D12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603E3118-910E-10B9-9631-F0EE4EA2F0E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0C5C4436-5283-80D5-5D9E-ED0FF520B0A2}"/>
              </a:ext>
            </a:extLst>
          </p:cNvPr>
          <p:cNvSpPr>
            <a:spLocks noGrp="1"/>
          </p:cNvSpPr>
          <p:nvPr>
            <p:ph type="dt" sz="half" idx="10"/>
          </p:nvPr>
        </p:nvSpPr>
        <p:spPr/>
        <p:txBody>
          <a:bodyPr/>
          <a:lstStyle/>
          <a:p>
            <a:fld id="{1A2A6D2B-FF42-474A-8991-8B7258F7EDA7}" type="datetimeFigureOut">
              <a:rPr lang="en-US" smtClean="0"/>
              <a:t>8/30/22</a:t>
            </a:fld>
            <a:endParaRPr lang="en-US"/>
          </a:p>
        </p:txBody>
      </p:sp>
      <p:sp>
        <p:nvSpPr>
          <p:cNvPr id="6" name="Footer Placeholder 5">
            <a:extLst>
              <a:ext uri="{FF2B5EF4-FFF2-40B4-BE49-F238E27FC236}">
                <a16:creationId xmlns:a16="http://schemas.microsoft.com/office/drawing/2014/main" id="{7BA66BD1-0925-22D9-1B39-038AB7E9BCCE}"/>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90D3F20D-8585-5CE1-68AD-624FBD051074}"/>
              </a:ext>
            </a:extLst>
          </p:cNvPr>
          <p:cNvSpPr>
            <a:spLocks noGrp="1"/>
          </p:cNvSpPr>
          <p:nvPr>
            <p:ph type="sldNum" sz="quarter" idx="12"/>
          </p:nvPr>
        </p:nvSpPr>
        <p:spPr/>
        <p:txBody>
          <a:bodyPr/>
          <a:lstStyle/>
          <a:p>
            <a:fld id="{5CB40CDE-7EB5-B64F-8FC5-1657C99DB4E5}" type="slidenum">
              <a:rPr lang="en-US" smtClean="0"/>
              <a:t>‹#›</a:t>
            </a:fld>
            <a:endParaRPr lang="en-US"/>
          </a:p>
        </p:txBody>
      </p:sp>
    </p:spTree>
    <p:extLst>
      <p:ext uri="{BB962C8B-B14F-4D97-AF65-F5344CB8AC3E}">
        <p14:creationId xmlns:p14="http://schemas.microsoft.com/office/powerpoint/2010/main" val="106096690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EB021751-CA89-893D-9B6C-9392090589A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id="{C70D131A-3770-66A2-59E2-6C18EED92AFD}"/>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EFB7712A-F787-C8B3-16B7-5688FEB7D9AA}"/>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A2A6D2B-FF42-474A-8991-8B7258F7EDA7}" type="datetimeFigureOut">
              <a:rPr lang="en-US" smtClean="0"/>
              <a:t>8/30/22</a:t>
            </a:fld>
            <a:endParaRPr lang="en-US"/>
          </a:p>
        </p:txBody>
      </p:sp>
      <p:sp>
        <p:nvSpPr>
          <p:cNvPr id="5" name="Footer Placeholder 4">
            <a:extLst>
              <a:ext uri="{FF2B5EF4-FFF2-40B4-BE49-F238E27FC236}">
                <a16:creationId xmlns:a16="http://schemas.microsoft.com/office/drawing/2014/main" id="{2A6799FB-8A5F-0C02-BD89-F96BCE11318A}"/>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1B462501-FF18-C3B6-FC79-64757B86EF42}"/>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CB40CDE-7EB5-B64F-8FC5-1657C99DB4E5}" type="slidenum">
              <a:rPr lang="en-US" smtClean="0"/>
              <a:t>‹#›</a:t>
            </a:fld>
            <a:endParaRPr lang="en-US"/>
          </a:p>
        </p:txBody>
      </p:sp>
    </p:spTree>
    <p:extLst>
      <p:ext uri="{BB962C8B-B14F-4D97-AF65-F5344CB8AC3E}">
        <p14:creationId xmlns:p14="http://schemas.microsoft.com/office/powerpoint/2010/main" val="173294837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gif"/><Relationship Id="rId2" Type="http://schemas.openxmlformats.org/officeDocument/2006/relationships/image" Target="../media/image2.png"/><Relationship Id="rId1" Type="http://schemas.openxmlformats.org/officeDocument/2006/relationships/slideLayout" Target="../slideLayouts/slideLayout7.xml"/><Relationship Id="rId4" Type="http://schemas.openxmlformats.org/officeDocument/2006/relationships/image" Target="../media/image4.emf"/></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hyperlink" Target="https://www.ncbi.nlm.nih.gov/pmc/articles/PMC7066940/" TargetMode="External"/></Relationships>
</file>

<file path=ppt/slides/_rels/slide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8.tiff"/><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1748-717X-9-88-3.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08257" y="583241"/>
            <a:ext cx="7637517" cy="5244428"/>
          </a:xfrm>
          <a:prstGeom prst="rect">
            <a:avLst/>
          </a:prstGeom>
        </p:spPr>
      </p:pic>
      <p:sp>
        <p:nvSpPr>
          <p:cNvPr id="2" name="Rectangle 1"/>
          <p:cNvSpPr/>
          <p:nvPr/>
        </p:nvSpPr>
        <p:spPr>
          <a:xfrm>
            <a:off x="253155" y="5674594"/>
            <a:ext cx="11457775" cy="1200329"/>
          </a:xfrm>
          <a:prstGeom prst="rect">
            <a:avLst/>
          </a:prstGeom>
        </p:spPr>
        <p:txBody>
          <a:bodyPr wrap="square">
            <a:spAutoFit/>
          </a:bodyPr>
          <a:lstStyle/>
          <a:p>
            <a:pPr algn="ctr">
              <a:spcBef>
                <a:spcPct val="20000"/>
              </a:spcBef>
            </a:pPr>
            <a:r>
              <a:rPr lang="en-US" altLang="ja-JP" sz="3600" dirty="0">
                <a:effectLst>
                  <a:outerShdw blurRad="50800" dist="38100" dir="2700000" algn="tl" rotWithShape="0">
                    <a:prstClr val="black">
                      <a:alpha val="40000"/>
                    </a:prstClr>
                  </a:outerShdw>
                </a:effectLst>
                <a:ea typeface="メイリオ" charset="0"/>
                <a:cs typeface="メイリオ" charset="0"/>
              </a:rPr>
              <a:t>Superior Dose Distribution and Biological Effectiveness of Carbon Ions Compared to Protons and Photons</a:t>
            </a:r>
          </a:p>
        </p:txBody>
      </p:sp>
      <p:sp>
        <p:nvSpPr>
          <p:cNvPr id="7" name="TextBox 6">
            <a:extLst>
              <a:ext uri="{FF2B5EF4-FFF2-40B4-BE49-F238E27FC236}">
                <a16:creationId xmlns:a16="http://schemas.microsoft.com/office/drawing/2014/main" id="{BF1E4C3B-0CAA-43C2-F34B-CF3E1EF87FFD}"/>
              </a:ext>
            </a:extLst>
          </p:cNvPr>
          <p:cNvSpPr txBox="1"/>
          <p:nvPr/>
        </p:nvSpPr>
        <p:spPr>
          <a:xfrm>
            <a:off x="3250482" y="0"/>
            <a:ext cx="6097836" cy="646331"/>
          </a:xfrm>
          <a:prstGeom prst="rect">
            <a:avLst/>
          </a:prstGeom>
          <a:noFill/>
        </p:spPr>
        <p:txBody>
          <a:bodyPr wrap="square">
            <a:spAutoFit/>
          </a:bodyPr>
          <a:lstStyle/>
          <a:p>
            <a:r>
              <a:rPr lang="en-US" sz="3600" dirty="0">
                <a:effectLst>
                  <a:outerShdw blurRad="50800" dist="38100" dir="2700000" algn="tl" rotWithShape="0">
                    <a:prstClr val="black">
                      <a:alpha val="40000"/>
                    </a:prstClr>
                  </a:outerShdw>
                </a:effectLst>
                <a:latin typeface="Arial" charset="0"/>
              </a:rPr>
              <a:t>Hadron Therapy-UK</a:t>
            </a:r>
            <a:endParaRPr lang="en-US" sz="3600" dirty="0"/>
          </a:p>
        </p:txBody>
      </p:sp>
    </p:spTree>
    <p:extLst>
      <p:ext uri="{BB962C8B-B14F-4D97-AF65-F5344CB8AC3E}">
        <p14:creationId xmlns:p14="http://schemas.microsoft.com/office/powerpoint/2010/main" val="202423206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3" name="Text Box 1">
            <a:extLst>
              <a:ext uri="{FF2B5EF4-FFF2-40B4-BE49-F238E27FC236}">
                <a16:creationId xmlns:a16="http://schemas.microsoft.com/office/drawing/2014/main" id="{0BD3BDC9-3A4D-394D-BBB7-DA6C5C19108A}"/>
              </a:ext>
            </a:extLst>
          </p:cNvPr>
          <p:cNvSpPr txBox="1">
            <a:spLocks noChangeArrowheads="1"/>
          </p:cNvSpPr>
          <p:nvPr/>
        </p:nvSpPr>
        <p:spPr bwMode="auto">
          <a:xfrm>
            <a:off x="1723437" y="207648"/>
            <a:ext cx="8493120" cy="61488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FFFFF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lvl1pPr>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solidFill>
                  <a:srgbClr val="000000"/>
                </a:solidFill>
                <a:latin typeface="Times New Roman" panose="02020603050405020304" pitchFamily="18" charset="0"/>
                <a:ea typeface="msgothic" charset="0"/>
                <a:cs typeface="msgothic" charset="0"/>
              </a:defRPr>
            </a:lvl1pPr>
            <a:lvl2pPr>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solidFill>
                  <a:srgbClr val="000000"/>
                </a:solidFill>
                <a:latin typeface="Times New Roman" panose="02020603050405020304" pitchFamily="18" charset="0"/>
                <a:ea typeface="msgothic" charset="0"/>
                <a:cs typeface="msgothic" charset="0"/>
              </a:defRPr>
            </a:lvl2pPr>
            <a:lvl3pPr>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solidFill>
                  <a:srgbClr val="000000"/>
                </a:solidFill>
                <a:latin typeface="Times New Roman" panose="02020603050405020304" pitchFamily="18" charset="0"/>
                <a:ea typeface="msgothic" charset="0"/>
                <a:cs typeface="msgothic" charset="0"/>
              </a:defRPr>
            </a:lvl3pPr>
            <a:lvl4pPr>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solidFill>
                  <a:srgbClr val="000000"/>
                </a:solidFill>
                <a:latin typeface="Times New Roman" panose="02020603050405020304" pitchFamily="18" charset="0"/>
                <a:ea typeface="msgothic" charset="0"/>
                <a:cs typeface="msgothic" charset="0"/>
              </a:defRPr>
            </a:lvl4pPr>
            <a:lvl5pPr>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solidFill>
                  <a:srgbClr val="000000"/>
                </a:solidFill>
                <a:latin typeface="Times New Roman" panose="02020603050405020304" pitchFamily="18" charset="0"/>
                <a:ea typeface="msgothic" charset="0"/>
                <a:cs typeface="msgothic" charset="0"/>
              </a:defRPr>
            </a:lvl5pPr>
            <a:lvl6pPr marL="1536700" indent="-215900" defTabSz="457200" fontAlgn="base" hangingPunct="0">
              <a:lnSpc>
                <a:spcPct val="93000"/>
              </a:lnSpc>
              <a:spcBef>
                <a:spcPct val="0"/>
              </a:spcBef>
              <a:spcAft>
                <a:spcPct val="0"/>
              </a:spcAft>
              <a:buClr>
                <a:srgbClr val="000000"/>
              </a:buClr>
              <a:buSzPct val="45000"/>
              <a:buFont typeface="Wingdings" pitchFamily="2" charset="2"/>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solidFill>
                  <a:srgbClr val="000000"/>
                </a:solidFill>
                <a:latin typeface="Times New Roman" panose="02020603050405020304" pitchFamily="18" charset="0"/>
                <a:ea typeface="msgothic" charset="0"/>
                <a:cs typeface="msgothic" charset="0"/>
              </a:defRPr>
            </a:lvl6pPr>
            <a:lvl7pPr marL="1993900" indent="-215900" defTabSz="457200" fontAlgn="base" hangingPunct="0">
              <a:lnSpc>
                <a:spcPct val="93000"/>
              </a:lnSpc>
              <a:spcBef>
                <a:spcPct val="0"/>
              </a:spcBef>
              <a:spcAft>
                <a:spcPct val="0"/>
              </a:spcAft>
              <a:buClr>
                <a:srgbClr val="000000"/>
              </a:buClr>
              <a:buSzPct val="45000"/>
              <a:buFont typeface="Wingdings" pitchFamily="2" charset="2"/>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solidFill>
                  <a:srgbClr val="000000"/>
                </a:solidFill>
                <a:latin typeface="Times New Roman" panose="02020603050405020304" pitchFamily="18" charset="0"/>
                <a:ea typeface="msgothic" charset="0"/>
                <a:cs typeface="msgothic" charset="0"/>
              </a:defRPr>
            </a:lvl7pPr>
            <a:lvl8pPr marL="2451100" indent="-215900" defTabSz="457200" fontAlgn="base" hangingPunct="0">
              <a:lnSpc>
                <a:spcPct val="93000"/>
              </a:lnSpc>
              <a:spcBef>
                <a:spcPct val="0"/>
              </a:spcBef>
              <a:spcAft>
                <a:spcPct val="0"/>
              </a:spcAft>
              <a:buClr>
                <a:srgbClr val="000000"/>
              </a:buClr>
              <a:buSzPct val="45000"/>
              <a:buFont typeface="Wingdings" pitchFamily="2" charset="2"/>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solidFill>
                  <a:srgbClr val="000000"/>
                </a:solidFill>
                <a:latin typeface="Times New Roman" panose="02020603050405020304" pitchFamily="18" charset="0"/>
                <a:ea typeface="msgothic" charset="0"/>
                <a:cs typeface="msgothic" charset="0"/>
              </a:defRPr>
            </a:lvl8pPr>
            <a:lvl9pPr marL="2908300" indent="-215900" defTabSz="457200" fontAlgn="base" hangingPunct="0">
              <a:lnSpc>
                <a:spcPct val="93000"/>
              </a:lnSpc>
              <a:spcBef>
                <a:spcPct val="0"/>
              </a:spcBef>
              <a:spcAft>
                <a:spcPct val="0"/>
              </a:spcAft>
              <a:buClr>
                <a:srgbClr val="000000"/>
              </a:buClr>
              <a:buSzPct val="45000"/>
              <a:buFont typeface="Wingdings" pitchFamily="2" charset="2"/>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solidFill>
                  <a:srgbClr val="000000"/>
                </a:solidFill>
                <a:latin typeface="Times New Roman" panose="02020603050405020304" pitchFamily="18" charset="0"/>
                <a:ea typeface="msgothic" charset="0"/>
                <a:cs typeface="msgothic" charset="0"/>
              </a:defRPr>
            </a:lvl9pPr>
          </a:lstStyle>
          <a:p>
            <a:pPr algn="ctr"/>
            <a:r>
              <a:rPr lang="en-GB" altLang="en-US" b="1" dirty="0">
                <a:latin typeface="Arial" panose="020B0604020202020204" pitchFamily="34" charset="0"/>
              </a:rPr>
              <a:t>KEAP1/NRF2 Mutation Status Predicts Local Failure after Radiotherapy in Human NSCLC </a:t>
            </a:r>
          </a:p>
        </p:txBody>
      </p:sp>
      <p:pic>
        <p:nvPicPr>
          <p:cNvPr id="3075" name="Picture 3">
            <a:extLst>
              <a:ext uri="{FF2B5EF4-FFF2-40B4-BE49-F238E27FC236}">
                <a16:creationId xmlns:a16="http://schemas.microsoft.com/office/drawing/2014/main" id="{8FB93DB0-3DB7-C640-AC96-4815037FDB9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865715" y="1120794"/>
            <a:ext cx="8460571" cy="5505366"/>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FFFFF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3076" name="Text Box 4">
            <a:extLst>
              <a:ext uri="{FF2B5EF4-FFF2-40B4-BE49-F238E27FC236}">
                <a16:creationId xmlns:a16="http://schemas.microsoft.com/office/drawing/2014/main" id="{41737036-112C-2349-8CE3-48BF587B5F5A}"/>
              </a:ext>
            </a:extLst>
          </p:cNvPr>
          <p:cNvSpPr txBox="1">
            <a:spLocks noChangeArrowheads="1"/>
          </p:cNvSpPr>
          <p:nvPr/>
        </p:nvSpPr>
        <p:spPr bwMode="auto">
          <a:xfrm>
            <a:off x="7238785" y="6626160"/>
            <a:ext cx="3918240" cy="23184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FFFFF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lvl1pPr>
              <a:tabLst>
                <a:tab pos="723900" algn="l"/>
                <a:tab pos="1447800" algn="l"/>
                <a:tab pos="2171700" algn="l"/>
                <a:tab pos="2895600" algn="l"/>
                <a:tab pos="3619500" algn="l"/>
              </a:tabLst>
              <a:defRPr sz="2400">
                <a:solidFill>
                  <a:srgbClr val="000000"/>
                </a:solidFill>
                <a:latin typeface="Times New Roman" panose="02020603050405020304" pitchFamily="18" charset="0"/>
                <a:ea typeface="msgothic" charset="0"/>
                <a:cs typeface="msgothic" charset="0"/>
              </a:defRPr>
            </a:lvl1pPr>
            <a:lvl2pPr>
              <a:tabLst>
                <a:tab pos="723900" algn="l"/>
                <a:tab pos="1447800" algn="l"/>
                <a:tab pos="2171700" algn="l"/>
                <a:tab pos="2895600" algn="l"/>
                <a:tab pos="3619500" algn="l"/>
              </a:tabLst>
              <a:defRPr sz="2400">
                <a:solidFill>
                  <a:srgbClr val="000000"/>
                </a:solidFill>
                <a:latin typeface="Times New Roman" panose="02020603050405020304" pitchFamily="18" charset="0"/>
                <a:ea typeface="msgothic" charset="0"/>
                <a:cs typeface="msgothic" charset="0"/>
              </a:defRPr>
            </a:lvl2pPr>
            <a:lvl3pPr>
              <a:tabLst>
                <a:tab pos="723900" algn="l"/>
                <a:tab pos="1447800" algn="l"/>
                <a:tab pos="2171700" algn="l"/>
                <a:tab pos="2895600" algn="l"/>
                <a:tab pos="3619500" algn="l"/>
              </a:tabLst>
              <a:defRPr sz="2400">
                <a:solidFill>
                  <a:srgbClr val="000000"/>
                </a:solidFill>
                <a:latin typeface="Times New Roman" panose="02020603050405020304" pitchFamily="18" charset="0"/>
                <a:ea typeface="msgothic" charset="0"/>
                <a:cs typeface="msgothic" charset="0"/>
              </a:defRPr>
            </a:lvl3pPr>
            <a:lvl4pPr>
              <a:tabLst>
                <a:tab pos="723900" algn="l"/>
                <a:tab pos="1447800" algn="l"/>
                <a:tab pos="2171700" algn="l"/>
                <a:tab pos="2895600" algn="l"/>
                <a:tab pos="3619500" algn="l"/>
              </a:tabLst>
              <a:defRPr sz="2400">
                <a:solidFill>
                  <a:srgbClr val="000000"/>
                </a:solidFill>
                <a:latin typeface="Times New Roman" panose="02020603050405020304" pitchFamily="18" charset="0"/>
                <a:ea typeface="msgothic" charset="0"/>
                <a:cs typeface="msgothic" charset="0"/>
              </a:defRPr>
            </a:lvl4pPr>
            <a:lvl5pPr>
              <a:tabLst>
                <a:tab pos="723900" algn="l"/>
                <a:tab pos="1447800" algn="l"/>
                <a:tab pos="2171700" algn="l"/>
                <a:tab pos="2895600" algn="l"/>
                <a:tab pos="3619500" algn="l"/>
              </a:tabLst>
              <a:defRPr sz="2400">
                <a:solidFill>
                  <a:srgbClr val="000000"/>
                </a:solidFill>
                <a:latin typeface="Times New Roman" panose="02020603050405020304" pitchFamily="18" charset="0"/>
                <a:ea typeface="msgothic" charset="0"/>
                <a:cs typeface="msgothic" charset="0"/>
              </a:defRPr>
            </a:lvl5pPr>
            <a:lvl6pPr marL="1536700" indent="-215900" defTabSz="457200" fontAlgn="base" hangingPunct="0">
              <a:lnSpc>
                <a:spcPct val="93000"/>
              </a:lnSpc>
              <a:spcBef>
                <a:spcPct val="0"/>
              </a:spcBef>
              <a:spcAft>
                <a:spcPct val="0"/>
              </a:spcAft>
              <a:buClr>
                <a:srgbClr val="000000"/>
              </a:buClr>
              <a:buSzPct val="45000"/>
              <a:buFont typeface="Wingdings" pitchFamily="2" charset="2"/>
              <a:tabLst>
                <a:tab pos="723900" algn="l"/>
                <a:tab pos="1447800" algn="l"/>
                <a:tab pos="2171700" algn="l"/>
                <a:tab pos="2895600" algn="l"/>
                <a:tab pos="3619500" algn="l"/>
              </a:tabLst>
              <a:defRPr sz="2400">
                <a:solidFill>
                  <a:srgbClr val="000000"/>
                </a:solidFill>
                <a:latin typeface="Times New Roman" panose="02020603050405020304" pitchFamily="18" charset="0"/>
                <a:ea typeface="msgothic" charset="0"/>
                <a:cs typeface="msgothic" charset="0"/>
              </a:defRPr>
            </a:lvl6pPr>
            <a:lvl7pPr marL="1993900" indent="-215900" defTabSz="457200" fontAlgn="base" hangingPunct="0">
              <a:lnSpc>
                <a:spcPct val="93000"/>
              </a:lnSpc>
              <a:spcBef>
                <a:spcPct val="0"/>
              </a:spcBef>
              <a:spcAft>
                <a:spcPct val="0"/>
              </a:spcAft>
              <a:buClr>
                <a:srgbClr val="000000"/>
              </a:buClr>
              <a:buSzPct val="45000"/>
              <a:buFont typeface="Wingdings" pitchFamily="2" charset="2"/>
              <a:tabLst>
                <a:tab pos="723900" algn="l"/>
                <a:tab pos="1447800" algn="l"/>
                <a:tab pos="2171700" algn="l"/>
                <a:tab pos="2895600" algn="l"/>
                <a:tab pos="3619500" algn="l"/>
              </a:tabLst>
              <a:defRPr sz="2400">
                <a:solidFill>
                  <a:srgbClr val="000000"/>
                </a:solidFill>
                <a:latin typeface="Times New Roman" panose="02020603050405020304" pitchFamily="18" charset="0"/>
                <a:ea typeface="msgothic" charset="0"/>
                <a:cs typeface="msgothic" charset="0"/>
              </a:defRPr>
            </a:lvl7pPr>
            <a:lvl8pPr marL="2451100" indent="-215900" defTabSz="457200" fontAlgn="base" hangingPunct="0">
              <a:lnSpc>
                <a:spcPct val="93000"/>
              </a:lnSpc>
              <a:spcBef>
                <a:spcPct val="0"/>
              </a:spcBef>
              <a:spcAft>
                <a:spcPct val="0"/>
              </a:spcAft>
              <a:buClr>
                <a:srgbClr val="000000"/>
              </a:buClr>
              <a:buSzPct val="45000"/>
              <a:buFont typeface="Wingdings" pitchFamily="2" charset="2"/>
              <a:tabLst>
                <a:tab pos="723900" algn="l"/>
                <a:tab pos="1447800" algn="l"/>
                <a:tab pos="2171700" algn="l"/>
                <a:tab pos="2895600" algn="l"/>
                <a:tab pos="3619500" algn="l"/>
              </a:tabLst>
              <a:defRPr sz="2400">
                <a:solidFill>
                  <a:srgbClr val="000000"/>
                </a:solidFill>
                <a:latin typeface="Times New Roman" panose="02020603050405020304" pitchFamily="18" charset="0"/>
                <a:ea typeface="msgothic" charset="0"/>
                <a:cs typeface="msgothic" charset="0"/>
              </a:defRPr>
            </a:lvl8pPr>
            <a:lvl9pPr marL="2908300" indent="-215900" defTabSz="457200" fontAlgn="base" hangingPunct="0">
              <a:lnSpc>
                <a:spcPct val="93000"/>
              </a:lnSpc>
              <a:spcBef>
                <a:spcPct val="0"/>
              </a:spcBef>
              <a:spcAft>
                <a:spcPct val="0"/>
              </a:spcAft>
              <a:buClr>
                <a:srgbClr val="000000"/>
              </a:buClr>
              <a:buSzPct val="45000"/>
              <a:buFont typeface="Wingdings" pitchFamily="2" charset="2"/>
              <a:tabLst>
                <a:tab pos="723900" algn="l"/>
                <a:tab pos="1447800" algn="l"/>
                <a:tab pos="2171700" algn="l"/>
                <a:tab pos="2895600" algn="l"/>
                <a:tab pos="3619500" algn="l"/>
              </a:tabLst>
              <a:defRPr sz="2400">
                <a:solidFill>
                  <a:srgbClr val="000000"/>
                </a:solidFill>
                <a:latin typeface="Times New Roman" panose="02020603050405020304" pitchFamily="18" charset="0"/>
                <a:ea typeface="msgothic" charset="0"/>
                <a:cs typeface="msgothic" charset="0"/>
              </a:defRPr>
            </a:lvl9pPr>
          </a:lstStyle>
          <a:p>
            <a:r>
              <a:rPr lang="en-GB" altLang="en-US" sz="1089" b="1" dirty="0" err="1">
                <a:latin typeface="Arial" panose="020B0604020202020204" pitchFamily="34" charset="0"/>
              </a:rPr>
              <a:t>Youngtae</a:t>
            </a:r>
            <a:r>
              <a:rPr lang="en-GB" altLang="en-US" sz="1089" b="1" dirty="0">
                <a:latin typeface="Arial" panose="020B0604020202020204" pitchFamily="34" charset="0"/>
              </a:rPr>
              <a:t> </a:t>
            </a:r>
            <a:r>
              <a:rPr lang="en-GB" altLang="en-US" sz="1089" b="1" dirty="0" err="1">
                <a:latin typeface="Arial" panose="020B0604020202020204" pitchFamily="34" charset="0"/>
              </a:rPr>
              <a:t>Jeong</a:t>
            </a:r>
            <a:r>
              <a:rPr lang="en-GB" altLang="en-US" sz="1089" b="1" dirty="0">
                <a:latin typeface="Arial" panose="020B0604020202020204" pitchFamily="34" charset="0"/>
              </a:rPr>
              <a:t> et al. Cancer </a:t>
            </a:r>
            <a:r>
              <a:rPr lang="en-GB" altLang="en-US" sz="1089" b="1" dirty="0" err="1">
                <a:latin typeface="Arial" panose="020B0604020202020204" pitchFamily="34" charset="0"/>
              </a:rPr>
              <a:t>Discov</a:t>
            </a:r>
            <a:r>
              <a:rPr lang="en-GB" altLang="en-US" sz="1089" b="1" dirty="0">
                <a:latin typeface="Arial" panose="020B0604020202020204" pitchFamily="34" charset="0"/>
              </a:rPr>
              <a:t> 2017;7:86-101</a:t>
            </a:r>
          </a:p>
        </p:txBody>
      </p:sp>
    </p:spTree>
    <p:extLst>
      <p:ext uri="{BB962C8B-B14F-4D97-AF65-F5344CB8AC3E}">
        <p14:creationId xmlns:p14="http://schemas.microsoft.com/office/powerpoint/2010/main" val="3273388074"/>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3" name="Text Box 1"/>
          <p:cNvSpPr txBox="1">
            <a:spLocks noChangeArrowheads="1"/>
          </p:cNvSpPr>
          <p:nvPr/>
        </p:nvSpPr>
        <p:spPr bwMode="auto">
          <a:xfrm>
            <a:off x="1849440" y="145158"/>
            <a:ext cx="8755962" cy="1133601"/>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FFFFFF"/>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0" tIns="0" rIns="0" bIns="0"/>
          <a:lstStyle>
            <a:lvl1pPr>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solidFill>
                  <a:srgbClr val="000000"/>
                </a:solidFill>
                <a:latin typeface="Times New Roman" charset="0"/>
                <a:ea typeface="ＭＳ Ｐゴシック" charset="0"/>
                <a:cs typeface="msgothic" charset="0"/>
              </a:defRPr>
            </a:lvl1pPr>
            <a:lvl2pPr>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solidFill>
                  <a:srgbClr val="000000"/>
                </a:solidFill>
                <a:latin typeface="Times New Roman" charset="0"/>
                <a:ea typeface="ＭＳ Ｐゴシック" charset="0"/>
                <a:cs typeface="msgothic" charset="0"/>
              </a:defRPr>
            </a:lvl2pPr>
            <a:lvl3pPr>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solidFill>
                  <a:srgbClr val="000000"/>
                </a:solidFill>
                <a:latin typeface="Times New Roman" charset="0"/>
                <a:ea typeface="ＭＳ Ｐゴシック" charset="0"/>
                <a:cs typeface="msgothic" charset="0"/>
              </a:defRPr>
            </a:lvl3pPr>
            <a:lvl4pPr>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solidFill>
                  <a:srgbClr val="000000"/>
                </a:solidFill>
                <a:latin typeface="Times New Roman" charset="0"/>
                <a:ea typeface="ＭＳ Ｐゴシック" charset="0"/>
                <a:cs typeface="msgothic" charset="0"/>
              </a:defRPr>
            </a:lvl4pPr>
            <a:lvl5pPr>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solidFill>
                  <a:srgbClr val="000000"/>
                </a:solidFill>
                <a:latin typeface="Times New Roman" charset="0"/>
                <a:ea typeface="ＭＳ Ｐゴシック" charset="0"/>
                <a:cs typeface="msgothic" charset="0"/>
              </a:defRPr>
            </a:lvl5pPr>
            <a:lvl6pPr marL="1536700" indent="-215900" fontAlgn="base" hangingPunct="0">
              <a:lnSpc>
                <a:spcPct val="93000"/>
              </a:lnSpc>
              <a:spcBef>
                <a:spcPct val="0"/>
              </a:spcBef>
              <a:spcAft>
                <a:spcPct val="0"/>
              </a:spcAft>
              <a:buClr>
                <a:srgbClr val="000000"/>
              </a:buClr>
              <a:buSzPct val="45000"/>
              <a:buFont typeface="Wingdings" charset="0"/>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solidFill>
                  <a:srgbClr val="000000"/>
                </a:solidFill>
                <a:latin typeface="Times New Roman" charset="0"/>
                <a:ea typeface="ＭＳ Ｐゴシック" charset="0"/>
                <a:cs typeface="msgothic" charset="0"/>
              </a:defRPr>
            </a:lvl6pPr>
            <a:lvl7pPr marL="1993900" indent="-215900" fontAlgn="base" hangingPunct="0">
              <a:lnSpc>
                <a:spcPct val="93000"/>
              </a:lnSpc>
              <a:spcBef>
                <a:spcPct val="0"/>
              </a:spcBef>
              <a:spcAft>
                <a:spcPct val="0"/>
              </a:spcAft>
              <a:buClr>
                <a:srgbClr val="000000"/>
              </a:buClr>
              <a:buSzPct val="45000"/>
              <a:buFont typeface="Wingdings" charset="0"/>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solidFill>
                  <a:srgbClr val="000000"/>
                </a:solidFill>
                <a:latin typeface="Times New Roman" charset="0"/>
                <a:ea typeface="ＭＳ Ｐゴシック" charset="0"/>
                <a:cs typeface="msgothic" charset="0"/>
              </a:defRPr>
            </a:lvl7pPr>
            <a:lvl8pPr marL="2451100" indent="-215900" fontAlgn="base" hangingPunct="0">
              <a:lnSpc>
                <a:spcPct val="93000"/>
              </a:lnSpc>
              <a:spcBef>
                <a:spcPct val="0"/>
              </a:spcBef>
              <a:spcAft>
                <a:spcPct val="0"/>
              </a:spcAft>
              <a:buClr>
                <a:srgbClr val="000000"/>
              </a:buClr>
              <a:buSzPct val="45000"/>
              <a:buFont typeface="Wingdings" charset="0"/>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solidFill>
                  <a:srgbClr val="000000"/>
                </a:solidFill>
                <a:latin typeface="Times New Roman" charset="0"/>
                <a:ea typeface="ＭＳ Ｐゴシック" charset="0"/>
                <a:cs typeface="msgothic" charset="0"/>
              </a:defRPr>
            </a:lvl8pPr>
            <a:lvl9pPr marL="2908300" indent="-215900" fontAlgn="base" hangingPunct="0">
              <a:lnSpc>
                <a:spcPct val="93000"/>
              </a:lnSpc>
              <a:spcBef>
                <a:spcPct val="0"/>
              </a:spcBef>
              <a:spcAft>
                <a:spcPct val="0"/>
              </a:spcAft>
              <a:buClr>
                <a:srgbClr val="000000"/>
              </a:buClr>
              <a:buSzPct val="45000"/>
              <a:buFont typeface="Wingdings" charset="0"/>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solidFill>
                  <a:srgbClr val="000000"/>
                </a:solidFill>
                <a:latin typeface="Times New Roman" charset="0"/>
                <a:ea typeface="ＭＳ Ｐゴシック" charset="0"/>
                <a:cs typeface="msgothic" charset="0"/>
              </a:defRPr>
            </a:lvl9pPr>
          </a:lstStyle>
          <a:p>
            <a:pPr algn="ctr"/>
            <a:r>
              <a:rPr lang="en-GB" b="1" dirty="0">
                <a:solidFill>
                  <a:srgbClr val="0000FF"/>
                </a:solidFill>
                <a:latin typeface="Arial" charset="0"/>
              </a:rPr>
              <a:t>Survival of Cells Irradiated with Carbon Ions</a:t>
            </a:r>
            <a:br>
              <a:rPr lang="en-GB" b="1" dirty="0">
                <a:solidFill>
                  <a:srgbClr val="0000FF"/>
                </a:solidFill>
                <a:latin typeface="Arial" charset="0"/>
              </a:rPr>
            </a:br>
            <a:r>
              <a:rPr lang="en-GB" b="1" dirty="0">
                <a:solidFill>
                  <a:srgbClr val="0000FF"/>
                </a:solidFill>
                <a:latin typeface="Arial" charset="0"/>
              </a:rPr>
              <a:t>in </a:t>
            </a:r>
            <a:r>
              <a:rPr lang="en-GB" b="1" dirty="0" err="1">
                <a:solidFill>
                  <a:srgbClr val="0000FF"/>
                </a:solidFill>
                <a:latin typeface="Arial" charset="0"/>
              </a:rPr>
              <a:t>Oxic</a:t>
            </a:r>
            <a:r>
              <a:rPr lang="en-GB" b="1" dirty="0">
                <a:solidFill>
                  <a:srgbClr val="0000FF"/>
                </a:solidFill>
                <a:latin typeface="Arial" charset="0"/>
              </a:rPr>
              <a:t> (red curves) and Hypoxic conditions (blue curves) </a:t>
            </a:r>
          </a:p>
          <a:p>
            <a:pPr algn="ctr"/>
            <a:r>
              <a:rPr lang="en-GB" b="1" dirty="0">
                <a:solidFill>
                  <a:srgbClr val="0000FF"/>
                </a:solidFill>
                <a:latin typeface="Arial" charset="0"/>
              </a:rPr>
              <a:t>for Two Different LETs</a:t>
            </a:r>
          </a:p>
        </p:txBody>
      </p:sp>
      <p:pic>
        <p:nvPicPr>
          <p:cNvPr id="307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376480" y="1513578"/>
            <a:ext cx="7439040" cy="4893634"/>
          </a:xfrm>
          <a:prstGeom prst="rect">
            <a:avLst/>
          </a:prstGeom>
          <a:noFill/>
          <a:ln>
            <a:noFill/>
          </a:ln>
          <a:effectLst/>
          <a:extLst>
            <a:ext uri="{909E8E84-426E-40dd-AFC4-6F175D3DCCD1}">
              <a14:hiddenFill xmlns:a14="http://schemas.microsoft.com/office/drawing/2010/main" xmlns="">
                <a:blipFill dpi="0" rotWithShape="0">
                  <a:blip/>
                  <a:srcRect/>
                  <a:stretch>
                    <a:fillRect/>
                  </a:stretch>
                </a:blipFill>
              </a14:hiddenFill>
            </a:ext>
            <a:ext uri="{91240B29-F687-4f45-9708-019B960494DF}">
              <a14:hiddenLine xmlns:a14="http://schemas.microsoft.com/office/drawing/2010/main" xmlns="" w="9525">
                <a:solidFill>
                  <a:srgbClr val="FFFFFF"/>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pic>
      <p:sp>
        <p:nvSpPr>
          <p:cNvPr id="3076" name="Text Box 4"/>
          <p:cNvSpPr txBox="1">
            <a:spLocks noChangeArrowheads="1"/>
          </p:cNvSpPr>
          <p:nvPr/>
        </p:nvSpPr>
        <p:spPr bwMode="auto">
          <a:xfrm>
            <a:off x="6687162" y="6541618"/>
            <a:ext cx="3918240" cy="231864"/>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FFFFFF"/>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0" tIns="0" rIns="0" bIns="0"/>
          <a:lstStyle>
            <a:lvl1pPr>
              <a:tabLst>
                <a:tab pos="723900" algn="l"/>
                <a:tab pos="1447800" algn="l"/>
                <a:tab pos="2171700" algn="l"/>
                <a:tab pos="2895600" algn="l"/>
                <a:tab pos="3619500" algn="l"/>
              </a:tabLst>
              <a:defRPr sz="2400">
                <a:solidFill>
                  <a:srgbClr val="000000"/>
                </a:solidFill>
                <a:latin typeface="Times New Roman" charset="0"/>
                <a:ea typeface="ＭＳ Ｐゴシック" charset="0"/>
                <a:cs typeface="msgothic" charset="0"/>
              </a:defRPr>
            </a:lvl1pPr>
            <a:lvl2pPr>
              <a:tabLst>
                <a:tab pos="723900" algn="l"/>
                <a:tab pos="1447800" algn="l"/>
                <a:tab pos="2171700" algn="l"/>
                <a:tab pos="2895600" algn="l"/>
                <a:tab pos="3619500" algn="l"/>
              </a:tabLst>
              <a:defRPr sz="2400">
                <a:solidFill>
                  <a:srgbClr val="000000"/>
                </a:solidFill>
                <a:latin typeface="Times New Roman" charset="0"/>
                <a:ea typeface="ＭＳ Ｐゴシック" charset="0"/>
                <a:cs typeface="msgothic" charset="0"/>
              </a:defRPr>
            </a:lvl2pPr>
            <a:lvl3pPr>
              <a:tabLst>
                <a:tab pos="723900" algn="l"/>
                <a:tab pos="1447800" algn="l"/>
                <a:tab pos="2171700" algn="l"/>
                <a:tab pos="2895600" algn="l"/>
                <a:tab pos="3619500" algn="l"/>
              </a:tabLst>
              <a:defRPr sz="2400">
                <a:solidFill>
                  <a:srgbClr val="000000"/>
                </a:solidFill>
                <a:latin typeface="Times New Roman" charset="0"/>
                <a:ea typeface="ＭＳ Ｐゴシック" charset="0"/>
                <a:cs typeface="msgothic" charset="0"/>
              </a:defRPr>
            </a:lvl3pPr>
            <a:lvl4pPr>
              <a:tabLst>
                <a:tab pos="723900" algn="l"/>
                <a:tab pos="1447800" algn="l"/>
                <a:tab pos="2171700" algn="l"/>
                <a:tab pos="2895600" algn="l"/>
                <a:tab pos="3619500" algn="l"/>
              </a:tabLst>
              <a:defRPr sz="2400">
                <a:solidFill>
                  <a:srgbClr val="000000"/>
                </a:solidFill>
                <a:latin typeface="Times New Roman" charset="0"/>
                <a:ea typeface="ＭＳ Ｐゴシック" charset="0"/>
                <a:cs typeface="msgothic" charset="0"/>
              </a:defRPr>
            </a:lvl4pPr>
            <a:lvl5pPr>
              <a:tabLst>
                <a:tab pos="723900" algn="l"/>
                <a:tab pos="1447800" algn="l"/>
                <a:tab pos="2171700" algn="l"/>
                <a:tab pos="2895600" algn="l"/>
                <a:tab pos="3619500" algn="l"/>
              </a:tabLst>
              <a:defRPr sz="2400">
                <a:solidFill>
                  <a:srgbClr val="000000"/>
                </a:solidFill>
                <a:latin typeface="Times New Roman" charset="0"/>
                <a:ea typeface="ＭＳ Ｐゴシック" charset="0"/>
                <a:cs typeface="msgothic" charset="0"/>
              </a:defRPr>
            </a:lvl5pPr>
            <a:lvl6pPr marL="1536700" indent="-215900" fontAlgn="base" hangingPunct="0">
              <a:lnSpc>
                <a:spcPct val="93000"/>
              </a:lnSpc>
              <a:spcBef>
                <a:spcPct val="0"/>
              </a:spcBef>
              <a:spcAft>
                <a:spcPct val="0"/>
              </a:spcAft>
              <a:buClr>
                <a:srgbClr val="000000"/>
              </a:buClr>
              <a:buSzPct val="45000"/>
              <a:buFont typeface="Wingdings" charset="0"/>
              <a:tabLst>
                <a:tab pos="723900" algn="l"/>
                <a:tab pos="1447800" algn="l"/>
                <a:tab pos="2171700" algn="l"/>
                <a:tab pos="2895600" algn="l"/>
                <a:tab pos="3619500" algn="l"/>
              </a:tabLst>
              <a:defRPr sz="2400">
                <a:solidFill>
                  <a:srgbClr val="000000"/>
                </a:solidFill>
                <a:latin typeface="Times New Roman" charset="0"/>
                <a:ea typeface="ＭＳ Ｐゴシック" charset="0"/>
                <a:cs typeface="msgothic" charset="0"/>
              </a:defRPr>
            </a:lvl6pPr>
            <a:lvl7pPr marL="1993900" indent="-215900" fontAlgn="base" hangingPunct="0">
              <a:lnSpc>
                <a:spcPct val="93000"/>
              </a:lnSpc>
              <a:spcBef>
                <a:spcPct val="0"/>
              </a:spcBef>
              <a:spcAft>
                <a:spcPct val="0"/>
              </a:spcAft>
              <a:buClr>
                <a:srgbClr val="000000"/>
              </a:buClr>
              <a:buSzPct val="45000"/>
              <a:buFont typeface="Wingdings" charset="0"/>
              <a:tabLst>
                <a:tab pos="723900" algn="l"/>
                <a:tab pos="1447800" algn="l"/>
                <a:tab pos="2171700" algn="l"/>
                <a:tab pos="2895600" algn="l"/>
                <a:tab pos="3619500" algn="l"/>
              </a:tabLst>
              <a:defRPr sz="2400">
                <a:solidFill>
                  <a:srgbClr val="000000"/>
                </a:solidFill>
                <a:latin typeface="Times New Roman" charset="0"/>
                <a:ea typeface="ＭＳ Ｐゴシック" charset="0"/>
                <a:cs typeface="msgothic" charset="0"/>
              </a:defRPr>
            </a:lvl7pPr>
            <a:lvl8pPr marL="2451100" indent="-215900" fontAlgn="base" hangingPunct="0">
              <a:lnSpc>
                <a:spcPct val="93000"/>
              </a:lnSpc>
              <a:spcBef>
                <a:spcPct val="0"/>
              </a:spcBef>
              <a:spcAft>
                <a:spcPct val="0"/>
              </a:spcAft>
              <a:buClr>
                <a:srgbClr val="000000"/>
              </a:buClr>
              <a:buSzPct val="45000"/>
              <a:buFont typeface="Wingdings" charset="0"/>
              <a:tabLst>
                <a:tab pos="723900" algn="l"/>
                <a:tab pos="1447800" algn="l"/>
                <a:tab pos="2171700" algn="l"/>
                <a:tab pos="2895600" algn="l"/>
                <a:tab pos="3619500" algn="l"/>
              </a:tabLst>
              <a:defRPr sz="2400">
                <a:solidFill>
                  <a:srgbClr val="000000"/>
                </a:solidFill>
                <a:latin typeface="Times New Roman" charset="0"/>
                <a:ea typeface="ＭＳ Ｐゴシック" charset="0"/>
                <a:cs typeface="msgothic" charset="0"/>
              </a:defRPr>
            </a:lvl8pPr>
            <a:lvl9pPr marL="2908300" indent="-215900" fontAlgn="base" hangingPunct="0">
              <a:lnSpc>
                <a:spcPct val="93000"/>
              </a:lnSpc>
              <a:spcBef>
                <a:spcPct val="0"/>
              </a:spcBef>
              <a:spcAft>
                <a:spcPct val="0"/>
              </a:spcAft>
              <a:buClr>
                <a:srgbClr val="000000"/>
              </a:buClr>
              <a:buSzPct val="45000"/>
              <a:buFont typeface="Wingdings" charset="0"/>
              <a:tabLst>
                <a:tab pos="723900" algn="l"/>
                <a:tab pos="1447800" algn="l"/>
                <a:tab pos="2171700" algn="l"/>
                <a:tab pos="2895600" algn="l"/>
                <a:tab pos="3619500" algn="l"/>
              </a:tabLst>
              <a:defRPr sz="2400">
                <a:solidFill>
                  <a:srgbClr val="000000"/>
                </a:solidFill>
                <a:latin typeface="Times New Roman" charset="0"/>
                <a:ea typeface="ＭＳ Ｐゴシック" charset="0"/>
                <a:cs typeface="msgothic" charset="0"/>
              </a:defRPr>
            </a:lvl9pPr>
          </a:lstStyle>
          <a:p>
            <a:r>
              <a:rPr lang="en-GB" sz="1100" b="1" dirty="0" err="1">
                <a:latin typeface="Arial" charset="0"/>
              </a:rPr>
              <a:t>Antonovic</a:t>
            </a:r>
            <a:r>
              <a:rPr lang="en-GB" sz="1100" b="1" dirty="0">
                <a:latin typeface="Arial" charset="0"/>
              </a:rPr>
              <a:t> L et al. J </a:t>
            </a:r>
            <a:r>
              <a:rPr lang="en-GB" sz="1100" b="1" dirty="0" err="1">
                <a:latin typeface="Arial" charset="0"/>
              </a:rPr>
              <a:t>Radiat</a:t>
            </a:r>
            <a:r>
              <a:rPr lang="en-GB" sz="1100" b="1" dirty="0">
                <a:latin typeface="Arial" charset="0"/>
              </a:rPr>
              <a:t> Res 2013;54:18-26</a:t>
            </a:r>
          </a:p>
        </p:txBody>
      </p:sp>
    </p:spTree>
    <p:extLst>
      <p:ext uri="{BB962C8B-B14F-4D97-AF65-F5344CB8AC3E}">
        <p14:creationId xmlns:p14="http://schemas.microsoft.com/office/powerpoint/2010/main" val="3019290656"/>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5"/>
          <p:cNvSpPr>
            <a:spLocks noGrp="1"/>
          </p:cNvSpPr>
          <p:nvPr>
            <p:ph type="sldNum" sz="quarter" idx="12"/>
          </p:nvPr>
        </p:nvSpPr>
        <p:spPr>
          <a:xfrm>
            <a:off x="8077200" y="6248400"/>
            <a:ext cx="1905000" cy="457200"/>
          </a:xfrm>
        </p:spPr>
        <p:txBody>
          <a:bodyPr/>
          <a:lstStyle/>
          <a:p>
            <a:fld id="{B7492E9B-7309-C148-943B-A5AA5C01848C}" type="slidenum">
              <a:rPr lang="en-US">
                <a:solidFill>
                  <a:schemeClr val="tx1"/>
                </a:solidFill>
              </a:rPr>
              <a:pPr/>
              <a:t>12</a:t>
            </a:fld>
            <a:endParaRPr lang="en-US" dirty="0">
              <a:solidFill>
                <a:schemeClr val="tx1"/>
              </a:solidFill>
            </a:endParaRPr>
          </a:p>
        </p:txBody>
      </p:sp>
      <p:sp>
        <p:nvSpPr>
          <p:cNvPr id="3" name="Rectangle 2"/>
          <p:cNvSpPr txBox="1">
            <a:spLocks noChangeArrowheads="1"/>
          </p:cNvSpPr>
          <p:nvPr/>
        </p:nvSpPr>
        <p:spPr>
          <a:xfrm>
            <a:off x="1391718" y="-47670"/>
            <a:ext cx="9276282" cy="948872"/>
          </a:xfrm>
          <a:prstGeom prst="rect">
            <a:avLst/>
          </a:prstGeom>
        </p:spPr>
        <p:txBody>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sz="4000" b="1" dirty="0">
                <a:solidFill>
                  <a:srgbClr val="0000FF"/>
                </a:solidFill>
                <a:effectLst>
                  <a:outerShdw blurRad="50800" dist="38100" dir="2700000" algn="tl" rotWithShape="0">
                    <a:prstClr val="black">
                      <a:alpha val="40000"/>
                    </a:prstClr>
                  </a:outerShdw>
                </a:effectLst>
                <a:latin typeface="Arial"/>
                <a:cs typeface="Arial"/>
              </a:rPr>
              <a:t>What Does Hadron Mean to UK</a:t>
            </a:r>
          </a:p>
        </p:txBody>
      </p:sp>
      <p:sp>
        <p:nvSpPr>
          <p:cNvPr id="4" name="Rectangle 3"/>
          <p:cNvSpPr txBox="1">
            <a:spLocks noChangeArrowheads="1"/>
          </p:cNvSpPr>
          <p:nvPr/>
        </p:nvSpPr>
        <p:spPr>
          <a:xfrm>
            <a:off x="1524001" y="772021"/>
            <a:ext cx="8582925" cy="5610967"/>
          </a:xfrm>
          <a:prstGeom prst="rect">
            <a:avLst/>
          </a:prstGeom>
        </p:spPr>
        <p:txBody>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nSpc>
                <a:spcPct val="90000"/>
              </a:lnSpc>
            </a:pPr>
            <a:r>
              <a:rPr lang="en-US" sz="2800" dirty="0">
                <a:latin typeface="Arial"/>
                <a:cs typeface="Arial"/>
              </a:rPr>
              <a:t>UK is a unique place that could lead by bringing a laser driven technology to produce ions to the clinic: strengths in physics, engineering, science, and medicine</a:t>
            </a:r>
          </a:p>
          <a:p>
            <a:pPr>
              <a:lnSpc>
                <a:spcPct val="90000"/>
              </a:lnSpc>
            </a:pPr>
            <a:r>
              <a:rPr lang="en-US" sz="2800" dirty="0">
                <a:latin typeface="Arial"/>
                <a:cs typeface="Arial"/>
              </a:rPr>
              <a:t>Hadrons can solve the problem of how to deliver a higher RBE particle, increase tumor control &amp; spare normal tissue at the same time</a:t>
            </a:r>
          </a:p>
          <a:p>
            <a:pPr>
              <a:lnSpc>
                <a:spcPct val="90000"/>
              </a:lnSpc>
            </a:pPr>
            <a:r>
              <a:rPr lang="en-US" sz="2800" dirty="0">
                <a:latin typeface="Arial"/>
                <a:cs typeface="Arial"/>
              </a:rPr>
              <a:t>If we don’t embark on this opportunity now, we risk missing the opportunity to be leaders in the revolution of particle therapy for solid tumors &amp; will struggle  to be passengers</a:t>
            </a:r>
          </a:p>
          <a:p>
            <a:pPr>
              <a:lnSpc>
                <a:spcPct val="90000"/>
              </a:lnSpc>
            </a:pPr>
            <a:r>
              <a:rPr lang="en-US" sz="2800" dirty="0">
                <a:latin typeface="Arial"/>
                <a:cs typeface="Arial"/>
              </a:rPr>
              <a:t>Strategically, we would be in a more advantageous position than relying solely on protons, which may ultimately may be best suited for pediatric and certain tumors</a:t>
            </a:r>
          </a:p>
        </p:txBody>
      </p:sp>
      <p:cxnSp>
        <p:nvCxnSpPr>
          <p:cNvPr id="5" name="Straight Connector 4"/>
          <p:cNvCxnSpPr/>
          <p:nvPr/>
        </p:nvCxnSpPr>
        <p:spPr>
          <a:xfrm flipV="1">
            <a:off x="1524000" y="626622"/>
            <a:ext cx="9144000" cy="39690"/>
          </a:xfrm>
          <a:prstGeom prst="line">
            <a:avLst/>
          </a:prstGeom>
          <a:ln w="38100" cmpd="sng">
            <a:solidFill>
              <a:srgbClr val="FF0000"/>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85625559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a:extLst>
              <a:ext uri="{FF2B5EF4-FFF2-40B4-BE49-F238E27FC236}">
                <a16:creationId xmlns:a16="http://schemas.microsoft.com/office/drawing/2014/main" id="{1BB0BEF0-E3B8-38F6-DBE8-E8291F3EEE21}"/>
              </a:ext>
            </a:extLst>
          </p:cNvPr>
          <p:cNvGrpSpPr/>
          <p:nvPr/>
        </p:nvGrpSpPr>
        <p:grpSpPr>
          <a:xfrm>
            <a:off x="1621376" y="180530"/>
            <a:ext cx="9042867" cy="6472847"/>
            <a:chOff x="891041" y="850720"/>
            <a:chExt cx="7867636" cy="4800948"/>
          </a:xfrm>
        </p:grpSpPr>
        <p:sp>
          <p:nvSpPr>
            <p:cNvPr id="2" name="Oval 1"/>
            <p:cNvSpPr/>
            <p:nvPr/>
          </p:nvSpPr>
          <p:spPr>
            <a:xfrm>
              <a:off x="3720769" y="2457442"/>
              <a:ext cx="1658668" cy="1468980"/>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7" name="Straight Arrow Connector 6"/>
            <p:cNvCxnSpPr/>
            <p:nvPr/>
          </p:nvCxnSpPr>
          <p:spPr>
            <a:xfrm flipH="1">
              <a:off x="4753435" y="1752549"/>
              <a:ext cx="336788" cy="647317"/>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8" name="Straight Arrow Connector 7"/>
            <p:cNvCxnSpPr/>
            <p:nvPr/>
          </p:nvCxnSpPr>
          <p:spPr>
            <a:xfrm flipH="1" flipV="1">
              <a:off x="5404471" y="3621876"/>
              <a:ext cx="638178" cy="254682"/>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9" name="Straight Arrow Connector 8"/>
            <p:cNvCxnSpPr>
              <a:cxnSpLocks/>
            </p:cNvCxnSpPr>
            <p:nvPr/>
          </p:nvCxnSpPr>
          <p:spPr>
            <a:xfrm>
              <a:off x="3369734" y="3489580"/>
              <a:ext cx="391983" cy="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0" name="Straight Arrow Connector 9"/>
            <p:cNvCxnSpPr/>
            <p:nvPr/>
          </p:nvCxnSpPr>
          <p:spPr>
            <a:xfrm>
              <a:off x="3100178" y="2664894"/>
              <a:ext cx="571988" cy="252088"/>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2" name="Straight Arrow Connector 11"/>
            <p:cNvCxnSpPr/>
            <p:nvPr/>
          </p:nvCxnSpPr>
          <p:spPr>
            <a:xfrm flipH="1" flipV="1">
              <a:off x="4732929" y="4140034"/>
              <a:ext cx="377800" cy="507872"/>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1" name="Straight Arrow Connector 10"/>
            <p:cNvCxnSpPr>
              <a:cxnSpLocks/>
            </p:cNvCxnSpPr>
            <p:nvPr/>
          </p:nvCxnSpPr>
          <p:spPr>
            <a:xfrm flipV="1">
              <a:off x="3489764" y="3903208"/>
              <a:ext cx="428273" cy="233413"/>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41" name="TextBox 40"/>
            <p:cNvSpPr txBox="1"/>
            <p:nvPr/>
          </p:nvSpPr>
          <p:spPr>
            <a:xfrm>
              <a:off x="5962405" y="2196340"/>
              <a:ext cx="1985679" cy="251107"/>
            </a:xfrm>
            <a:prstGeom prst="rect">
              <a:avLst/>
            </a:prstGeom>
            <a:noFill/>
          </p:spPr>
          <p:txBody>
            <a:bodyPr wrap="none" rtlCol="0">
              <a:spAutoFit/>
            </a:bodyPr>
            <a:lstStyle/>
            <a:p>
              <a:pPr algn="ctr"/>
              <a:r>
                <a:rPr lang="en-US" sz="1600" b="1" dirty="0"/>
                <a:t>Clinical Biology Research</a:t>
              </a:r>
            </a:p>
          </p:txBody>
        </p:sp>
        <p:sp>
          <p:nvSpPr>
            <p:cNvPr id="42" name="TextBox 41"/>
            <p:cNvSpPr txBox="1"/>
            <p:nvPr/>
          </p:nvSpPr>
          <p:spPr>
            <a:xfrm>
              <a:off x="5799739" y="2399866"/>
              <a:ext cx="2958938" cy="867463"/>
            </a:xfrm>
            <a:prstGeom prst="rect">
              <a:avLst/>
            </a:prstGeom>
            <a:noFill/>
          </p:spPr>
          <p:txBody>
            <a:bodyPr wrap="none" rtlCol="0">
              <a:spAutoFit/>
            </a:bodyPr>
            <a:lstStyle/>
            <a:p>
              <a:r>
                <a:rPr lang="en-US" sz="1000" dirty="0"/>
                <a:t>-</a:t>
              </a:r>
              <a:r>
                <a:rPr lang="en-US" sz="1400" dirty="0"/>
                <a:t>Dose limitations</a:t>
              </a:r>
            </a:p>
            <a:p>
              <a:r>
                <a:rPr lang="en-US" sz="1400" dirty="0"/>
                <a:t>-Toxicity</a:t>
              </a:r>
            </a:p>
            <a:p>
              <a:r>
                <a:rPr lang="en-US" sz="1400" dirty="0"/>
                <a:t>-Which tumor histologies benefit most</a:t>
              </a:r>
            </a:p>
            <a:p>
              <a:r>
                <a:rPr lang="en-US" sz="1400" dirty="0"/>
                <a:t>-Does it overcome tumor microenvironment</a:t>
              </a:r>
            </a:p>
            <a:p>
              <a:r>
                <a:rPr lang="en-US" sz="1400" dirty="0"/>
                <a:t>-Development of new clinical trial design</a:t>
              </a:r>
            </a:p>
          </p:txBody>
        </p:sp>
        <p:sp>
          <p:nvSpPr>
            <p:cNvPr id="40" name="TextBox 39"/>
            <p:cNvSpPr txBox="1"/>
            <p:nvPr/>
          </p:nvSpPr>
          <p:spPr>
            <a:xfrm>
              <a:off x="2157104" y="1278430"/>
              <a:ext cx="1376096" cy="707667"/>
            </a:xfrm>
            <a:prstGeom prst="rect">
              <a:avLst/>
            </a:prstGeom>
            <a:noFill/>
          </p:spPr>
          <p:txBody>
            <a:bodyPr wrap="none" rtlCol="0">
              <a:spAutoFit/>
            </a:bodyPr>
            <a:lstStyle/>
            <a:p>
              <a:r>
                <a:rPr lang="en-US" sz="1000" dirty="0"/>
                <a:t>-</a:t>
              </a:r>
              <a:r>
                <a:rPr lang="en-US" sz="1400" dirty="0"/>
                <a:t>Higher LET</a:t>
              </a:r>
            </a:p>
            <a:p>
              <a:r>
                <a:rPr lang="en-US" sz="1400" dirty="0"/>
                <a:t>-Superior RBE</a:t>
              </a:r>
            </a:p>
            <a:p>
              <a:r>
                <a:rPr lang="en-US" sz="1400" dirty="0"/>
                <a:t>-Low OER</a:t>
              </a:r>
            </a:p>
            <a:p>
              <a:r>
                <a:rPr lang="en-US" sz="1400" dirty="0"/>
                <a:t>-Narrow penumbra</a:t>
              </a:r>
            </a:p>
          </p:txBody>
        </p:sp>
        <p:sp>
          <p:nvSpPr>
            <p:cNvPr id="45" name="TextBox 44"/>
            <p:cNvSpPr txBox="1"/>
            <p:nvPr/>
          </p:nvSpPr>
          <p:spPr>
            <a:xfrm>
              <a:off x="1796411" y="855087"/>
              <a:ext cx="2665555" cy="433731"/>
            </a:xfrm>
            <a:prstGeom prst="rect">
              <a:avLst/>
            </a:prstGeom>
            <a:noFill/>
          </p:spPr>
          <p:txBody>
            <a:bodyPr wrap="none" rtlCol="0">
              <a:spAutoFit/>
            </a:bodyPr>
            <a:lstStyle/>
            <a:p>
              <a:pPr algn="ctr"/>
              <a:r>
                <a:rPr lang="en-US" sz="1600" b="1" dirty="0"/>
                <a:t>Superior Dose Depth Distribution </a:t>
              </a:r>
            </a:p>
            <a:p>
              <a:pPr algn="ctr"/>
              <a:r>
                <a:rPr lang="en-US" sz="1600" b="1" dirty="0"/>
                <a:t>&amp; Physical Beam Characteristics</a:t>
              </a:r>
            </a:p>
          </p:txBody>
        </p:sp>
        <p:sp>
          <p:nvSpPr>
            <p:cNvPr id="46" name="TextBox 45"/>
            <p:cNvSpPr txBox="1"/>
            <p:nvPr/>
          </p:nvSpPr>
          <p:spPr>
            <a:xfrm>
              <a:off x="3825691" y="2833598"/>
              <a:ext cx="1557627" cy="1095743"/>
            </a:xfrm>
            <a:prstGeom prst="rect">
              <a:avLst/>
            </a:prstGeom>
            <a:noFill/>
          </p:spPr>
          <p:txBody>
            <a:bodyPr wrap="none" rtlCol="0">
              <a:spAutoFit/>
            </a:bodyPr>
            <a:lstStyle/>
            <a:p>
              <a:pPr algn="ctr"/>
              <a:r>
                <a:rPr lang="en-US" b="1" dirty="0"/>
                <a:t>Multidisciplinary</a:t>
              </a:r>
            </a:p>
            <a:p>
              <a:pPr algn="ctr"/>
              <a:r>
                <a:rPr lang="en-US" b="1" dirty="0"/>
                <a:t>UK</a:t>
              </a:r>
              <a:br>
                <a:rPr lang="en-US" b="1" dirty="0"/>
              </a:br>
              <a:r>
                <a:rPr lang="en-US" b="1" dirty="0" err="1"/>
                <a:t>Lhara</a:t>
              </a:r>
              <a:r>
                <a:rPr lang="en-US" b="1" dirty="0"/>
                <a:t>- Ion</a:t>
              </a:r>
            </a:p>
            <a:p>
              <a:pPr algn="ctr"/>
              <a:r>
                <a:rPr lang="en-US" b="1" dirty="0"/>
                <a:t>Therapy </a:t>
              </a:r>
            </a:p>
            <a:p>
              <a:pPr algn="ctr"/>
              <a:r>
                <a:rPr lang="en-US" b="1" dirty="0"/>
                <a:t>Program</a:t>
              </a:r>
            </a:p>
          </p:txBody>
        </p:sp>
        <p:sp>
          <p:nvSpPr>
            <p:cNvPr id="48" name="TextBox 47"/>
            <p:cNvSpPr txBox="1"/>
            <p:nvPr/>
          </p:nvSpPr>
          <p:spPr>
            <a:xfrm>
              <a:off x="959886" y="3180876"/>
              <a:ext cx="2002415" cy="218245"/>
            </a:xfrm>
            <a:prstGeom prst="rect">
              <a:avLst/>
            </a:prstGeom>
            <a:noFill/>
          </p:spPr>
          <p:txBody>
            <a:bodyPr wrap="none" rtlCol="0">
              <a:spAutoFit/>
            </a:bodyPr>
            <a:lstStyle/>
            <a:p>
              <a:pPr algn="ctr">
                <a:lnSpc>
                  <a:spcPct val="80000"/>
                </a:lnSpc>
              </a:pPr>
              <a:r>
                <a:rPr lang="en-US" sz="1600" b="1" dirty="0"/>
                <a:t>Radiobiological Research</a:t>
              </a:r>
            </a:p>
          </p:txBody>
        </p:sp>
        <p:sp>
          <p:nvSpPr>
            <p:cNvPr id="52" name="TextBox 51"/>
            <p:cNvSpPr txBox="1"/>
            <p:nvPr/>
          </p:nvSpPr>
          <p:spPr>
            <a:xfrm>
              <a:off x="891041" y="3315485"/>
              <a:ext cx="2664663" cy="867463"/>
            </a:xfrm>
            <a:prstGeom prst="rect">
              <a:avLst/>
            </a:prstGeom>
            <a:noFill/>
          </p:spPr>
          <p:txBody>
            <a:bodyPr wrap="none" rtlCol="0">
              <a:spAutoFit/>
            </a:bodyPr>
            <a:lstStyle/>
            <a:p>
              <a:r>
                <a:rPr lang="en-US" sz="1000" dirty="0"/>
                <a:t>-</a:t>
              </a:r>
              <a:r>
                <a:rPr lang="en-US" sz="1400" dirty="0"/>
                <a:t>Development of radioprotectors</a:t>
              </a:r>
            </a:p>
            <a:p>
              <a:r>
                <a:rPr lang="en-US" sz="1400" dirty="0"/>
                <a:t>-Carbon ion interaction with diff tissues</a:t>
              </a:r>
            </a:p>
            <a:p>
              <a:r>
                <a:rPr lang="en-US" sz="1400" dirty="0"/>
                <a:t>-Metabolism</a:t>
              </a:r>
            </a:p>
            <a:p>
              <a:r>
                <a:rPr lang="en-US" sz="1400" dirty="0"/>
                <a:t>-Microenvironment</a:t>
              </a:r>
            </a:p>
            <a:p>
              <a:r>
                <a:rPr lang="en-US" sz="1400" dirty="0"/>
                <a:t>-CSCs</a:t>
              </a:r>
            </a:p>
          </p:txBody>
        </p:sp>
        <p:sp>
          <p:nvSpPr>
            <p:cNvPr id="49" name="TextBox 48"/>
            <p:cNvSpPr txBox="1"/>
            <p:nvPr/>
          </p:nvSpPr>
          <p:spPr>
            <a:xfrm>
              <a:off x="2311967" y="4080728"/>
              <a:ext cx="1035127" cy="251107"/>
            </a:xfrm>
            <a:prstGeom prst="rect">
              <a:avLst/>
            </a:prstGeom>
            <a:noFill/>
          </p:spPr>
          <p:txBody>
            <a:bodyPr wrap="none" rtlCol="0">
              <a:spAutoFit/>
            </a:bodyPr>
            <a:lstStyle/>
            <a:p>
              <a:pPr algn="ctr"/>
              <a:r>
                <a:rPr lang="en-US" sz="1600" b="1" dirty="0"/>
                <a:t>Engineering</a:t>
              </a:r>
            </a:p>
          </p:txBody>
        </p:sp>
        <p:sp>
          <p:nvSpPr>
            <p:cNvPr id="53" name="TextBox 52"/>
            <p:cNvSpPr txBox="1"/>
            <p:nvPr/>
          </p:nvSpPr>
          <p:spPr>
            <a:xfrm>
              <a:off x="2103359" y="4261760"/>
              <a:ext cx="1183074" cy="388075"/>
            </a:xfrm>
            <a:prstGeom prst="rect">
              <a:avLst/>
            </a:prstGeom>
            <a:noFill/>
          </p:spPr>
          <p:txBody>
            <a:bodyPr wrap="none" rtlCol="0">
              <a:spAutoFit/>
            </a:bodyPr>
            <a:lstStyle/>
            <a:p>
              <a:r>
                <a:rPr lang="en-US" sz="1000" dirty="0"/>
                <a:t>-</a:t>
              </a:r>
              <a:r>
                <a:rPr lang="en-US" sz="1400" dirty="0"/>
                <a:t>Gantry design </a:t>
              </a:r>
            </a:p>
            <a:p>
              <a:r>
                <a:rPr lang="en-US" sz="1400" dirty="0"/>
                <a:t>-Miniaturization</a:t>
              </a:r>
            </a:p>
          </p:txBody>
        </p:sp>
        <p:sp>
          <p:nvSpPr>
            <p:cNvPr id="43" name="TextBox 42"/>
            <p:cNvSpPr txBox="1"/>
            <p:nvPr/>
          </p:nvSpPr>
          <p:spPr>
            <a:xfrm>
              <a:off x="5029684" y="850720"/>
              <a:ext cx="1540110" cy="433731"/>
            </a:xfrm>
            <a:prstGeom prst="rect">
              <a:avLst/>
            </a:prstGeom>
            <a:noFill/>
          </p:spPr>
          <p:txBody>
            <a:bodyPr wrap="none" rtlCol="0">
              <a:spAutoFit/>
            </a:bodyPr>
            <a:lstStyle/>
            <a:p>
              <a:pPr algn="ctr"/>
              <a:r>
                <a:rPr lang="en-US" sz="1600" b="1" dirty="0"/>
                <a:t>Increasing the </a:t>
              </a:r>
            </a:p>
            <a:p>
              <a:pPr algn="ctr"/>
              <a:r>
                <a:rPr lang="en-US" sz="1600" b="1" dirty="0"/>
                <a:t>Patient Experience</a:t>
              </a:r>
            </a:p>
          </p:txBody>
        </p:sp>
        <p:sp>
          <p:nvSpPr>
            <p:cNvPr id="28" name="TextBox 27"/>
            <p:cNvSpPr txBox="1"/>
            <p:nvPr/>
          </p:nvSpPr>
          <p:spPr>
            <a:xfrm>
              <a:off x="5107659" y="1272787"/>
              <a:ext cx="2036390" cy="821807"/>
            </a:xfrm>
            <a:prstGeom prst="rect">
              <a:avLst/>
            </a:prstGeom>
            <a:noFill/>
          </p:spPr>
          <p:txBody>
            <a:bodyPr wrap="none" rtlCol="0">
              <a:spAutoFit/>
            </a:bodyPr>
            <a:lstStyle/>
            <a:p>
              <a:r>
                <a:rPr lang="en-US" sz="1400" dirty="0"/>
                <a:t>-New </a:t>
              </a:r>
              <a:r>
                <a:rPr lang="en-US" sz="1400" dirty="0" err="1"/>
                <a:t>Lhara</a:t>
              </a:r>
              <a:r>
                <a:rPr lang="en-US" sz="1400" dirty="0"/>
                <a:t> Ion therapy </a:t>
              </a:r>
            </a:p>
            <a:p>
              <a:r>
                <a:rPr lang="en-US" sz="1400" dirty="0"/>
                <a:t>-Less toxicity</a:t>
              </a:r>
            </a:p>
            <a:p>
              <a:r>
                <a:rPr lang="en-US" sz="1400" dirty="0"/>
                <a:t>-Given in short period of time</a:t>
              </a:r>
            </a:p>
            <a:p>
              <a:r>
                <a:rPr lang="en-US" sz="1400" dirty="0"/>
                <a:t>-Cost effectiveness research</a:t>
              </a:r>
            </a:p>
            <a:p>
              <a:endParaRPr lang="en-US" sz="1000" dirty="0"/>
            </a:p>
          </p:txBody>
        </p:sp>
        <p:sp>
          <p:nvSpPr>
            <p:cNvPr id="44" name="TextBox 43"/>
            <p:cNvSpPr txBox="1"/>
            <p:nvPr/>
          </p:nvSpPr>
          <p:spPr>
            <a:xfrm>
              <a:off x="6141468" y="3538004"/>
              <a:ext cx="1968777" cy="251107"/>
            </a:xfrm>
            <a:prstGeom prst="rect">
              <a:avLst/>
            </a:prstGeom>
            <a:noFill/>
          </p:spPr>
          <p:txBody>
            <a:bodyPr wrap="none" rtlCol="0">
              <a:spAutoFit/>
            </a:bodyPr>
            <a:lstStyle/>
            <a:p>
              <a:pPr algn="ctr"/>
              <a:r>
                <a:rPr lang="en-US" sz="1600" b="1" dirty="0"/>
                <a:t>Clinical Physics Research</a:t>
              </a:r>
            </a:p>
          </p:txBody>
        </p:sp>
        <p:sp>
          <p:nvSpPr>
            <p:cNvPr id="30" name="TextBox 29"/>
            <p:cNvSpPr txBox="1"/>
            <p:nvPr/>
          </p:nvSpPr>
          <p:spPr>
            <a:xfrm>
              <a:off x="6092716" y="3751876"/>
              <a:ext cx="2102666" cy="707667"/>
            </a:xfrm>
            <a:prstGeom prst="rect">
              <a:avLst/>
            </a:prstGeom>
            <a:noFill/>
          </p:spPr>
          <p:txBody>
            <a:bodyPr wrap="none" rtlCol="0">
              <a:spAutoFit/>
            </a:bodyPr>
            <a:lstStyle/>
            <a:p>
              <a:r>
                <a:rPr lang="en-US" sz="1400" dirty="0"/>
                <a:t>-Dose and treatment planning </a:t>
              </a:r>
            </a:p>
            <a:p>
              <a:r>
                <a:rPr lang="en-US" sz="1400" dirty="0"/>
                <a:t>-Development of IMCT</a:t>
              </a:r>
            </a:p>
            <a:p>
              <a:r>
                <a:rPr lang="en-US" sz="1400" dirty="0"/>
                <a:t>-Absorbed Dose Calculations</a:t>
              </a:r>
            </a:p>
            <a:p>
              <a:r>
                <a:rPr lang="en-US" sz="1400" dirty="0"/>
                <a:t>-Modeling RBE</a:t>
              </a:r>
            </a:p>
          </p:txBody>
        </p:sp>
        <p:grpSp>
          <p:nvGrpSpPr>
            <p:cNvPr id="5" name="Group 4"/>
            <p:cNvGrpSpPr/>
            <p:nvPr/>
          </p:nvGrpSpPr>
          <p:grpSpPr>
            <a:xfrm>
              <a:off x="4642758" y="4744727"/>
              <a:ext cx="1483096" cy="728501"/>
              <a:chOff x="4718958" y="4744727"/>
              <a:chExt cx="1483096" cy="728501"/>
            </a:xfrm>
          </p:grpSpPr>
          <p:sp>
            <p:nvSpPr>
              <p:cNvPr id="31" name="TextBox 30"/>
              <p:cNvSpPr txBox="1"/>
              <p:nvPr/>
            </p:nvSpPr>
            <p:spPr>
              <a:xfrm>
                <a:off x="4939673" y="4744727"/>
                <a:ext cx="894264" cy="433731"/>
              </a:xfrm>
              <a:prstGeom prst="rect">
                <a:avLst/>
              </a:prstGeom>
              <a:noFill/>
            </p:spPr>
            <p:txBody>
              <a:bodyPr wrap="none" rtlCol="0">
                <a:spAutoFit/>
              </a:bodyPr>
              <a:lstStyle/>
              <a:p>
                <a:pPr algn="ctr"/>
                <a:r>
                  <a:rPr lang="en-US" sz="1600" b="1" dirty="0"/>
                  <a:t>Radiology</a:t>
                </a:r>
              </a:p>
              <a:p>
                <a:pPr algn="ctr"/>
                <a:endParaRPr lang="en-US" sz="1600" b="1" dirty="0"/>
              </a:p>
            </p:txBody>
          </p:sp>
          <p:sp>
            <p:nvSpPr>
              <p:cNvPr id="32" name="TextBox 31"/>
              <p:cNvSpPr txBox="1"/>
              <p:nvPr/>
            </p:nvSpPr>
            <p:spPr>
              <a:xfrm>
                <a:off x="4718958" y="4925357"/>
                <a:ext cx="1483096" cy="547871"/>
              </a:xfrm>
              <a:prstGeom prst="rect">
                <a:avLst/>
              </a:prstGeom>
              <a:noFill/>
            </p:spPr>
            <p:txBody>
              <a:bodyPr wrap="none" rtlCol="0">
                <a:spAutoFit/>
              </a:bodyPr>
              <a:lstStyle/>
              <a:p>
                <a:r>
                  <a:rPr lang="en-US" sz="1000" dirty="0"/>
                  <a:t>-</a:t>
                </a:r>
                <a:r>
                  <a:rPr lang="en-US" sz="1400" dirty="0" err="1"/>
                  <a:t>Ionacoustic</a:t>
                </a:r>
                <a:r>
                  <a:rPr lang="en-US" sz="1400" dirty="0"/>
                  <a:t> Imaging</a:t>
                </a:r>
              </a:p>
              <a:p>
                <a:r>
                  <a:rPr lang="en-US" sz="1000" dirty="0"/>
                  <a:t>-</a:t>
                </a:r>
                <a:r>
                  <a:rPr lang="en-US" sz="1400" dirty="0"/>
                  <a:t>Positron imaging</a:t>
                </a:r>
              </a:p>
              <a:p>
                <a:r>
                  <a:rPr lang="en-US" sz="1400" dirty="0"/>
                  <a:t>-Dose distribution</a:t>
                </a:r>
              </a:p>
            </p:txBody>
          </p:sp>
        </p:grpSp>
        <p:cxnSp>
          <p:nvCxnSpPr>
            <p:cNvPr id="33" name="Straight Arrow Connector 32"/>
            <p:cNvCxnSpPr/>
            <p:nvPr/>
          </p:nvCxnSpPr>
          <p:spPr>
            <a:xfrm flipV="1">
              <a:off x="3880328" y="4087822"/>
              <a:ext cx="367355" cy="54505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35" name="TextBox 34"/>
            <p:cNvSpPr txBox="1"/>
            <p:nvPr/>
          </p:nvSpPr>
          <p:spPr>
            <a:xfrm>
              <a:off x="2747369" y="4731319"/>
              <a:ext cx="1384130" cy="251107"/>
            </a:xfrm>
            <a:prstGeom prst="rect">
              <a:avLst/>
            </a:prstGeom>
            <a:noFill/>
          </p:spPr>
          <p:txBody>
            <a:bodyPr wrap="none" rtlCol="0">
              <a:spAutoFit/>
            </a:bodyPr>
            <a:lstStyle/>
            <a:p>
              <a:r>
                <a:rPr lang="en-US" sz="1600" b="1" dirty="0"/>
                <a:t>Material Science</a:t>
              </a:r>
            </a:p>
          </p:txBody>
        </p:sp>
        <p:sp>
          <p:nvSpPr>
            <p:cNvPr id="36" name="TextBox 35"/>
            <p:cNvSpPr txBox="1"/>
            <p:nvPr/>
          </p:nvSpPr>
          <p:spPr>
            <a:xfrm>
              <a:off x="2620474" y="4944001"/>
              <a:ext cx="1945222" cy="707667"/>
            </a:xfrm>
            <a:prstGeom prst="rect">
              <a:avLst/>
            </a:prstGeom>
            <a:noFill/>
          </p:spPr>
          <p:txBody>
            <a:bodyPr wrap="square" rtlCol="0">
              <a:spAutoFit/>
            </a:bodyPr>
            <a:lstStyle/>
            <a:p>
              <a:r>
                <a:rPr lang="en-US" sz="1400" dirty="0"/>
                <a:t>-Target Production</a:t>
              </a:r>
            </a:p>
            <a:p>
              <a:r>
                <a:rPr lang="en-US" sz="1000" dirty="0"/>
                <a:t>-</a:t>
              </a:r>
              <a:r>
                <a:rPr lang="en-US" sz="1400" dirty="0"/>
                <a:t>Substance lighter than </a:t>
              </a:r>
            </a:p>
            <a:p>
              <a:r>
                <a:rPr lang="en-US" sz="1400" dirty="0"/>
                <a:t>  concrete, but just as effective</a:t>
              </a:r>
            </a:p>
          </p:txBody>
        </p:sp>
        <p:cxnSp>
          <p:nvCxnSpPr>
            <p:cNvPr id="37" name="Straight Arrow Connector 36"/>
            <p:cNvCxnSpPr>
              <a:cxnSpLocks/>
            </p:cNvCxnSpPr>
            <p:nvPr/>
          </p:nvCxnSpPr>
          <p:spPr>
            <a:xfrm flipH="1" flipV="1">
              <a:off x="5168043" y="3963001"/>
              <a:ext cx="874605" cy="59656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50" name="TextBox 49"/>
            <p:cNvSpPr txBox="1"/>
            <p:nvPr/>
          </p:nvSpPr>
          <p:spPr>
            <a:xfrm>
              <a:off x="6212826" y="4559561"/>
              <a:ext cx="1341731" cy="251107"/>
            </a:xfrm>
            <a:prstGeom prst="rect">
              <a:avLst/>
            </a:prstGeom>
            <a:noFill/>
          </p:spPr>
          <p:txBody>
            <a:bodyPr wrap="none" rtlCol="0">
              <a:spAutoFit/>
            </a:bodyPr>
            <a:lstStyle/>
            <a:p>
              <a:pPr algn="ctr"/>
              <a:r>
                <a:rPr lang="en-US" sz="1600" b="1" dirty="0"/>
                <a:t>STFC/UKRI/ITRF</a:t>
              </a:r>
            </a:p>
          </p:txBody>
        </p:sp>
        <p:sp>
          <p:nvSpPr>
            <p:cNvPr id="51" name="TextBox 50"/>
            <p:cNvSpPr txBox="1"/>
            <p:nvPr/>
          </p:nvSpPr>
          <p:spPr>
            <a:xfrm>
              <a:off x="6212826" y="4767421"/>
              <a:ext cx="2306288" cy="643749"/>
            </a:xfrm>
            <a:prstGeom prst="rect">
              <a:avLst/>
            </a:prstGeom>
            <a:noFill/>
          </p:spPr>
          <p:txBody>
            <a:bodyPr wrap="none" rtlCol="0">
              <a:spAutoFit/>
            </a:bodyPr>
            <a:lstStyle/>
            <a:p>
              <a:pPr>
                <a:lnSpc>
                  <a:spcPct val="90000"/>
                </a:lnSpc>
              </a:pPr>
              <a:r>
                <a:rPr lang="en-US" sz="1000" dirty="0"/>
                <a:t>-</a:t>
              </a:r>
              <a:r>
                <a:rPr lang="en-US" sz="1400" dirty="0"/>
                <a:t>Beam Production</a:t>
              </a:r>
            </a:p>
            <a:p>
              <a:pPr>
                <a:lnSpc>
                  <a:spcPct val="90000"/>
                </a:lnSpc>
              </a:pPr>
              <a:r>
                <a:rPr lang="en-US" sz="1400" dirty="0"/>
                <a:t>-Beam Delivery</a:t>
              </a:r>
            </a:p>
            <a:p>
              <a:pPr>
                <a:lnSpc>
                  <a:spcPct val="90000"/>
                </a:lnSpc>
              </a:pPr>
              <a:r>
                <a:rPr lang="en-US" sz="1400" dirty="0"/>
                <a:t>-Accelerator miniaturization</a:t>
              </a:r>
            </a:p>
            <a:p>
              <a:pPr>
                <a:lnSpc>
                  <a:spcPct val="90000"/>
                </a:lnSpc>
              </a:pPr>
              <a:r>
                <a:rPr lang="en-US" sz="1400" dirty="0"/>
                <a:t>-Active and Passive Beam Shaping</a:t>
              </a:r>
            </a:p>
          </p:txBody>
        </p:sp>
        <p:sp>
          <p:nvSpPr>
            <p:cNvPr id="54" name="TextBox 53"/>
            <p:cNvSpPr txBox="1"/>
            <p:nvPr/>
          </p:nvSpPr>
          <p:spPr>
            <a:xfrm>
              <a:off x="2015023" y="2251176"/>
              <a:ext cx="693264" cy="251107"/>
            </a:xfrm>
            <a:prstGeom prst="rect">
              <a:avLst/>
            </a:prstGeom>
            <a:noFill/>
          </p:spPr>
          <p:txBody>
            <a:bodyPr wrap="none" rtlCol="0">
              <a:spAutoFit/>
            </a:bodyPr>
            <a:lstStyle/>
            <a:p>
              <a:pPr algn="ctr"/>
              <a:r>
                <a:rPr lang="en-US" sz="1600" b="1" dirty="0"/>
                <a:t>Physics</a:t>
              </a:r>
            </a:p>
          </p:txBody>
        </p:sp>
        <p:sp>
          <p:nvSpPr>
            <p:cNvPr id="55" name="TextBox 54"/>
            <p:cNvSpPr txBox="1"/>
            <p:nvPr/>
          </p:nvSpPr>
          <p:spPr>
            <a:xfrm>
              <a:off x="1623529" y="2446704"/>
              <a:ext cx="1613414" cy="388075"/>
            </a:xfrm>
            <a:prstGeom prst="rect">
              <a:avLst/>
            </a:prstGeom>
            <a:noFill/>
          </p:spPr>
          <p:txBody>
            <a:bodyPr wrap="none" rtlCol="0">
              <a:spAutoFit/>
            </a:bodyPr>
            <a:lstStyle/>
            <a:p>
              <a:r>
                <a:rPr lang="en-US" sz="1000" dirty="0"/>
                <a:t>-</a:t>
              </a:r>
              <a:r>
                <a:rPr lang="en-US" sz="1400" dirty="0"/>
                <a:t>Beam characterization</a:t>
              </a:r>
            </a:p>
            <a:p>
              <a:r>
                <a:rPr lang="en-US" sz="1400" dirty="0"/>
                <a:t>-Beam heterogeneity</a:t>
              </a:r>
            </a:p>
          </p:txBody>
        </p:sp>
        <p:cxnSp>
          <p:nvCxnSpPr>
            <p:cNvPr id="56" name="Straight Arrow Connector 55"/>
            <p:cNvCxnSpPr>
              <a:cxnSpLocks/>
            </p:cNvCxnSpPr>
            <p:nvPr/>
          </p:nvCxnSpPr>
          <p:spPr>
            <a:xfrm>
              <a:off x="3641363" y="1704687"/>
              <a:ext cx="456343" cy="591355"/>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59" name="Straight Arrow Connector 58"/>
            <p:cNvCxnSpPr/>
            <p:nvPr/>
          </p:nvCxnSpPr>
          <p:spPr>
            <a:xfrm flipH="1">
              <a:off x="5303590" y="2343566"/>
              <a:ext cx="542714" cy="241059"/>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grpSp>
    </p:spTree>
    <p:extLst>
      <p:ext uri="{BB962C8B-B14F-4D97-AF65-F5344CB8AC3E}">
        <p14:creationId xmlns:p14="http://schemas.microsoft.com/office/powerpoint/2010/main" val="163113927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0A421B-8403-1CAA-56F9-DEA90E68A0CD}"/>
              </a:ext>
            </a:extLst>
          </p:cNvPr>
          <p:cNvSpPr>
            <a:spLocks noGrp="1"/>
          </p:cNvSpPr>
          <p:nvPr>
            <p:ph type="title"/>
          </p:nvPr>
        </p:nvSpPr>
        <p:spPr>
          <a:xfrm>
            <a:off x="1201756" y="111737"/>
            <a:ext cx="10515600" cy="1325563"/>
          </a:xfrm>
        </p:spPr>
        <p:txBody>
          <a:bodyPr/>
          <a:lstStyle/>
          <a:p>
            <a:r>
              <a:rPr lang="en-US" dirty="0"/>
              <a:t>Laser Driven Ion Accelerator for the UK</a:t>
            </a:r>
          </a:p>
        </p:txBody>
      </p:sp>
      <p:sp>
        <p:nvSpPr>
          <p:cNvPr id="3" name="Content Placeholder 2">
            <a:extLst>
              <a:ext uri="{FF2B5EF4-FFF2-40B4-BE49-F238E27FC236}">
                <a16:creationId xmlns:a16="http://schemas.microsoft.com/office/drawing/2014/main" id="{E36ECCA3-F4AE-B0EB-275B-4332F33E4761}"/>
              </a:ext>
            </a:extLst>
          </p:cNvPr>
          <p:cNvSpPr>
            <a:spLocks noGrp="1"/>
          </p:cNvSpPr>
          <p:nvPr>
            <p:ph idx="1"/>
          </p:nvPr>
        </p:nvSpPr>
        <p:spPr>
          <a:xfrm>
            <a:off x="584812" y="1253330"/>
            <a:ext cx="10619342" cy="5070351"/>
          </a:xfrm>
        </p:spPr>
        <p:txBody>
          <a:bodyPr>
            <a:normAutofit fontScale="92500" lnSpcReduction="10000"/>
          </a:bodyPr>
          <a:lstStyle/>
          <a:p>
            <a:r>
              <a:rPr lang="en-US" dirty="0"/>
              <a:t>Hadron Therapy while highly effective is expensive to build, run and service and requires greater technical experience</a:t>
            </a:r>
          </a:p>
          <a:p>
            <a:r>
              <a:rPr lang="en-US" dirty="0"/>
              <a:t>High powered laser interaction with solid (foil) targets can generate significant magnetic and electric fields to accelerate ions</a:t>
            </a:r>
          </a:p>
          <a:p>
            <a:r>
              <a:rPr lang="en-US" dirty="0"/>
              <a:t>State of the art currently is 2 digit </a:t>
            </a:r>
            <a:r>
              <a:rPr lang="en-US" dirty="0" err="1"/>
              <a:t>MeVs</a:t>
            </a:r>
            <a:r>
              <a:rPr lang="en-US" dirty="0"/>
              <a:t> at a high yield (10</a:t>
            </a:r>
            <a:r>
              <a:rPr lang="en-US" baseline="30000" dirty="0"/>
              <a:t>10</a:t>
            </a:r>
            <a:r>
              <a:rPr lang="en-US" dirty="0"/>
              <a:t>-10</a:t>
            </a:r>
            <a:r>
              <a:rPr lang="en-US" baseline="30000" dirty="0"/>
              <a:t>12</a:t>
            </a:r>
            <a:r>
              <a:rPr lang="en-US" dirty="0"/>
              <a:t>/pulse)</a:t>
            </a:r>
          </a:p>
          <a:p>
            <a:r>
              <a:rPr lang="en-US" dirty="0"/>
              <a:t>Technology is still developing and needs work on energy </a:t>
            </a:r>
            <a:r>
              <a:rPr lang="en-US" dirty="0" err="1"/>
              <a:t>bandwith</a:t>
            </a:r>
            <a:r>
              <a:rPr lang="en-US" dirty="0"/>
              <a:t>, spatial profile uniformity, and repeat stability </a:t>
            </a:r>
          </a:p>
          <a:p>
            <a:r>
              <a:rPr lang="en-US" dirty="0"/>
              <a:t>Major goal is to improve particle beam characteristics in a more reliable and streamlined manner that is more cost effective and efficient in a production type facility</a:t>
            </a:r>
          </a:p>
          <a:p>
            <a:r>
              <a:rPr lang="en-US" dirty="0"/>
              <a:t>Ultimately, we want to develop a laser driven ion accelerator that can generate stable, well </a:t>
            </a:r>
            <a:r>
              <a:rPr lang="en-US" dirty="0" err="1"/>
              <a:t>characterised</a:t>
            </a:r>
            <a:r>
              <a:rPr lang="en-US" dirty="0"/>
              <a:t> and reliable beams that can be used for research and ultimately clinical purposes</a:t>
            </a:r>
          </a:p>
          <a:p>
            <a:pPr marL="0" indent="0">
              <a:buNone/>
            </a:pPr>
            <a:endParaRPr lang="en-US" dirty="0"/>
          </a:p>
        </p:txBody>
      </p:sp>
    </p:spTree>
    <p:extLst>
      <p:ext uri="{BB962C8B-B14F-4D97-AF65-F5344CB8AC3E}">
        <p14:creationId xmlns:p14="http://schemas.microsoft.com/office/powerpoint/2010/main" val="386961584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A picture containing toy&#10;&#10;Description automatically generated">
            <a:extLst>
              <a:ext uri="{FF2B5EF4-FFF2-40B4-BE49-F238E27FC236}">
                <a16:creationId xmlns:a16="http://schemas.microsoft.com/office/drawing/2014/main" id="{55386307-2962-4D41-B936-647E25C630F5}"/>
              </a:ext>
            </a:extLst>
          </p:cNvPr>
          <p:cNvPicPr>
            <a:picLocks noChangeAspect="1"/>
          </p:cNvPicPr>
          <p:nvPr/>
        </p:nvPicPr>
        <p:blipFill>
          <a:blip r:embed="rId2"/>
          <a:stretch>
            <a:fillRect/>
          </a:stretch>
        </p:blipFill>
        <p:spPr>
          <a:xfrm>
            <a:off x="858591" y="70438"/>
            <a:ext cx="10474819" cy="6717125"/>
          </a:xfrm>
          <a:prstGeom prst="rect">
            <a:avLst/>
          </a:prstGeom>
          <a:ln>
            <a:solidFill>
              <a:srgbClr val="FF0000"/>
            </a:solidFill>
          </a:ln>
        </p:spPr>
      </p:pic>
      <p:sp>
        <p:nvSpPr>
          <p:cNvPr id="4" name="Slide Number Placeholder 3">
            <a:extLst>
              <a:ext uri="{FF2B5EF4-FFF2-40B4-BE49-F238E27FC236}">
                <a16:creationId xmlns:a16="http://schemas.microsoft.com/office/drawing/2014/main" id="{4D8477C4-BC15-354B-8C95-A02B39C6CD70}"/>
              </a:ext>
            </a:extLst>
          </p:cNvPr>
          <p:cNvSpPr>
            <a:spLocks noGrp="1"/>
          </p:cNvSpPr>
          <p:nvPr>
            <p:ph type="sldNum" sz="quarter" idx="12"/>
          </p:nvPr>
        </p:nvSpPr>
        <p:spPr/>
        <p:txBody>
          <a:bodyPr/>
          <a:lstStyle/>
          <a:p>
            <a:fld id="{A1DC3ABC-92C2-B748-ABF3-8546144348B4}" type="slidenum">
              <a:rPr lang="en-US" smtClean="0"/>
              <a:t>3</a:t>
            </a:fld>
            <a:endParaRPr lang="en-US"/>
          </a:p>
        </p:txBody>
      </p:sp>
      <p:pic>
        <p:nvPicPr>
          <p:cNvPr id="3" name="Picture 2" descr="Logo&#10;&#10;Description automatically generated">
            <a:extLst>
              <a:ext uri="{FF2B5EF4-FFF2-40B4-BE49-F238E27FC236}">
                <a16:creationId xmlns:a16="http://schemas.microsoft.com/office/drawing/2014/main" id="{8F638087-2E9E-164D-B641-6B82F0F2B068}"/>
              </a:ext>
            </a:extLst>
          </p:cNvPr>
          <p:cNvPicPr>
            <a:picLocks noChangeAspect="1"/>
          </p:cNvPicPr>
          <p:nvPr/>
        </p:nvPicPr>
        <p:blipFill>
          <a:blip r:embed="rId3"/>
          <a:stretch>
            <a:fillRect/>
          </a:stretch>
        </p:blipFill>
        <p:spPr>
          <a:xfrm>
            <a:off x="6799166" y="70438"/>
            <a:ext cx="4859788" cy="1638325"/>
          </a:xfrm>
          <a:prstGeom prst="rect">
            <a:avLst/>
          </a:prstGeom>
        </p:spPr>
      </p:pic>
      <p:sp>
        <p:nvSpPr>
          <p:cNvPr id="9" name="TextBox 8">
            <a:extLst>
              <a:ext uri="{FF2B5EF4-FFF2-40B4-BE49-F238E27FC236}">
                <a16:creationId xmlns:a16="http://schemas.microsoft.com/office/drawing/2014/main" id="{A1F5BFC3-EDC0-2C40-9BD1-AB573180C146}"/>
              </a:ext>
            </a:extLst>
          </p:cNvPr>
          <p:cNvSpPr txBox="1"/>
          <p:nvPr/>
        </p:nvSpPr>
        <p:spPr>
          <a:xfrm rot="16200000">
            <a:off x="9360906" y="3446128"/>
            <a:ext cx="5313378" cy="318100"/>
          </a:xfrm>
          <a:prstGeom prst="rect">
            <a:avLst/>
          </a:prstGeom>
          <a:noFill/>
        </p:spPr>
        <p:txBody>
          <a:bodyPr wrap="none" rtlCol="0">
            <a:spAutoFit/>
          </a:bodyPr>
          <a:lstStyle/>
          <a:p>
            <a:r>
              <a:rPr lang="en-US" sz="1467" b="1" dirty="0">
                <a:solidFill>
                  <a:schemeClr val="bg1"/>
                </a:solidFill>
              </a:rPr>
              <a:t>Front. Phys., 29 September 2020;  DOI: 10.3389/fphy.2020.567738</a:t>
            </a:r>
          </a:p>
        </p:txBody>
      </p:sp>
      <p:pic>
        <p:nvPicPr>
          <p:cNvPr id="6" name="Picture 5">
            <a:extLst>
              <a:ext uri="{FF2B5EF4-FFF2-40B4-BE49-F238E27FC236}">
                <a16:creationId xmlns:a16="http://schemas.microsoft.com/office/drawing/2014/main" id="{335120DC-2D3E-12D1-8625-48E4DFA643BB}"/>
              </a:ext>
            </a:extLst>
          </p:cNvPr>
          <p:cNvPicPr>
            <a:picLocks noChangeAspect="1"/>
          </p:cNvPicPr>
          <p:nvPr/>
        </p:nvPicPr>
        <p:blipFill>
          <a:blip r:embed="rId4"/>
          <a:stretch>
            <a:fillRect/>
          </a:stretch>
        </p:blipFill>
        <p:spPr>
          <a:xfrm>
            <a:off x="975143" y="5719936"/>
            <a:ext cx="6357069" cy="995792"/>
          </a:xfrm>
          <a:prstGeom prst="rect">
            <a:avLst/>
          </a:prstGeom>
        </p:spPr>
      </p:pic>
    </p:spTree>
    <p:extLst>
      <p:ext uri="{BB962C8B-B14F-4D97-AF65-F5344CB8AC3E}">
        <p14:creationId xmlns:p14="http://schemas.microsoft.com/office/powerpoint/2010/main" val="93479210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DB7FC272-BDAE-8040-B497-08C26B768E22}"/>
              </a:ext>
            </a:extLst>
          </p:cNvPr>
          <p:cNvSpPr>
            <a:spLocks noGrp="1"/>
          </p:cNvSpPr>
          <p:nvPr>
            <p:ph idx="1"/>
          </p:nvPr>
        </p:nvSpPr>
        <p:spPr>
          <a:xfrm>
            <a:off x="694980" y="948488"/>
            <a:ext cx="10658819" cy="4846383"/>
          </a:xfrm>
        </p:spPr>
        <p:txBody>
          <a:bodyPr>
            <a:normAutofit fontScale="92500" lnSpcReduction="20000"/>
          </a:bodyPr>
          <a:lstStyle/>
          <a:p>
            <a:pPr indent="-275160"/>
            <a:r>
              <a:rPr lang="en-US" dirty="0"/>
              <a:t>Laser-driven, high-flux proton/ion source</a:t>
            </a:r>
          </a:p>
          <a:p>
            <a:pPr lvl="1" indent="-275160"/>
            <a:r>
              <a:rPr lang="en-US" dirty="0"/>
              <a:t>Overcome instantaneous dose-rate limitation</a:t>
            </a:r>
          </a:p>
          <a:p>
            <a:pPr lvl="2" indent="-275160"/>
            <a:r>
              <a:rPr lang="en-US" dirty="0"/>
              <a:t>Capture at &gt;10 MeV</a:t>
            </a:r>
          </a:p>
          <a:p>
            <a:pPr lvl="1" indent="-275160"/>
            <a:r>
              <a:rPr lang="en-US" dirty="0"/>
              <a:t>Delivers protons or ions in very short pulses</a:t>
            </a:r>
          </a:p>
          <a:p>
            <a:pPr lvl="2" indent="-275160"/>
            <a:r>
              <a:rPr lang="en-US" dirty="0"/>
              <a:t>Bunches as short as 10—40 ns</a:t>
            </a:r>
          </a:p>
          <a:p>
            <a:pPr lvl="1" indent="-275160"/>
            <a:r>
              <a:rPr lang="en-US" dirty="0"/>
              <a:t>Triggerable; arbitrary pulse structure</a:t>
            </a:r>
          </a:p>
          <a:p>
            <a:pPr indent="-275160"/>
            <a:endParaRPr lang="en-US" dirty="0"/>
          </a:p>
          <a:p>
            <a:pPr indent="-275160"/>
            <a:r>
              <a:rPr lang="en-US" dirty="0"/>
              <a:t>Novel “electron-plasma-lens” capture &amp; focusing</a:t>
            </a:r>
          </a:p>
          <a:p>
            <a:pPr lvl="1" indent="-275160"/>
            <a:r>
              <a:rPr lang="en-US" dirty="0"/>
              <a:t>Strong focusing (short focal length) without the use of high-field solenoid</a:t>
            </a:r>
          </a:p>
          <a:p>
            <a:pPr indent="-275160"/>
            <a:endParaRPr lang="en-US" dirty="0"/>
          </a:p>
          <a:p>
            <a:pPr indent="-275160"/>
            <a:r>
              <a:rPr lang="en-US" dirty="0"/>
              <a:t>Fast, flexible, fixed-field post acceleration</a:t>
            </a:r>
          </a:p>
          <a:p>
            <a:pPr lvl="1" indent="-275160"/>
            <a:r>
              <a:rPr lang="en-US" dirty="0"/>
              <a:t>Variable energy</a:t>
            </a:r>
          </a:p>
          <a:p>
            <a:pPr lvl="2" indent="-275160"/>
            <a:r>
              <a:rPr lang="en-US" dirty="0"/>
              <a:t>Protons: 	15—127 MeV</a:t>
            </a:r>
          </a:p>
          <a:p>
            <a:pPr lvl="2" indent="-275160"/>
            <a:r>
              <a:rPr lang="en-US" dirty="0"/>
              <a:t>Ions: 		5—34 MeV/u</a:t>
            </a:r>
          </a:p>
          <a:p>
            <a:endParaRPr lang="en-US" dirty="0"/>
          </a:p>
        </p:txBody>
      </p:sp>
      <p:sp>
        <p:nvSpPr>
          <p:cNvPr id="4" name="Slide Number Placeholder 3">
            <a:extLst>
              <a:ext uri="{FF2B5EF4-FFF2-40B4-BE49-F238E27FC236}">
                <a16:creationId xmlns:a16="http://schemas.microsoft.com/office/drawing/2014/main" id="{5F850DE2-204A-FF44-9AF5-B87F147A5010}"/>
              </a:ext>
            </a:extLst>
          </p:cNvPr>
          <p:cNvSpPr>
            <a:spLocks noGrp="1"/>
          </p:cNvSpPr>
          <p:nvPr>
            <p:ph type="sldNum" sz="quarter" idx="12"/>
          </p:nvPr>
        </p:nvSpPr>
        <p:spPr/>
        <p:txBody>
          <a:bodyPr/>
          <a:lstStyle/>
          <a:p>
            <a:fld id="{A1DC3ABC-92C2-B748-ABF3-8546144348B4}" type="slidenum">
              <a:rPr lang="en-US" smtClean="0"/>
              <a:t>4</a:t>
            </a:fld>
            <a:endParaRPr lang="en-US"/>
          </a:p>
        </p:txBody>
      </p:sp>
      <p:sp>
        <p:nvSpPr>
          <p:cNvPr id="5" name="Title 1">
            <a:extLst>
              <a:ext uri="{FF2B5EF4-FFF2-40B4-BE49-F238E27FC236}">
                <a16:creationId xmlns:a16="http://schemas.microsoft.com/office/drawing/2014/main" id="{FD9F992F-1BE0-7C40-B7C2-84B8D8CCABB9}"/>
              </a:ext>
            </a:extLst>
          </p:cNvPr>
          <p:cNvSpPr>
            <a:spLocks noGrp="1"/>
          </p:cNvSpPr>
          <p:nvPr>
            <p:ph type="title"/>
          </p:nvPr>
        </p:nvSpPr>
        <p:spPr>
          <a:xfrm>
            <a:off x="330506" y="32436"/>
            <a:ext cx="12192000" cy="750797"/>
          </a:xfrm>
        </p:spPr>
        <p:txBody>
          <a:bodyPr>
            <a:normAutofit fontScale="90000"/>
          </a:bodyPr>
          <a:lstStyle/>
          <a:p>
            <a:r>
              <a:rPr lang="en-US" sz="3733" dirty="0" err="1"/>
              <a:t>LhARA:Laser-hybrid</a:t>
            </a:r>
            <a:r>
              <a:rPr lang="en-US" sz="3733" dirty="0"/>
              <a:t> Accelerator for Radiobiological Applications</a:t>
            </a:r>
            <a:endParaRPr lang="en-US" dirty="0"/>
          </a:p>
        </p:txBody>
      </p:sp>
      <p:sp>
        <p:nvSpPr>
          <p:cNvPr id="2" name="TextBox 1">
            <a:extLst>
              <a:ext uri="{FF2B5EF4-FFF2-40B4-BE49-F238E27FC236}">
                <a16:creationId xmlns:a16="http://schemas.microsoft.com/office/drawing/2014/main" id="{986799F4-CB55-D747-BEE3-4A6E534461B7}"/>
              </a:ext>
            </a:extLst>
          </p:cNvPr>
          <p:cNvSpPr txBox="1"/>
          <p:nvPr/>
        </p:nvSpPr>
        <p:spPr>
          <a:xfrm rot="16200000">
            <a:off x="9360906" y="3446128"/>
            <a:ext cx="5313378" cy="318100"/>
          </a:xfrm>
          <a:prstGeom prst="rect">
            <a:avLst/>
          </a:prstGeom>
          <a:noFill/>
        </p:spPr>
        <p:txBody>
          <a:bodyPr wrap="none" rtlCol="0">
            <a:spAutoFit/>
          </a:bodyPr>
          <a:lstStyle/>
          <a:p>
            <a:r>
              <a:rPr lang="en-US" sz="1467" b="1" dirty="0">
                <a:solidFill>
                  <a:schemeClr val="bg1"/>
                </a:solidFill>
              </a:rPr>
              <a:t>Front. Phys., 29 September 2020;  DOI: 10.3389/fphy.2020.567738</a:t>
            </a:r>
          </a:p>
        </p:txBody>
      </p:sp>
    </p:spTree>
    <p:extLst>
      <p:ext uri="{BB962C8B-B14F-4D97-AF65-F5344CB8AC3E}">
        <p14:creationId xmlns:p14="http://schemas.microsoft.com/office/powerpoint/2010/main" val="321528763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7F1AC863-7459-9434-D8B0-8B6B09417602}"/>
              </a:ext>
            </a:extLst>
          </p:cNvPr>
          <p:cNvSpPr txBox="1"/>
          <p:nvPr/>
        </p:nvSpPr>
        <p:spPr>
          <a:xfrm>
            <a:off x="1046603" y="1630475"/>
            <a:ext cx="9860096" cy="4693593"/>
          </a:xfrm>
          <a:prstGeom prst="rect">
            <a:avLst/>
          </a:prstGeom>
          <a:noFill/>
        </p:spPr>
        <p:txBody>
          <a:bodyPr wrap="square">
            <a:spAutoFit/>
          </a:bodyPr>
          <a:lstStyle/>
          <a:p>
            <a:r>
              <a:rPr lang="en-US" sz="1100" dirty="0"/>
              <a:t>-</a:t>
            </a:r>
            <a:endParaRPr lang="en-US" sz="3600" dirty="0"/>
          </a:p>
          <a:p>
            <a:r>
              <a:rPr lang="en-US" sz="3600" dirty="0"/>
              <a:t>-Advantages and disadvantages of different ways of beam delivery- FLASH, </a:t>
            </a:r>
            <a:r>
              <a:rPr lang="en-US" sz="3600" dirty="0" err="1"/>
              <a:t>Minibeams</a:t>
            </a:r>
            <a:r>
              <a:rPr lang="en-US" sz="3600" dirty="0"/>
              <a:t>, </a:t>
            </a:r>
            <a:r>
              <a:rPr lang="en-US" sz="3600" dirty="0" err="1"/>
              <a:t>etc</a:t>
            </a:r>
            <a:endParaRPr lang="en-US" sz="3600" dirty="0"/>
          </a:p>
          <a:p>
            <a:r>
              <a:rPr lang="en-US" sz="3600" dirty="0"/>
              <a:t>-Increased generation of neoantigens</a:t>
            </a:r>
          </a:p>
          <a:p>
            <a:r>
              <a:rPr lang="en-US" sz="3600" dirty="0"/>
              <a:t>-Ion interaction with normal  tissues</a:t>
            </a:r>
          </a:p>
          <a:p>
            <a:r>
              <a:rPr lang="en-US" sz="3600" dirty="0"/>
              <a:t>-Identifying genetic mutations where Ion beam is most effective</a:t>
            </a:r>
          </a:p>
          <a:p>
            <a:r>
              <a:rPr lang="en-US" sz="3600" dirty="0"/>
              <a:t>-Microenvironment</a:t>
            </a:r>
          </a:p>
          <a:p>
            <a:r>
              <a:rPr lang="en-US" sz="3600" dirty="0"/>
              <a:t>-CSCs</a:t>
            </a:r>
          </a:p>
        </p:txBody>
      </p:sp>
      <p:sp>
        <p:nvSpPr>
          <p:cNvPr id="5" name="TextBox 4">
            <a:extLst>
              <a:ext uri="{FF2B5EF4-FFF2-40B4-BE49-F238E27FC236}">
                <a16:creationId xmlns:a16="http://schemas.microsoft.com/office/drawing/2014/main" id="{B269ABB0-F230-DE48-5AC1-B012CB3FCD90}"/>
              </a:ext>
            </a:extLst>
          </p:cNvPr>
          <p:cNvSpPr txBox="1"/>
          <p:nvPr/>
        </p:nvSpPr>
        <p:spPr>
          <a:xfrm>
            <a:off x="176270" y="418662"/>
            <a:ext cx="11600761" cy="647550"/>
          </a:xfrm>
          <a:prstGeom prst="rect">
            <a:avLst/>
          </a:prstGeom>
          <a:noFill/>
        </p:spPr>
        <p:txBody>
          <a:bodyPr wrap="square">
            <a:spAutoFit/>
          </a:bodyPr>
          <a:lstStyle/>
          <a:p>
            <a:pPr algn="ctr">
              <a:lnSpc>
                <a:spcPct val="80000"/>
              </a:lnSpc>
            </a:pPr>
            <a:r>
              <a:rPr lang="en-US" sz="4400" b="1" dirty="0"/>
              <a:t>Radiobiological Research Directions</a:t>
            </a:r>
          </a:p>
        </p:txBody>
      </p:sp>
    </p:spTree>
    <p:extLst>
      <p:ext uri="{BB962C8B-B14F-4D97-AF65-F5344CB8AC3E}">
        <p14:creationId xmlns:p14="http://schemas.microsoft.com/office/powerpoint/2010/main" val="71907168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151190-0038-2E4A-BC5A-B0F826B9D3FE}"/>
              </a:ext>
            </a:extLst>
          </p:cNvPr>
          <p:cNvSpPr>
            <a:spLocks noGrp="1"/>
          </p:cNvSpPr>
          <p:nvPr>
            <p:ph type="title"/>
          </p:nvPr>
        </p:nvSpPr>
        <p:spPr>
          <a:xfrm>
            <a:off x="1777387" y="0"/>
            <a:ext cx="8637224" cy="1579418"/>
          </a:xfrm>
        </p:spPr>
        <p:txBody>
          <a:bodyPr>
            <a:normAutofit/>
          </a:bodyPr>
          <a:lstStyle/>
          <a:p>
            <a:r>
              <a:rPr lang="en-US" sz="2800" dirty="0"/>
              <a:t>Flash-Proton Radiotherapy Highly Effective in </a:t>
            </a:r>
            <a:r>
              <a:rPr lang="en-US" sz="2800" dirty="0" err="1"/>
              <a:t>Controling</a:t>
            </a:r>
            <a:r>
              <a:rPr lang="en-US" sz="2800" dirty="0"/>
              <a:t> Pancreatic Tumor Growth and Reduces Normal Tissue Toxicity</a:t>
            </a:r>
          </a:p>
        </p:txBody>
      </p:sp>
      <p:pic>
        <p:nvPicPr>
          <p:cNvPr id="3" name="Picture 2">
            <a:extLst>
              <a:ext uri="{FF2B5EF4-FFF2-40B4-BE49-F238E27FC236}">
                <a16:creationId xmlns:a16="http://schemas.microsoft.com/office/drawing/2014/main" id="{320FE4F7-4282-6643-B6FE-3345E7ED9E27}"/>
              </a:ext>
            </a:extLst>
          </p:cNvPr>
          <p:cNvPicPr/>
          <p:nvPr/>
        </p:nvPicPr>
        <p:blipFill>
          <a:blip r:embed="rId2"/>
          <a:stretch>
            <a:fillRect/>
          </a:stretch>
        </p:blipFill>
        <p:spPr>
          <a:xfrm>
            <a:off x="2240097" y="1420259"/>
            <a:ext cx="7711807" cy="5165724"/>
          </a:xfrm>
          <a:prstGeom prst="rect">
            <a:avLst/>
          </a:prstGeom>
        </p:spPr>
      </p:pic>
      <p:sp>
        <p:nvSpPr>
          <p:cNvPr id="5" name="Rectangle 4">
            <a:extLst>
              <a:ext uri="{FF2B5EF4-FFF2-40B4-BE49-F238E27FC236}">
                <a16:creationId xmlns:a16="http://schemas.microsoft.com/office/drawing/2014/main" id="{D57181D6-BFE5-59F5-E517-4A77804AEB64}"/>
              </a:ext>
            </a:extLst>
          </p:cNvPr>
          <p:cNvSpPr/>
          <p:nvPr/>
        </p:nvSpPr>
        <p:spPr>
          <a:xfrm>
            <a:off x="1524000" y="6585983"/>
            <a:ext cx="3233578" cy="369332"/>
          </a:xfrm>
          <a:prstGeom prst="rect">
            <a:avLst/>
          </a:prstGeom>
        </p:spPr>
        <p:txBody>
          <a:bodyPr wrap="none">
            <a:spAutoFit/>
          </a:bodyPr>
          <a:lstStyle/>
          <a:p>
            <a:r>
              <a:rPr lang="en-GB" u="sng" dirty="0" err="1">
                <a:solidFill>
                  <a:srgbClr val="4C2C92"/>
                </a:solidFill>
                <a:latin typeface="Helvetica Neue" panose="02000503000000020004" pitchFamily="2" charset="0"/>
              </a:rPr>
              <a:t>Koumenus</a:t>
            </a:r>
            <a:r>
              <a:rPr lang="en-GB" u="sng" dirty="0">
                <a:solidFill>
                  <a:srgbClr val="4C2C92"/>
                </a:solidFill>
                <a:latin typeface="Helvetica Neue" panose="02000503000000020004" pitchFamily="2" charset="0"/>
              </a:rPr>
              <a:t> et al, </a:t>
            </a:r>
            <a:r>
              <a:rPr lang="en-GB" u="sng" dirty="0" err="1">
                <a:solidFill>
                  <a:srgbClr val="4C2C92"/>
                </a:solidFill>
                <a:latin typeface="Helvetica Neue" panose="02000503000000020004" pitchFamily="2" charset="0"/>
              </a:rPr>
              <a:t>unplublished</a:t>
            </a:r>
            <a:endParaRPr lang="en-US" dirty="0"/>
          </a:p>
        </p:txBody>
      </p:sp>
    </p:spTree>
    <p:extLst>
      <p:ext uri="{BB962C8B-B14F-4D97-AF65-F5344CB8AC3E}">
        <p14:creationId xmlns:p14="http://schemas.microsoft.com/office/powerpoint/2010/main" val="2438205809"/>
      </p:ext>
    </p:extLst>
  </p:cSld>
  <p:clrMapOvr>
    <a:masterClrMapping/>
  </p:clrMapOvr>
  <mc:AlternateContent xmlns:mc="http://schemas.openxmlformats.org/markup-compatibility/2006" xmlns:p14="http://schemas.microsoft.com/office/powerpoint/2010/main">
    <mc:Choice Requires="p14">
      <p:transition spd="slow" p14:dur="2000" advTm="113539"/>
    </mc:Choice>
    <mc:Fallback xmlns="">
      <p:transition spd="slow" advTm="113539"/>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E64AB9DD-8188-2F18-1D49-16D757FDA00D}"/>
              </a:ext>
            </a:extLst>
          </p:cNvPr>
          <p:cNvPicPr>
            <a:picLocks noChangeAspect="1"/>
          </p:cNvPicPr>
          <p:nvPr/>
        </p:nvPicPr>
        <p:blipFill>
          <a:blip r:embed="rId3"/>
          <a:stretch>
            <a:fillRect/>
          </a:stretch>
        </p:blipFill>
        <p:spPr>
          <a:xfrm>
            <a:off x="1991406" y="846716"/>
            <a:ext cx="7952199" cy="5712031"/>
          </a:xfrm>
          <a:prstGeom prst="rect">
            <a:avLst/>
          </a:prstGeom>
        </p:spPr>
      </p:pic>
      <p:sp>
        <p:nvSpPr>
          <p:cNvPr id="13" name="Rectangle 12">
            <a:extLst>
              <a:ext uri="{FF2B5EF4-FFF2-40B4-BE49-F238E27FC236}">
                <a16:creationId xmlns:a16="http://schemas.microsoft.com/office/drawing/2014/main" id="{A712C69E-87B5-6AA0-34A5-72B27867E403}"/>
              </a:ext>
            </a:extLst>
          </p:cNvPr>
          <p:cNvSpPr/>
          <p:nvPr/>
        </p:nvSpPr>
        <p:spPr>
          <a:xfrm>
            <a:off x="3105070" y="132647"/>
            <a:ext cx="6527621" cy="523220"/>
          </a:xfrm>
          <a:prstGeom prst="rect">
            <a:avLst/>
          </a:prstGeom>
        </p:spPr>
        <p:txBody>
          <a:bodyPr wrap="none">
            <a:spAutoFit/>
          </a:bodyPr>
          <a:lstStyle/>
          <a:p>
            <a:r>
              <a:rPr lang="en-GB" sz="2800" dirty="0">
                <a:solidFill>
                  <a:srgbClr val="333333"/>
                </a:solidFill>
                <a:latin typeface="Cambria" panose="02040503050406030204" pitchFamily="18" charset="0"/>
              </a:rPr>
              <a:t>Response to Proton </a:t>
            </a:r>
            <a:r>
              <a:rPr lang="en-GB" sz="2800" dirty="0" err="1">
                <a:solidFill>
                  <a:srgbClr val="333333"/>
                </a:solidFill>
                <a:latin typeface="Cambria" panose="02040503050406030204" pitchFamily="18" charset="0"/>
              </a:rPr>
              <a:t>Minibeam</a:t>
            </a:r>
            <a:r>
              <a:rPr lang="en-GB" sz="2800" dirty="0">
                <a:solidFill>
                  <a:srgbClr val="333333"/>
                </a:solidFill>
                <a:latin typeface="Cambria" panose="02040503050406030204" pitchFamily="18" charset="0"/>
              </a:rPr>
              <a:t> Irradiation</a:t>
            </a:r>
            <a:endParaRPr lang="en-US" sz="2800" dirty="0"/>
          </a:p>
        </p:txBody>
      </p:sp>
      <p:sp>
        <p:nvSpPr>
          <p:cNvPr id="14" name="Rectangle 13">
            <a:extLst>
              <a:ext uri="{FF2B5EF4-FFF2-40B4-BE49-F238E27FC236}">
                <a16:creationId xmlns:a16="http://schemas.microsoft.com/office/drawing/2014/main" id="{106DC668-35F6-5DA5-1A6A-82CE15EE0AEB}"/>
              </a:ext>
            </a:extLst>
          </p:cNvPr>
          <p:cNvSpPr/>
          <p:nvPr/>
        </p:nvSpPr>
        <p:spPr>
          <a:xfrm>
            <a:off x="1642088" y="6564928"/>
            <a:ext cx="3445174" cy="369332"/>
          </a:xfrm>
          <a:prstGeom prst="rect">
            <a:avLst/>
          </a:prstGeom>
        </p:spPr>
        <p:txBody>
          <a:bodyPr wrap="none">
            <a:spAutoFit/>
          </a:bodyPr>
          <a:lstStyle/>
          <a:p>
            <a:r>
              <a:rPr lang="en-GB" u="sng" dirty="0">
                <a:solidFill>
                  <a:srgbClr val="4C2C92"/>
                </a:solidFill>
                <a:latin typeface="Helvetica Neue" panose="02000503000000020004" pitchFamily="2" charset="0"/>
                <a:hlinkClick r:id="rId4"/>
              </a:rPr>
              <a:t>Br J Radiol.</a:t>
            </a:r>
            <a:r>
              <a:rPr lang="en-GB" dirty="0">
                <a:solidFill>
                  <a:srgbClr val="212121"/>
                </a:solidFill>
                <a:latin typeface="Helvetica Neue" panose="02000503000000020004" pitchFamily="2" charset="0"/>
              </a:rPr>
              <a:t> 2020 Mar; 93(1107)</a:t>
            </a:r>
            <a:endParaRPr lang="en-US" dirty="0"/>
          </a:p>
        </p:txBody>
      </p:sp>
    </p:spTree>
    <p:extLst>
      <p:ext uri="{BB962C8B-B14F-4D97-AF65-F5344CB8AC3E}">
        <p14:creationId xmlns:p14="http://schemas.microsoft.com/office/powerpoint/2010/main" val="25263848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436939" y="765848"/>
            <a:ext cx="5318123" cy="6050646"/>
          </a:xfrm>
          <a:prstGeom prst="rect">
            <a:avLst/>
          </a:prstGeom>
        </p:spPr>
      </p:pic>
      <p:sp>
        <p:nvSpPr>
          <p:cNvPr id="4" name="TextBox 3">
            <a:extLst>
              <a:ext uri="{FF2B5EF4-FFF2-40B4-BE49-F238E27FC236}">
                <a16:creationId xmlns:a16="http://schemas.microsoft.com/office/drawing/2014/main" id="{4D960DD7-A5E5-5541-8EEE-1F7CCC15BE55}"/>
              </a:ext>
            </a:extLst>
          </p:cNvPr>
          <p:cNvSpPr txBox="1"/>
          <p:nvPr/>
        </p:nvSpPr>
        <p:spPr>
          <a:xfrm>
            <a:off x="1877569" y="114659"/>
            <a:ext cx="7877541" cy="830997"/>
          </a:xfrm>
          <a:prstGeom prst="rect">
            <a:avLst/>
          </a:prstGeom>
          <a:noFill/>
        </p:spPr>
        <p:txBody>
          <a:bodyPr wrap="none" rtlCol="0">
            <a:spAutoFit/>
          </a:bodyPr>
          <a:lstStyle/>
          <a:p>
            <a:r>
              <a:rPr lang="en-US" sz="2400" dirty="0"/>
              <a:t>Increasing Tumor Antigen/Neoantigen Formation after Heavy </a:t>
            </a:r>
          </a:p>
          <a:p>
            <a:pPr algn="ctr"/>
            <a:r>
              <a:rPr lang="en-US" sz="2400" dirty="0"/>
              <a:t>Ion Exposure</a:t>
            </a:r>
          </a:p>
        </p:txBody>
      </p:sp>
    </p:spTree>
    <p:extLst>
      <p:ext uri="{BB962C8B-B14F-4D97-AF65-F5344CB8AC3E}">
        <p14:creationId xmlns:p14="http://schemas.microsoft.com/office/powerpoint/2010/main" val="177084963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1208675B-0291-1E48-8A87-C3C7ED5D610B}"/>
              </a:ext>
            </a:extLst>
          </p:cNvPr>
          <p:cNvSpPr/>
          <p:nvPr/>
        </p:nvSpPr>
        <p:spPr>
          <a:xfrm>
            <a:off x="4437299" y="7281"/>
            <a:ext cx="4006803" cy="646331"/>
          </a:xfrm>
          <a:prstGeom prst="rect">
            <a:avLst/>
          </a:prstGeom>
        </p:spPr>
        <p:txBody>
          <a:bodyPr wrap="none">
            <a:spAutoFit/>
          </a:bodyPr>
          <a:lstStyle/>
          <a:p>
            <a:r>
              <a:rPr lang="en-US" sz="3600" dirty="0"/>
              <a:t>Nrf2-Keap1 Pathway</a:t>
            </a:r>
          </a:p>
        </p:txBody>
      </p:sp>
      <p:pic>
        <p:nvPicPr>
          <p:cNvPr id="6" name="Picture 5">
            <a:extLst>
              <a:ext uri="{FF2B5EF4-FFF2-40B4-BE49-F238E27FC236}">
                <a16:creationId xmlns:a16="http://schemas.microsoft.com/office/drawing/2014/main" id="{A19A0427-F54F-4942-B181-14AD2CCE6F03}"/>
              </a:ext>
            </a:extLst>
          </p:cNvPr>
          <p:cNvPicPr>
            <a:picLocks noChangeAspect="1"/>
          </p:cNvPicPr>
          <p:nvPr/>
        </p:nvPicPr>
        <p:blipFill>
          <a:blip r:embed="rId3"/>
          <a:stretch>
            <a:fillRect/>
          </a:stretch>
        </p:blipFill>
        <p:spPr>
          <a:xfrm>
            <a:off x="1524000" y="838336"/>
            <a:ext cx="9144000" cy="5689218"/>
          </a:xfrm>
          <a:prstGeom prst="rect">
            <a:avLst/>
          </a:prstGeom>
        </p:spPr>
      </p:pic>
    </p:spTree>
    <p:extLst>
      <p:ext uri="{BB962C8B-B14F-4D97-AF65-F5344CB8AC3E}">
        <p14:creationId xmlns:p14="http://schemas.microsoft.com/office/powerpoint/2010/main" val="326108238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107</TotalTime>
  <Words>1226</Words>
  <Application>Microsoft Macintosh PowerPoint</Application>
  <PresentationFormat>Widescreen</PresentationFormat>
  <Paragraphs>113</Paragraphs>
  <Slides>13</Slides>
  <Notes>4</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13</vt:i4>
      </vt:variant>
    </vt:vector>
  </HeadingPairs>
  <TitlesOfParts>
    <vt:vector size="20" baseType="lpstr">
      <vt:lpstr>Arial</vt:lpstr>
      <vt:lpstr>Calibri</vt:lpstr>
      <vt:lpstr>Calibri Light</vt:lpstr>
      <vt:lpstr>Cambria</vt:lpstr>
      <vt:lpstr>Helvetica Neue</vt:lpstr>
      <vt:lpstr>Wingdings</vt:lpstr>
      <vt:lpstr>Office Theme</vt:lpstr>
      <vt:lpstr>PowerPoint Presentation</vt:lpstr>
      <vt:lpstr>Laser Driven Ion Accelerator for the UK</vt:lpstr>
      <vt:lpstr>PowerPoint Presentation</vt:lpstr>
      <vt:lpstr>LhARA:Laser-hybrid Accelerator for Radiobiological Applications</vt:lpstr>
      <vt:lpstr>PowerPoint Presentation</vt:lpstr>
      <vt:lpstr>Flash-Proton Radiotherapy Highly Effective in Controling Pancreatic Tumor Growth and Reduces Normal Tissue Toxicity</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Amato J Giaccia</dc:creator>
  <cp:lastModifiedBy>Amato J Giaccia</cp:lastModifiedBy>
  <cp:revision>7</cp:revision>
  <dcterms:created xsi:type="dcterms:W3CDTF">2022-08-30T08:58:41Z</dcterms:created>
  <dcterms:modified xsi:type="dcterms:W3CDTF">2022-08-30T10:46:26Z</dcterms:modified>
</cp:coreProperties>
</file>