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502" r:id="rId2"/>
    <p:sldId id="612" r:id="rId3"/>
    <p:sldId id="548" r:id="rId4"/>
    <p:sldId id="729" r:id="rId5"/>
    <p:sldId id="730" r:id="rId6"/>
    <p:sldId id="731" r:id="rId7"/>
    <p:sldId id="732" r:id="rId8"/>
    <p:sldId id="733" r:id="rId9"/>
    <p:sldId id="734" r:id="rId10"/>
    <p:sldId id="736" r:id="rId11"/>
    <p:sldId id="735" r:id="rId12"/>
  </p:sldIdLst>
  <p:sldSz cx="9144000" cy="6858000" type="screen4x3"/>
  <p:notesSz cx="6811963" cy="9942513"/>
  <p:custDataLst>
    <p:tags r:id="rId1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7A087FA5-D07F-4114-B52F-AC54AF032A25}">
          <p14:sldIdLst>
            <p14:sldId id="502"/>
            <p14:sldId id="612"/>
            <p14:sldId id="548"/>
            <p14:sldId id="729"/>
            <p14:sldId id="730"/>
            <p14:sldId id="731"/>
            <p14:sldId id="732"/>
            <p14:sldId id="733"/>
            <p14:sldId id="734"/>
            <p14:sldId id="736"/>
            <p14:sldId id="735"/>
          </p14:sldIdLst>
        </p14:section>
        <p14:section name="Sección sin título" id="{56343E7A-BAFC-42BC-AE4E-625CEE4095A9}">
          <p14:sldIdLst/>
        </p14:section>
        <p14:section name="Sección sin título" id="{8FE7CB01-0F45-4D85-B6DD-98D89CF5950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478" userDrawn="1">
          <p15:clr>
            <a:srgbClr val="A4A3A4"/>
          </p15:clr>
        </p15:guide>
        <p15:guide id="2" pos="57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22CA4"/>
    <a:srgbClr val="6C4E82"/>
    <a:srgbClr val="41F9F5"/>
    <a:srgbClr val="41FDFC"/>
    <a:srgbClr val="FFFF00"/>
    <a:srgbClr val="EEAFBB"/>
    <a:srgbClr val="EF523D"/>
    <a:srgbClr val="DE6422"/>
    <a:srgbClr val="000000"/>
    <a:srgbClr val="108A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411" autoAdjust="0"/>
    <p:restoredTop sz="93129" autoAdjust="0"/>
  </p:normalViewPr>
  <p:slideViewPr>
    <p:cSldViewPr snapToObjects="1">
      <p:cViewPr varScale="1">
        <p:scale>
          <a:sx n="155" d="100"/>
          <a:sy n="155" d="100"/>
        </p:scale>
        <p:origin x="2744" y="76"/>
      </p:cViewPr>
      <p:guideLst>
        <p:guide orient="horz" pos="2478"/>
        <p:guide pos="5738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89EA6-0655-E94D-8D44-C28C31120556}" type="datetimeFigureOut">
              <a:rPr lang="fr-FR" smtClean="0"/>
              <a:t>16/09/2020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49CCB-1468-AD49-BE6B-D87522D91BB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857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7ABF8-8376-4FCD-AA6F-9A9425B6AB78}" type="datetimeFigureOut">
              <a:rPr lang="en-US" smtClean="0"/>
              <a:pPr/>
              <a:t>9/16/2020</a:t>
            </a:fld>
            <a:endParaRPr lang="en-US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AF0E6-C138-4B1E-ADCF-7F54151BB5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9969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599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73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328" y="6550072"/>
            <a:ext cx="1413520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4050" y="6550072"/>
            <a:ext cx="5502126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4856" y="6550072"/>
            <a:ext cx="477416" cy="248493"/>
          </a:xfrm>
        </p:spPr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Connecteur droit 13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 15" descr="LogolC-Blanc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73896" y="3300994"/>
            <a:ext cx="396207" cy="256011"/>
          </a:xfrm>
          <a:prstGeom prst="rect">
            <a:avLst/>
          </a:prstGeom>
        </p:spPr>
      </p:pic>
      <p:pic>
        <p:nvPicPr>
          <p:cNvPr id="13" name="Image 12" descr="LogolC-Gris300Marg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0" y="382045"/>
            <a:ext cx="7835900" cy="608208"/>
          </a:xfrm>
        </p:spPr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7460908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4050" y="6550072"/>
            <a:ext cx="5502126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328" y="6550072"/>
            <a:ext cx="1413520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8" name="Espace réservé du graphique 17"/>
          <p:cNvSpPr>
            <a:spLocks noGrp="1"/>
          </p:cNvSpPr>
          <p:nvPr>
            <p:ph type="chart" sz="quarter" idx="13"/>
          </p:nvPr>
        </p:nvSpPr>
        <p:spPr>
          <a:xfrm>
            <a:off x="2451600" y="1393825"/>
            <a:ext cx="4240800" cy="4241662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Content Placeholder 2"/>
          <p:cNvSpPr>
            <a:spLocks noGrp="1"/>
          </p:cNvSpPr>
          <p:nvPr>
            <p:ph idx="1" hasCustomPrompt="1"/>
          </p:nvPr>
        </p:nvSpPr>
        <p:spPr>
          <a:xfrm>
            <a:off x="654049" y="1393823"/>
            <a:ext cx="1641890" cy="1359315"/>
          </a:xfrm>
        </p:spPr>
        <p:txBody>
          <a:bodyPr/>
          <a:lstStyle>
            <a:lvl1pPr>
              <a:defRPr/>
            </a:lvl1pPr>
            <a:lvl2pPr marL="0" indent="0">
              <a:lnSpc>
                <a:spcPts val="1300"/>
              </a:lnSpc>
              <a:spcBef>
                <a:spcPts val="0"/>
              </a:spcBef>
              <a:defRPr sz="1200"/>
            </a:lvl2pPr>
          </a:lstStyle>
          <a:p>
            <a:pPr lvl="0"/>
            <a:r>
              <a:rPr lang="fr-FR"/>
              <a:t>XX</a:t>
            </a:r>
          </a:p>
          <a:p>
            <a:pPr lvl="1"/>
            <a:r>
              <a:rPr lang="fr-FR"/>
              <a:t>Second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524328" y="6550072"/>
            <a:ext cx="1413520" cy="248493"/>
          </a:xfrm>
          <a:prstGeom prst="rect">
            <a:avLst/>
          </a:prstGeom>
        </p:spPr>
        <p:txBody>
          <a:bodyPr/>
          <a:lstStyle/>
          <a:p>
            <a:r>
              <a:rPr lang="fr-FR"/>
              <a:t>18 octobre 2019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654050" y="6550072"/>
            <a:ext cx="5502126" cy="248493"/>
          </a:xfrm>
          <a:prstGeom prst="rect">
            <a:avLst/>
          </a:prstGeom>
        </p:spPr>
        <p:txBody>
          <a:bodyPr/>
          <a:lstStyle/>
          <a:p>
            <a:r>
              <a:rPr lang="fr-FR"/>
              <a:t>Institut Curie – Commission Scientifique Jointe – Name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904856" y="6550072"/>
            <a:ext cx="477416" cy="248493"/>
          </a:xfrm>
          <a:prstGeom prst="rect">
            <a:avLst/>
          </a:prstGeom>
        </p:spPr>
        <p:txBody>
          <a:bodyPr/>
          <a:lstStyle/>
          <a:p>
            <a:fld id="{341D9C7D-9CD3-4C52-92BE-40A810E5AC82}" type="slidenum">
              <a:rPr lang="fr-FR" smtClean="0"/>
              <a:t>‹#›</a:t>
            </a:fld>
            <a:endParaRPr lang="fr-FR"/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>
            <a:off x="620900" y="6486713"/>
            <a:ext cx="5894336" cy="2484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/>
              <a:t>JSM 2016 - Les radiations au cœur des missions de l’Institut Curie </a:t>
            </a:r>
            <a:endParaRPr lang="en-US" i="1" dirty="0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6955512" y="6512839"/>
            <a:ext cx="578024" cy="2484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7672813" y="6486712"/>
            <a:ext cx="1413520" cy="2484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31 mars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082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E82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E8220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2348880"/>
            <a:ext cx="5794326" cy="2664296"/>
          </a:xfrm>
        </p:spPr>
        <p:txBody>
          <a:bodyPr anchor="t" anchorCtr="0"/>
          <a:lstStyle>
            <a:lvl1pPr algn="l">
              <a:lnSpc>
                <a:spcPts val="6500"/>
              </a:lnSpc>
              <a:defRPr sz="7200" b="1" i="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/>
              <a:t>18 octobre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B5B60"/>
                </a:solidFill>
              </a:defRPr>
            </a:lvl1pPr>
          </a:lstStyle>
          <a:p>
            <a:r>
              <a:rPr lang="fr-FR" b="1"/>
              <a:t>Institut Curie – Commission Scientifique Jointe – Name</a:t>
            </a:r>
            <a:endParaRPr lang="en-US" i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5E366EBC-928B-1F4D-BCBB-31473BB08F8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Image 18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701" y="6488621"/>
            <a:ext cx="432817" cy="28651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2348880"/>
            <a:ext cx="5794326" cy="2664296"/>
          </a:xfrm>
        </p:spPr>
        <p:txBody>
          <a:bodyPr anchor="t" anchorCtr="0"/>
          <a:lstStyle>
            <a:lvl1pPr algn="l">
              <a:lnSpc>
                <a:spcPts val="6500"/>
              </a:lnSpc>
              <a:defRPr sz="72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328" y="6550072"/>
            <a:ext cx="1413520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4050" y="6550072"/>
            <a:ext cx="5502126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4856" y="6550072"/>
            <a:ext cx="477416" cy="248493"/>
          </a:xfrm>
        </p:spPr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Connecteur droit 14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 15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b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4624"/>
            <a:ext cx="8021637" cy="729605"/>
          </a:xfrm>
        </p:spPr>
        <p:txBody>
          <a:bodyPr anchor="b"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4" y="1196752"/>
            <a:ext cx="8021636" cy="5112568"/>
          </a:xfrm>
        </p:spPr>
        <p:txBody>
          <a:bodyPr/>
          <a:lstStyle>
            <a:lvl1pPr marL="266700" indent="-266700">
              <a:buClr>
                <a:srgbClr val="EE8220"/>
              </a:buClr>
              <a:buFont typeface="Wingdings" charset="2"/>
              <a:buChar char="§"/>
              <a:defRPr sz="2000">
                <a:solidFill>
                  <a:srgbClr val="5B5B60"/>
                </a:solidFill>
                <a:latin typeface="Century Gothic"/>
                <a:cs typeface="Century Gothic"/>
              </a:defRPr>
            </a:lvl1pPr>
            <a:lvl2pPr marL="450850" indent="-274638">
              <a:buClrTx/>
              <a:buSzPct val="50000"/>
              <a:buFont typeface="Wingdings" charset="2"/>
              <a:buChar char="q"/>
              <a:defRPr sz="1800">
                <a:solidFill>
                  <a:srgbClr val="5B5B60"/>
                </a:solidFill>
                <a:latin typeface="Century Gothic"/>
                <a:cs typeface="Century Gothic"/>
              </a:defRPr>
            </a:lvl2pPr>
            <a:lvl3pPr marL="596900" indent="-238125">
              <a:buClr>
                <a:srgbClr val="EE8220"/>
              </a:buClr>
              <a:buFont typeface="Wingdings" charset="2"/>
              <a:buChar char="§"/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3pPr>
            <a:lvl4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4pPr>
            <a:lvl5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fr-FR"/>
              <a:t>Institut Curie – Commission Scientifique Jointe – Name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/>
            </a:lvl1pPr>
          </a:lstStyle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  <p:cxnSp>
        <p:nvCxnSpPr>
          <p:cNvPr id="10" name="Connecteur droit 9"/>
          <p:cNvCxnSpPr/>
          <p:nvPr userDrawn="1"/>
        </p:nvCxnSpPr>
        <p:spPr>
          <a:xfrm>
            <a:off x="468313" y="836712"/>
            <a:ext cx="8675687" cy="0"/>
          </a:xfrm>
          <a:prstGeom prst="line">
            <a:avLst/>
          </a:prstGeom>
          <a:ln w="28575" cmpd="sng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4624"/>
            <a:ext cx="8021637" cy="729605"/>
          </a:xfrm>
        </p:spPr>
        <p:txBody>
          <a:bodyPr anchor="b"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4" y="1196752"/>
            <a:ext cx="8021636" cy="5112568"/>
          </a:xfrm>
        </p:spPr>
        <p:txBody>
          <a:bodyPr/>
          <a:lstStyle>
            <a:lvl1pPr marL="266700" indent="-266700">
              <a:buClr>
                <a:srgbClr val="EE8220"/>
              </a:buClr>
              <a:buFont typeface="Wingdings" charset="2"/>
              <a:buChar char="§"/>
              <a:defRPr sz="2000">
                <a:solidFill>
                  <a:srgbClr val="5B5B60"/>
                </a:solidFill>
                <a:latin typeface="Century Gothic"/>
                <a:cs typeface="Century Gothic"/>
              </a:defRPr>
            </a:lvl1pPr>
            <a:lvl2pPr marL="450850" indent="-274638">
              <a:buClrTx/>
              <a:buSzPct val="50000"/>
              <a:buFont typeface="Wingdings" charset="2"/>
              <a:buChar char="q"/>
              <a:defRPr sz="1800">
                <a:solidFill>
                  <a:srgbClr val="5B5B60"/>
                </a:solidFill>
                <a:latin typeface="Century Gothic"/>
                <a:cs typeface="Century Gothic"/>
              </a:defRPr>
            </a:lvl2pPr>
            <a:lvl3pPr marL="596900" indent="-238125">
              <a:buClr>
                <a:srgbClr val="EE8220"/>
              </a:buClr>
              <a:buFont typeface="Wingdings" charset="2"/>
              <a:buChar char="§"/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3pPr>
            <a:lvl4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4pPr>
            <a:lvl5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468313" y="836712"/>
            <a:ext cx="8675687" cy="0"/>
          </a:xfrm>
          <a:prstGeom prst="line">
            <a:avLst/>
          </a:prstGeom>
          <a:ln w="28575" cmpd="sng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7697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4624"/>
            <a:ext cx="8021637" cy="729605"/>
          </a:xfrm>
        </p:spPr>
        <p:txBody>
          <a:bodyPr anchor="b"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  <p:cxnSp>
        <p:nvCxnSpPr>
          <p:cNvPr id="10" name="Connecteur droit 9"/>
          <p:cNvCxnSpPr/>
          <p:nvPr userDrawn="1"/>
        </p:nvCxnSpPr>
        <p:spPr>
          <a:xfrm>
            <a:off x="468313" y="836712"/>
            <a:ext cx="8675687" cy="0"/>
          </a:xfrm>
          <a:prstGeom prst="line">
            <a:avLst/>
          </a:prstGeom>
          <a:ln w="28575" cmpd="sng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7334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650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et mise en av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493838"/>
            <a:ext cx="3295650" cy="3189287"/>
          </a:xfrm>
          <a:solidFill>
            <a:schemeClr val="bg2"/>
          </a:solidFill>
        </p:spPr>
        <p:txBody>
          <a:bodyPr lIns="648000"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7460908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4050" y="6550072"/>
            <a:ext cx="5502126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328" y="6550072"/>
            <a:ext cx="1413520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4" name="Espace réservé pour une image  13"/>
          <p:cNvSpPr>
            <a:spLocks noGrp="1"/>
          </p:cNvSpPr>
          <p:nvPr>
            <p:ph type="pic" sz="quarter" idx="13"/>
          </p:nvPr>
        </p:nvSpPr>
        <p:spPr>
          <a:xfrm>
            <a:off x="3565525" y="1493838"/>
            <a:ext cx="5578475" cy="3189287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6086475" y="4722881"/>
            <a:ext cx="2405063" cy="188913"/>
          </a:xfrm>
        </p:spPr>
        <p:txBody>
          <a:bodyPr/>
          <a:lstStyle>
            <a:lvl1pPr algn="r">
              <a:lnSpc>
                <a:spcPct val="100000"/>
              </a:lnSpc>
              <a:defRPr sz="700" b="0">
                <a:solidFill>
                  <a:srgbClr val="5B5B60"/>
                </a:solidFill>
              </a:defRPr>
            </a:lvl1pPr>
          </a:lstStyle>
          <a:p>
            <a:pPr lvl="0"/>
            <a:r>
              <a:rPr lang="en-US"/>
              <a:t>Crédits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5"/>
          </p:nvPr>
        </p:nvSpPr>
        <p:spPr>
          <a:xfrm>
            <a:off x="3565525" y="5069946"/>
            <a:ext cx="2488142" cy="1093787"/>
          </a:xfrm>
        </p:spPr>
        <p:txBody>
          <a:bodyPr/>
          <a:lstStyle>
            <a:lvl1pPr>
              <a:lnSpc>
                <a:spcPts val="1700"/>
              </a:lnSpc>
              <a:defRPr sz="1600" b="0">
                <a:solidFill>
                  <a:schemeClr val="tx1"/>
                </a:solidFill>
              </a:defRPr>
            </a:lvl1pPr>
            <a:lvl2pPr>
              <a:defRPr sz="1400"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cercl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8962" y="1340768"/>
            <a:ext cx="3162576" cy="4939200"/>
          </a:xfrm>
        </p:spPr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7460908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4050" y="6550072"/>
            <a:ext cx="5502126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328" y="6550072"/>
            <a:ext cx="1413520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4" name="Espace réservé pour une image  13"/>
          <p:cNvSpPr>
            <a:spLocks noGrp="1"/>
          </p:cNvSpPr>
          <p:nvPr>
            <p:ph type="pic" sz="quarter" idx="13"/>
          </p:nvPr>
        </p:nvSpPr>
        <p:spPr>
          <a:xfrm>
            <a:off x="-486359" y="1340768"/>
            <a:ext cx="4702223" cy="4702223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642143" y="6161985"/>
            <a:ext cx="2405063" cy="188913"/>
          </a:xfrm>
        </p:spPr>
        <p:txBody>
          <a:bodyPr/>
          <a:lstStyle>
            <a:lvl1pPr algn="ctr">
              <a:lnSpc>
                <a:spcPct val="100000"/>
              </a:lnSpc>
              <a:defRPr sz="700" b="0">
                <a:solidFill>
                  <a:srgbClr val="5B5B60"/>
                </a:solidFill>
              </a:defRPr>
            </a:lvl1pPr>
          </a:lstStyle>
          <a:p>
            <a:pPr lvl="0"/>
            <a:r>
              <a:rPr lang="en-US"/>
              <a:t>Crédits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4050" y="382045"/>
            <a:ext cx="7835900" cy="60820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4050" y="1340768"/>
            <a:ext cx="7835899" cy="43924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24328" y="6550072"/>
            <a:ext cx="1413520" cy="24849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/>
              <a:t>18 octobre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4050" y="6550072"/>
            <a:ext cx="5502126" cy="24849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 b="1"/>
              <a:t>Institut Curie – Commission Scientifique Jointe – Name</a:t>
            </a:r>
            <a:endParaRPr lang="en-US" i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04856" y="6550072"/>
            <a:ext cx="477416" cy="24849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E366EBC-928B-1F4D-BCBB-31473BB08F8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49" r:id="rId2"/>
    <p:sldLayoutId id="2147483658" r:id="rId3"/>
    <p:sldLayoutId id="2147483650" r:id="rId4"/>
    <p:sldLayoutId id="2147483665" r:id="rId5"/>
    <p:sldLayoutId id="2147483664" r:id="rId6"/>
    <p:sldLayoutId id="2147483661" r:id="rId7"/>
    <p:sldLayoutId id="2147483654" r:id="rId8"/>
    <p:sldLayoutId id="2147483655" r:id="rId9"/>
    <p:sldLayoutId id="2147483656" r:id="rId10"/>
    <p:sldLayoutId id="2147483663" r:id="rId1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5B5B60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457200" rtl="0" eaLnBrk="1" latinLnBrk="0" hangingPunct="1">
        <a:lnSpc>
          <a:spcPts val="2800"/>
        </a:lnSpc>
        <a:spcBef>
          <a:spcPts val="0"/>
        </a:spcBef>
        <a:buFontTx/>
        <a:buNone/>
        <a:defRPr sz="2200" b="1" kern="1200">
          <a:solidFill>
            <a:srgbClr val="EE8220"/>
          </a:solidFill>
          <a:latin typeface="Arial" pitchFamily="34" charset="0"/>
          <a:ea typeface="+mn-ea"/>
          <a:cs typeface="Arial" pitchFamily="34" charset="0"/>
        </a:defRPr>
      </a:lvl1pPr>
      <a:lvl2pPr marL="168275" indent="0" algn="l" defTabSz="457200" rtl="0" eaLnBrk="1" latinLnBrk="0" hangingPunct="1">
        <a:lnSpc>
          <a:spcPts val="1600"/>
        </a:lnSpc>
        <a:spcBef>
          <a:spcPts val="600"/>
        </a:spcBef>
        <a:buFontTx/>
        <a:buNone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320675" indent="-7938" algn="l" defTabSz="457200" rtl="0" eaLnBrk="1" latinLnBrk="0" hangingPunct="1">
        <a:lnSpc>
          <a:spcPts val="1800"/>
        </a:lnSpc>
        <a:spcBef>
          <a:spcPts val="600"/>
        </a:spcBef>
        <a:buFontTx/>
        <a:buNone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579438" indent="0" algn="l" defTabSz="457200" rtl="0" eaLnBrk="1" latinLnBrk="0" hangingPunct="1">
        <a:lnSpc>
          <a:spcPts val="1600"/>
        </a:lnSpc>
        <a:spcBef>
          <a:spcPts val="300"/>
        </a:spcBef>
        <a:buFontTx/>
        <a:buNone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739775" indent="-7938" algn="l" defTabSz="457200" rtl="0" eaLnBrk="1" latinLnBrk="0" hangingPunct="1">
        <a:lnSpc>
          <a:spcPts val="1600"/>
        </a:lnSpc>
        <a:spcBef>
          <a:spcPts val="300"/>
        </a:spcBef>
        <a:buFontTx/>
        <a:buNone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 2" descr="Logo_PSUD Paris XI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8" b="36699"/>
          <a:stretch/>
        </p:blipFill>
        <p:spPr bwMode="auto">
          <a:xfrm>
            <a:off x="3411828" y="5277764"/>
            <a:ext cx="1367249" cy="896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Image 6" descr="Logo_mesr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032814"/>
            <a:ext cx="971758" cy="124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 1" descr="LOGO SIRIC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3" t="17400" r="11948" b="10850"/>
          <a:stretch/>
        </p:blipFill>
        <p:spPr bwMode="auto">
          <a:xfrm>
            <a:off x="4954351" y="5273405"/>
            <a:ext cx="853606" cy="904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Afficher l'image d'origin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808" y="5273405"/>
            <a:ext cx="874836" cy="43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5"/>
          <p:cNvCxnSpPr/>
          <p:nvPr/>
        </p:nvCxnSpPr>
        <p:spPr>
          <a:xfrm>
            <a:off x="6985497" y="4911121"/>
            <a:ext cx="0" cy="1488199"/>
          </a:xfrm>
          <a:prstGeom prst="line">
            <a:avLst/>
          </a:prstGeom>
          <a:ln w="12700">
            <a:solidFill>
              <a:schemeClr val="accent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Institut Curie </a:t>
            </a:r>
            <a:endParaRPr lang="en-US" i="1" dirty="0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1</a:t>
            </a:fld>
            <a:endParaRPr lang="en-US" dirty="0"/>
          </a:p>
        </p:txBody>
      </p:sp>
      <p:grpSp>
        <p:nvGrpSpPr>
          <p:cNvPr id="4" name="Grouper 3"/>
          <p:cNvGrpSpPr/>
          <p:nvPr/>
        </p:nvGrpSpPr>
        <p:grpSpPr>
          <a:xfrm>
            <a:off x="499727" y="47730"/>
            <a:ext cx="9617938" cy="4842987"/>
            <a:chOff x="976235" y="802374"/>
            <a:chExt cx="9617938" cy="4693188"/>
          </a:xfrm>
        </p:grpSpPr>
        <p:sp>
          <p:nvSpPr>
            <p:cNvPr id="13" name="Titre 8"/>
            <p:cNvSpPr txBox="1">
              <a:spLocks/>
            </p:cNvSpPr>
            <p:nvPr/>
          </p:nvSpPr>
          <p:spPr>
            <a:xfrm>
              <a:off x="2888269" y="1526625"/>
              <a:ext cx="7705904" cy="3672408"/>
            </a:xfrm>
            <a:prstGeom prst="rect">
              <a:avLst/>
            </a:prstGeom>
          </p:spPr>
          <p:txBody>
            <a:bodyPr lIns="0" tIns="0" rIns="0" bIns="0" anchor="ctr"/>
            <a:lstStyle/>
            <a:p>
              <a:pPr>
                <a:spcAft>
                  <a:spcPts val="100"/>
                </a:spcAft>
              </a:pPr>
              <a:r>
                <a:rPr lang="fr-FR" sz="2600" b="1" i="1" dirty="0">
                  <a:latin typeface="Century Gothic"/>
                  <a:cs typeface="Century Gothic"/>
                </a:rPr>
                <a:t> </a:t>
              </a:r>
              <a:endParaRPr lang="en-US" b="1" dirty="0">
                <a:solidFill>
                  <a:srgbClr val="5B5B60"/>
                </a:solidFill>
                <a:latin typeface="Century Gothic"/>
                <a:ea typeface="+mj-ea"/>
                <a:cs typeface="Century Gothic"/>
              </a:endParaRPr>
            </a:p>
            <a:p>
              <a:r>
                <a:rPr lang="fr-FR" sz="2200" b="1" dirty="0" err="1" smtClean="0">
                  <a:latin typeface="Century Gothic"/>
                  <a:cs typeface="Century Gothic"/>
                </a:rPr>
                <a:t>Lhara</a:t>
              </a:r>
              <a:r>
                <a:rPr lang="fr-FR" sz="2200" b="1" dirty="0" smtClean="0">
                  <a:latin typeface="Century Gothic"/>
                  <a:cs typeface="Century Gothic"/>
                </a:rPr>
                <a:t> </a:t>
              </a:r>
              <a:r>
                <a:rPr lang="fr-FR" sz="2200" b="1" dirty="0" err="1" smtClean="0">
                  <a:latin typeface="Century Gothic"/>
                  <a:cs typeface="Century Gothic"/>
                </a:rPr>
                <a:t>endstation</a:t>
              </a:r>
              <a:r>
                <a:rPr lang="fr-FR" sz="2200" b="1" dirty="0" smtClean="0">
                  <a:latin typeface="Century Gothic"/>
                  <a:cs typeface="Century Gothic"/>
                </a:rPr>
                <a:t>: </a:t>
              </a:r>
              <a:r>
                <a:rPr lang="fr-FR" sz="2200" b="1" dirty="0" err="1" smtClean="0">
                  <a:latin typeface="Century Gothic"/>
                  <a:cs typeface="Century Gothic"/>
                </a:rPr>
                <a:t>needs</a:t>
              </a:r>
              <a:r>
                <a:rPr lang="fr-FR" sz="2200" b="1" dirty="0" smtClean="0">
                  <a:latin typeface="Century Gothic"/>
                  <a:cs typeface="Century Gothic"/>
                </a:rPr>
                <a:t> for in vivo </a:t>
              </a:r>
              <a:r>
                <a:rPr lang="fr-FR" sz="2200" b="1" dirty="0" err="1" smtClean="0">
                  <a:latin typeface="Century Gothic"/>
                  <a:cs typeface="Century Gothic"/>
                </a:rPr>
                <a:t>experiments</a:t>
              </a:r>
              <a:endParaRPr lang="fr-FR" sz="2200" b="1" dirty="0">
                <a:latin typeface="Century Gothic"/>
                <a:cs typeface="Century Gothic"/>
              </a:endParaRPr>
            </a:p>
            <a:p>
              <a:r>
                <a:rPr lang="fr-FR" sz="2000" dirty="0">
                  <a:solidFill>
                    <a:srgbClr val="5B5B60"/>
                  </a:solidFill>
                  <a:latin typeface="Century Gothic"/>
                  <a:cs typeface="Century Gothic"/>
                </a:rPr>
                <a:t>Yolanda Prezado, PhD, HDR</a:t>
              </a:r>
            </a:p>
            <a:p>
              <a:endParaRPr lang="fr-FR" sz="2000" dirty="0">
                <a:solidFill>
                  <a:srgbClr val="5B5B60"/>
                </a:solidFill>
                <a:latin typeface="Century Gothic"/>
                <a:cs typeface="Century Gothic"/>
              </a:endParaRPr>
            </a:p>
          </p:txBody>
        </p:sp>
        <p:pic>
          <p:nvPicPr>
            <p:cNvPr id="15362" name="Picture 13" descr="IC - logo.psd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6252" y="802374"/>
              <a:ext cx="1620000" cy="1636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Connecteur droit 4"/>
            <p:cNvCxnSpPr/>
            <p:nvPr/>
          </p:nvCxnSpPr>
          <p:spPr>
            <a:xfrm>
              <a:off x="976235" y="5495562"/>
              <a:ext cx="7705905" cy="0"/>
            </a:xfrm>
            <a:prstGeom prst="line">
              <a:avLst/>
            </a:prstGeom>
            <a:ln w="28575">
              <a:solidFill>
                <a:srgbClr val="EE821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Image 5" descr="cnrs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482" y="5277570"/>
            <a:ext cx="886355" cy="89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 2">
            <a:extLst>
              <a:ext uri="{FF2B5EF4-FFF2-40B4-BE49-F238E27FC236}">
                <a16:creationId xmlns:a16="http://schemas.microsoft.com/office/drawing/2014/main" id="{E978F76E-9B5C-4F2D-98DD-461CAA9DA8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32240" y="3066288"/>
            <a:ext cx="1897125" cy="1653046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5761B825-2EBE-4688-9000-4AEECD80FF8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9382" r="46154"/>
          <a:stretch/>
        </p:blipFill>
        <p:spPr>
          <a:xfrm>
            <a:off x="0" y="0"/>
            <a:ext cx="2236992" cy="306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509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Suitable animal space: </a:t>
            </a:r>
            <a:r>
              <a:rPr lang="en-US" dirty="0" err="1" smtClean="0"/>
              <a:t>stabulation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animal facility or a </a:t>
            </a:r>
            <a:r>
              <a:rPr lang="en-US" dirty="0" err="1" smtClean="0"/>
              <a:t>stabulation</a:t>
            </a:r>
            <a:r>
              <a:rPr lang="en-US" dirty="0" smtClean="0"/>
              <a:t> space with adapted spaces to lodge short term, anesthesia and euthanasia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Requirements depends on the country legislation</a:t>
            </a:r>
          </a:p>
          <a:p>
            <a:endParaRPr lang="en-US" dirty="0" smtClean="0"/>
          </a:p>
          <a:p>
            <a:r>
              <a:rPr lang="en-US" dirty="0" smtClean="0"/>
              <a:t>Word caution: check UK’s legislation on the circuit the animals will follow/circulation of animals has some rules!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692" y="2060848"/>
            <a:ext cx="2256098" cy="13883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2068372"/>
            <a:ext cx="2833650" cy="141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811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magnetically focused </a:t>
            </a:r>
            <a:r>
              <a:rPr lang="en-US" dirty="0" err="1" smtClean="0"/>
              <a:t>minibeams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5244" y="1245866"/>
            <a:ext cx="4247775" cy="501396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112" y="922016"/>
            <a:ext cx="4247775" cy="50139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124744"/>
            <a:ext cx="3983737" cy="48459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4776" y="1245866"/>
            <a:ext cx="4067957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0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Ellipse 31"/>
          <p:cNvSpPr/>
          <p:nvPr/>
        </p:nvSpPr>
        <p:spPr>
          <a:xfrm>
            <a:off x="5986290" y="2735001"/>
            <a:ext cx="551893" cy="48800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3303" y="2029546"/>
            <a:ext cx="2082800" cy="1981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3635" y="2011200"/>
            <a:ext cx="2082800" cy="1981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0919" y="1055212"/>
            <a:ext cx="42555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Standard </a:t>
            </a:r>
            <a:r>
              <a:rPr lang="en-US" sz="2200" b="1" kern="0" dirty="0">
                <a:solidFill>
                  <a:sysClr val="windowText" lastClr="000000"/>
                </a:solidFill>
              </a:rPr>
              <a:t>r</a:t>
            </a:r>
            <a:r>
              <a:rPr kumimoji="0" lang="en-US" sz="22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adiotherapy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618852" y="2331188"/>
            <a:ext cx="2122303" cy="1045978"/>
            <a:chOff x="4888537" y="1655717"/>
            <a:chExt cx="2122303" cy="1045978"/>
          </a:xfrm>
        </p:grpSpPr>
        <p:pic>
          <p:nvPicPr>
            <p:cNvPr id="12" name="Imagen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22379" y="1963681"/>
              <a:ext cx="2033206" cy="64819"/>
            </a:xfrm>
            <a:prstGeom prst="rect">
              <a:avLst/>
            </a:prstGeom>
          </p:spPr>
        </p:pic>
        <p:pic>
          <p:nvPicPr>
            <p:cNvPr id="13" name="Imagen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95685" y="2208438"/>
              <a:ext cx="2067048" cy="65899"/>
            </a:xfrm>
            <a:prstGeom prst="rect">
              <a:avLst/>
            </a:prstGeom>
          </p:spPr>
        </p:pic>
        <p:pic>
          <p:nvPicPr>
            <p:cNvPr id="14" name="Imagen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88537" y="2442078"/>
              <a:ext cx="2067045" cy="65899"/>
            </a:xfrm>
            <a:prstGeom prst="rect">
              <a:avLst/>
            </a:prstGeom>
          </p:spPr>
        </p:pic>
        <p:pic>
          <p:nvPicPr>
            <p:cNvPr id="15" name="Imagen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88537" y="2635796"/>
              <a:ext cx="2067048" cy="65899"/>
            </a:xfrm>
            <a:prstGeom prst="rect">
              <a:avLst/>
            </a:prstGeom>
          </p:spPr>
        </p:pic>
        <p:cxnSp>
          <p:nvCxnSpPr>
            <p:cNvPr id="16" name="Conector recto de flecha 12"/>
            <p:cNvCxnSpPr/>
            <p:nvPr/>
          </p:nvCxnSpPr>
          <p:spPr>
            <a:xfrm>
              <a:off x="5922059" y="1905415"/>
              <a:ext cx="0" cy="18134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uadroTexto 31"/>
            <p:cNvSpPr txBox="1"/>
            <p:nvPr/>
          </p:nvSpPr>
          <p:spPr>
            <a:xfrm>
              <a:off x="5973873" y="1655717"/>
              <a:ext cx="9298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&lt; 1 mm</a:t>
              </a:r>
            </a:p>
          </p:txBody>
        </p:sp>
        <p:cxnSp>
          <p:nvCxnSpPr>
            <p:cNvPr id="18" name="Conector recto de flecha 32"/>
            <p:cNvCxnSpPr/>
            <p:nvPr/>
          </p:nvCxnSpPr>
          <p:spPr>
            <a:xfrm>
              <a:off x="5922165" y="2240147"/>
              <a:ext cx="0" cy="201931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CuadroTexto 33"/>
            <p:cNvSpPr txBox="1"/>
            <p:nvPr/>
          </p:nvSpPr>
          <p:spPr>
            <a:xfrm>
              <a:off x="6083808" y="2147170"/>
              <a:ext cx="927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1-2 mm</a:t>
              </a:r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230918" y="1786566"/>
            <a:ext cx="4255517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618852" y="1786566"/>
            <a:ext cx="4255517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18"/>
          <p:cNvCxnSpPr>
            <a:stCxn id="27" idx="2"/>
            <a:endCxn id="29" idx="2"/>
          </p:cNvCxnSpPr>
          <p:nvPr/>
        </p:nvCxnSpPr>
        <p:spPr>
          <a:xfrm flipH="1">
            <a:off x="6833710" y="3987642"/>
            <a:ext cx="1014102" cy="1152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ángulo 45"/>
          <p:cNvSpPr/>
          <p:nvPr/>
        </p:nvSpPr>
        <p:spPr>
          <a:xfrm>
            <a:off x="1172508" y="2788724"/>
            <a:ext cx="3129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GB" sz="2000" kern="0" dirty="0">
                <a:solidFill>
                  <a:sysClr val="windowText" lastClr="000000"/>
                </a:solidFill>
              </a:rPr>
              <a:t>+</a:t>
            </a:r>
          </a:p>
        </p:txBody>
      </p:sp>
      <p:sp>
        <p:nvSpPr>
          <p:cNvPr id="25" name="CuadroTexto 40"/>
          <p:cNvSpPr txBox="1"/>
          <p:nvPr/>
        </p:nvSpPr>
        <p:spPr>
          <a:xfrm>
            <a:off x="168664" y="2017889"/>
            <a:ext cx="22349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Large beam sizes</a:t>
            </a:r>
            <a:b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(&gt; 1 cm</a:t>
            </a:r>
            <a:r>
              <a:rPr kumimoji="0" lang="en-GB" sz="2000" b="0" i="0" u="none" strike="noStrike" kern="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Homogeneous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dose distributions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26000" y="1055212"/>
            <a:ext cx="42483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Spatial fractionated </a:t>
            </a:r>
            <a:r>
              <a:rPr lang="en-US" sz="2200" b="1" kern="0" dirty="0">
                <a:solidFill>
                  <a:sysClr val="windowText" lastClr="000000"/>
                </a:solidFill>
              </a:rPr>
              <a:t>radiotherapy</a:t>
            </a: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x-rays </a:t>
            </a:r>
            <a:r>
              <a:rPr kumimoji="0" lang="en-US" sz="22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minibeam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radiation therapy</a:t>
            </a:r>
          </a:p>
        </p:txBody>
      </p:sp>
      <p:sp>
        <p:nvSpPr>
          <p:cNvPr id="27" name="CuadroTexto 6"/>
          <p:cNvSpPr txBox="1"/>
          <p:nvPr/>
        </p:nvSpPr>
        <p:spPr>
          <a:xfrm>
            <a:off x="6706103" y="2048650"/>
            <a:ext cx="22834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Narrow beam sizes spaced by areas of low dose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+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Heterogeneous distributions</a:t>
            </a:r>
          </a:p>
        </p:txBody>
      </p:sp>
      <p:pic>
        <p:nvPicPr>
          <p:cNvPr id="28" name="Picture 19" descr="Slide1.g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4" t="13491" r="51766" b="45555"/>
          <a:stretch/>
        </p:blipFill>
        <p:spPr bwMode="auto">
          <a:xfrm>
            <a:off x="2269541" y="4083754"/>
            <a:ext cx="2216894" cy="2117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9" descr="Slide1.g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18" t="16450" b="45555"/>
          <a:stretch/>
        </p:blipFill>
        <p:spPr bwMode="auto">
          <a:xfrm rot="16200000">
            <a:off x="4682526" y="4049877"/>
            <a:ext cx="2121352" cy="2181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itle 37"/>
          <p:cNvSpPr>
            <a:spLocks noGrp="1"/>
          </p:cNvSpPr>
          <p:nvPr>
            <p:ph type="title"/>
          </p:nvPr>
        </p:nvSpPr>
        <p:spPr>
          <a:xfrm>
            <a:off x="475616" y="7433"/>
            <a:ext cx="8021637" cy="729605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Spatial fractionation of the dose in Radiation Therapy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0" name="Conector recto de flecha 18"/>
          <p:cNvCxnSpPr>
            <a:stCxn id="25" idx="2"/>
            <a:endCxn id="28" idx="1"/>
          </p:cNvCxnSpPr>
          <p:nvPr/>
        </p:nvCxnSpPr>
        <p:spPr>
          <a:xfrm>
            <a:off x="1286150" y="3956881"/>
            <a:ext cx="983391" cy="11855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21"/>
          <p:cNvSpPr/>
          <p:nvPr/>
        </p:nvSpPr>
        <p:spPr>
          <a:xfrm>
            <a:off x="3713269" y="2735001"/>
            <a:ext cx="501390" cy="44844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" name="Group 6"/>
          <p:cNvGrpSpPr/>
          <p:nvPr/>
        </p:nvGrpSpPr>
        <p:grpSpPr>
          <a:xfrm>
            <a:off x="2462912" y="2703971"/>
            <a:ext cx="1988902" cy="570549"/>
            <a:chOff x="2266268" y="2195945"/>
            <a:chExt cx="1988902" cy="570549"/>
          </a:xfrm>
        </p:grpSpPr>
        <p:sp>
          <p:nvSpPr>
            <p:cNvPr id="8" name="Trapezoid 26"/>
            <p:cNvSpPr/>
            <p:nvPr/>
          </p:nvSpPr>
          <p:spPr>
            <a:xfrm rot="16200000">
              <a:off x="2975444" y="1486769"/>
              <a:ext cx="570549" cy="1988902"/>
            </a:xfrm>
            <a:prstGeom prst="trapezoid">
              <a:avLst/>
            </a:prstGeom>
            <a:gradFill flip="none" rotWithShape="1">
              <a:gsLst>
                <a:gs pos="0">
                  <a:schemeClr val="accent1">
                    <a:satMod val="103000"/>
                    <a:lumMod val="102000"/>
                    <a:tint val="94000"/>
                    <a:alpha val="68000"/>
                  </a:schemeClr>
                </a:gs>
                <a:gs pos="4000">
                  <a:srgbClr val="FF0000">
                    <a:alpha val="68000"/>
                  </a:srgbClr>
                </a:gs>
                <a:gs pos="100000">
                  <a:schemeClr val="accent1">
                    <a:lumMod val="99000"/>
                    <a:satMod val="120000"/>
                    <a:shade val="78000"/>
                    <a:alpha val="6800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9" name="Conector recto de flecha 7"/>
            <p:cNvCxnSpPr/>
            <p:nvPr/>
          </p:nvCxnSpPr>
          <p:spPr>
            <a:xfrm flipH="1">
              <a:off x="3306767" y="2206362"/>
              <a:ext cx="9427" cy="51621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uadroTexto 10"/>
            <p:cNvSpPr txBox="1"/>
            <p:nvPr/>
          </p:nvSpPr>
          <p:spPr>
            <a:xfrm>
              <a:off x="2370497" y="2293536"/>
              <a:ext cx="832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&gt; 1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06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259"/>
    </mc:Choice>
    <mc:Fallback xmlns="">
      <p:transition spd="slow" advTm="20259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3635" y="2011200"/>
            <a:ext cx="2082800" cy="198120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403635" y="2534938"/>
            <a:ext cx="1988902" cy="570549"/>
            <a:chOff x="2266268" y="2195945"/>
            <a:chExt cx="1988902" cy="570549"/>
          </a:xfrm>
        </p:grpSpPr>
        <p:sp>
          <p:nvSpPr>
            <p:cNvPr id="8" name="Trapezoid 26"/>
            <p:cNvSpPr/>
            <p:nvPr/>
          </p:nvSpPr>
          <p:spPr>
            <a:xfrm rot="16200000">
              <a:off x="2975444" y="1486769"/>
              <a:ext cx="570549" cy="1988902"/>
            </a:xfrm>
            <a:prstGeom prst="trapezoid">
              <a:avLst/>
            </a:prstGeom>
            <a:gradFill flip="none" rotWithShape="1">
              <a:gsLst>
                <a:gs pos="0">
                  <a:schemeClr val="accent1">
                    <a:satMod val="103000"/>
                    <a:lumMod val="102000"/>
                    <a:tint val="94000"/>
                    <a:alpha val="68000"/>
                  </a:schemeClr>
                </a:gs>
                <a:gs pos="4000">
                  <a:srgbClr val="FF0000">
                    <a:alpha val="68000"/>
                  </a:srgbClr>
                </a:gs>
                <a:gs pos="100000">
                  <a:schemeClr val="accent1">
                    <a:lumMod val="99000"/>
                    <a:satMod val="120000"/>
                    <a:shade val="78000"/>
                    <a:alpha val="6800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9" name="Conector recto de flecha 7"/>
            <p:cNvCxnSpPr/>
            <p:nvPr/>
          </p:nvCxnSpPr>
          <p:spPr>
            <a:xfrm flipH="1">
              <a:off x="3306767" y="2206362"/>
              <a:ext cx="9427" cy="51621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uadroTexto 10"/>
            <p:cNvSpPr txBox="1"/>
            <p:nvPr/>
          </p:nvSpPr>
          <p:spPr>
            <a:xfrm>
              <a:off x="3423130" y="2252821"/>
              <a:ext cx="832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&gt; 1 cm</a:t>
              </a:r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230918" y="1786566"/>
            <a:ext cx="4255517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618852" y="1786566"/>
            <a:ext cx="4255517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ángulo 45"/>
          <p:cNvSpPr/>
          <p:nvPr/>
        </p:nvSpPr>
        <p:spPr>
          <a:xfrm>
            <a:off x="1172508" y="2788724"/>
            <a:ext cx="3129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GB" sz="2000" kern="0" dirty="0">
                <a:solidFill>
                  <a:sysClr val="windowText" lastClr="000000"/>
                </a:solidFill>
              </a:rPr>
              <a:t>+</a:t>
            </a:r>
          </a:p>
        </p:txBody>
      </p:sp>
      <p:sp>
        <p:nvSpPr>
          <p:cNvPr id="31" name="Rectángulo 29"/>
          <p:cNvSpPr/>
          <p:nvPr/>
        </p:nvSpPr>
        <p:spPr>
          <a:xfrm>
            <a:off x="638005" y="5153762"/>
            <a:ext cx="817734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2100" b="0" i="0" u="none" strike="noStrike" kern="0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Remarkable increase of normal rat brain resistance. </a:t>
            </a:r>
            <a:endParaRPr kumimoji="0" lang="en-GB" sz="2100" b="0" i="1" u="none" strike="noStrike" kern="0" cap="none" spc="0" normalizeH="0" baseline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00" b="0" i="1" u="none" strike="noStrike" kern="0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</a:t>
            </a:r>
            <a:r>
              <a:rPr lang="en-GB" sz="2100" i="1" kern="0" dirty="0" err="1">
                <a:solidFill>
                  <a:srgbClr val="0070C0"/>
                </a:solidFill>
              </a:rPr>
              <a:t>Dilmanian</a:t>
            </a:r>
            <a:r>
              <a:rPr lang="en-GB" sz="2100" i="1" kern="0" dirty="0">
                <a:solidFill>
                  <a:srgbClr val="0070C0"/>
                </a:solidFill>
              </a:rPr>
              <a:t> et al. 2006, </a:t>
            </a:r>
            <a:r>
              <a:rPr kumimoji="0" lang="en-GB" sz="2100" b="0" i="1" u="none" strike="noStrike" kern="0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Prezado et al., Rad. Research 2015</a:t>
            </a:r>
            <a:endParaRPr lang="es-ES" sz="2100" i="1" kern="0" dirty="0">
              <a:solidFill>
                <a:srgbClr val="0070C0"/>
              </a:solidFill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100" b="1" kern="0" dirty="0">
                <a:solidFill>
                  <a:sysClr val="windowText" lastClr="000000"/>
                </a:solidFill>
              </a:rPr>
              <a:t> D</a:t>
            </a:r>
            <a:r>
              <a:rPr kumimoji="0" lang="en-US" sz="21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ose</a:t>
            </a:r>
            <a:r>
              <a:rPr kumimoji="0" lang="en-US" sz="2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escalation in the tumor possible</a:t>
            </a:r>
            <a:r>
              <a:rPr kumimoji="0" lang="en-US" sz="2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/>
              </a:rPr>
              <a:t> higher tumor control</a:t>
            </a:r>
            <a:r>
              <a:rPr kumimoji="0" lang="en-US" sz="21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/>
              </a:rPr>
              <a:t> </a:t>
            </a:r>
            <a:endParaRPr kumimoji="0" lang="en-US" sz="2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Rectángulo 36"/>
          <p:cNvSpPr/>
          <p:nvPr/>
        </p:nvSpPr>
        <p:spPr>
          <a:xfrm>
            <a:off x="5590771" y="4075832"/>
            <a:ext cx="32245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Distinct biological mechanisms not yet understood</a:t>
            </a:r>
          </a:p>
        </p:txBody>
      </p:sp>
      <p:sp>
        <p:nvSpPr>
          <p:cNvPr id="33" name="Flecha: hacia abajo 30"/>
          <p:cNvSpPr/>
          <p:nvPr/>
        </p:nvSpPr>
        <p:spPr>
          <a:xfrm>
            <a:off x="5182122" y="4134466"/>
            <a:ext cx="817298" cy="1019296"/>
          </a:xfrm>
          <a:prstGeom prst="downArrow">
            <a:avLst>
              <a:gd name="adj1" fmla="val 50000"/>
              <a:gd name="adj2" fmla="val 49188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30919" y="1055212"/>
            <a:ext cx="42555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Standard RT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626000" y="1055212"/>
            <a:ext cx="42483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Spatial fractionated </a:t>
            </a:r>
            <a:r>
              <a:rPr lang="en-US" sz="2200" b="1" kern="0" dirty="0">
                <a:solidFill>
                  <a:sysClr val="windowText" lastClr="000000"/>
                </a:solidFill>
              </a:rPr>
              <a:t>radiotherapy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x-rays </a:t>
            </a:r>
            <a:r>
              <a:rPr kumimoji="0" lang="en-US" sz="22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minibeams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radiation therapy</a:t>
            </a:r>
          </a:p>
        </p:txBody>
      </p:sp>
      <p:sp>
        <p:nvSpPr>
          <p:cNvPr id="48" name="CuadroTexto 40"/>
          <p:cNvSpPr txBox="1"/>
          <p:nvPr/>
        </p:nvSpPr>
        <p:spPr>
          <a:xfrm>
            <a:off x="168664" y="2017889"/>
            <a:ext cx="22349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Large beam sizes</a:t>
            </a:r>
            <a:b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(&gt; 1 cm</a:t>
            </a:r>
            <a:r>
              <a:rPr kumimoji="0" lang="en-GB" sz="2000" b="0" i="0" u="none" strike="noStrike" kern="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Homogeneous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dose distributions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30919" y="1105841"/>
            <a:ext cx="4296350" cy="321784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/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w="0" h="0"/>
            <a:contourClr>
              <a:schemeClr val="accent1">
                <a:shade val="70000"/>
                <a:satMod val="105000"/>
              </a:schemeClr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3303" y="2029546"/>
            <a:ext cx="2082800" cy="1981200"/>
          </a:xfrm>
          <a:prstGeom prst="rect">
            <a:avLst/>
          </a:prstGeom>
        </p:spPr>
      </p:pic>
      <p:grpSp>
        <p:nvGrpSpPr>
          <p:cNvPr id="50" name="Group 10"/>
          <p:cNvGrpSpPr/>
          <p:nvPr/>
        </p:nvGrpSpPr>
        <p:grpSpPr>
          <a:xfrm>
            <a:off x="4618852" y="2330870"/>
            <a:ext cx="2074196" cy="1046296"/>
            <a:chOff x="4888537" y="1655399"/>
            <a:chExt cx="2074196" cy="1046296"/>
          </a:xfrm>
        </p:grpSpPr>
        <p:pic>
          <p:nvPicPr>
            <p:cNvPr id="51" name="Imagen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22379" y="1963681"/>
              <a:ext cx="2033206" cy="64819"/>
            </a:xfrm>
            <a:prstGeom prst="rect">
              <a:avLst/>
            </a:prstGeom>
          </p:spPr>
        </p:pic>
        <p:pic>
          <p:nvPicPr>
            <p:cNvPr id="52" name="Imagen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95685" y="2208438"/>
              <a:ext cx="2067048" cy="65899"/>
            </a:xfrm>
            <a:prstGeom prst="rect">
              <a:avLst/>
            </a:prstGeom>
          </p:spPr>
        </p:pic>
        <p:pic>
          <p:nvPicPr>
            <p:cNvPr id="53" name="Imagen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88537" y="2442078"/>
              <a:ext cx="2067045" cy="65899"/>
            </a:xfrm>
            <a:prstGeom prst="rect">
              <a:avLst/>
            </a:prstGeom>
          </p:spPr>
        </p:pic>
        <p:pic>
          <p:nvPicPr>
            <p:cNvPr id="54" name="Imagen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88537" y="2635796"/>
              <a:ext cx="2067048" cy="65899"/>
            </a:xfrm>
            <a:prstGeom prst="rect">
              <a:avLst/>
            </a:prstGeom>
          </p:spPr>
        </p:pic>
        <p:cxnSp>
          <p:nvCxnSpPr>
            <p:cNvPr id="55" name="Conector recto de flecha 12"/>
            <p:cNvCxnSpPr/>
            <p:nvPr/>
          </p:nvCxnSpPr>
          <p:spPr>
            <a:xfrm>
              <a:off x="5922059" y="1905415"/>
              <a:ext cx="0" cy="18134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CuadroTexto 31"/>
            <p:cNvSpPr txBox="1"/>
            <p:nvPr/>
          </p:nvSpPr>
          <p:spPr>
            <a:xfrm>
              <a:off x="5885823" y="1655399"/>
              <a:ext cx="9298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&lt; 1 mm</a:t>
              </a:r>
            </a:p>
          </p:txBody>
        </p:sp>
        <p:cxnSp>
          <p:nvCxnSpPr>
            <p:cNvPr id="57" name="Conector recto de flecha 32"/>
            <p:cNvCxnSpPr/>
            <p:nvPr/>
          </p:nvCxnSpPr>
          <p:spPr>
            <a:xfrm>
              <a:off x="5922165" y="2240147"/>
              <a:ext cx="0" cy="201931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CuadroTexto 33"/>
            <p:cNvSpPr txBox="1"/>
            <p:nvPr/>
          </p:nvSpPr>
          <p:spPr>
            <a:xfrm>
              <a:off x="5975358" y="2165879"/>
              <a:ext cx="927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1-2 mm</a:t>
              </a:r>
            </a:p>
          </p:txBody>
        </p:sp>
      </p:grpSp>
      <p:sp>
        <p:nvSpPr>
          <p:cNvPr id="35" name="Title 37">
            <a:extLst>
              <a:ext uri="{FF2B5EF4-FFF2-40B4-BE49-F238E27FC236}">
                <a16:creationId xmlns:a16="http://schemas.microsoft.com/office/drawing/2014/main" id="{49AD3F7B-41DB-45FE-8BAD-B59C3CAC9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616" y="7433"/>
            <a:ext cx="8021637" cy="729605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Spatial fractionation of the dose in Radiation Therapy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68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83"/>
    </mc:Choice>
    <mc:Fallback xmlns="">
      <p:transition spd="slow" advTm="1298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948" y="111671"/>
            <a:ext cx="7729549" cy="547204"/>
          </a:xfrm>
        </p:spPr>
        <p:txBody>
          <a:bodyPr>
            <a:normAutofit fontScale="90000"/>
          </a:bodyPr>
          <a:lstStyle/>
          <a:p>
            <a:r>
              <a:rPr lang="en-GB" sz="1950" i="1" dirty="0">
                <a:solidFill>
                  <a:schemeClr val="accent4">
                    <a:lumMod val="75000"/>
                  </a:schemeClr>
                </a:solidFill>
              </a:rPr>
              <a:t>Proton </a:t>
            </a:r>
            <a:r>
              <a:rPr lang="en-GB" sz="1950" i="1" dirty="0" err="1">
                <a:solidFill>
                  <a:schemeClr val="accent4">
                    <a:lumMod val="75000"/>
                  </a:schemeClr>
                </a:solidFill>
              </a:rPr>
              <a:t>minibeam</a:t>
            </a:r>
            <a:r>
              <a:rPr lang="en-GB" sz="1950" i="1" dirty="0">
                <a:solidFill>
                  <a:schemeClr val="accent4">
                    <a:lumMod val="75000"/>
                  </a:schemeClr>
                </a:solidFill>
              </a:rPr>
              <a:t> radiation therapy</a:t>
            </a:r>
            <a:r>
              <a:rPr lang="en-GB" sz="1950" dirty="0">
                <a:solidFill>
                  <a:schemeClr val="accent4">
                    <a:lumMod val="75000"/>
                  </a:schemeClr>
                </a:solidFill>
              </a:rPr>
              <a:t>: an innovative therapeutic approach</a:t>
            </a:r>
            <a:endParaRPr lang="en-US" sz="195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6" y="1268760"/>
            <a:ext cx="10139808" cy="4461055"/>
            <a:chOff x="30306" y="1671356"/>
            <a:chExt cx="10139808" cy="4058459"/>
          </a:xfrm>
        </p:grpSpPr>
        <p:grpSp>
          <p:nvGrpSpPr>
            <p:cNvPr id="3" name="Group 2"/>
            <p:cNvGrpSpPr/>
            <p:nvPr/>
          </p:nvGrpSpPr>
          <p:grpSpPr>
            <a:xfrm>
              <a:off x="2490675" y="2711959"/>
              <a:ext cx="1897911" cy="2044933"/>
              <a:chOff x="4697062" y="3168382"/>
              <a:chExt cx="2530548" cy="2726578"/>
            </a:xfrm>
          </p:grpSpPr>
          <p:sp>
            <p:nvSpPr>
              <p:cNvPr id="8" name="CuadroTexto 7"/>
              <p:cNvSpPr txBox="1"/>
              <p:nvPr/>
            </p:nvSpPr>
            <p:spPr>
              <a:xfrm>
                <a:off x="4797911" y="4940852"/>
                <a:ext cx="2328843" cy="954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350" i="1" dirty="0"/>
                  <a:t>Prezado et al. 2013</a:t>
                </a:r>
              </a:p>
              <a:p>
                <a:pPr algn="ctr"/>
                <a:r>
                  <a:rPr lang="en-US" sz="1350" i="1" dirty="0" err="1"/>
                  <a:t>Zoblinskaya</a:t>
                </a:r>
                <a:r>
                  <a:rPr lang="en-US" sz="1350" i="1" dirty="0"/>
                  <a:t> et al 2013</a:t>
                </a:r>
              </a:p>
              <a:p>
                <a:endParaRPr lang="es-ES" sz="1350" dirty="0"/>
              </a:p>
            </p:txBody>
          </p:sp>
          <p:grpSp>
            <p:nvGrpSpPr>
              <p:cNvPr id="24" name="Groupe 23"/>
              <p:cNvGrpSpPr/>
              <p:nvPr/>
            </p:nvGrpSpPr>
            <p:grpSpPr>
              <a:xfrm>
                <a:off x="4697062" y="3168382"/>
                <a:ext cx="2530548" cy="1669515"/>
                <a:chOff x="3083251" y="3608855"/>
                <a:chExt cx="2361078" cy="1934067"/>
              </a:xfrm>
            </p:grpSpPr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083251" y="3608855"/>
                  <a:ext cx="2361078" cy="1895757"/>
                </a:xfrm>
                <a:prstGeom prst="rect">
                  <a:avLst/>
                </a:prstGeom>
              </p:spPr>
            </p:pic>
            <p:pic>
              <p:nvPicPr>
                <p:cNvPr id="18" name="Picture 1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144" t="43837" r="58354" b="46013"/>
                <a:stretch/>
              </p:blipFill>
              <p:spPr bwMode="auto">
                <a:xfrm>
                  <a:off x="3111975" y="4140810"/>
                  <a:ext cx="1486950" cy="536449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0800" dist="50800" dir="5400000" algn="ctr" rotWithShape="0">
                    <a:srgbClr val="000000">
                      <a:alpha val="60000"/>
                    </a:srgbClr>
                  </a:outerShdw>
                </a:effectLst>
                <a:extLst>
                  <a:ext uri="{909E8E84-426E-40dd-AFC4-6F175D3DCCD1}">
                    <a14:hiddenFill xmlns="" xmlns:a14="http://schemas.microsoft.com/office/drawing/2010/main">
                      <a:blipFill dpi="0" rotWithShape="0">
                        <a:blip/>
                        <a:srcRect t="13335" b="13335"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0" name="Oval 46"/>
                <p:cNvSpPr/>
                <p:nvPr/>
              </p:nvSpPr>
              <p:spPr>
                <a:xfrm>
                  <a:off x="4034480" y="4202770"/>
                  <a:ext cx="458620" cy="429374"/>
                </a:xfrm>
                <a:prstGeom prst="ellipse">
                  <a:avLst/>
                </a:prstGeom>
                <a:noFill/>
                <a:ln w="12700" cmpd="sng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cxnSp>
              <p:nvCxnSpPr>
                <p:cNvPr id="21" name="Conector recto de flecha 9"/>
                <p:cNvCxnSpPr/>
                <p:nvPr/>
              </p:nvCxnSpPr>
              <p:spPr>
                <a:xfrm flipV="1">
                  <a:off x="4263790" y="4732493"/>
                  <a:ext cx="0" cy="437922"/>
                </a:xfrm>
                <a:prstGeom prst="straightConnector1">
                  <a:avLst/>
                </a:prstGeom>
                <a:ln w="158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CuadroTexto 2"/>
                <p:cNvSpPr txBox="1"/>
                <p:nvPr/>
              </p:nvSpPr>
              <p:spPr>
                <a:xfrm>
                  <a:off x="3826713" y="5043756"/>
                  <a:ext cx="873540" cy="4991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500" b="1" dirty="0">
                      <a:solidFill>
                        <a:schemeClr val="bg1"/>
                      </a:solidFill>
                    </a:rPr>
                    <a:t>Tumor</a:t>
                  </a:r>
                </a:p>
              </p:txBody>
            </p:sp>
          </p:grpSp>
        </p:grpSp>
        <p:sp>
          <p:nvSpPr>
            <p:cNvPr id="4" name="TextBox 3"/>
            <p:cNvSpPr txBox="1"/>
            <p:nvPr/>
          </p:nvSpPr>
          <p:spPr>
            <a:xfrm>
              <a:off x="2903375" y="2250270"/>
              <a:ext cx="1121076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Proton MBRT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4924835" y="1671356"/>
              <a:ext cx="4572000" cy="23775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s-ES" sz="1350" dirty="0" err="1"/>
                <a:t>Reduction</a:t>
              </a:r>
              <a:r>
                <a:rPr lang="es-ES" sz="1350" dirty="0"/>
                <a:t> of skin </a:t>
              </a:r>
              <a:r>
                <a:rPr lang="es-ES" sz="1350" dirty="0" err="1"/>
                <a:t>toxicity</a:t>
              </a:r>
              <a:r>
                <a:rPr lang="es-ES" sz="1350" dirty="0"/>
                <a:t>  </a:t>
              </a:r>
            </a:p>
            <a:p>
              <a:endParaRPr lang="es-ES" sz="1350" dirty="0"/>
            </a:p>
            <a:p>
              <a:endParaRPr lang="es-ES" sz="1350" dirty="0"/>
            </a:p>
            <a:p>
              <a:r>
                <a:rPr lang="es-ES" sz="1350" dirty="0"/>
                <a:t>        </a:t>
              </a:r>
            </a:p>
            <a:p>
              <a:endParaRPr lang="es-ES" sz="1350" dirty="0"/>
            </a:p>
            <a:p>
              <a:r>
                <a:rPr lang="es-ES" sz="1350" i="1" dirty="0"/>
                <a:t>      </a:t>
              </a:r>
            </a:p>
            <a:p>
              <a:endParaRPr lang="es-ES" sz="1350" i="1" dirty="0">
                <a:solidFill>
                  <a:schemeClr val="bg1">
                    <a:lumMod val="50000"/>
                  </a:schemeClr>
                </a:solidFill>
              </a:endParaRPr>
            </a:p>
            <a:p>
              <a:endParaRPr lang="es-ES" sz="1350" i="1" dirty="0">
                <a:solidFill>
                  <a:schemeClr val="bg1">
                    <a:lumMod val="50000"/>
                  </a:schemeClr>
                </a:solidFill>
              </a:endParaRPr>
            </a:p>
            <a:p>
              <a:r>
                <a:rPr lang="es-ES" sz="1350" i="1" dirty="0">
                  <a:solidFill>
                    <a:schemeClr val="bg1">
                      <a:lumMod val="50000"/>
                    </a:schemeClr>
                  </a:solidFill>
                </a:rPr>
                <a:t>            </a:t>
              </a:r>
              <a:r>
                <a:rPr lang="es-ES" sz="1200" i="1" dirty="0" err="1">
                  <a:solidFill>
                    <a:schemeClr val="bg1">
                      <a:lumMod val="50000"/>
                    </a:schemeClr>
                  </a:solidFill>
                </a:rPr>
                <a:t>Girst</a:t>
              </a:r>
              <a:r>
                <a:rPr lang="es-ES" sz="1200" i="1" dirty="0">
                  <a:solidFill>
                    <a:schemeClr val="bg1">
                      <a:lumMod val="50000"/>
                    </a:schemeClr>
                  </a:solidFill>
                </a:rPr>
                <a:t> et al 2015, Prezado et al  2017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endParaRPr lang="es-ES" sz="1350" dirty="0"/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s-ES" sz="1350" dirty="0" err="1"/>
                <a:t>Reduction</a:t>
              </a:r>
              <a:r>
                <a:rPr lang="es-ES" sz="1350" dirty="0"/>
                <a:t> of </a:t>
              </a:r>
              <a:r>
                <a:rPr lang="es-ES" sz="1350" dirty="0" err="1"/>
                <a:t>neurotoxicity</a:t>
              </a:r>
              <a:r>
                <a:rPr lang="es-ES" sz="1350" dirty="0"/>
                <a:t> </a:t>
              </a:r>
            </a:p>
          </p:txBody>
        </p:sp>
        <p:grpSp>
          <p:nvGrpSpPr>
            <p:cNvPr id="23" name="Agrupar 25">
              <a:extLst>
                <a:ext uri="{FF2B5EF4-FFF2-40B4-BE49-F238E27FC236}">
                  <a16:creationId xmlns:a16="http://schemas.microsoft.com/office/drawing/2014/main" id="{62D50265-7187-4135-9B01-FA9487164061}"/>
                </a:ext>
              </a:extLst>
            </p:cNvPr>
            <p:cNvGrpSpPr/>
            <p:nvPr/>
          </p:nvGrpSpPr>
          <p:grpSpPr>
            <a:xfrm>
              <a:off x="30306" y="1753191"/>
              <a:ext cx="1901204" cy="1457715"/>
              <a:chOff x="382861" y="1279436"/>
              <a:chExt cx="2534938" cy="1943619"/>
            </a:xfrm>
          </p:grpSpPr>
          <p:pic>
            <p:nvPicPr>
              <p:cNvPr id="26" name="Imagen 6">
                <a:extLst>
                  <a:ext uri="{FF2B5EF4-FFF2-40B4-BE49-F238E27FC236}">
                    <a16:creationId xmlns:a16="http://schemas.microsoft.com/office/drawing/2014/main" id="{76EF617B-F458-42FD-B6F4-1C14DDFC9B2C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5"/>
              <a:srcRect l="50334"/>
              <a:stretch/>
            </p:blipFill>
            <p:spPr>
              <a:xfrm>
                <a:off x="981391" y="1279436"/>
                <a:ext cx="1430632" cy="1453740"/>
              </a:xfrm>
              <a:prstGeom prst="rect">
                <a:avLst/>
              </a:prstGeom>
            </p:spPr>
          </p:pic>
          <p:sp>
            <p:nvSpPr>
              <p:cNvPr id="27" name="CuadroTexto 7">
                <a:extLst>
                  <a:ext uri="{FF2B5EF4-FFF2-40B4-BE49-F238E27FC236}">
                    <a16:creationId xmlns:a16="http://schemas.microsoft.com/office/drawing/2014/main" id="{976308D5-F84D-4C2F-893B-310C939CDB4F}"/>
                  </a:ext>
                </a:extLst>
              </p:cNvPr>
              <p:cNvSpPr txBox="1"/>
              <p:nvPr/>
            </p:nvSpPr>
            <p:spPr>
              <a:xfrm>
                <a:off x="382861" y="2792168"/>
                <a:ext cx="253493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/>
                  <a:t> Charged particles</a:t>
                </a:r>
              </a:p>
            </p:txBody>
          </p:sp>
        </p:grpSp>
        <p:grpSp>
          <p:nvGrpSpPr>
            <p:cNvPr id="28" name="Agrupar 26">
              <a:extLst>
                <a:ext uri="{FF2B5EF4-FFF2-40B4-BE49-F238E27FC236}">
                  <a16:creationId xmlns:a16="http://schemas.microsoft.com/office/drawing/2014/main" id="{E4E92240-23EC-403A-A958-6E05DF06F8CF}"/>
                </a:ext>
              </a:extLst>
            </p:cNvPr>
            <p:cNvGrpSpPr/>
            <p:nvPr/>
          </p:nvGrpSpPr>
          <p:grpSpPr>
            <a:xfrm>
              <a:off x="30307" y="3722883"/>
              <a:ext cx="1916024" cy="1683449"/>
              <a:chOff x="455850" y="4119283"/>
              <a:chExt cx="2554699" cy="2244599"/>
            </a:xfrm>
          </p:grpSpPr>
          <p:pic>
            <p:nvPicPr>
              <p:cNvPr id="29" name="Imagen 9">
                <a:extLst>
                  <a:ext uri="{FF2B5EF4-FFF2-40B4-BE49-F238E27FC236}">
                    <a16:creationId xmlns:a16="http://schemas.microsoft.com/office/drawing/2014/main" id="{A58904AA-F5AC-4E0F-9947-C38979B3AB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27371" y="4119283"/>
                <a:ext cx="1239814" cy="1380275"/>
              </a:xfrm>
              <a:prstGeom prst="rect">
                <a:avLst/>
              </a:prstGeom>
            </p:spPr>
          </p:pic>
          <p:sp>
            <p:nvSpPr>
              <p:cNvPr id="30" name="CuadroTexto 10">
                <a:extLst>
                  <a:ext uri="{FF2B5EF4-FFF2-40B4-BE49-F238E27FC236}">
                    <a16:creationId xmlns:a16="http://schemas.microsoft.com/office/drawing/2014/main" id="{B11223BB-B95C-4822-8E71-E99BE1B4790C}"/>
                  </a:ext>
                </a:extLst>
              </p:cNvPr>
              <p:cNvSpPr txBox="1"/>
              <p:nvPr/>
            </p:nvSpPr>
            <p:spPr>
              <a:xfrm>
                <a:off x="455850" y="5625218"/>
                <a:ext cx="2554699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/>
                  <a:t> </a:t>
                </a:r>
                <a:r>
                  <a:rPr lang="en-US" sz="1500" dirty="0" err="1"/>
                  <a:t>Minibeam</a:t>
                </a:r>
                <a:r>
                  <a:rPr lang="en-US" sz="1500" dirty="0"/>
                  <a:t> radiation    therapy (MBRT)</a:t>
                </a:r>
              </a:p>
            </p:txBody>
          </p:sp>
        </p:grpSp>
        <p:sp>
          <p:nvSpPr>
            <p:cNvPr id="31" name="Cruz 11">
              <a:extLst>
                <a:ext uri="{FF2B5EF4-FFF2-40B4-BE49-F238E27FC236}">
                  <a16:creationId xmlns:a16="http://schemas.microsoft.com/office/drawing/2014/main" id="{7867983C-F693-4BDC-A4AB-D30AB3087C60}"/>
                </a:ext>
              </a:extLst>
            </p:cNvPr>
            <p:cNvSpPr/>
            <p:nvPr/>
          </p:nvSpPr>
          <p:spPr>
            <a:xfrm>
              <a:off x="845228" y="3246247"/>
              <a:ext cx="271360" cy="271360"/>
            </a:xfrm>
            <a:prstGeom prst="plus">
              <a:avLst>
                <a:gd name="adj" fmla="val 4082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0" name="Right Brace 9"/>
            <p:cNvSpPr/>
            <p:nvPr/>
          </p:nvSpPr>
          <p:spPr>
            <a:xfrm>
              <a:off x="1631122" y="1717992"/>
              <a:ext cx="780608" cy="3588830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33" name="Image 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490102" y="2254718"/>
              <a:ext cx="914480" cy="914480"/>
            </a:xfrm>
            <a:prstGeom prst="rect">
              <a:avLst/>
            </a:prstGeom>
          </p:spPr>
        </p:pic>
        <p:pic>
          <p:nvPicPr>
            <p:cNvPr id="34" name="Image 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404581" y="2256002"/>
              <a:ext cx="914480" cy="91448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459043" y="1991776"/>
              <a:ext cx="10801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chemeClr val="bg2">
                      <a:lumMod val="75000"/>
                    </a:schemeClr>
                  </a:solidFill>
                </a:rPr>
                <a:t>Standard PT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650342" y="4018738"/>
              <a:ext cx="10801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/>
                <a:t> </a:t>
              </a:r>
              <a:r>
                <a:rPr lang="en-US" sz="1200" i="1" dirty="0" err="1">
                  <a:solidFill>
                    <a:schemeClr val="bg2">
                      <a:lumMod val="75000"/>
                    </a:schemeClr>
                  </a:solidFill>
                </a:rPr>
                <a:t>pMBRT</a:t>
              </a:r>
              <a:endParaRPr lang="en-US" sz="1200" i="1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pic>
          <p:nvPicPr>
            <p:cNvPr id="36" name="Image 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058054" y="4292531"/>
              <a:ext cx="1914924" cy="912782"/>
            </a:xfrm>
            <a:prstGeom prst="rect">
              <a:avLst/>
            </a:prstGeom>
          </p:spPr>
        </p:pic>
        <p:pic>
          <p:nvPicPr>
            <p:cNvPr id="37" name="Image 1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059680" y="4292531"/>
              <a:ext cx="1979477" cy="929116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5374941" y="4024065"/>
              <a:ext cx="10801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chemeClr val="bg2">
                      <a:lumMod val="75000"/>
                    </a:schemeClr>
                  </a:solidFill>
                </a:rPr>
                <a:t>Standard PT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519620" y="1979291"/>
              <a:ext cx="10801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/>
                <a:t> </a:t>
              </a:r>
              <a:r>
                <a:rPr lang="en-US" sz="1200" i="1" dirty="0" err="1">
                  <a:solidFill>
                    <a:schemeClr val="bg2">
                      <a:lumMod val="75000"/>
                    </a:schemeClr>
                  </a:solidFill>
                </a:rPr>
                <a:t>pMBRT</a:t>
              </a:r>
              <a:endParaRPr lang="en-US" sz="1200" i="1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598114" y="5245067"/>
              <a:ext cx="4572000" cy="48474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s-ES" sz="135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s-ES" sz="1200" i="1" dirty="0">
                  <a:solidFill>
                    <a:schemeClr val="bg1">
                      <a:lumMod val="50000"/>
                    </a:schemeClr>
                  </a:solidFill>
                </a:rPr>
                <a:t>Prezado et al. 2017, </a:t>
              </a:r>
              <a:r>
                <a:rPr lang="es-ES" sz="1200" i="1" dirty="0" err="1">
                  <a:solidFill>
                    <a:schemeClr val="bg1">
                      <a:lumMod val="50000"/>
                    </a:schemeClr>
                  </a:solidFill>
                </a:rPr>
                <a:t>Scie</a:t>
              </a:r>
              <a:r>
                <a:rPr lang="es-ES" sz="1200" i="1" dirty="0">
                  <a:solidFill>
                    <a:schemeClr val="bg1">
                      <a:lumMod val="50000"/>
                    </a:schemeClr>
                  </a:solidFill>
                </a:rPr>
                <a:t>. </a:t>
              </a:r>
              <a:r>
                <a:rPr lang="es-ES" sz="1200" i="1" dirty="0" err="1">
                  <a:solidFill>
                    <a:schemeClr val="bg1">
                      <a:lumMod val="50000"/>
                    </a:schemeClr>
                  </a:solidFill>
                </a:rPr>
                <a:t>Reports</a:t>
              </a:r>
              <a:r>
                <a:rPr lang="es-ES" sz="1200" i="1" dirty="0">
                  <a:solidFill>
                    <a:schemeClr val="bg1">
                      <a:lumMod val="50000"/>
                    </a:schemeClr>
                  </a:solidFill>
                </a:rPr>
                <a:t> 2017</a:t>
              </a:r>
            </a:p>
            <a:p>
              <a:r>
                <a:rPr lang="es-ES" sz="1200" i="1" dirty="0">
                  <a:solidFill>
                    <a:schemeClr val="bg1">
                      <a:lumMod val="50000"/>
                    </a:schemeClr>
                  </a:solidFill>
                </a:rPr>
                <a:t>      </a:t>
              </a:r>
              <a:r>
                <a:rPr lang="es-ES" sz="1200" i="1" dirty="0" err="1">
                  <a:solidFill>
                    <a:schemeClr val="bg1">
                      <a:lumMod val="50000"/>
                    </a:schemeClr>
                  </a:solidFill>
                </a:rPr>
                <a:t>Lamirault</a:t>
              </a:r>
              <a:r>
                <a:rPr lang="es-ES" sz="1200" i="1" dirty="0">
                  <a:solidFill>
                    <a:schemeClr val="bg1">
                      <a:lumMod val="50000"/>
                    </a:schemeClr>
                  </a:solidFill>
                </a:rPr>
                <a:t> et al. </a:t>
              </a:r>
              <a:r>
                <a:rPr lang="es-ES" sz="1200" i="1" dirty="0" err="1">
                  <a:solidFill>
                    <a:schemeClr val="bg1">
                      <a:lumMod val="50000"/>
                    </a:schemeClr>
                  </a:solidFill>
                </a:rPr>
                <a:t>Scie</a:t>
              </a:r>
              <a:r>
                <a:rPr lang="es-ES" sz="1200" i="1" dirty="0">
                  <a:solidFill>
                    <a:schemeClr val="bg1">
                      <a:lumMod val="50000"/>
                    </a:schemeClr>
                  </a:solidFill>
                </a:rPr>
                <a:t>. </a:t>
              </a:r>
              <a:r>
                <a:rPr lang="es-ES" sz="1200" i="1" dirty="0" err="1">
                  <a:solidFill>
                    <a:schemeClr val="bg1">
                      <a:lumMod val="50000"/>
                    </a:schemeClr>
                  </a:solidFill>
                </a:rPr>
                <a:t>Reports</a:t>
              </a:r>
              <a:r>
                <a:rPr lang="es-ES" sz="1200" i="1" dirty="0">
                  <a:solidFill>
                    <a:schemeClr val="bg1">
                      <a:lumMod val="50000"/>
                    </a:schemeClr>
                  </a:solidFill>
                </a:rPr>
                <a:t> 2020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60688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831"/>
    </mc:Choice>
    <mc:Fallback xmlns="">
      <p:transition spd="slow" advTm="6483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4" name="Title 35"/>
          <p:cNvSpPr>
            <a:spLocks noGrp="1"/>
          </p:cNvSpPr>
          <p:nvPr>
            <p:ph type="title"/>
          </p:nvPr>
        </p:nvSpPr>
        <p:spPr>
          <a:xfrm>
            <a:off x="539552" y="242926"/>
            <a:ext cx="8021637" cy="54720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Tumor control effectiveness in glioma (RG2) bearing rats (one fraction)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971600" y="1196752"/>
            <a:ext cx="7272808" cy="4680520"/>
            <a:chOff x="1331640" y="1552510"/>
            <a:chExt cx="6603442" cy="4054041"/>
          </a:xfrm>
        </p:grpSpPr>
        <p:grpSp>
          <p:nvGrpSpPr>
            <p:cNvPr id="27" name="Group 26"/>
            <p:cNvGrpSpPr/>
            <p:nvPr/>
          </p:nvGrpSpPr>
          <p:grpSpPr>
            <a:xfrm>
              <a:off x="1331640" y="1552510"/>
              <a:ext cx="5586089" cy="1885855"/>
              <a:chOff x="907142" y="959235"/>
              <a:chExt cx="7153288" cy="2514473"/>
            </a:xfrm>
          </p:grpSpPr>
          <p:sp>
            <p:nvSpPr>
              <p:cNvPr id="7" name="ZoneTexte 8"/>
              <p:cNvSpPr txBox="1"/>
              <p:nvPr/>
            </p:nvSpPr>
            <p:spPr>
              <a:xfrm>
                <a:off x="1961551" y="981046"/>
                <a:ext cx="1339449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350" b="1" dirty="0">
                    <a:solidFill>
                      <a:srgbClr val="006600"/>
                    </a:solidFill>
                  </a:rPr>
                  <a:t>Standard PT</a:t>
                </a:r>
              </a:p>
            </p:txBody>
          </p:sp>
          <p:sp>
            <p:nvSpPr>
              <p:cNvPr id="8" name="ZoneTexte 10"/>
              <p:cNvSpPr txBox="1"/>
              <p:nvPr/>
            </p:nvSpPr>
            <p:spPr>
              <a:xfrm>
                <a:off x="4159107" y="991502"/>
                <a:ext cx="905583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350" b="1" dirty="0" err="1">
                    <a:solidFill>
                      <a:srgbClr val="002060"/>
                    </a:solidFill>
                  </a:rPr>
                  <a:t>pMBRT</a:t>
                </a:r>
                <a:endParaRPr lang="fr-FR" sz="1350" b="1" dirty="0">
                  <a:solidFill>
                    <a:srgbClr val="002060"/>
                  </a:solidFill>
                </a:endParaRPr>
              </a:p>
            </p:txBody>
          </p:sp>
          <p:grpSp>
            <p:nvGrpSpPr>
              <p:cNvPr id="9" name="Groupe 2"/>
              <p:cNvGrpSpPr/>
              <p:nvPr/>
            </p:nvGrpSpPr>
            <p:grpSpPr>
              <a:xfrm>
                <a:off x="907142" y="1396306"/>
                <a:ext cx="6917049" cy="2077402"/>
                <a:chOff x="3214268" y="1515859"/>
                <a:chExt cx="5863052" cy="2128698"/>
              </a:xfrm>
            </p:grpSpPr>
            <p:pic>
              <p:nvPicPr>
                <p:cNvPr id="10" name="Image 3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214268" y="1515859"/>
                  <a:ext cx="4237759" cy="1468641"/>
                </a:xfrm>
                <a:prstGeom prst="rect">
                  <a:avLst/>
                </a:prstGeom>
              </p:spPr>
            </p:pic>
            <p:pic>
              <p:nvPicPr>
                <p:cNvPr id="11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0378" t="5177" r="5899" b="15059"/>
                <a:stretch/>
              </p:blipFill>
              <p:spPr bwMode="auto">
                <a:xfrm rot="16200000">
                  <a:off x="7536705" y="1443881"/>
                  <a:ext cx="1455940" cy="162529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 t="5177" b="15059"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12" name="Connecteur droit avec flèche 13"/>
                <p:cNvCxnSpPr/>
                <p:nvPr/>
              </p:nvCxnSpPr>
              <p:spPr>
                <a:xfrm>
                  <a:off x="6213776" y="3195517"/>
                  <a:ext cx="2476500" cy="12700"/>
                </a:xfrm>
                <a:prstGeom prst="straightConnector1">
                  <a:avLst/>
                </a:prstGeom>
                <a:ln w="15875"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ZoneTexte 14"/>
                <p:cNvSpPr txBox="1"/>
                <p:nvPr/>
              </p:nvSpPr>
              <p:spPr>
                <a:xfrm>
                  <a:off x="6713683" y="3234568"/>
                  <a:ext cx="1253107" cy="4099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350" dirty="0" err="1"/>
                    <a:t>Beam</a:t>
                  </a:r>
                  <a:r>
                    <a:rPr lang="fr-FR" sz="1350" dirty="0"/>
                    <a:t> </a:t>
                  </a:r>
                  <a:r>
                    <a:rPr lang="fr-FR" sz="1350" dirty="0" err="1"/>
                    <a:t>spacing</a:t>
                  </a:r>
                  <a:endParaRPr lang="fr-FR" sz="1350" dirty="0"/>
                </a:p>
              </p:txBody>
            </p:sp>
            <p:cxnSp>
              <p:nvCxnSpPr>
                <p:cNvPr id="14" name="Connecteur droit 18"/>
                <p:cNvCxnSpPr/>
                <p:nvPr/>
              </p:nvCxnSpPr>
              <p:spPr>
                <a:xfrm flipV="1">
                  <a:off x="7767263" y="2537870"/>
                  <a:ext cx="626724" cy="20548"/>
                </a:xfrm>
                <a:prstGeom prst="line">
                  <a:avLst/>
                </a:prstGeom>
                <a:ln w="158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ZoneTexte 21"/>
              <p:cNvSpPr txBox="1"/>
              <p:nvPr/>
            </p:nvSpPr>
            <p:spPr>
              <a:xfrm>
                <a:off x="5589679" y="959235"/>
                <a:ext cx="2470751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350" b="1" dirty="0" err="1">
                    <a:solidFill>
                      <a:srgbClr val="FF0000"/>
                    </a:solidFill>
                  </a:rPr>
                  <a:t>pMBRT</a:t>
                </a:r>
                <a:r>
                  <a:rPr lang="fr-FR" sz="1350" b="1" dirty="0">
                    <a:solidFill>
                      <a:srgbClr val="FF0000"/>
                    </a:solidFill>
                  </a:rPr>
                  <a:t> (</a:t>
                </a:r>
                <a:r>
                  <a:rPr lang="fr-FR" sz="1350" b="1" dirty="0" err="1">
                    <a:solidFill>
                      <a:srgbClr val="FF0000"/>
                    </a:solidFill>
                  </a:rPr>
                  <a:t>heterogeneous</a:t>
                </a:r>
                <a:r>
                  <a:rPr lang="fr-FR" sz="1350" b="1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  <p:cxnSp>
            <p:nvCxnSpPr>
              <p:cNvPr id="16" name="Conector recto 7">
                <a:extLst>
                  <a:ext uri="{FF2B5EF4-FFF2-40B4-BE49-F238E27FC236}">
                    <a16:creationId xmlns:a16="http://schemas.microsoft.com/office/drawing/2014/main" id="{C23950AC-20E3-4569-AA61-B739EA0F8D0C}"/>
                  </a:ext>
                </a:extLst>
              </p:cNvPr>
              <p:cNvCxnSpPr/>
              <p:nvPr/>
            </p:nvCxnSpPr>
            <p:spPr>
              <a:xfrm>
                <a:off x="6904180" y="2088573"/>
                <a:ext cx="23583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CuadroTexto 12">
                <a:extLst>
                  <a:ext uri="{FF2B5EF4-FFF2-40B4-BE49-F238E27FC236}">
                    <a16:creationId xmlns:a16="http://schemas.microsoft.com/office/drawing/2014/main" id="{76DEEDC0-BB63-40F1-9257-BB50A92A213F}"/>
                  </a:ext>
                </a:extLst>
              </p:cNvPr>
              <p:cNvSpPr txBox="1"/>
              <p:nvPr/>
            </p:nvSpPr>
            <p:spPr>
              <a:xfrm>
                <a:off x="7101243" y="1736878"/>
                <a:ext cx="930298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1350" b="1" dirty="0">
                    <a:solidFill>
                      <a:srgbClr val="FF0000"/>
                    </a:solidFill>
                  </a:rPr>
                  <a:t>3,5 mm</a:t>
                </a:r>
                <a:endParaRPr lang="es-ES" sz="135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8" name="Conector recto de flecha 16">
                <a:extLst>
                  <a:ext uri="{FF2B5EF4-FFF2-40B4-BE49-F238E27FC236}">
                    <a16:creationId xmlns:a16="http://schemas.microsoft.com/office/drawing/2014/main" id="{3F9F4F92-D33A-4CF6-AD15-47341CB97CA9}"/>
                  </a:ext>
                </a:extLst>
              </p:cNvPr>
              <p:cNvCxnSpPr/>
              <p:nvPr/>
            </p:nvCxnSpPr>
            <p:spPr>
              <a:xfrm flipV="1">
                <a:off x="6969297" y="1924751"/>
                <a:ext cx="182280" cy="6085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39652" y="3382135"/>
              <a:ext cx="3348372" cy="179735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26357" y="3438939"/>
              <a:ext cx="2943076" cy="1800526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5180965" y="5304763"/>
              <a:ext cx="22060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/>
                <a:t>Prezado et al. </a:t>
              </a:r>
              <a:r>
                <a:rPr lang="en-US" sz="1200" i="1" dirty="0" err="1"/>
                <a:t>Scie</a:t>
              </a:r>
              <a:r>
                <a:rPr lang="en-US" sz="1200" i="1" dirty="0"/>
                <a:t>. Reports 2018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985358" y="5329552"/>
              <a:ext cx="17665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/>
                <a:t>Prezado et al. IJROP 2019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99067" y="3413380"/>
              <a:ext cx="18360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--Controls </a:t>
              </a:r>
            </a:p>
            <a:p>
              <a:r>
                <a:rPr lang="en-US" sz="1200" dirty="0">
                  <a:solidFill>
                    <a:srgbClr val="FF0000"/>
                  </a:solidFill>
                </a:rPr>
                <a:t>-- </a:t>
              </a:r>
              <a:r>
                <a:rPr lang="en-US" sz="1200" dirty="0" err="1">
                  <a:solidFill>
                    <a:srgbClr val="FF0000"/>
                  </a:solidFill>
                </a:rPr>
                <a:t>pMBRT</a:t>
              </a:r>
              <a:r>
                <a:rPr lang="en-US" sz="1200" dirty="0">
                  <a:solidFill>
                    <a:srgbClr val="FF0000"/>
                  </a:solidFill>
                </a:rPr>
                <a:t> (heterogeneous)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82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065"/>
    </mc:Choice>
    <mc:Fallback xmlns="">
      <p:transition spd="slow" advTm="47065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 vivo experiments: needs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5" y="1414810"/>
            <a:ext cx="4896543" cy="3600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5536" y="5229200"/>
            <a:ext cx="2824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M. </a:t>
            </a:r>
            <a:r>
              <a:rPr lang="en-US" dirty="0" err="1" smtClean="0"/>
              <a:t>Guita</a:t>
            </a:r>
            <a:r>
              <a:rPr lang="en-US" dirty="0" smtClean="0"/>
              <a:t> et al. Cancers 2019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932040" y="2060848"/>
            <a:ext cx="429675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Reliable beam conditions and dosimetry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Positioning and immobilization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Suitable animal space: </a:t>
            </a:r>
          </a:p>
          <a:p>
            <a:r>
              <a:rPr lang="en-US" dirty="0"/>
              <a:t> </a:t>
            </a:r>
            <a:r>
              <a:rPr lang="en-US" dirty="0" smtClean="0"/>
              <a:t>         </a:t>
            </a:r>
            <a:r>
              <a:rPr lang="en-US" dirty="0" err="1" smtClean="0"/>
              <a:t>stabulation</a:t>
            </a:r>
            <a:r>
              <a:rPr lang="en-US" dirty="0" smtClean="0"/>
              <a:t>/animal facilities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59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Reliable beam and dosimetry/safety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557" t="5040" r="34419" b="12684"/>
          <a:stretch/>
        </p:blipFill>
        <p:spPr>
          <a:xfrm>
            <a:off x="6660232" y="908721"/>
            <a:ext cx="1367383" cy="129614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0114" y="1268760"/>
            <a:ext cx="582120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Ultra fast rate expected in </a:t>
            </a:r>
            <a:r>
              <a:rPr lang="en-US" dirty="0" err="1" smtClean="0"/>
              <a:t>Lhara</a:t>
            </a:r>
            <a:r>
              <a:rPr lang="en-US" dirty="0" smtClean="0">
                <a:sym typeface="Wingdings" panose="05000000000000000000" pitchFamily="2" charset="2"/>
              </a:rPr>
              <a:t> adapted fast shutter.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Suitable beam monitors: gold standard </a:t>
            </a:r>
            <a:r>
              <a:rPr lang="en-US" dirty="0" err="1" smtClean="0">
                <a:sym typeface="Wingdings" panose="05000000000000000000" pitchFamily="2" charset="2"/>
              </a:rPr>
              <a:t>Ionisation</a:t>
            </a:r>
            <a:r>
              <a:rPr lang="en-US" dirty="0" smtClean="0">
                <a:sym typeface="Wingdings" panose="05000000000000000000" pitchFamily="2" charset="2"/>
              </a:rPr>
              <a:t> chambers </a:t>
            </a:r>
          </a:p>
          <a:p>
            <a:r>
              <a:rPr lang="en-US" dirty="0">
                <a:sym typeface="Wingdings" panose="05000000000000000000" pitchFamily="2" charset="2"/>
              </a:rPr>
              <a:t>l</a:t>
            </a:r>
            <a:r>
              <a:rPr lang="en-US" dirty="0" smtClean="0">
                <a:sym typeface="Wingdings" panose="05000000000000000000" pitchFamily="2" charset="2"/>
              </a:rPr>
              <a:t>ikely not to be adequate for FLASH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3573016"/>
            <a:ext cx="5949562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555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Positioning &amp; immobilization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4" y="1052736"/>
            <a:ext cx="8021636" cy="5112568"/>
          </a:xfrm>
        </p:spPr>
        <p:txBody>
          <a:bodyPr/>
          <a:lstStyle/>
          <a:p>
            <a:r>
              <a:rPr lang="en-US" b="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system with high-mechanical precision allowing movements in several degrees of freedom to allow multiple ports irradiations &amp; precise re-irradiation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b="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Immobilization/anesthesia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434918"/>
            <a:ext cx="1484095" cy="14261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79073" y="2348880"/>
            <a:ext cx="53108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Goniometer</a:t>
            </a:r>
          </a:p>
          <a:p>
            <a:endParaRPr lang="en-US" dirty="0"/>
          </a:p>
          <a:p>
            <a:r>
              <a:rPr lang="en-US" dirty="0" smtClean="0"/>
              <a:t>Triggered/connected with the shutters in the beamline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4725144"/>
            <a:ext cx="2402032" cy="150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862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120" y="1196752"/>
            <a:ext cx="8021636" cy="5112568"/>
          </a:xfrm>
        </p:spPr>
        <p:txBody>
          <a:bodyPr/>
          <a:lstStyle/>
          <a:p>
            <a:r>
              <a:rPr lang="en-US" dirty="0" smtClean="0"/>
              <a:t>Imaging!!!</a:t>
            </a:r>
          </a:p>
          <a:p>
            <a:pPr marL="0" indent="0">
              <a:buNone/>
            </a:pPr>
            <a:r>
              <a:rPr lang="en-US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The basic: Cone beam CT or X-rays radiography</a:t>
            </a:r>
          </a:p>
          <a:p>
            <a:pPr marL="0" indent="0">
              <a:buNone/>
            </a:pPr>
            <a:endParaRPr lang="en-US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More sophisticated: CBCT + optical imaging with bioluminescence (co-registration) </a:t>
            </a:r>
            <a:endParaRPr lang="en-US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Positioning &amp; immobilization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132856"/>
            <a:ext cx="2719052" cy="16765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2056" t="28494" r="24849" b="11953"/>
          <a:stretch/>
        </p:blipFill>
        <p:spPr>
          <a:xfrm>
            <a:off x="4479131" y="2060848"/>
            <a:ext cx="3648404" cy="20162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5013176"/>
            <a:ext cx="3365284" cy="13595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13991" r="49631"/>
          <a:stretch/>
        </p:blipFill>
        <p:spPr>
          <a:xfrm>
            <a:off x="6948264" y="5015805"/>
            <a:ext cx="648072" cy="1226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1863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6161bf23964febf341e96f464fc16cc1b438f2"/>
  <p:tag name="ISPRING_RESOURCE_PATHS_HASH_2" val="6fd879b14c3126aa40ab45aabc72663e8c77e2e"/>
</p:tagLst>
</file>

<file path=ppt/theme/theme1.xml><?xml version="1.0" encoding="utf-8"?>
<a:theme xmlns:a="http://schemas.openxmlformats.org/drawingml/2006/main" name="Office Theme">
  <a:themeElements>
    <a:clrScheme name="Institut Curie">
      <a:dk1>
        <a:srgbClr val="000000"/>
      </a:dk1>
      <a:lt1>
        <a:srgbClr val="FFFFFF"/>
      </a:lt1>
      <a:dk2>
        <a:srgbClr val="EE8220"/>
      </a:dk2>
      <a:lt2>
        <a:srgbClr val="EE8220"/>
      </a:lt2>
      <a:accent1>
        <a:srgbClr val="FAC090"/>
      </a:accent1>
      <a:accent2>
        <a:srgbClr val="5B5B60"/>
      </a:accent2>
      <a:accent3>
        <a:srgbClr val="E76D1A"/>
      </a:accent3>
      <a:accent4>
        <a:srgbClr val="EE8220"/>
      </a:accent4>
      <a:accent5>
        <a:srgbClr val="FAC090"/>
      </a:accent5>
      <a:accent6>
        <a:srgbClr val="000000"/>
      </a:accent6>
      <a:hlink>
        <a:srgbClr val="F2F2F2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17263</TotalTime>
  <Words>444</Words>
  <Application>Microsoft Office PowerPoint</Application>
  <PresentationFormat>On-screen Show (4:3)</PresentationFormat>
  <Paragraphs>136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Wingdings</vt:lpstr>
      <vt:lpstr>Office Theme</vt:lpstr>
      <vt:lpstr>PowerPoint Presentation</vt:lpstr>
      <vt:lpstr>Spatial fractionation of the dose in Radiation Therapy</vt:lpstr>
      <vt:lpstr>Spatial fractionation of the dose in Radiation Therapy</vt:lpstr>
      <vt:lpstr>Proton minibeam radiation therapy: an innovative therapeutic approach</vt:lpstr>
      <vt:lpstr>Tumor control effectiveness in glioma (RG2) bearing rats (one fraction)</vt:lpstr>
      <vt:lpstr>In  vivo experiments: needs</vt:lpstr>
      <vt:lpstr>1. Reliable beam and dosimetry/safety </vt:lpstr>
      <vt:lpstr>2. Positioning &amp; immobilization</vt:lpstr>
      <vt:lpstr>2. Positioning &amp; immobilization</vt:lpstr>
      <vt:lpstr>3. Suitable animal space: stabulation</vt:lpstr>
      <vt:lpstr>Requirements for magnetically focused minibeams</vt:lpstr>
    </vt:vector>
  </TitlesOfParts>
  <Company>Indépendant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Thomas Hervé</dc:creator>
  <cp:lastModifiedBy>Yolanda Prezado</cp:lastModifiedBy>
  <cp:revision>757</cp:revision>
  <cp:lastPrinted>2017-04-19T10:17:01Z</cp:lastPrinted>
  <dcterms:created xsi:type="dcterms:W3CDTF">2015-05-27T08:44:12Z</dcterms:created>
  <dcterms:modified xsi:type="dcterms:W3CDTF">2020-09-16T15:06:49Z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7549485</vt:lpwstr>
  </property>
  <property fmtid="{D5CDD505-2E9C-101B-9397-08002B2CF9AE}" pid="3" name="NXPowerLiteSettings">
    <vt:lpwstr>B74006B004C800</vt:lpwstr>
  </property>
  <property fmtid="{D5CDD505-2E9C-101B-9397-08002B2CF9AE}" pid="4" name="NXPowerLiteVersion">
    <vt:lpwstr>D5.0.6</vt:lpwstr>
  </property>
</Properties>
</file>