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79" r:id="rId3"/>
    <p:sldId id="280" r:id="rId4"/>
    <p:sldId id="281" r:id="rId5"/>
    <p:sldId id="277" r:id="rId6"/>
    <p:sldId id="282" r:id="rId7"/>
    <p:sldId id="283" r:id="rId8"/>
    <p:sldId id="287" r:id="rId9"/>
    <p:sldId id="284" r:id="rId10"/>
    <p:sldId id="285" r:id="rId11"/>
    <p:sldId id="286" r:id="rId12"/>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3E868E"/>
    <a:srgbClr val="5EB5BC"/>
    <a:srgbClr val="3366FF"/>
    <a:srgbClr val="FFFF99"/>
    <a:srgbClr val="FFFF66"/>
    <a:srgbClr val="FF7F3F"/>
    <a:srgbClr val="FF6600"/>
    <a:srgbClr val="990099"/>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52" autoAdjust="0"/>
  </p:normalViewPr>
  <p:slideViewPr>
    <p:cSldViewPr snapToGrid="0">
      <p:cViewPr varScale="1">
        <p:scale>
          <a:sx n="64" d="100"/>
          <a:sy n="64" d="100"/>
        </p:scale>
        <p:origin x="60" y="696"/>
      </p:cViewPr>
      <p:guideLst>
        <p:guide orient="horz"/>
        <p:guide pos="1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1780674"/>
            <a:ext cx="9047747" cy="3319964"/>
          </a:xfrm>
          <a:prstGeom prst="rect">
            <a:avLst/>
          </a:prstGeom>
        </p:spPr>
        <p:txBody>
          <a:bodyPr/>
          <a:lstStyle>
            <a:lvl1pPr marL="0" indent="0" algn="ctr">
              <a:buNone/>
              <a:defRPr sz="7200">
                <a:solidFill>
                  <a:srgbClr val="0062AC"/>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solidFill>
                  <a:srgbClr val="0062AC"/>
                </a:solidFill>
              </a:defRPr>
            </a:lvl1pPr>
            <a:lvl2pPr>
              <a:buClr>
                <a:srgbClr val="FF7F3F"/>
              </a:buClr>
              <a:defRPr>
                <a:solidFill>
                  <a:srgbClr val="0062AC"/>
                </a:solidFill>
              </a:defRPr>
            </a:lvl2pPr>
            <a:lvl3pPr>
              <a:buClr>
                <a:srgbClr val="FF7F3F"/>
              </a:buClr>
              <a:defRPr>
                <a:solidFill>
                  <a:srgbClr val="0062AC"/>
                </a:solidFill>
              </a:defRPr>
            </a:lvl3pPr>
            <a:lvl4pPr>
              <a:buClr>
                <a:srgbClr val="FF7F3F"/>
              </a:buClr>
              <a:defRPr>
                <a:solidFill>
                  <a:srgbClr val="0062AC"/>
                </a:solidFill>
              </a:defRPr>
            </a:lvl4pPr>
            <a:lvl5pPr>
              <a:buClr>
                <a:srgbClr val="FF7F3F"/>
              </a:buClr>
              <a:defRPr>
                <a:solidFill>
                  <a:srgbClr val="0062A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308314"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0062AC"/>
                </a:solidFill>
                <a:latin typeface="+mj-lt"/>
              </a:rPr>
              <a:t>Page</a:t>
            </a:r>
            <a:r>
              <a:rPr lang="en-GB" sz="1800" b="1" dirty="0">
                <a:solidFill>
                  <a:srgbClr val="0062AC"/>
                </a:solidFill>
                <a:latin typeface="+mj-lt"/>
              </a:rPr>
              <a:t> </a:t>
            </a:r>
            <a:fld id="{6A8C8EF0-AE2C-43AB-BE17-B921CDDA06A1}" type="slidenum">
              <a:rPr lang="en-GB" sz="1400" b="1">
                <a:solidFill>
                  <a:srgbClr val="0062AC"/>
                </a:solidFill>
                <a:latin typeface="+mj-lt"/>
              </a:rPr>
              <a:pPr>
                <a:spcBef>
                  <a:spcPct val="50000"/>
                </a:spcBef>
              </a:pPr>
              <a:t>‹#›</a:t>
            </a:fld>
            <a:endParaRPr lang="en-GB" sz="1400" b="1" dirty="0">
              <a:solidFill>
                <a:srgbClr val="0062AC"/>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TextBox 1"/>
          <p:cNvSpPr txBox="1"/>
          <p:nvPr userDrawn="1"/>
        </p:nvSpPr>
        <p:spPr>
          <a:xfrm>
            <a:off x="2562045" y="6557159"/>
            <a:ext cx="5218980" cy="307777"/>
          </a:xfrm>
          <a:prstGeom prst="rect">
            <a:avLst/>
          </a:prstGeom>
          <a:noFill/>
        </p:spPr>
        <p:txBody>
          <a:bodyPr wrap="square" rtlCol="0">
            <a:spAutoFit/>
          </a:bodyPr>
          <a:lstStyle/>
          <a:p>
            <a:pPr algn="ctr"/>
            <a:r>
              <a:rPr kumimoji="0" lang="en-GB" sz="1400" b="0" i="0" u="none" strike="noStrike" kern="1200" cap="none" spc="0" normalizeH="0" baseline="0" noProof="0" dirty="0" err="1">
                <a:ln>
                  <a:noFill/>
                </a:ln>
                <a:solidFill>
                  <a:srgbClr val="0062AC"/>
                </a:solidFill>
                <a:effectLst/>
                <a:uLnTx/>
                <a:uFillTx/>
                <a:latin typeface="+mj-lt"/>
                <a:ea typeface="+mn-ea"/>
                <a:cs typeface="+mn-cs"/>
              </a:rPr>
              <a:t>LhARA</a:t>
            </a:r>
            <a:r>
              <a:rPr kumimoji="0" lang="en-GB" sz="1400" b="0" i="0" u="none" strike="noStrike" kern="1200" cap="none" spc="0" normalizeH="0" baseline="0" noProof="0" dirty="0">
                <a:ln>
                  <a:noFill/>
                </a:ln>
                <a:solidFill>
                  <a:srgbClr val="0062AC"/>
                </a:solidFill>
                <a:effectLst/>
                <a:uLnTx/>
                <a:uFillTx/>
                <a:latin typeface="+mj-lt"/>
                <a:ea typeface="+mn-ea"/>
                <a:cs typeface="+mn-cs"/>
              </a:rPr>
              <a:t> Steering Group Meeting 28</a:t>
            </a:r>
            <a:r>
              <a:rPr kumimoji="0" lang="en-GB" sz="1400" b="0" i="0" u="none" strike="noStrike" kern="1200" cap="none" spc="0" normalizeH="0" baseline="30000" noProof="0" dirty="0">
                <a:ln>
                  <a:noFill/>
                </a:ln>
                <a:solidFill>
                  <a:srgbClr val="0062AC"/>
                </a:solidFill>
                <a:effectLst/>
                <a:uLnTx/>
                <a:uFillTx/>
                <a:latin typeface="+mj-lt"/>
                <a:ea typeface="+mn-ea"/>
                <a:cs typeface="+mn-cs"/>
              </a:rPr>
              <a:t>th</a:t>
            </a:r>
            <a:r>
              <a:rPr kumimoji="0" lang="en-GB" sz="1400" b="0" i="0" u="none" strike="noStrike" kern="1200" cap="none" spc="0" normalizeH="0" baseline="0" noProof="0" dirty="0">
                <a:ln>
                  <a:noFill/>
                </a:ln>
                <a:solidFill>
                  <a:srgbClr val="0062AC"/>
                </a:solidFill>
                <a:effectLst/>
                <a:uLnTx/>
                <a:uFillTx/>
                <a:latin typeface="+mj-lt"/>
                <a:ea typeface="+mn-ea"/>
                <a:cs typeface="+mn-cs"/>
              </a:rPr>
              <a:t> November 2019</a:t>
            </a:r>
            <a:endParaRPr lang="en-GB" sz="1400" dirty="0">
              <a:solidFill>
                <a:srgbClr val="0062AC"/>
              </a:solidFill>
              <a:latin typeface="+mj-lt"/>
            </a:endParaRPr>
          </a:p>
        </p:txBody>
      </p:sp>
      <p:sp>
        <p:nvSpPr>
          <p:cNvPr id="8" name="TextBox 7"/>
          <p:cNvSpPr txBox="1"/>
          <p:nvPr userDrawn="1"/>
        </p:nvSpPr>
        <p:spPr>
          <a:xfrm>
            <a:off x="512498"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0062AC"/>
                </a:solidFill>
                <a:effectLst/>
                <a:uLnTx/>
                <a:uFillTx/>
                <a:latin typeface="+mj-lt"/>
                <a:ea typeface="+mn-ea"/>
                <a:cs typeface="+mn-cs"/>
              </a:rPr>
              <a:t>Ajit Kurup</a:t>
            </a:r>
            <a:endParaRPr lang="en-GB" sz="1400" dirty="0">
              <a:solidFill>
                <a:srgbClr val="0062AC"/>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rgbClr val="0062AC"/>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ccap.hep.ph.ic.ac.uk/trac/wiki/Research/DesignStudy/PreCDR#RDPlan"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ccap.hep.ph.ic.ac.uk/trac/wiki/Research/DesignStudy/PreCDR#Keydates"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cap.hep.ph.ic.ac.uk/trac/wiki/Research/DesignStudy/PreCDR"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cap.hep.ph.ic.ac.uk/trac/wiki/Research/DesignStudy/PreCDR#Workpackagemanager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ccap.hep.ph.ic.ac.uk/trac/wiki/Research/DesignStudy/PreCDR#Floorplan" TargetMode="External"/><Relationship Id="rId2" Type="http://schemas.openxmlformats.org/officeDocument/2006/relationships/hyperlink" Target="https://ccap.hep.ph.ic.ac.uk/trac/attachment/wiki/Research/DesignStudy/PreCDR/FloorPlan-v0.png"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ccap.hep.ph.ic.ac.uk/trac/raw-attachment/wiki/Research/DesignStudy/PreCDR/2019-11-15-Interfaces.pdf"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cap.hep.ph.ic.ac.uk/trac/raw-attachment/wiki/Research/DesignStudy/PreCDR/LhARA_parameter_list-v2.pdf"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94" name="Picture 46"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3190" y="5776150"/>
            <a:ext cx="2207073" cy="727456"/>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277455" y="1151804"/>
            <a:ext cx="9352807" cy="1077218"/>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3200" dirty="0">
                <a:solidFill>
                  <a:srgbClr val="0062AC"/>
                </a:solidFill>
                <a:uFill>
                  <a:solidFill>
                    <a:srgbClr val="990099"/>
                  </a:solidFill>
                </a:uFill>
                <a:latin typeface="Arial Black" pitchFamily="34" charset="0"/>
              </a:rPr>
              <a:t>Status of preparations for the </a:t>
            </a:r>
            <a:r>
              <a:rPr lang="en-GB" sz="3200" dirty="0" err="1">
                <a:solidFill>
                  <a:srgbClr val="0062AC"/>
                </a:solidFill>
                <a:uFill>
                  <a:solidFill>
                    <a:srgbClr val="990099"/>
                  </a:solidFill>
                </a:uFill>
                <a:latin typeface="Arial Black" pitchFamily="34" charset="0"/>
              </a:rPr>
              <a:t>LhARA</a:t>
            </a:r>
            <a:r>
              <a:rPr lang="en-GB" sz="3200" dirty="0">
                <a:solidFill>
                  <a:srgbClr val="0062AC"/>
                </a:solidFill>
                <a:uFill>
                  <a:solidFill>
                    <a:srgbClr val="990099"/>
                  </a:solidFill>
                </a:uFill>
                <a:latin typeface="Arial Black" pitchFamily="34" charset="0"/>
              </a:rPr>
              <a:t> pre-CDR</a:t>
            </a:r>
          </a:p>
        </p:txBody>
      </p:sp>
      <p:sp>
        <p:nvSpPr>
          <p:cNvPr id="2057" name="Text Box 9"/>
          <p:cNvSpPr txBox="1">
            <a:spLocks noChangeArrowheads="1"/>
          </p:cNvSpPr>
          <p:nvPr/>
        </p:nvSpPr>
        <p:spPr bwMode="auto">
          <a:xfrm>
            <a:off x="277454" y="2839291"/>
            <a:ext cx="6550065"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rgbClr val="0062AC"/>
              </a:solidFill>
              <a:latin typeface="Arial Black" pitchFamily="34" charset="0"/>
            </a:endParaRPr>
          </a:p>
          <a:p>
            <a:r>
              <a:rPr lang="en-GB" sz="2800" dirty="0" err="1">
                <a:solidFill>
                  <a:srgbClr val="0062AC"/>
                </a:solidFill>
                <a:latin typeface="Arial Black" pitchFamily="34" charset="0"/>
              </a:rPr>
              <a:t>LhARA</a:t>
            </a:r>
            <a:r>
              <a:rPr lang="en-GB" sz="2800" dirty="0">
                <a:solidFill>
                  <a:srgbClr val="0062AC"/>
                </a:solidFill>
                <a:latin typeface="Arial Black" pitchFamily="34" charset="0"/>
              </a:rPr>
              <a:t> Steering Group Meeting</a:t>
            </a: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0062AC"/>
                </a:solidFill>
                <a:latin typeface="Arial Black" pitchFamily="34" charset="0"/>
              </a:rPr>
              <a:t>Ajit Kurup</a:t>
            </a:r>
          </a:p>
          <a:p>
            <a:pPr lvl="0"/>
            <a:endParaRPr lang="en-GB" sz="2000" dirty="0">
              <a:solidFill>
                <a:srgbClr val="0062AC"/>
              </a:solidFill>
              <a:latin typeface="Arial Black" pitchFamily="34" charset="0"/>
            </a:endParaRPr>
          </a:p>
          <a:p>
            <a:pPr lvl="0"/>
            <a:r>
              <a:rPr lang="en-GB" sz="2000" dirty="0">
                <a:solidFill>
                  <a:srgbClr val="0062AC"/>
                </a:solidFill>
                <a:latin typeface="Arial Black" pitchFamily="34" charset="0"/>
              </a:rPr>
              <a:t>28</a:t>
            </a:r>
            <a:r>
              <a:rPr lang="en-GB" sz="2000" baseline="30000" dirty="0">
                <a:solidFill>
                  <a:srgbClr val="0062AC"/>
                </a:solidFill>
                <a:latin typeface="Arial Black" pitchFamily="34" charset="0"/>
              </a:rPr>
              <a:t>th</a:t>
            </a:r>
            <a:r>
              <a:rPr lang="en-GB" sz="2000" dirty="0">
                <a:solidFill>
                  <a:srgbClr val="0062AC"/>
                </a:solidFill>
                <a:latin typeface="Arial Black" pitchFamily="34" charset="0"/>
              </a:rPr>
              <a:t> November 2019</a:t>
            </a:r>
          </a:p>
        </p:txBody>
      </p:sp>
      <p:pic>
        <p:nvPicPr>
          <p:cNvPr id="4" name="Picture 3" descr="A picture containing drawing&#10;&#10;Description automatically generated">
            <a:extLst>
              <a:ext uri="{FF2B5EF4-FFF2-40B4-BE49-F238E27FC236}">
                <a16:creationId xmlns:a16="http://schemas.microsoft.com/office/drawing/2014/main" id="{5F5D763D-E3E5-449A-AE36-AEDBF2A638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9182" y="4932712"/>
            <a:ext cx="3502545" cy="16678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3760E-C548-4183-8F40-51C0E7A12100}"/>
              </a:ext>
            </a:extLst>
          </p:cNvPr>
          <p:cNvSpPr>
            <a:spLocks noGrp="1"/>
          </p:cNvSpPr>
          <p:nvPr>
            <p:ph type="body" sz="quarter" idx="12"/>
          </p:nvPr>
        </p:nvSpPr>
        <p:spPr/>
        <p:txBody>
          <a:bodyPr>
            <a:normAutofit fontScale="85000" lnSpcReduction="20000"/>
          </a:bodyPr>
          <a:lstStyle/>
          <a:p>
            <a:r>
              <a:rPr lang="en-GB" dirty="0">
                <a:hlinkClick r:id="rId2"/>
              </a:rPr>
              <a:t>https://ccap.hep.ph.ic.ac.uk/trac/wiki/Research/DesignStudy/PreCDR#RDPlan</a:t>
            </a:r>
            <a:r>
              <a:rPr lang="en-GB" dirty="0"/>
              <a:t> </a:t>
            </a:r>
          </a:p>
          <a:p>
            <a:r>
              <a:rPr lang="en-GB" dirty="0"/>
              <a:t>Laser </a:t>
            </a:r>
          </a:p>
          <a:p>
            <a:pPr lvl="1"/>
            <a:r>
              <a:rPr lang="en-GB" dirty="0"/>
              <a:t>No major R&amp;D needed for the laser since it will be a commercial system. </a:t>
            </a:r>
          </a:p>
          <a:p>
            <a:pPr lvl="1"/>
            <a:r>
              <a:rPr lang="en-GB" dirty="0"/>
              <a:t>Target particle production. </a:t>
            </a:r>
          </a:p>
          <a:p>
            <a:r>
              <a:rPr lang="en-GB" dirty="0"/>
              <a:t>Proton and ion capture. </a:t>
            </a:r>
          </a:p>
          <a:p>
            <a:pPr lvl="1"/>
            <a:r>
              <a:rPr lang="en-GB" dirty="0"/>
              <a:t>Gabor lens prototype development and performance verification. </a:t>
            </a:r>
          </a:p>
          <a:p>
            <a:r>
              <a:rPr lang="en-GB" dirty="0"/>
              <a:t>Stage 1 beam transport. </a:t>
            </a:r>
          </a:p>
          <a:p>
            <a:pPr lvl="1"/>
            <a:r>
              <a:rPr lang="en-GB" dirty="0"/>
              <a:t>No major R&amp;D needed. </a:t>
            </a:r>
          </a:p>
          <a:p>
            <a:r>
              <a:rPr lang="en-GB" dirty="0"/>
              <a:t>Stage 2 beam transport. </a:t>
            </a:r>
          </a:p>
          <a:p>
            <a:pPr lvl="1"/>
            <a:r>
              <a:rPr lang="en-GB" dirty="0"/>
              <a:t>FFA: Magnet design and prototyping. </a:t>
            </a:r>
          </a:p>
          <a:p>
            <a:pPr lvl="1"/>
            <a:r>
              <a:rPr lang="en-GB" dirty="0"/>
              <a:t>FFA: RF cavity performance verification.</a:t>
            </a:r>
          </a:p>
          <a:p>
            <a:r>
              <a:rPr lang="en-GB" dirty="0"/>
              <a:t>End station </a:t>
            </a:r>
          </a:p>
          <a:p>
            <a:pPr lvl="1"/>
            <a:r>
              <a:rPr lang="en-GB" dirty="0"/>
              <a:t>Automation.</a:t>
            </a:r>
          </a:p>
          <a:p>
            <a:r>
              <a:rPr lang="en-GB" dirty="0"/>
              <a:t>Instrumentation. </a:t>
            </a:r>
          </a:p>
          <a:p>
            <a:pPr lvl="1"/>
            <a:r>
              <a:rPr lang="en-GB" dirty="0"/>
              <a:t>Dose calibration for high-intensity beams. </a:t>
            </a:r>
          </a:p>
          <a:p>
            <a:pPr lvl="1"/>
            <a:r>
              <a:rPr lang="en-GB" dirty="0"/>
              <a:t>Online dose monitor. </a:t>
            </a:r>
          </a:p>
          <a:p>
            <a:pPr lvl="1"/>
            <a:r>
              <a:rPr lang="en-GB" dirty="0"/>
              <a:t>Online beam monitor for low energy beam. </a:t>
            </a:r>
          </a:p>
          <a:p>
            <a:endParaRPr lang="en-GB" dirty="0"/>
          </a:p>
        </p:txBody>
      </p:sp>
      <p:sp>
        <p:nvSpPr>
          <p:cNvPr id="2" name="Title 1">
            <a:extLst>
              <a:ext uri="{FF2B5EF4-FFF2-40B4-BE49-F238E27FC236}">
                <a16:creationId xmlns:a16="http://schemas.microsoft.com/office/drawing/2014/main" id="{D5ED7598-8BCE-4BF1-97F3-4EEA413869DE}"/>
              </a:ext>
            </a:extLst>
          </p:cNvPr>
          <p:cNvSpPr>
            <a:spLocks noGrp="1"/>
          </p:cNvSpPr>
          <p:nvPr>
            <p:ph type="title"/>
          </p:nvPr>
        </p:nvSpPr>
        <p:spPr/>
        <p:txBody>
          <a:bodyPr>
            <a:normAutofit fontScale="90000"/>
          </a:bodyPr>
          <a:lstStyle/>
          <a:p>
            <a:r>
              <a:rPr lang="en-GB" dirty="0"/>
              <a:t>R&amp;D plan</a:t>
            </a:r>
          </a:p>
        </p:txBody>
      </p:sp>
    </p:spTree>
    <p:extLst>
      <p:ext uri="{BB962C8B-B14F-4D97-AF65-F5344CB8AC3E}">
        <p14:creationId xmlns:p14="http://schemas.microsoft.com/office/powerpoint/2010/main" val="13808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761FB0-3220-49B2-A139-E81ECA798B9B}"/>
              </a:ext>
            </a:extLst>
          </p:cNvPr>
          <p:cNvSpPr>
            <a:spLocks noGrp="1"/>
          </p:cNvSpPr>
          <p:nvPr>
            <p:ph type="body" sz="quarter" idx="12"/>
          </p:nvPr>
        </p:nvSpPr>
        <p:spPr/>
        <p:txBody>
          <a:bodyPr>
            <a:normAutofit fontScale="92500"/>
          </a:bodyPr>
          <a:lstStyle/>
          <a:p>
            <a:r>
              <a:rPr lang="en-GB" dirty="0">
                <a:hlinkClick r:id="rId2"/>
              </a:rPr>
              <a:t>https://ccap.hep.ph.ic.ac.uk/trac/wiki/Research/DesignStudy/PreCDR#Keydates</a:t>
            </a:r>
            <a:r>
              <a:rPr lang="en-GB" dirty="0"/>
              <a:t> </a:t>
            </a:r>
          </a:p>
          <a:p>
            <a:r>
              <a:rPr lang="en-GB" b="1" dirty="0"/>
              <a:t>29 Nov 2019</a:t>
            </a:r>
            <a:r>
              <a:rPr lang="en-GB" dirty="0"/>
              <a:t>: First issue of the baseline. This will include lists from the various systems of what needs to be updated on the existing floor layout, WBS, interfaces document and the parameter table. </a:t>
            </a:r>
          </a:p>
          <a:p>
            <a:r>
              <a:rPr lang="en-GB" b="1" dirty="0"/>
              <a:t>31 Dec 2019</a:t>
            </a:r>
            <a:r>
              <a:rPr lang="en-GB" dirty="0"/>
              <a:t>: First end-to-end tracking simulation. </a:t>
            </a:r>
          </a:p>
          <a:p>
            <a:r>
              <a:rPr lang="en-GB" b="1" dirty="0"/>
              <a:t>31 Jan 2020</a:t>
            </a:r>
            <a:r>
              <a:rPr lang="en-GB" dirty="0"/>
              <a:t>: </a:t>
            </a:r>
          </a:p>
          <a:p>
            <a:pPr lvl="1"/>
            <a:r>
              <a:rPr lang="en-GB" dirty="0"/>
              <a:t>Design of the facility will be frozen. </a:t>
            </a:r>
          </a:p>
          <a:p>
            <a:pPr lvl="1"/>
            <a:r>
              <a:rPr lang="en-GB" dirty="0"/>
              <a:t>First view of the costs. </a:t>
            </a:r>
          </a:p>
          <a:p>
            <a:pPr lvl="1"/>
            <a:r>
              <a:rPr lang="en-GB" dirty="0"/>
              <a:t>R&amp;D programme needed to realise </a:t>
            </a:r>
            <a:r>
              <a:rPr lang="en-GB" dirty="0" err="1"/>
              <a:t>LhARA</a:t>
            </a:r>
            <a:r>
              <a:rPr lang="en-GB" dirty="0"/>
              <a:t> and be able to write a technical design report will be defined. </a:t>
            </a:r>
          </a:p>
          <a:p>
            <a:r>
              <a:rPr lang="en-GB" b="1" dirty="0"/>
              <a:t>28 Feb 2020</a:t>
            </a:r>
            <a:r>
              <a:rPr lang="en-GB" dirty="0"/>
              <a:t>: Complete the write-up of the pre-CDR. </a:t>
            </a:r>
          </a:p>
          <a:p>
            <a:r>
              <a:rPr lang="en-GB" b="1" dirty="0"/>
              <a:t>Mar 2020</a:t>
            </a:r>
            <a:r>
              <a:rPr lang="en-GB" dirty="0"/>
              <a:t>: External review of pre-CDR in advance of publication. </a:t>
            </a:r>
          </a:p>
          <a:p>
            <a:endParaRPr lang="en-GB" dirty="0"/>
          </a:p>
        </p:txBody>
      </p:sp>
      <p:sp>
        <p:nvSpPr>
          <p:cNvPr id="3" name="Title 2">
            <a:extLst>
              <a:ext uri="{FF2B5EF4-FFF2-40B4-BE49-F238E27FC236}">
                <a16:creationId xmlns:a16="http://schemas.microsoft.com/office/drawing/2014/main" id="{875A99CB-F06C-43B5-827C-EA568B881F53}"/>
              </a:ext>
            </a:extLst>
          </p:cNvPr>
          <p:cNvSpPr>
            <a:spLocks noGrp="1"/>
          </p:cNvSpPr>
          <p:nvPr>
            <p:ph type="title"/>
          </p:nvPr>
        </p:nvSpPr>
        <p:spPr/>
        <p:txBody>
          <a:bodyPr>
            <a:normAutofit fontScale="90000"/>
          </a:bodyPr>
          <a:lstStyle/>
          <a:p>
            <a:r>
              <a:rPr lang="en-GB" dirty="0"/>
              <a:t>Schedule and deadlines</a:t>
            </a:r>
          </a:p>
        </p:txBody>
      </p:sp>
    </p:spTree>
    <p:extLst>
      <p:ext uri="{BB962C8B-B14F-4D97-AF65-F5344CB8AC3E}">
        <p14:creationId xmlns:p14="http://schemas.microsoft.com/office/powerpoint/2010/main" val="425192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3CFC43A-0BFD-4395-974B-E8F7BAD9A685}"/>
              </a:ext>
            </a:extLst>
          </p:cNvPr>
          <p:cNvSpPr>
            <a:spLocks noGrp="1"/>
          </p:cNvSpPr>
          <p:nvPr>
            <p:ph type="body" sz="quarter" idx="12"/>
          </p:nvPr>
        </p:nvSpPr>
        <p:spPr>
          <a:xfrm>
            <a:off x="166688" y="682388"/>
            <a:ext cx="9621889" cy="4414268"/>
          </a:xfrm>
        </p:spPr>
        <p:txBody>
          <a:bodyPr>
            <a:normAutofit fontScale="70000" lnSpcReduction="20000"/>
          </a:bodyPr>
          <a:lstStyle/>
          <a:p>
            <a:r>
              <a:rPr lang="en-GB" dirty="0"/>
              <a:t>Overview of the preparations for the </a:t>
            </a:r>
            <a:r>
              <a:rPr lang="en-GB" dirty="0" err="1"/>
              <a:t>LhARA</a:t>
            </a:r>
            <a:r>
              <a:rPr lang="en-GB" dirty="0"/>
              <a:t> pre-CDR.</a:t>
            </a:r>
          </a:p>
          <a:p>
            <a:pPr lvl="1"/>
            <a:r>
              <a:rPr lang="en-GB" dirty="0">
                <a:hlinkClick r:id="rId2"/>
              </a:rPr>
              <a:t>https://ccap.hep.ph.ic.ac.uk/trac/wiki/Research/DesignStudy/PreCDR</a:t>
            </a:r>
            <a:r>
              <a:rPr lang="en-GB" dirty="0"/>
              <a:t> </a:t>
            </a:r>
          </a:p>
          <a:p>
            <a:endParaRPr lang="en-GB" dirty="0"/>
          </a:p>
          <a:p>
            <a:r>
              <a:rPr lang="en-GB" dirty="0"/>
              <a:t>Organisation and the WBS.</a:t>
            </a:r>
          </a:p>
          <a:p>
            <a:pPr marL="0" indent="0">
              <a:buNone/>
            </a:pPr>
            <a:endParaRPr lang="en-GB" dirty="0"/>
          </a:p>
          <a:p>
            <a:r>
              <a:rPr lang="en-GB" dirty="0"/>
              <a:t>First deadline at the end of the week to define the first version of the baseline design for the pre-CDR.</a:t>
            </a:r>
          </a:p>
          <a:p>
            <a:endParaRPr lang="en-GB" dirty="0"/>
          </a:p>
          <a:p>
            <a:r>
              <a:rPr lang="en-GB" dirty="0"/>
              <a:t>Definition of the version of the </a:t>
            </a:r>
            <a:r>
              <a:rPr lang="en-GB" dirty="0" err="1"/>
              <a:t>LhARA</a:t>
            </a:r>
            <a:r>
              <a:rPr lang="en-GB" dirty="0"/>
              <a:t> baseline.</a:t>
            </a:r>
          </a:p>
          <a:p>
            <a:pPr lvl="1"/>
            <a:r>
              <a:rPr lang="en-GB" dirty="0"/>
              <a:t>Floor plan.</a:t>
            </a:r>
          </a:p>
          <a:p>
            <a:pPr lvl="1"/>
            <a:r>
              <a:rPr lang="en-GB" dirty="0"/>
              <a:t>System interfaces.</a:t>
            </a:r>
          </a:p>
          <a:p>
            <a:pPr lvl="1"/>
            <a:r>
              <a:rPr lang="en-GB" dirty="0"/>
              <a:t>Parameter table.</a:t>
            </a:r>
          </a:p>
          <a:p>
            <a:endParaRPr lang="en-GB" dirty="0"/>
          </a:p>
          <a:p>
            <a:r>
              <a:rPr lang="en-GB" dirty="0"/>
              <a:t>R&amp;D plan.</a:t>
            </a:r>
          </a:p>
          <a:p>
            <a:endParaRPr lang="en-GB" dirty="0"/>
          </a:p>
          <a:p>
            <a:r>
              <a:rPr lang="en-GB" dirty="0"/>
              <a:t>Schedule and deadlines.</a:t>
            </a:r>
          </a:p>
        </p:txBody>
      </p:sp>
      <p:sp>
        <p:nvSpPr>
          <p:cNvPr id="3" name="Title 2">
            <a:extLst>
              <a:ext uri="{FF2B5EF4-FFF2-40B4-BE49-F238E27FC236}">
                <a16:creationId xmlns:a16="http://schemas.microsoft.com/office/drawing/2014/main" id="{0F74C221-E2D2-4996-B693-29F9784C3E40}"/>
              </a:ext>
            </a:extLst>
          </p:cNvPr>
          <p:cNvSpPr>
            <a:spLocks noGrp="1"/>
          </p:cNvSpPr>
          <p:nvPr>
            <p:ph type="title"/>
          </p:nvPr>
        </p:nvSpPr>
        <p:spPr/>
        <p:txBody>
          <a:bodyPr>
            <a:normAutofit fontScale="90000"/>
          </a:bodyPr>
          <a:lstStyle/>
          <a:p>
            <a:r>
              <a:rPr lang="en-GB" dirty="0"/>
              <a:t>Introduction</a:t>
            </a:r>
          </a:p>
        </p:txBody>
      </p:sp>
      <p:pic>
        <p:nvPicPr>
          <p:cNvPr id="5" name="Picture 4" descr="A picture containing toy&#10;&#10;Description automatically generated">
            <a:extLst>
              <a:ext uri="{FF2B5EF4-FFF2-40B4-BE49-F238E27FC236}">
                <a16:creationId xmlns:a16="http://schemas.microsoft.com/office/drawing/2014/main" id="{69CAB79C-B1E0-4FDB-95F4-A436346DBC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5008" y="3148382"/>
            <a:ext cx="6224304" cy="3384644"/>
          </a:xfrm>
          <a:prstGeom prst="rect">
            <a:avLst/>
          </a:prstGeom>
        </p:spPr>
      </p:pic>
    </p:spTree>
    <p:extLst>
      <p:ext uri="{BB962C8B-B14F-4D97-AF65-F5344CB8AC3E}">
        <p14:creationId xmlns:p14="http://schemas.microsoft.com/office/powerpoint/2010/main" val="1211932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FBD339-EF3F-4EAE-BF97-4D042A534BC4}"/>
              </a:ext>
            </a:extLst>
          </p:cNvPr>
          <p:cNvSpPr>
            <a:spLocks noGrp="1"/>
          </p:cNvSpPr>
          <p:nvPr>
            <p:ph type="body" sz="quarter" idx="12"/>
          </p:nvPr>
        </p:nvSpPr>
        <p:spPr>
          <a:xfrm>
            <a:off x="166688" y="682388"/>
            <a:ext cx="9621889" cy="2746612"/>
          </a:xfrm>
        </p:spPr>
        <p:txBody>
          <a:bodyPr>
            <a:normAutofit fontScale="92500" lnSpcReduction="20000"/>
          </a:bodyPr>
          <a:lstStyle/>
          <a:p>
            <a:r>
              <a:rPr lang="en-GB" dirty="0"/>
              <a:t>Work breakdown structure </a:t>
            </a:r>
            <a:r>
              <a:rPr lang="en-GB" dirty="0">
                <a:hlinkClick r:id="rId2"/>
              </a:rPr>
              <a:t>https://ccap.hep.ph.ic.ac.uk/trac/raw-attachment/wiki/Research/DesignStudy/PreCDR/2019-11-05-WBS.pdf</a:t>
            </a:r>
          </a:p>
          <a:p>
            <a:pPr lvl="1"/>
            <a:r>
              <a:rPr lang="en-GB" dirty="0"/>
              <a:t>Also defines the sections of the pre-CDR and what should be included.</a:t>
            </a:r>
          </a:p>
          <a:p>
            <a:r>
              <a:rPr lang="en-GB" dirty="0"/>
              <a:t>Work package managers </a:t>
            </a:r>
            <a:r>
              <a:rPr lang="en-GB" dirty="0">
                <a:hlinkClick r:id="rId2"/>
              </a:rPr>
              <a:t>https://ccap.hep.ph.ic.ac.uk/trac/wiki/Research/DesignStudy/PreCDR#Workpackagemanagers</a:t>
            </a:r>
            <a:r>
              <a:rPr lang="en-GB" dirty="0"/>
              <a:t> </a:t>
            </a:r>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DAD57AA5-89CD-400C-848C-A3C5F87ADD4C}"/>
              </a:ext>
            </a:extLst>
          </p:cNvPr>
          <p:cNvSpPr>
            <a:spLocks noGrp="1"/>
          </p:cNvSpPr>
          <p:nvPr>
            <p:ph type="title"/>
          </p:nvPr>
        </p:nvSpPr>
        <p:spPr/>
        <p:txBody>
          <a:bodyPr>
            <a:normAutofit fontScale="90000"/>
          </a:bodyPr>
          <a:lstStyle/>
          <a:p>
            <a:r>
              <a:rPr lang="en-GB" dirty="0"/>
              <a:t>Organisation and the WBS</a:t>
            </a:r>
          </a:p>
        </p:txBody>
      </p:sp>
      <p:pic>
        <p:nvPicPr>
          <p:cNvPr id="5" name="Picture 4">
            <a:extLst>
              <a:ext uri="{FF2B5EF4-FFF2-40B4-BE49-F238E27FC236}">
                <a16:creationId xmlns:a16="http://schemas.microsoft.com/office/drawing/2014/main" id="{C764C8D3-2F43-43B7-96E3-2229D12BDDB6}"/>
              </a:ext>
            </a:extLst>
          </p:cNvPr>
          <p:cNvPicPr>
            <a:picLocks noChangeAspect="1"/>
          </p:cNvPicPr>
          <p:nvPr/>
        </p:nvPicPr>
        <p:blipFill>
          <a:blip r:embed="rId3"/>
          <a:stretch>
            <a:fillRect/>
          </a:stretch>
        </p:blipFill>
        <p:spPr>
          <a:xfrm>
            <a:off x="1433512" y="3204538"/>
            <a:ext cx="7038975" cy="3267075"/>
          </a:xfrm>
          <a:prstGeom prst="rect">
            <a:avLst/>
          </a:prstGeom>
        </p:spPr>
      </p:pic>
    </p:spTree>
    <p:extLst>
      <p:ext uri="{BB962C8B-B14F-4D97-AF65-F5344CB8AC3E}">
        <p14:creationId xmlns:p14="http://schemas.microsoft.com/office/powerpoint/2010/main" val="2535162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3F2DFD-48A8-4430-B85C-6CDE71090653}"/>
              </a:ext>
            </a:extLst>
          </p:cNvPr>
          <p:cNvSpPr>
            <a:spLocks noGrp="1"/>
          </p:cNvSpPr>
          <p:nvPr>
            <p:ph type="body" sz="quarter" idx="12"/>
          </p:nvPr>
        </p:nvSpPr>
        <p:spPr/>
        <p:txBody>
          <a:bodyPr/>
          <a:lstStyle/>
          <a:p>
            <a:r>
              <a:rPr lang="en-GB" dirty="0"/>
              <a:t>Version 0 of the floor plan.</a:t>
            </a:r>
          </a:p>
          <a:p>
            <a:pPr lvl="1"/>
            <a:r>
              <a:rPr lang="en-GB" dirty="0">
                <a:hlinkClick r:id="rId2"/>
              </a:rPr>
              <a:t>https://ccap.hep.ph.ic.ac.uk/trac/attachment/wiki/Research/DesignStudy/PreCDR/FloorPlan-v0.png</a:t>
            </a:r>
            <a:r>
              <a:rPr lang="en-GB" dirty="0"/>
              <a:t> </a:t>
            </a:r>
          </a:p>
          <a:p>
            <a:pPr lvl="1"/>
            <a:r>
              <a:rPr lang="en-GB" dirty="0"/>
              <a:t>Details of updates:</a:t>
            </a:r>
          </a:p>
          <a:p>
            <a:pPr lvl="2"/>
            <a:r>
              <a:rPr lang="en-GB" dirty="0">
                <a:hlinkClick r:id="rId3"/>
              </a:rPr>
              <a:t>https://ccap.hep.ph.ic.ac.uk/trac/wiki/Research/DesignStudy/PreCDR#Floorplan</a:t>
            </a:r>
            <a:r>
              <a:rPr lang="en-GB" dirty="0"/>
              <a:t> </a:t>
            </a:r>
          </a:p>
          <a:p>
            <a:endParaRPr lang="en-GB" dirty="0"/>
          </a:p>
          <a:p>
            <a:r>
              <a:rPr lang="en-GB" dirty="0"/>
              <a:t>RAL will provide an engineer to draw the floor plan of the final version of the </a:t>
            </a:r>
            <a:r>
              <a:rPr lang="en-GB" dirty="0" err="1"/>
              <a:t>LhARA</a:t>
            </a:r>
            <a:r>
              <a:rPr lang="en-GB" dirty="0"/>
              <a:t> facility to go in the pre-CDR.</a:t>
            </a:r>
          </a:p>
          <a:p>
            <a:pPr lvl="1"/>
            <a:r>
              <a:rPr lang="en-GB" dirty="0"/>
              <a:t>Due in February.</a:t>
            </a:r>
          </a:p>
          <a:p>
            <a:endParaRPr lang="en-GB" dirty="0"/>
          </a:p>
          <a:p>
            <a:r>
              <a:rPr lang="en-GB" dirty="0"/>
              <a:t>Design will be frozen by the end of January.</a:t>
            </a:r>
          </a:p>
        </p:txBody>
      </p:sp>
      <p:sp>
        <p:nvSpPr>
          <p:cNvPr id="3" name="Title 2">
            <a:extLst>
              <a:ext uri="{FF2B5EF4-FFF2-40B4-BE49-F238E27FC236}">
                <a16:creationId xmlns:a16="http://schemas.microsoft.com/office/drawing/2014/main" id="{C67D0FD4-138E-4BD8-8404-BA44F5057243}"/>
              </a:ext>
            </a:extLst>
          </p:cNvPr>
          <p:cNvSpPr>
            <a:spLocks noGrp="1"/>
          </p:cNvSpPr>
          <p:nvPr>
            <p:ph type="title"/>
          </p:nvPr>
        </p:nvSpPr>
        <p:spPr/>
        <p:txBody>
          <a:bodyPr>
            <a:normAutofit fontScale="90000"/>
          </a:bodyPr>
          <a:lstStyle/>
          <a:p>
            <a:r>
              <a:rPr lang="en-GB" dirty="0"/>
              <a:t>Floor plan</a:t>
            </a:r>
          </a:p>
        </p:txBody>
      </p:sp>
    </p:spTree>
    <p:extLst>
      <p:ext uri="{BB962C8B-B14F-4D97-AF65-F5344CB8AC3E}">
        <p14:creationId xmlns:p14="http://schemas.microsoft.com/office/powerpoint/2010/main" val="4021821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95AEC56-B1BD-415A-82AB-D9D04F68AD70}"/>
              </a:ext>
            </a:extLst>
          </p:cNvPr>
          <p:cNvSpPr>
            <a:spLocks noGrp="1"/>
          </p:cNvSpPr>
          <p:nvPr>
            <p:ph type="body" sz="quarter" idx="12"/>
          </p:nvPr>
        </p:nvSpPr>
        <p:spPr/>
        <p:txBody>
          <a:bodyPr/>
          <a:lstStyle/>
          <a:p>
            <a:r>
              <a:rPr lang="en-GB" dirty="0">
                <a:hlinkClick r:id="rId2"/>
              </a:rPr>
              <a:t>https://ccap.hep.ph.ic.ac.uk/trac/raw-attachment/wiki/Research/DesignStudy/PreCDR/2019-11-15-Interfaces.pdf</a:t>
            </a:r>
            <a:r>
              <a:rPr lang="en-GB" dirty="0"/>
              <a:t> </a:t>
            </a:r>
          </a:p>
          <a:p>
            <a:endParaRPr lang="en-GB" dirty="0"/>
          </a:p>
          <a:p>
            <a:r>
              <a:rPr lang="en-GB" dirty="0"/>
              <a:t>Mostly straight-forward.</a:t>
            </a:r>
          </a:p>
          <a:p>
            <a:endParaRPr lang="en-GB" dirty="0"/>
          </a:p>
          <a:p>
            <a:r>
              <a:rPr lang="en-GB" dirty="0"/>
              <a:t>Detail at the laser-capture interface being discussed to work out some of the technical issues with radiation shielding, exit route for the laser and ensuring a good vacuum.</a:t>
            </a:r>
          </a:p>
          <a:p>
            <a:endParaRPr lang="en-GB" dirty="0"/>
          </a:p>
          <a:p>
            <a:endParaRPr lang="en-GB" dirty="0"/>
          </a:p>
        </p:txBody>
      </p:sp>
      <p:sp>
        <p:nvSpPr>
          <p:cNvPr id="2" name="Title 1"/>
          <p:cNvSpPr>
            <a:spLocks noGrp="1"/>
          </p:cNvSpPr>
          <p:nvPr>
            <p:ph type="title"/>
          </p:nvPr>
        </p:nvSpPr>
        <p:spPr/>
        <p:txBody>
          <a:bodyPr>
            <a:normAutofit fontScale="90000"/>
          </a:bodyPr>
          <a:lstStyle/>
          <a:p>
            <a:r>
              <a:rPr lang="en-GB" dirty="0"/>
              <a:t>System interfaces</a:t>
            </a:r>
          </a:p>
        </p:txBody>
      </p:sp>
    </p:spTree>
    <p:extLst>
      <p:ext uri="{BB962C8B-B14F-4D97-AF65-F5344CB8AC3E}">
        <p14:creationId xmlns:p14="http://schemas.microsoft.com/office/powerpoint/2010/main" val="114364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85E9869-B4F7-452A-8727-6E47A198D4FF}"/>
              </a:ext>
            </a:extLst>
          </p:cNvPr>
          <p:cNvSpPr>
            <a:spLocks noGrp="1"/>
          </p:cNvSpPr>
          <p:nvPr>
            <p:ph type="body" sz="quarter" idx="12"/>
          </p:nvPr>
        </p:nvSpPr>
        <p:spPr>
          <a:xfrm>
            <a:off x="166688" y="682388"/>
            <a:ext cx="9621889" cy="516825"/>
          </a:xfrm>
        </p:spPr>
        <p:txBody>
          <a:bodyPr>
            <a:normAutofit fontScale="62500" lnSpcReduction="20000"/>
          </a:bodyPr>
          <a:lstStyle/>
          <a:p>
            <a:r>
              <a:rPr lang="en-GB" dirty="0">
                <a:hlinkClick r:id="rId2"/>
              </a:rPr>
              <a:t>https://ccap.hep.ph.ic.ac.uk/trac/raw-attachment/wiki/Research/DesignStudy/PreCDR/LhARA_parameter_list-v2.pdf</a:t>
            </a:r>
            <a:r>
              <a:rPr lang="en-GB" dirty="0"/>
              <a:t> </a:t>
            </a:r>
          </a:p>
        </p:txBody>
      </p:sp>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5" name="Picture 4">
            <a:extLst>
              <a:ext uri="{FF2B5EF4-FFF2-40B4-BE49-F238E27FC236}">
                <a16:creationId xmlns:a16="http://schemas.microsoft.com/office/drawing/2014/main" id="{DE09BDF0-67EA-43EB-830A-9D1E2B869C0E}"/>
              </a:ext>
            </a:extLst>
          </p:cNvPr>
          <p:cNvPicPr>
            <a:picLocks noChangeAspect="1"/>
          </p:cNvPicPr>
          <p:nvPr/>
        </p:nvPicPr>
        <p:blipFill>
          <a:blip r:embed="rId3"/>
          <a:stretch>
            <a:fillRect/>
          </a:stretch>
        </p:blipFill>
        <p:spPr>
          <a:xfrm>
            <a:off x="2590703" y="1199213"/>
            <a:ext cx="4692962" cy="5301842"/>
          </a:xfrm>
          <a:prstGeom prst="rect">
            <a:avLst/>
          </a:prstGeom>
        </p:spPr>
      </p:pic>
    </p:spTree>
    <p:extLst>
      <p:ext uri="{BB962C8B-B14F-4D97-AF65-F5344CB8AC3E}">
        <p14:creationId xmlns:p14="http://schemas.microsoft.com/office/powerpoint/2010/main" val="3124237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4" name="Picture 3">
            <a:extLst>
              <a:ext uri="{FF2B5EF4-FFF2-40B4-BE49-F238E27FC236}">
                <a16:creationId xmlns:a16="http://schemas.microsoft.com/office/drawing/2014/main" id="{186E3F05-D4C2-4358-8C97-D416726C3582}"/>
              </a:ext>
            </a:extLst>
          </p:cNvPr>
          <p:cNvPicPr>
            <a:picLocks noChangeAspect="1"/>
          </p:cNvPicPr>
          <p:nvPr/>
        </p:nvPicPr>
        <p:blipFill>
          <a:blip r:embed="rId2"/>
          <a:stretch>
            <a:fillRect/>
          </a:stretch>
        </p:blipFill>
        <p:spPr>
          <a:xfrm>
            <a:off x="1262062" y="672917"/>
            <a:ext cx="7381875" cy="1914525"/>
          </a:xfrm>
          <a:prstGeom prst="rect">
            <a:avLst/>
          </a:prstGeom>
        </p:spPr>
      </p:pic>
      <p:pic>
        <p:nvPicPr>
          <p:cNvPr id="6" name="Picture 5">
            <a:extLst>
              <a:ext uri="{FF2B5EF4-FFF2-40B4-BE49-F238E27FC236}">
                <a16:creationId xmlns:a16="http://schemas.microsoft.com/office/drawing/2014/main" id="{5DE6C067-A16E-4474-BE1F-1C0D5DDBF7A7}"/>
              </a:ext>
            </a:extLst>
          </p:cNvPr>
          <p:cNvPicPr>
            <a:picLocks noChangeAspect="1"/>
          </p:cNvPicPr>
          <p:nvPr/>
        </p:nvPicPr>
        <p:blipFill>
          <a:blip r:embed="rId3"/>
          <a:stretch>
            <a:fillRect/>
          </a:stretch>
        </p:blipFill>
        <p:spPr>
          <a:xfrm>
            <a:off x="1357311" y="2488371"/>
            <a:ext cx="7191375" cy="3114675"/>
          </a:xfrm>
          <a:prstGeom prst="rect">
            <a:avLst/>
          </a:prstGeom>
        </p:spPr>
      </p:pic>
    </p:spTree>
    <p:extLst>
      <p:ext uri="{BB962C8B-B14F-4D97-AF65-F5344CB8AC3E}">
        <p14:creationId xmlns:p14="http://schemas.microsoft.com/office/powerpoint/2010/main" val="1232077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B86B0-1562-406B-9AD0-9EB01944DD75}"/>
              </a:ext>
            </a:extLst>
          </p:cNvPr>
          <p:cNvSpPr>
            <a:spLocks noGrp="1"/>
          </p:cNvSpPr>
          <p:nvPr>
            <p:ph type="title"/>
          </p:nvPr>
        </p:nvSpPr>
        <p:spPr/>
        <p:txBody>
          <a:bodyPr>
            <a:normAutofit fontScale="90000"/>
          </a:bodyPr>
          <a:lstStyle/>
          <a:p>
            <a:r>
              <a:rPr lang="en-GB" dirty="0"/>
              <a:t>Parameter table</a:t>
            </a:r>
          </a:p>
        </p:txBody>
      </p:sp>
      <p:pic>
        <p:nvPicPr>
          <p:cNvPr id="3" name="Picture 2">
            <a:extLst>
              <a:ext uri="{FF2B5EF4-FFF2-40B4-BE49-F238E27FC236}">
                <a16:creationId xmlns:a16="http://schemas.microsoft.com/office/drawing/2014/main" id="{A0A00742-2BDD-4D5E-BE86-9A86CBA85DFA}"/>
              </a:ext>
            </a:extLst>
          </p:cNvPr>
          <p:cNvPicPr>
            <a:picLocks noChangeAspect="1"/>
          </p:cNvPicPr>
          <p:nvPr/>
        </p:nvPicPr>
        <p:blipFill>
          <a:blip r:embed="rId2"/>
          <a:stretch>
            <a:fillRect/>
          </a:stretch>
        </p:blipFill>
        <p:spPr>
          <a:xfrm>
            <a:off x="1663014" y="725842"/>
            <a:ext cx="5806269" cy="5583836"/>
          </a:xfrm>
          <a:prstGeom prst="rect">
            <a:avLst/>
          </a:prstGeom>
        </p:spPr>
      </p:pic>
    </p:spTree>
    <p:extLst>
      <p:ext uri="{BB962C8B-B14F-4D97-AF65-F5344CB8AC3E}">
        <p14:creationId xmlns:p14="http://schemas.microsoft.com/office/powerpoint/2010/main" val="3180478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2130F-9DEA-4019-ABBF-95920DB31538}"/>
              </a:ext>
            </a:extLst>
          </p:cNvPr>
          <p:cNvSpPr>
            <a:spLocks noGrp="1"/>
          </p:cNvSpPr>
          <p:nvPr>
            <p:ph type="title"/>
          </p:nvPr>
        </p:nvSpPr>
        <p:spPr/>
        <p:txBody>
          <a:bodyPr>
            <a:normAutofit fontScale="90000"/>
          </a:bodyPr>
          <a:lstStyle/>
          <a:p>
            <a:r>
              <a:rPr lang="en-GB" dirty="0"/>
              <a:t>Parameter table</a:t>
            </a:r>
          </a:p>
        </p:txBody>
      </p:sp>
      <p:pic>
        <p:nvPicPr>
          <p:cNvPr id="3" name="Picture 2">
            <a:extLst>
              <a:ext uri="{FF2B5EF4-FFF2-40B4-BE49-F238E27FC236}">
                <a16:creationId xmlns:a16="http://schemas.microsoft.com/office/drawing/2014/main" id="{73862FC1-DA83-4DEA-BA00-049F7F29D896}"/>
              </a:ext>
            </a:extLst>
          </p:cNvPr>
          <p:cNvPicPr>
            <a:picLocks noChangeAspect="1"/>
          </p:cNvPicPr>
          <p:nvPr/>
        </p:nvPicPr>
        <p:blipFill>
          <a:blip r:embed="rId2"/>
          <a:stretch>
            <a:fillRect/>
          </a:stretch>
        </p:blipFill>
        <p:spPr>
          <a:xfrm>
            <a:off x="1119187" y="800100"/>
            <a:ext cx="7667625" cy="5257800"/>
          </a:xfrm>
          <a:prstGeom prst="rect">
            <a:avLst/>
          </a:prstGeom>
        </p:spPr>
      </p:pic>
    </p:spTree>
    <p:extLst>
      <p:ext uri="{BB962C8B-B14F-4D97-AF65-F5344CB8AC3E}">
        <p14:creationId xmlns:p14="http://schemas.microsoft.com/office/powerpoint/2010/main" val="929408333"/>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white.potx" id="{D284EC20-6863-47A6-BB84-5F85C0F1B5B3}" vid="{3229276C-367D-4D2F-ADCE-1F05A9A16F9F}"/>
    </a:ext>
  </a:extLst>
</a:theme>
</file>

<file path=docProps/app.xml><?xml version="1.0" encoding="utf-8"?>
<Properties xmlns="http://schemas.openxmlformats.org/officeDocument/2006/extended-properties" xmlns:vt="http://schemas.openxmlformats.org/officeDocument/2006/docPropsVTypes">
  <Template>TalkTemplate-white</Template>
  <TotalTime>690</TotalTime>
  <Words>646</Words>
  <Application>Microsoft Office PowerPoint</Application>
  <PresentationFormat>A4 Paper (210x297 mm)</PresentationFormat>
  <Paragraphs>81</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Arial Black</vt:lpstr>
      <vt:lpstr>Custom Design</vt:lpstr>
      <vt:lpstr>PowerPoint Presentation</vt:lpstr>
      <vt:lpstr>Introduction</vt:lpstr>
      <vt:lpstr>Organisation and the WBS</vt:lpstr>
      <vt:lpstr>Floor plan</vt:lpstr>
      <vt:lpstr>System interfaces</vt:lpstr>
      <vt:lpstr>Parameter table</vt:lpstr>
      <vt:lpstr>Parameter table</vt:lpstr>
      <vt:lpstr>Parameter table</vt:lpstr>
      <vt:lpstr>Parameter table</vt:lpstr>
      <vt:lpstr>R&amp;D plan</vt:lpstr>
      <vt:lpstr>Schedule and deadlines</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Kurup, Ajit</dc:creator>
  <cp:lastModifiedBy>Kurup, Ajit</cp:lastModifiedBy>
  <cp:revision>9</cp:revision>
  <dcterms:created xsi:type="dcterms:W3CDTF">2019-11-27T22:27:46Z</dcterms:created>
  <dcterms:modified xsi:type="dcterms:W3CDTF">2019-11-28T10:01:36Z</dcterms:modified>
</cp:coreProperties>
</file>