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79" r:id="rId3"/>
    <p:sldId id="288" r:id="rId4"/>
    <p:sldId id="281" r:id="rId5"/>
    <p:sldId id="289" r:id="rId6"/>
    <p:sldId id="277" r:id="rId7"/>
    <p:sldId id="282" r:id="rId8"/>
    <p:sldId id="283" r:id="rId9"/>
    <p:sldId id="287" r:id="rId10"/>
    <p:sldId id="284" r:id="rId11"/>
    <p:sldId id="290" r:id="rId12"/>
    <p:sldId id="291" r:id="rId13"/>
    <p:sldId id="292" r:id="rId14"/>
    <p:sldId id="293" r:id="rId15"/>
    <p:sldId id="294" r:id="rId16"/>
    <p:sldId id="295" r:id="rId17"/>
    <p:sldId id="296" r:id="rId18"/>
    <p:sldId id="285" r:id="rId19"/>
    <p:sldId id="286" r:id="rId20"/>
  </p:sldIdLst>
  <p:sldSz cx="9906000" cy="6858000" type="A4"/>
  <p:notesSz cx="6858000" cy="9144000"/>
  <p:defaultTextStyle>
    <a:defPPr>
      <a:defRPr lang="en-GB"/>
    </a:defPPr>
    <a:lvl1pPr algn="l" rtl="0" fontAlgn="base">
      <a:spcBef>
        <a:spcPct val="0"/>
      </a:spcBef>
      <a:spcAft>
        <a:spcPct val="0"/>
      </a:spcAft>
      <a:defRPr sz="1200" kern="1200">
        <a:solidFill>
          <a:schemeClr val="tx1"/>
        </a:solidFill>
        <a:latin typeface="Arial" pitchFamily="34" charset="0"/>
        <a:ea typeface="+mn-ea"/>
        <a:cs typeface="+mn-cs"/>
      </a:defRPr>
    </a:lvl1pPr>
    <a:lvl2pPr marL="457200" algn="l" rtl="0" fontAlgn="base">
      <a:spcBef>
        <a:spcPct val="0"/>
      </a:spcBef>
      <a:spcAft>
        <a:spcPct val="0"/>
      </a:spcAft>
      <a:defRPr sz="1200" kern="1200">
        <a:solidFill>
          <a:schemeClr val="tx1"/>
        </a:solidFill>
        <a:latin typeface="Arial" pitchFamily="34" charset="0"/>
        <a:ea typeface="+mn-ea"/>
        <a:cs typeface="+mn-cs"/>
      </a:defRPr>
    </a:lvl2pPr>
    <a:lvl3pPr marL="914400" algn="l" rtl="0" fontAlgn="base">
      <a:spcBef>
        <a:spcPct val="0"/>
      </a:spcBef>
      <a:spcAft>
        <a:spcPct val="0"/>
      </a:spcAft>
      <a:defRPr sz="1200" kern="1200">
        <a:solidFill>
          <a:schemeClr val="tx1"/>
        </a:solidFill>
        <a:latin typeface="Arial" pitchFamily="34" charset="0"/>
        <a:ea typeface="+mn-ea"/>
        <a:cs typeface="+mn-cs"/>
      </a:defRPr>
    </a:lvl3pPr>
    <a:lvl4pPr marL="1371600" algn="l" rtl="0" fontAlgn="base">
      <a:spcBef>
        <a:spcPct val="0"/>
      </a:spcBef>
      <a:spcAft>
        <a:spcPct val="0"/>
      </a:spcAft>
      <a:defRPr sz="1200" kern="1200">
        <a:solidFill>
          <a:schemeClr val="tx1"/>
        </a:solidFill>
        <a:latin typeface="Arial" pitchFamily="34" charset="0"/>
        <a:ea typeface="+mn-ea"/>
        <a:cs typeface="+mn-cs"/>
      </a:defRPr>
    </a:lvl4pPr>
    <a:lvl5pPr marL="1828800" algn="l" rtl="0" fontAlgn="base">
      <a:spcBef>
        <a:spcPct val="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Arial" pitchFamily="34" charset="0"/>
        <a:ea typeface="+mn-ea"/>
        <a:cs typeface="+mn-cs"/>
      </a:defRPr>
    </a:lvl6pPr>
    <a:lvl7pPr marL="2743200" algn="l" defTabSz="914400" rtl="0" eaLnBrk="1" latinLnBrk="0" hangingPunct="1">
      <a:defRPr sz="1200" kern="1200">
        <a:solidFill>
          <a:schemeClr val="tx1"/>
        </a:solidFill>
        <a:latin typeface="Arial" pitchFamily="34" charset="0"/>
        <a:ea typeface="+mn-ea"/>
        <a:cs typeface="+mn-cs"/>
      </a:defRPr>
    </a:lvl7pPr>
    <a:lvl8pPr marL="3200400" algn="l" defTabSz="914400" rtl="0" eaLnBrk="1" latinLnBrk="0" hangingPunct="1">
      <a:defRPr sz="1200" kern="1200">
        <a:solidFill>
          <a:schemeClr val="tx1"/>
        </a:solidFill>
        <a:latin typeface="Arial" pitchFamily="34" charset="0"/>
        <a:ea typeface="+mn-ea"/>
        <a:cs typeface="+mn-cs"/>
      </a:defRPr>
    </a:lvl8pPr>
    <a:lvl9pPr marL="3657600" algn="l" defTabSz="914400" rtl="0" eaLnBrk="1" latinLnBrk="0" hangingPunct="1">
      <a:defRPr sz="1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userDrawn="1">
          <p15:clr>
            <a:srgbClr val="A4A3A4"/>
          </p15:clr>
        </p15:guide>
        <p15:guide id="2" pos="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2AC"/>
    <a:srgbClr val="3E868E"/>
    <a:srgbClr val="5EB5BC"/>
    <a:srgbClr val="3366FF"/>
    <a:srgbClr val="FFFF99"/>
    <a:srgbClr val="FFFF66"/>
    <a:srgbClr val="FF7F3F"/>
    <a:srgbClr val="FF6600"/>
    <a:srgbClr val="990099"/>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52" autoAdjust="0"/>
  </p:normalViewPr>
  <p:slideViewPr>
    <p:cSldViewPr snapToGrid="0">
      <p:cViewPr varScale="1">
        <p:scale>
          <a:sx n="64" d="100"/>
          <a:sy n="64" d="100"/>
        </p:scale>
        <p:origin x="60" y="696"/>
      </p:cViewPr>
      <p:guideLst>
        <p:guide orient="horz"/>
        <p:guide pos="1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0273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Title Slide">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29127" y="1780674"/>
            <a:ext cx="9047747" cy="3319964"/>
          </a:xfrm>
          <a:prstGeom prst="rect">
            <a:avLst/>
          </a:prstGeom>
        </p:spPr>
        <p:txBody>
          <a:bodyPr/>
          <a:lstStyle>
            <a:lvl1pPr marL="0" indent="0" algn="ctr">
              <a:buNone/>
              <a:defRPr sz="7200">
                <a:solidFill>
                  <a:srgbClr val="0062AC"/>
                </a:solidFill>
                <a:latin typeface="+mj-lt"/>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9650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166688" y="682388"/>
            <a:ext cx="9621889" cy="5850638"/>
          </a:xfrm>
          <a:prstGeom prst="rect">
            <a:avLst/>
          </a:prstGeom>
          <a:ln w="28575">
            <a:noFill/>
            <a:miter lim="800000"/>
          </a:ln>
        </p:spPr>
        <p:txBody>
          <a:bodyPr>
            <a:normAutofit/>
          </a:bodyPr>
          <a:lstStyle>
            <a:lvl1pPr marL="342900" indent="-342900">
              <a:buClr>
                <a:srgbClr val="FF7F3F"/>
              </a:buClr>
              <a:buFont typeface="Arial" panose="020B0604020202020204" pitchFamily="34" charset="0"/>
              <a:buChar char="•"/>
              <a:defRPr>
                <a:solidFill>
                  <a:srgbClr val="0062AC"/>
                </a:solidFill>
              </a:defRPr>
            </a:lvl1pPr>
            <a:lvl2pPr>
              <a:buClr>
                <a:srgbClr val="FF7F3F"/>
              </a:buClr>
              <a:defRPr>
                <a:solidFill>
                  <a:srgbClr val="0062AC"/>
                </a:solidFill>
              </a:defRPr>
            </a:lvl2pPr>
            <a:lvl3pPr>
              <a:buClr>
                <a:srgbClr val="FF7F3F"/>
              </a:buClr>
              <a:defRPr>
                <a:solidFill>
                  <a:srgbClr val="0062AC"/>
                </a:solidFill>
              </a:defRPr>
            </a:lvl3pPr>
            <a:lvl4pPr>
              <a:buClr>
                <a:srgbClr val="FF7F3F"/>
              </a:buClr>
              <a:defRPr>
                <a:solidFill>
                  <a:srgbClr val="0062AC"/>
                </a:solidFill>
              </a:defRPr>
            </a:lvl4pPr>
            <a:lvl5pPr>
              <a:buClr>
                <a:srgbClr val="FF7F3F"/>
              </a:buClr>
              <a:defRPr>
                <a:solidFill>
                  <a:srgbClr val="0062A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5467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954122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44" name="Text Box 8"/>
          <p:cNvSpPr txBox="1">
            <a:spLocks noChangeArrowheads="1"/>
          </p:cNvSpPr>
          <p:nvPr userDrawn="1"/>
        </p:nvSpPr>
        <p:spPr bwMode="auto">
          <a:xfrm>
            <a:off x="8308314" y="6557719"/>
            <a:ext cx="1325959"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anchor="ctr"/>
          <a:lstStyle/>
          <a:p>
            <a:pPr>
              <a:spcBef>
                <a:spcPct val="50000"/>
              </a:spcBef>
            </a:pPr>
            <a:r>
              <a:rPr lang="en-GB" sz="1400" b="1" dirty="0">
                <a:solidFill>
                  <a:srgbClr val="0062AC"/>
                </a:solidFill>
                <a:latin typeface="+mj-lt"/>
              </a:rPr>
              <a:t>Page</a:t>
            </a:r>
            <a:r>
              <a:rPr lang="en-GB" sz="1800" b="1" dirty="0">
                <a:solidFill>
                  <a:srgbClr val="0062AC"/>
                </a:solidFill>
                <a:latin typeface="+mj-lt"/>
              </a:rPr>
              <a:t> </a:t>
            </a:r>
            <a:fld id="{6A8C8EF0-AE2C-43AB-BE17-B921CDDA06A1}" type="slidenum">
              <a:rPr lang="en-GB" sz="1400" b="1">
                <a:solidFill>
                  <a:srgbClr val="0062AC"/>
                </a:solidFill>
                <a:latin typeface="+mj-lt"/>
              </a:rPr>
              <a:pPr>
                <a:spcBef>
                  <a:spcPct val="50000"/>
                </a:spcBef>
              </a:pPr>
              <a:t>‹#›</a:t>
            </a:fld>
            <a:endParaRPr lang="en-GB" sz="1400" b="1" dirty="0">
              <a:solidFill>
                <a:srgbClr val="0062AC"/>
              </a:solidFill>
              <a:latin typeface="+mj-lt"/>
            </a:endParaRPr>
          </a:p>
        </p:txBody>
      </p:sp>
      <p:sp>
        <p:nvSpPr>
          <p:cNvPr id="3" name="Title Placeholder 2"/>
          <p:cNvSpPr>
            <a:spLocks noGrp="1"/>
          </p:cNvSpPr>
          <p:nvPr>
            <p:ph type="title"/>
          </p:nvPr>
        </p:nvSpPr>
        <p:spPr>
          <a:xfrm>
            <a:off x="166688" y="0"/>
            <a:ext cx="8915400" cy="54832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TextBox 1"/>
          <p:cNvSpPr txBox="1"/>
          <p:nvPr userDrawn="1"/>
        </p:nvSpPr>
        <p:spPr>
          <a:xfrm>
            <a:off x="2562045" y="6557159"/>
            <a:ext cx="5218980" cy="307777"/>
          </a:xfrm>
          <a:prstGeom prst="rect">
            <a:avLst/>
          </a:prstGeom>
          <a:noFill/>
        </p:spPr>
        <p:txBody>
          <a:bodyPr wrap="square" rtlCol="0">
            <a:spAutoFit/>
          </a:bodyPr>
          <a:lstStyle/>
          <a:p>
            <a:pPr algn="ctr"/>
            <a:r>
              <a:rPr kumimoji="0" lang="en-GB" sz="1400" b="0" i="0" u="none" strike="noStrike" kern="1200" cap="none" spc="0" normalizeH="0" baseline="0" noProof="0" dirty="0" err="1">
                <a:ln>
                  <a:noFill/>
                </a:ln>
                <a:solidFill>
                  <a:srgbClr val="0062AC"/>
                </a:solidFill>
                <a:effectLst/>
                <a:uLnTx/>
                <a:uFillTx/>
                <a:latin typeface="+mj-lt"/>
                <a:ea typeface="+mn-ea"/>
                <a:cs typeface="+mn-cs"/>
              </a:rPr>
              <a:t>LhARA</a:t>
            </a:r>
            <a:r>
              <a:rPr kumimoji="0" lang="en-GB" sz="1400" b="0" i="0" u="none" strike="noStrike" kern="1200" cap="none" spc="0" normalizeH="0" baseline="0" noProof="0" dirty="0">
                <a:ln>
                  <a:noFill/>
                </a:ln>
                <a:solidFill>
                  <a:srgbClr val="0062AC"/>
                </a:solidFill>
                <a:effectLst/>
                <a:uLnTx/>
                <a:uFillTx/>
                <a:latin typeface="+mj-lt"/>
                <a:ea typeface="+mn-ea"/>
                <a:cs typeface="+mn-cs"/>
              </a:rPr>
              <a:t> Steering Group Meeting 28</a:t>
            </a:r>
            <a:r>
              <a:rPr kumimoji="0" lang="en-GB" sz="1400" b="0" i="0" u="none" strike="noStrike" kern="1200" cap="none" spc="0" normalizeH="0" baseline="30000" noProof="0" dirty="0">
                <a:ln>
                  <a:noFill/>
                </a:ln>
                <a:solidFill>
                  <a:srgbClr val="0062AC"/>
                </a:solidFill>
                <a:effectLst/>
                <a:uLnTx/>
                <a:uFillTx/>
                <a:latin typeface="+mj-lt"/>
                <a:ea typeface="+mn-ea"/>
                <a:cs typeface="+mn-cs"/>
              </a:rPr>
              <a:t>th</a:t>
            </a:r>
            <a:r>
              <a:rPr kumimoji="0" lang="en-GB" sz="1400" b="0" i="0" u="none" strike="noStrike" kern="1200" cap="none" spc="0" normalizeH="0" baseline="0" noProof="0" dirty="0">
                <a:ln>
                  <a:noFill/>
                </a:ln>
                <a:solidFill>
                  <a:srgbClr val="0062AC"/>
                </a:solidFill>
                <a:effectLst/>
                <a:uLnTx/>
                <a:uFillTx/>
                <a:latin typeface="+mj-lt"/>
                <a:ea typeface="+mn-ea"/>
                <a:cs typeface="+mn-cs"/>
              </a:rPr>
              <a:t> November 2019</a:t>
            </a:r>
            <a:endParaRPr lang="en-GB" sz="1400" dirty="0">
              <a:solidFill>
                <a:srgbClr val="0062AC"/>
              </a:solidFill>
              <a:latin typeface="+mj-lt"/>
            </a:endParaRPr>
          </a:p>
        </p:txBody>
      </p:sp>
      <p:sp>
        <p:nvSpPr>
          <p:cNvPr id="8" name="TextBox 7"/>
          <p:cNvSpPr txBox="1"/>
          <p:nvPr userDrawn="1"/>
        </p:nvSpPr>
        <p:spPr>
          <a:xfrm>
            <a:off x="512498" y="6559717"/>
            <a:ext cx="1179339" cy="307777"/>
          </a:xfrm>
          <a:prstGeom prst="rect">
            <a:avLst/>
          </a:prstGeom>
          <a:noFill/>
        </p:spPr>
        <p:txBody>
          <a:bodyPr wrap="square" rtlCol="0">
            <a:spAutoFit/>
          </a:bodyPr>
          <a:lstStyle/>
          <a:p>
            <a:r>
              <a:rPr kumimoji="0" lang="en-GB" sz="1400" b="0" i="0" u="none" strike="noStrike" kern="1200" cap="none" spc="0" normalizeH="0" baseline="0" noProof="0" dirty="0">
                <a:ln>
                  <a:noFill/>
                </a:ln>
                <a:solidFill>
                  <a:srgbClr val="0062AC"/>
                </a:solidFill>
                <a:effectLst/>
                <a:uLnTx/>
                <a:uFillTx/>
                <a:latin typeface="+mj-lt"/>
                <a:ea typeface="+mn-ea"/>
                <a:cs typeface="+mn-cs"/>
              </a:rPr>
              <a:t>Ajit Kurup</a:t>
            </a:r>
            <a:endParaRPr lang="en-GB" sz="1400" dirty="0">
              <a:solidFill>
                <a:srgbClr val="0062AC"/>
              </a:solidFill>
              <a:latin typeface="+mj-lt"/>
            </a:endParaRPr>
          </a:p>
        </p:txBody>
      </p:sp>
      <p:cxnSp>
        <p:nvCxnSpPr>
          <p:cNvPr id="7" name="Straight Connector 6"/>
          <p:cNvCxnSpPr/>
          <p:nvPr userDrawn="1"/>
        </p:nvCxnSpPr>
        <p:spPr bwMode="auto">
          <a:xfrm>
            <a:off x="56460" y="606054"/>
            <a:ext cx="9797226" cy="0"/>
          </a:xfrm>
          <a:prstGeom prst="line">
            <a:avLst/>
          </a:prstGeom>
          <a:noFill/>
          <a:ln w="57150" cap="rnd" cmpd="sng" algn="ctr">
            <a:gradFill flip="none" rotWithShape="1">
              <a:gsLst>
                <a:gs pos="0">
                  <a:srgbClr val="FF6600"/>
                </a:gs>
                <a:gs pos="87000">
                  <a:srgbClr val="FF7F3F"/>
                </a:gs>
                <a:gs pos="100000">
                  <a:srgbClr val="FFFF99">
                    <a:alpha val="84706"/>
                  </a:srgbClr>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650" r:id="rId1"/>
    <p:sldLayoutId id="2147483662" r:id="rId2"/>
    <p:sldLayoutId id="2147483651" r:id="rId3"/>
    <p:sldLayoutId id="2147483661" r:id="rId4"/>
  </p:sldLayoutIdLst>
  <p:hf sldNum="0" hdr="0"/>
  <p:txStyles>
    <p:titleStyle>
      <a:lvl1pPr algn="l" rtl="0" eaLnBrk="1" fontAlgn="base" hangingPunct="1">
        <a:spcBef>
          <a:spcPct val="0"/>
        </a:spcBef>
        <a:spcAft>
          <a:spcPct val="0"/>
        </a:spcAft>
        <a:defRPr sz="3600">
          <a:solidFill>
            <a:srgbClr val="0062AC"/>
          </a:solidFill>
          <a:latin typeface="+mj-lt"/>
          <a:ea typeface="+mj-ea"/>
          <a:cs typeface="+mj-cs"/>
        </a:defRPr>
      </a:lvl1pPr>
      <a:lvl2pPr algn="ctr" rtl="0" eaLnBrk="1" fontAlgn="base" hangingPunct="1">
        <a:spcBef>
          <a:spcPct val="0"/>
        </a:spcBef>
        <a:spcAft>
          <a:spcPct val="0"/>
        </a:spcAft>
        <a:defRPr sz="3600">
          <a:solidFill>
            <a:srgbClr val="5EB5BC"/>
          </a:solidFill>
          <a:latin typeface="Arial Black" pitchFamily="34" charset="0"/>
        </a:defRPr>
      </a:lvl2pPr>
      <a:lvl3pPr algn="ctr" rtl="0" eaLnBrk="1" fontAlgn="base" hangingPunct="1">
        <a:spcBef>
          <a:spcPct val="0"/>
        </a:spcBef>
        <a:spcAft>
          <a:spcPct val="0"/>
        </a:spcAft>
        <a:defRPr sz="3600">
          <a:solidFill>
            <a:srgbClr val="5EB5BC"/>
          </a:solidFill>
          <a:latin typeface="Arial Black" pitchFamily="34" charset="0"/>
        </a:defRPr>
      </a:lvl3pPr>
      <a:lvl4pPr algn="ctr" rtl="0" eaLnBrk="1" fontAlgn="base" hangingPunct="1">
        <a:spcBef>
          <a:spcPct val="0"/>
        </a:spcBef>
        <a:spcAft>
          <a:spcPct val="0"/>
        </a:spcAft>
        <a:defRPr sz="3600">
          <a:solidFill>
            <a:srgbClr val="5EB5BC"/>
          </a:solidFill>
          <a:latin typeface="Arial Black" pitchFamily="34" charset="0"/>
        </a:defRPr>
      </a:lvl4pPr>
      <a:lvl5pPr algn="ctr" rtl="0" eaLnBrk="1" fontAlgn="base" hangingPunct="1">
        <a:spcBef>
          <a:spcPct val="0"/>
        </a:spcBef>
        <a:spcAft>
          <a:spcPct val="0"/>
        </a:spcAft>
        <a:defRPr sz="3600">
          <a:solidFill>
            <a:srgbClr val="5EB5BC"/>
          </a:solidFill>
          <a:latin typeface="Arial Black" pitchFamily="34" charset="0"/>
        </a:defRPr>
      </a:lvl5pPr>
      <a:lvl6pPr marL="457200" algn="ctr" rtl="0" eaLnBrk="1" fontAlgn="base" hangingPunct="1">
        <a:spcBef>
          <a:spcPct val="0"/>
        </a:spcBef>
        <a:spcAft>
          <a:spcPct val="0"/>
        </a:spcAft>
        <a:defRPr sz="3600">
          <a:solidFill>
            <a:srgbClr val="5EB5BC"/>
          </a:solidFill>
          <a:latin typeface="Arial Black" pitchFamily="34" charset="0"/>
        </a:defRPr>
      </a:lvl6pPr>
      <a:lvl7pPr marL="914400" algn="ctr" rtl="0" eaLnBrk="1" fontAlgn="base" hangingPunct="1">
        <a:spcBef>
          <a:spcPct val="0"/>
        </a:spcBef>
        <a:spcAft>
          <a:spcPct val="0"/>
        </a:spcAft>
        <a:defRPr sz="3600">
          <a:solidFill>
            <a:srgbClr val="5EB5BC"/>
          </a:solidFill>
          <a:latin typeface="Arial Black" pitchFamily="34" charset="0"/>
        </a:defRPr>
      </a:lvl7pPr>
      <a:lvl8pPr marL="1371600" algn="ctr" rtl="0" eaLnBrk="1" fontAlgn="base" hangingPunct="1">
        <a:spcBef>
          <a:spcPct val="0"/>
        </a:spcBef>
        <a:spcAft>
          <a:spcPct val="0"/>
        </a:spcAft>
        <a:defRPr sz="3600">
          <a:solidFill>
            <a:srgbClr val="5EB5BC"/>
          </a:solidFill>
          <a:latin typeface="Arial Black" pitchFamily="34" charset="0"/>
        </a:defRPr>
      </a:lvl8pPr>
      <a:lvl9pPr marL="1828800" algn="ctr" rtl="0" eaLnBrk="1" fontAlgn="base" hangingPunct="1">
        <a:spcBef>
          <a:spcPct val="0"/>
        </a:spcBef>
        <a:spcAft>
          <a:spcPct val="0"/>
        </a:spcAft>
        <a:defRPr sz="3600">
          <a:solidFill>
            <a:srgbClr val="5EB5BC"/>
          </a:solidFill>
          <a:latin typeface="Arial Black" pitchFamily="34" charset="0"/>
        </a:defRPr>
      </a:lvl9pPr>
    </p:titleStyle>
    <p:bodyStyle>
      <a:lvl1pPr marL="342900" indent="-342900" algn="l" rtl="0" eaLnBrk="1" fontAlgn="base" hangingPunct="1">
        <a:spcBef>
          <a:spcPct val="20000"/>
        </a:spcBef>
        <a:spcAft>
          <a:spcPct val="0"/>
        </a:spcAft>
        <a:buChar char="•"/>
        <a:defRPr sz="26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400">
          <a:solidFill>
            <a:schemeClr val="accent1"/>
          </a:solidFill>
          <a:latin typeface="+mn-lt"/>
        </a:defRPr>
      </a:lvl2pPr>
      <a:lvl3pPr marL="1143000" indent="-228600" algn="l" rtl="0" eaLnBrk="1" fontAlgn="base" hangingPunct="1">
        <a:spcBef>
          <a:spcPct val="20000"/>
        </a:spcBef>
        <a:spcAft>
          <a:spcPct val="0"/>
        </a:spcAft>
        <a:buChar char="•"/>
        <a:defRPr sz="2200">
          <a:solidFill>
            <a:schemeClr val="accent1"/>
          </a:solidFill>
          <a:latin typeface="+mn-lt"/>
        </a:defRPr>
      </a:lvl3pPr>
      <a:lvl4pPr marL="1600200" indent="-228600" algn="l" rtl="0" eaLnBrk="1" fontAlgn="base" hangingPunct="1">
        <a:spcBef>
          <a:spcPct val="20000"/>
        </a:spcBef>
        <a:spcAft>
          <a:spcPct val="0"/>
        </a:spcAft>
        <a:buChar char="–"/>
        <a:defRPr sz="2000">
          <a:solidFill>
            <a:schemeClr val="accent1"/>
          </a:solidFill>
          <a:latin typeface="+mn-lt"/>
        </a:defRPr>
      </a:lvl4pPr>
      <a:lvl5pPr marL="2057400" indent="-228600" algn="l" rtl="0" eaLnBrk="1" fontAlgn="base" hangingPunct="1">
        <a:spcBef>
          <a:spcPct val="20000"/>
        </a:spcBef>
        <a:spcAft>
          <a:spcPct val="0"/>
        </a:spcAft>
        <a:buChar char="»"/>
        <a:defRPr>
          <a:solidFill>
            <a:schemeClr val="accent1"/>
          </a:solidFill>
          <a:latin typeface="+mn-lt"/>
        </a:defRPr>
      </a:lvl5pPr>
      <a:lvl6pPr marL="2514600" indent="-228600" algn="l" rtl="0" eaLnBrk="1" fontAlgn="base" hangingPunct="1">
        <a:spcBef>
          <a:spcPct val="20000"/>
        </a:spcBef>
        <a:spcAft>
          <a:spcPct val="0"/>
        </a:spcAft>
        <a:buChar char="»"/>
        <a:defRPr>
          <a:solidFill>
            <a:schemeClr val="accent1"/>
          </a:solidFill>
          <a:latin typeface="+mn-lt"/>
        </a:defRPr>
      </a:lvl6pPr>
      <a:lvl7pPr marL="2971800" indent="-228600" algn="l" rtl="0" eaLnBrk="1" fontAlgn="base" hangingPunct="1">
        <a:spcBef>
          <a:spcPct val="20000"/>
        </a:spcBef>
        <a:spcAft>
          <a:spcPct val="0"/>
        </a:spcAft>
        <a:buChar char="»"/>
        <a:defRPr>
          <a:solidFill>
            <a:schemeClr val="accent1"/>
          </a:solidFill>
          <a:latin typeface="+mn-lt"/>
        </a:defRPr>
      </a:lvl7pPr>
      <a:lvl8pPr marL="3429000" indent="-228600" algn="l" rtl="0" eaLnBrk="1" fontAlgn="base" hangingPunct="1">
        <a:spcBef>
          <a:spcPct val="20000"/>
        </a:spcBef>
        <a:spcAft>
          <a:spcPct val="0"/>
        </a:spcAft>
        <a:buChar char="»"/>
        <a:defRPr>
          <a:solidFill>
            <a:schemeClr val="accent1"/>
          </a:solidFill>
          <a:latin typeface="+mn-lt"/>
        </a:defRPr>
      </a:lvl8pPr>
      <a:lvl9pPr marL="3886200" indent="-228600" algn="l" rtl="0" eaLnBrk="1" fontAlgn="base" hangingPunct="1">
        <a:spcBef>
          <a:spcPct val="20000"/>
        </a:spcBef>
        <a:spcAft>
          <a:spcPct val="0"/>
        </a:spcAft>
        <a:buChar char="»"/>
        <a:defRPr>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cap.hep.ph.ic.ac.uk/trac/browser/ccap-sim"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s://ccap.hep.ph.ic.ac.uk/trac/wiki/Research/DesignStudy/PreCDR#RDPlan"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hyperlink" Target="https://ccap.hep.ph.ic.ac.uk/trac/wiki/Research/DesignStudy/PreCDR#Keydates"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ccap.hep.ph.ic.ac.uk/trac/wiki/Research/DesignStudy/PreCDR"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cap.hep.ph.ic.ac.uk/trac/wiki/Research/DesignStudy/PreCDR#Floorplan" TargetMode="External"/><Relationship Id="rId2" Type="http://schemas.openxmlformats.org/officeDocument/2006/relationships/hyperlink" Target="https://ccap.hep.ph.ic.ac.uk/trac/attachment/wiki/Research/DesignStudy/PreCDR/FloorPlan-v0.png" TargetMode="Externa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s://ccap.hep.ph.ic.ac.uk/trac/raw-attachment/wiki/Research/DesignStudy/PreCDR/2019-11-15-Interfaces.pdf"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cap.hep.ph.ic.ac.uk/trac/raw-attachment/wiki/Research/DesignStudy/PreCDR/LhARA_parameter_list-v2.pdf"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94" name="Picture 46"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3190" y="5776150"/>
            <a:ext cx="2207073" cy="727456"/>
          </a:xfrm>
          <a:prstGeom prst="rect">
            <a:avLst/>
          </a:prstGeom>
          <a:noFill/>
          <a:extLst>
            <a:ext uri="{909E8E84-426E-40DD-AFC4-6F175D3DCCD1}">
              <a14:hiddenFill xmlns:a14="http://schemas.microsoft.com/office/drawing/2010/main">
                <a:solidFill>
                  <a:srgbClr val="FFFFFF"/>
                </a:solidFill>
              </a14:hiddenFill>
            </a:ext>
          </a:extLst>
        </p:spPr>
      </p:pic>
      <p:sp>
        <p:nvSpPr>
          <p:cNvPr id="2054" name="Text Box 6"/>
          <p:cNvSpPr txBox="1">
            <a:spLocks noChangeArrowheads="1"/>
          </p:cNvSpPr>
          <p:nvPr/>
        </p:nvSpPr>
        <p:spPr bwMode="auto">
          <a:xfrm>
            <a:off x="172525" y="1644247"/>
            <a:ext cx="9506625" cy="584775"/>
          </a:xfrm>
          <a:prstGeom prst="rect">
            <a:avLst/>
          </a:prstGeom>
          <a:noFill/>
          <a:ln w="825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b" anchorCtr="0">
            <a:spAutoFit/>
          </a:bodyPr>
          <a:lstStyle/>
          <a:p>
            <a:pPr>
              <a:spcBef>
                <a:spcPct val="50000"/>
              </a:spcBef>
            </a:pPr>
            <a:r>
              <a:rPr lang="en-GB" sz="3200" dirty="0">
                <a:solidFill>
                  <a:srgbClr val="0062AC"/>
                </a:solidFill>
                <a:uFill>
                  <a:solidFill>
                    <a:srgbClr val="990099"/>
                  </a:solidFill>
                </a:uFill>
                <a:latin typeface="Arial Black" pitchFamily="34" charset="0"/>
              </a:rPr>
              <a:t>Status of the development of the pre-CDR</a:t>
            </a:r>
          </a:p>
        </p:txBody>
      </p:sp>
      <p:sp>
        <p:nvSpPr>
          <p:cNvPr id="2057" name="Text Box 9"/>
          <p:cNvSpPr txBox="1">
            <a:spLocks noChangeArrowheads="1"/>
          </p:cNvSpPr>
          <p:nvPr/>
        </p:nvSpPr>
        <p:spPr bwMode="auto">
          <a:xfrm>
            <a:off x="277454" y="2839291"/>
            <a:ext cx="6550065"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1750">
                <a:solidFill>
                  <a:srgbClr val="99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GB" sz="2000" dirty="0">
              <a:solidFill>
                <a:srgbClr val="0062AC"/>
              </a:solidFill>
              <a:latin typeface="Arial Black" pitchFamily="34" charset="0"/>
            </a:endParaRPr>
          </a:p>
          <a:p>
            <a:r>
              <a:rPr lang="en-GB" sz="2800" dirty="0" err="1">
                <a:solidFill>
                  <a:srgbClr val="0062AC"/>
                </a:solidFill>
                <a:latin typeface="Arial Black" pitchFamily="34" charset="0"/>
              </a:rPr>
              <a:t>LhARA</a:t>
            </a:r>
            <a:r>
              <a:rPr lang="en-GB" sz="2800" dirty="0">
                <a:solidFill>
                  <a:srgbClr val="0062AC"/>
                </a:solidFill>
                <a:latin typeface="Arial Black" pitchFamily="34" charset="0"/>
              </a:rPr>
              <a:t> Steering Group Meeting</a:t>
            </a: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a:p>
            <a:endParaRPr lang="en-GB" sz="2800" dirty="0">
              <a:solidFill>
                <a:srgbClr val="0062AC"/>
              </a:solidFill>
              <a:latin typeface="Arial Black" pitchFamily="34" charset="0"/>
            </a:endParaRPr>
          </a:p>
        </p:txBody>
      </p:sp>
      <p:cxnSp>
        <p:nvCxnSpPr>
          <p:cNvPr id="3" name="Straight Connector 2"/>
          <p:cNvCxnSpPr/>
          <p:nvPr/>
        </p:nvCxnSpPr>
        <p:spPr bwMode="auto">
          <a:xfrm>
            <a:off x="152400" y="2408900"/>
            <a:ext cx="9631680" cy="0"/>
          </a:xfrm>
          <a:prstGeom prst="line">
            <a:avLst/>
          </a:prstGeom>
          <a:noFill/>
          <a:ln w="127000" cap="rnd" cmpd="sng" algn="ctr">
            <a:gradFill flip="none" rotWithShape="1">
              <a:gsLst>
                <a:gs pos="0">
                  <a:srgbClr val="FF6600"/>
                </a:gs>
                <a:gs pos="87000">
                  <a:srgbClr val="FF7F3F"/>
                </a:gs>
                <a:gs pos="100000">
                  <a:srgbClr val="FFFF99"/>
                </a:gs>
              </a:gsLst>
              <a:lin ang="0" scaled="1"/>
              <a:tileRect/>
            </a:gra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277455" y="5488699"/>
            <a:ext cx="4953000" cy="1015663"/>
          </a:xfrm>
          <a:prstGeom prst="rect">
            <a:avLst/>
          </a:prstGeom>
        </p:spPr>
        <p:txBody>
          <a:bodyPr>
            <a:spAutoFit/>
          </a:bodyPr>
          <a:lstStyle/>
          <a:p>
            <a:pPr lvl="0"/>
            <a:r>
              <a:rPr lang="en-GB" sz="2000" dirty="0">
                <a:solidFill>
                  <a:srgbClr val="0062AC"/>
                </a:solidFill>
                <a:latin typeface="Arial Black" pitchFamily="34" charset="0"/>
              </a:rPr>
              <a:t>Ajit Kurup</a:t>
            </a:r>
          </a:p>
          <a:p>
            <a:pPr lvl="0"/>
            <a:endParaRPr lang="en-GB" sz="2000" dirty="0">
              <a:solidFill>
                <a:srgbClr val="0062AC"/>
              </a:solidFill>
              <a:latin typeface="Arial Black" pitchFamily="34" charset="0"/>
            </a:endParaRPr>
          </a:p>
          <a:p>
            <a:pPr lvl="0"/>
            <a:r>
              <a:rPr lang="en-GB" sz="2000" dirty="0">
                <a:solidFill>
                  <a:srgbClr val="0062AC"/>
                </a:solidFill>
                <a:latin typeface="Arial Black" pitchFamily="34" charset="0"/>
              </a:rPr>
              <a:t>17</a:t>
            </a:r>
            <a:r>
              <a:rPr lang="en-GB" sz="2000" baseline="30000" dirty="0">
                <a:solidFill>
                  <a:srgbClr val="0062AC"/>
                </a:solidFill>
                <a:latin typeface="Arial Black" pitchFamily="34" charset="0"/>
              </a:rPr>
              <a:t>th</a:t>
            </a:r>
            <a:r>
              <a:rPr lang="en-GB" sz="2000" dirty="0">
                <a:solidFill>
                  <a:srgbClr val="0062AC"/>
                </a:solidFill>
                <a:latin typeface="Arial Black" pitchFamily="34" charset="0"/>
              </a:rPr>
              <a:t> December 2019</a:t>
            </a:r>
          </a:p>
        </p:txBody>
      </p:sp>
      <p:pic>
        <p:nvPicPr>
          <p:cNvPr id="4" name="Picture 3" descr="A picture containing drawing&#10;&#10;Description automatically generated">
            <a:extLst>
              <a:ext uri="{FF2B5EF4-FFF2-40B4-BE49-F238E27FC236}">
                <a16:creationId xmlns:a16="http://schemas.microsoft.com/office/drawing/2014/main" id="{5F5D763D-E3E5-449A-AE36-AEDBF2A638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9182" y="4932712"/>
            <a:ext cx="3502545" cy="16678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2130F-9DEA-4019-ABBF-95920DB31538}"/>
              </a:ext>
            </a:extLst>
          </p:cNvPr>
          <p:cNvSpPr>
            <a:spLocks noGrp="1"/>
          </p:cNvSpPr>
          <p:nvPr>
            <p:ph type="title"/>
          </p:nvPr>
        </p:nvSpPr>
        <p:spPr/>
        <p:txBody>
          <a:bodyPr>
            <a:normAutofit fontScale="90000"/>
          </a:bodyPr>
          <a:lstStyle/>
          <a:p>
            <a:r>
              <a:rPr lang="en-GB" dirty="0"/>
              <a:t>Parameter table</a:t>
            </a:r>
          </a:p>
        </p:txBody>
      </p:sp>
      <p:grpSp>
        <p:nvGrpSpPr>
          <p:cNvPr id="6" name="Group 5">
            <a:extLst>
              <a:ext uri="{FF2B5EF4-FFF2-40B4-BE49-F238E27FC236}">
                <a16:creationId xmlns:a16="http://schemas.microsoft.com/office/drawing/2014/main" id="{8AEA38AD-CEA1-4595-924D-DB79102556A6}"/>
              </a:ext>
            </a:extLst>
          </p:cNvPr>
          <p:cNvGrpSpPr/>
          <p:nvPr/>
        </p:nvGrpSpPr>
        <p:grpSpPr>
          <a:xfrm>
            <a:off x="1116455" y="819428"/>
            <a:ext cx="7673090" cy="4703945"/>
            <a:chOff x="1408998" y="-1668939"/>
            <a:chExt cx="7673090" cy="4703945"/>
          </a:xfrm>
        </p:grpSpPr>
        <p:pic>
          <p:nvPicPr>
            <p:cNvPr id="5" name="Picture 4">
              <a:extLst>
                <a:ext uri="{FF2B5EF4-FFF2-40B4-BE49-F238E27FC236}">
                  <a16:creationId xmlns:a16="http://schemas.microsoft.com/office/drawing/2014/main" id="{FCE6C2BA-B70F-49F8-894D-47D7AC23AD17}"/>
                </a:ext>
              </a:extLst>
            </p:cNvPr>
            <p:cNvPicPr>
              <a:picLocks noChangeAspect="1"/>
            </p:cNvPicPr>
            <p:nvPr/>
          </p:nvPicPr>
          <p:blipFill>
            <a:blip r:embed="rId2"/>
            <a:stretch>
              <a:fillRect/>
            </a:stretch>
          </p:blipFill>
          <p:spPr>
            <a:xfrm>
              <a:off x="1408998" y="244181"/>
              <a:ext cx="7639050" cy="2790825"/>
            </a:xfrm>
            <a:prstGeom prst="rect">
              <a:avLst/>
            </a:prstGeom>
          </p:spPr>
        </p:pic>
        <p:pic>
          <p:nvPicPr>
            <p:cNvPr id="4" name="Picture 3">
              <a:extLst>
                <a:ext uri="{FF2B5EF4-FFF2-40B4-BE49-F238E27FC236}">
                  <a16:creationId xmlns:a16="http://schemas.microsoft.com/office/drawing/2014/main" id="{408DB063-5D83-4D32-B576-394D6E2515B2}"/>
                </a:ext>
              </a:extLst>
            </p:cNvPr>
            <p:cNvPicPr>
              <a:picLocks noChangeAspect="1"/>
            </p:cNvPicPr>
            <p:nvPr/>
          </p:nvPicPr>
          <p:blipFill>
            <a:blip r:embed="rId3"/>
            <a:stretch>
              <a:fillRect/>
            </a:stretch>
          </p:blipFill>
          <p:spPr>
            <a:xfrm>
              <a:off x="1423988" y="-1668939"/>
              <a:ext cx="7658100" cy="1943100"/>
            </a:xfrm>
            <a:prstGeom prst="rect">
              <a:avLst/>
            </a:prstGeom>
          </p:spPr>
        </p:pic>
      </p:grpSp>
    </p:spTree>
    <p:extLst>
      <p:ext uri="{BB962C8B-B14F-4D97-AF65-F5344CB8AC3E}">
        <p14:creationId xmlns:p14="http://schemas.microsoft.com/office/powerpoint/2010/main" val="929408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3B86EB2-93E1-488A-819B-54E3ECE49000}"/>
              </a:ext>
            </a:extLst>
          </p:cNvPr>
          <p:cNvSpPr>
            <a:spLocks noGrp="1"/>
          </p:cNvSpPr>
          <p:nvPr>
            <p:ph type="body" sz="quarter" idx="10"/>
          </p:nvPr>
        </p:nvSpPr>
        <p:spPr>
          <a:xfrm>
            <a:off x="429126" y="2170419"/>
            <a:ext cx="9047747" cy="3319964"/>
          </a:xfrm>
        </p:spPr>
        <p:txBody>
          <a:bodyPr/>
          <a:lstStyle/>
          <a:p>
            <a:r>
              <a:rPr lang="en-GB" dirty="0"/>
              <a:t>End-to-end simulations</a:t>
            </a:r>
          </a:p>
        </p:txBody>
      </p:sp>
    </p:spTree>
    <p:extLst>
      <p:ext uri="{BB962C8B-B14F-4D97-AF65-F5344CB8AC3E}">
        <p14:creationId xmlns:p14="http://schemas.microsoft.com/office/powerpoint/2010/main" val="2728709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0AE133-2247-468F-9E76-35621D51185A}"/>
              </a:ext>
            </a:extLst>
          </p:cNvPr>
          <p:cNvSpPr>
            <a:spLocks noGrp="1"/>
          </p:cNvSpPr>
          <p:nvPr>
            <p:ph type="body" sz="quarter" idx="12"/>
          </p:nvPr>
        </p:nvSpPr>
        <p:spPr/>
        <p:txBody>
          <a:bodyPr>
            <a:normAutofit fontScale="62500" lnSpcReduction="20000"/>
          </a:bodyPr>
          <a:lstStyle/>
          <a:p>
            <a:r>
              <a:rPr lang="en-GB" sz="2800" dirty="0"/>
              <a:t>The simulation of the </a:t>
            </a:r>
            <a:r>
              <a:rPr lang="en-GB" sz="2800" dirty="0" err="1"/>
              <a:t>LhARA</a:t>
            </a:r>
            <a:r>
              <a:rPr lang="en-GB" sz="2800" dirty="0"/>
              <a:t> facility will be broken down into different parts:</a:t>
            </a:r>
          </a:p>
          <a:p>
            <a:pPr lvl="1" fontAlgn="ctr"/>
            <a:r>
              <a:rPr lang="en-GB" sz="2600" dirty="0"/>
              <a:t>Definition of the input beam generated by the laser target interaction.</a:t>
            </a:r>
          </a:p>
          <a:p>
            <a:pPr lvl="2" fontAlgn="ctr"/>
            <a:r>
              <a:rPr lang="en-GB" dirty="0"/>
              <a:t>With the option to collimate part of this beam due to the differential pumping plate.</a:t>
            </a:r>
          </a:p>
          <a:p>
            <a:pPr lvl="1" fontAlgn="ctr"/>
            <a:endParaRPr lang="en-GB" sz="2600" dirty="0"/>
          </a:p>
          <a:p>
            <a:pPr lvl="1" fontAlgn="ctr"/>
            <a:r>
              <a:rPr lang="en-GB" sz="2600" dirty="0"/>
              <a:t>Stage 1 tracking using GPT</a:t>
            </a:r>
          </a:p>
          <a:p>
            <a:pPr lvl="2" fontAlgn="ctr"/>
            <a:r>
              <a:rPr lang="en-GB" sz="2400" dirty="0"/>
              <a:t>From the target for a drift of 5cm without space charge and then with space charge through to just before the vacuum window.</a:t>
            </a:r>
          </a:p>
          <a:p>
            <a:pPr lvl="1" fontAlgn="ctr"/>
            <a:r>
              <a:rPr lang="en-GB" sz="2600" dirty="0"/>
              <a:t>Stage 1 tracking using BDSIM </a:t>
            </a:r>
          </a:p>
          <a:p>
            <a:pPr lvl="2" fontAlgn="ctr"/>
            <a:r>
              <a:rPr lang="en-GB" sz="2400" dirty="0"/>
              <a:t>5cm from the target through the end station.</a:t>
            </a:r>
          </a:p>
          <a:p>
            <a:pPr lvl="1" fontAlgn="ctr"/>
            <a:endParaRPr lang="en-GB" sz="2600" dirty="0"/>
          </a:p>
          <a:p>
            <a:pPr lvl="1" fontAlgn="ctr"/>
            <a:r>
              <a:rPr lang="en-GB" sz="2600" dirty="0"/>
              <a:t>Stage 2 tracking  using BDSIM</a:t>
            </a:r>
          </a:p>
          <a:p>
            <a:pPr lvl="2" fontAlgn="ctr"/>
            <a:r>
              <a:rPr lang="en-GB" sz="2400" dirty="0"/>
              <a:t>From the end of the last Gabor lens through a switching dipole that bends the beam away from the 90 </a:t>
            </a:r>
            <a:r>
              <a:rPr lang="en-GB" sz="2400" dirty="0" err="1"/>
              <a:t>deg</a:t>
            </a:r>
            <a:r>
              <a:rPr lang="en-GB" sz="2400" dirty="0"/>
              <a:t> vertical bend and into the injection transfer line of the FFA up to just before the septum.</a:t>
            </a:r>
          </a:p>
          <a:p>
            <a:pPr lvl="1" fontAlgn="ctr"/>
            <a:r>
              <a:rPr lang="en-GB" sz="2600" dirty="0"/>
              <a:t>Stage 2 simulation using </a:t>
            </a:r>
            <a:r>
              <a:rPr lang="en-GB" sz="2600" dirty="0" err="1"/>
              <a:t>Zygoubi</a:t>
            </a:r>
            <a:endParaRPr lang="en-GB" sz="2600" dirty="0"/>
          </a:p>
          <a:p>
            <a:pPr lvl="2" fontAlgn="ctr"/>
            <a:r>
              <a:rPr lang="en-GB" sz="2400" dirty="0"/>
              <a:t>The beam at the end of the Stage 2 injection simulation (using BDSIM) will be parameterised and then propagated through the FFA.</a:t>
            </a:r>
          </a:p>
          <a:p>
            <a:pPr lvl="2" fontAlgn="ctr"/>
            <a:r>
              <a:rPr lang="en-GB" sz="2400" dirty="0"/>
              <a:t>Beam parameters after the extraction septum will be used to generate a beam for tracking downstream.</a:t>
            </a:r>
          </a:p>
          <a:p>
            <a:pPr lvl="1" fontAlgn="ctr"/>
            <a:r>
              <a:rPr lang="en-GB" sz="2600" dirty="0"/>
              <a:t>Stage 2 tracking using BDSIM</a:t>
            </a:r>
          </a:p>
          <a:p>
            <a:pPr lvl="2" fontAlgn="ctr"/>
            <a:r>
              <a:rPr lang="en-GB" sz="2400" dirty="0"/>
              <a:t>Tracking from after the extraction septum, through the extraction line and switching magnet to the vertical bend and through the in vitro end station.</a:t>
            </a:r>
          </a:p>
          <a:p>
            <a:pPr lvl="1" fontAlgn="ctr"/>
            <a:r>
              <a:rPr lang="en-GB" sz="2600" dirty="0"/>
              <a:t>Stage 2 tracking using BDSIM</a:t>
            </a:r>
          </a:p>
          <a:p>
            <a:pPr lvl="2" fontAlgn="ctr"/>
            <a:r>
              <a:rPr lang="en-GB" sz="2400" dirty="0"/>
              <a:t>Tracking from after the extraction septum, through the extraction line and switching magnet to the transfer line for the in vivo end station (including the option for sweeper magnets for spot scanning) and through the in vivo end station.</a:t>
            </a:r>
          </a:p>
        </p:txBody>
      </p:sp>
      <p:sp>
        <p:nvSpPr>
          <p:cNvPr id="3" name="Title 2">
            <a:extLst>
              <a:ext uri="{FF2B5EF4-FFF2-40B4-BE49-F238E27FC236}">
                <a16:creationId xmlns:a16="http://schemas.microsoft.com/office/drawing/2014/main" id="{FBE287FD-82DD-456A-ACC5-280B4B38EBAE}"/>
              </a:ext>
            </a:extLst>
          </p:cNvPr>
          <p:cNvSpPr>
            <a:spLocks noGrp="1"/>
          </p:cNvSpPr>
          <p:nvPr>
            <p:ph type="title"/>
          </p:nvPr>
        </p:nvSpPr>
        <p:spPr/>
        <p:txBody>
          <a:bodyPr>
            <a:normAutofit fontScale="90000"/>
          </a:bodyPr>
          <a:lstStyle/>
          <a:p>
            <a:r>
              <a:rPr lang="en-GB" dirty="0"/>
              <a:t>End-to-end simulation</a:t>
            </a:r>
          </a:p>
        </p:txBody>
      </p:sp>
    </p:spTree>
    <p:extLst>
      <p:ext uri="{BB962C8B-B14F-4D97-AF65-F5344CB8AC3E}">
        <p14:creationId xmlns:p14="http://schemas.microsoft.com/office/powerpoint/2010/main" val="1808739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85C1DF2-FC0B-4CB2-945A-63831D82C639}"/>
              </a:ext>
            </a:extLst>
          </p:cNvPr>
          <p:cNvSpPr>
            <a:spLocks noGrp="1"/>
          </p:cNvSpPr>
          <p:nvPr>
            <p:ph type="body" sz="quarter" idx="12"/>
          </p:nvPr>
        </p:nvSpPr>
        <p:spPr/>
        <p:txBody>
          <a:bodyPr/>
          <a:lstStyle/>
          <a:p>
            <a:r>
              <a:rPr lang="en-GB" dirty="0"/>
              <a:t>Repository for the code </a:t>
            </a:r>
            <a:r>
              <a:rPr lang="en-GB" dirty="0">
                <a:hlinkClick r:id="rId2"/>
              </a:rPr>
              <a:t>https://ccap.hep.ph.ic.ac.uk/trac/browser/ccap-sim</a:t>
            </a:r>
            <a:r>
              <a:rPr lang="en-GB" dirty="0"/>
              <a:t>  </a:t>
            </a:r>
          </a:p>
          <a:p>
            <a:r>
              <a:rPr lang="en-GB" dirty="0"/>
              <a:t>CCAP-v4.0</a:t>
            </a:r>
          </a:p>
          <a:p>
            <a:endParaRPr lang="en-GB" dirty="0"/>
          </a:p>
          <a:p>
            <a:endParaRPr lang="en-GB" dirty="0"/>
          </a:p>
          <a:p>
            <a:endParaRPr lang="en-GB" dirty="0"/>
          </a:p>
          <a:p>
            <a:endParaRPr lang="en-GB" dirty="0"/>
          </a:p>
          <a:p>
            <a:endParaRPr lang="en-GB" dirty="0"/>
          </a:p>
          <a:p>
            <a:endParaRPr lang="en-GB" dirty="0"/>
          </a:p>
          <a:p>
            <a:r>
              <a:rPr lang="en-GB" dirty="0"/>
              <a:t>CCAP-v4.1</a:t>
            </a:r>
          </a:p>
          <a:p>
            <a:pPr lvl="1"/>
            <a:r>
              <a:rPr lang="en-GB" dirty="0"/>
              <a:t>Alternative vertical bend using dipoles and quadrupoles design by summer student Theo </a:t>
            </a:r>
            <a:r>
              <a:rPr lang="en-GB" dirty="0" err="1"/>
              <a:t>Keseman</a:t>
            </a:r>
            <a:r>
              <a:rPr lang="en-GB" dirty="0"/>
              <a:t>.</a:t>
            </a:r>
          </a:p>
        </p:txBody>
      </p:sp>
      <p:sp>
        <p:nvSpPr>
          <p:cNvPr id="3" name="Title 2">
            <a:extLst>
              <a:ext uri="{FF2B5EF4-FFF2-40B4-BE49-F238E27FC236}">
                <a16:creationId xmlns:a16="http://schemas.microsoft.com/office/drawing/2014/main" id="{FE8C4676-3B9D-40CE-80E8-EE941F80BEAB}"/>
              </a:ext>
            </a:extLst>
          </p:cNvPr>
          <p:cNvSpPr>
            <a:spLocks noGrp="1"/>
          </p:cNvSpPr>
          <p:nvPr>
            <p:ph type="title"/>
          </p:nvPr>
        </p:nvSpPr>
        <p:spPr/>
        <p:txBody>
          <a:bodyPr>
            <a:normAutofit fontScale="90000"/>
          </a:bodyPr>
          <a:lstStyle/>
          <a:p>
            <a:r>
              <a:rPr lang="en-GB" dirty="0"/>
              <a:t>Current status</a:t>
            </a:r>
          </a:p>
        </p:txBody>
      </p:sp>
      <p:pic>
        <p:nvPicPr>
          <p:cNvPr id="4" name="Picture 3">
            <a:extLst>
              <a:ext uri="{FF2B5EF4-FFF2-40B4-BE49-F238E27FC236}">
                <a16:creationId xmlns:a16="http://schemas.microsoft.com/office/drawing/2014/main" id="{6E48C9C4-8D38-4F28-A92E-694782033F02}"/>
              </a:ext>
            </a:extLst>
          </p:cNvPr>
          <p:cNvPicPr>
            <a:picLocks noChangeAspect="1"/>
          </p:cNvPicPr>
          <p:nvPr/>
        </p:nvPicPr>
        <p:blipFill rotWithShape="1">
          <a:blip r:embed="rId3"/>
          <a:srcRect l="2084"/>
          <a:stretch/>
        </p:blipFill>
        <p:spPr>
          <a:xfrm>
            <a:off x="862720" y="2077973"/>
            <a:ext cx="8180559" cy="2350409"/>
          </a:xfrm>
          <a:prstGeom prst="rect">
            <a:avLst/>
          </a:prstGeom>
        </p:spPr>
      </p:pic>
    </p:spTree>
    <p:extLst>
      <p:ext uri="{BB962C8B-B14F-4D97-AF65-F5344CB8AC3E}">
        <p14:creationId xmlns:p14="http://schemas.microsoft.com/office/powerpoint/2010/main" val="4146558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6B775E-9A06-4A5D-AFF0-BE8E35699071}"/>
              </a:ext>
            </a:extLst>
          </p:cNvPr>
          <p:cNvSpPr>
            <a:spLocks noGrp="1"/>
          </p:cNvSpPr>
          <p:nvPr>
            <p:ph type="body" sz="quarter" idx="12"/>
          </p:nvPr>
        </p:nvSpPr>
        <p:spPr/>
        <p:txBody>
          <a:bodyPr/>
          <a:lstStyle/>
          <a:p>
            <a:r>
              <a:rPr lang="en-GB" dirty="0"/>
              <a:t>Input beam</a:t>
            </a:r>
          </a:p>
          <a:p>
            <a:pPr lvl="1"/>
            <a:r>
              <a:rPr lang="en-GB" dirty="0"/>
              <a:t>2D data from Ollie.</a:t>
            </a:r>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r>
              <a:rPr lang="en-GB" dirty="0"/>
              <a:t>HT Lau looking at transforming this into a 3D distribution.</a:t>
            </a:r>
          </a:p>
          <a:p>
            <a:pPr lvl="1"/>
            <a:r>
              <a:rPr lang="en-GB" dirty="0"/>
              <a:t>Ideally would like to use 3D particle coordinates from </a:t>
            </a:r>
            <a:r>
              <a:rPr lang="en-GB" dirty="0" err="1"/>
              <a:t>Smilei</a:t>
            </a:r>
            <a:r>
              <a:rPr lang="en-GB" dirty="0"/>
              <a:t>.</a:t>
            </a:r>
          </a:p>
          <a:p>
            <a:pPr lvl="2"/>
            <a:r>
              <a:rPr lang="en-GB" dirty="0"/>
              <a:t>Being worked on by Oliver </a:t>
            </a:r>
            <a:r>
              <a:rPr lang="en-GB" dirty="0" err="1"/>
              <a:t>Ettlinger</a:t>
            </a:r>
            <a:r>
              <a:rPr lang="en-GB" dirty="0"/>
              <a:t> and George Hicks.</a:t>
            </a:r>
          </a:p>
          <a:p>
            <a:endParaRPr lang="en-GB" dirty="0"/>
          </a:p>
        </p:txBody>
      </p:sp>
      <p:sp>
        <p:nvSpPr>
          <p:cNvPr id="3" name="Title 2">
            <a:extLst>
              <a:ext uri="{FF2B5EF4-FFF2-40B4-BE49-F238E27FC236}">
                <a16:creationId xmlns:a16="http://schemas.microsoft.com/office/drawing/2014/main" id="{76CD9986-028B-4EAC-A7AD-0222CE6376D6}"/>
              </a:ext>
            </a:extLst>
          </p:cNvPr>
          <p:cNvSpPr>
            <a:spLocks noGrp="1"/>
          </p:cNvSpPr>
          <p:nvPr>
            <p:ph type="title"/>
          </p:nvPr>
        </p:nvSpPr>
        <p:spPr/>
        <p:txBody>
          <a:bodyPr>
            <a:normAutofit fontScale="90000"/>
          </a:bodyPr>
          <a:lstStyle/>
          <a:p>
            <a:r>
              <a:rPr lang="en-GB" dirty="0"/>
              <a:t>Current status</a:t>
            </a:r>
          </a:p>
        </p:txBody>
      </p:sp>
      <p:grpSp>
        <p:nvGrpSpPr>
          <p:cNvPr id="4" name="Group 3">
            <a:extLst>
              <a:ext uri="{FF2B5EF4-FFF2-40B4-BE49-F238E27FC236}">
                <a16:creationId xmlns:a16="http://schemas.microsoft.com/office/drawing/2014/main" id="{B53E9122-32F2-4847-B3FB-F939C9769A16}"/>
              </a:ext>
            </a:extLst>
          </p:cNvPr>
          <p:cNvGrpSpPr/>
          <p:nvPr/>
        </p:nvGrpSpPr>
        <p:grpSpPr>
          <a:xfrm>
            <a:off x="4219074" y="846933"/>
            <a:ext cx="5074517" cy="4238414"/>
            <a:chOff x="5066608" y="687774"/>
            <a:chExt cx="4669203" cy="3876764"/>
          </a:xfrm>
        </p:grpSpPr>
        <p:sp>
          <p:nvSpPr>
            <p:cNvPr id="5" name="Rectangle 4">
              <a:extLst>
                <a:ext uri="{FF2B5EF4-FFF2-40B4-BE49-F238E27FC236}">
                  <a16:creationId xmlns:a16="http://schemas.microsoft.com/office/drawing/2014/main" id="{8D86AF9C-8BA2-4E61-B725-0297B1C257B2}"/>
                </a:ext>
              </a:extLst>
            </p:cNvPr>
            <p:cNvSpPr/>
            <p:nvPr/>
          </p:nvSpPr>
          <p:spPr bwMode="auto">
            <a:xfrm>
              <a:off x="5066608" y="687774"/>
              <a:ext cx="4669203" cy="387676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34" charset="0"/>
              </a:endParaRPr>
            </a:p>
          </p:txBody>
        </p:sp>
        <p:pic>
          <p:nvPicPr>
            <p:cNvPr id="6" name="Picture 5">
              <a:extLst>
                <a:ext uri="{FF2B5EF4-FFF2-40B4-BE49-F238E27FC236}">
                  <a16:creationId xmlns:a16="http://schemas.microsoft.com/office/drawing/2014/main" id="{387939D0-835D-4DB7-9DB2-0625704C1DC8}"/>
                </a:ext>
              </a:extLst>
            </p:cNvPr>
            <p:cNvPicPr>
              <a:picLocks noChangeAspect="1"/>
            </p:cNvPicPr>
            <p:nvPr/>
          </p:nvPicPr>
          <p:blipFill rotWithShape="1">
            <a:blip r:embed="rId2"/>
            <a:srcRect l="666"/>
            <a:stretch/>
          </p:blipFill>
          <p:spPr>
            <a:xfrm>
              <a:off x="5091545" y="726577"/>
              <a:ext cx="4601972" cy="3546838"/>
            </a:xfrm>
            <a:prstGeom prst="rect">
              <a:avLst/>
            </a:prstGeom>
          </p:spPr>
        </p:pic>
        <p:sp>
          <p:nvSpPr>
            <p:cNvPr id="7" name="TextBox 6">
              <a:extLst>
                <a:ext uri="{FF2B5EF4-FFF2-40B4-BE49-F238E27FC236}">
                  <a16:creationId xmlns:a16="http://schemas.microsoft.com/office/drawing/2014/main" id="{6C5A2470-5CC7-4A32-9CE6-44CBA221955A}"/>
                </a:ext>
              </a:extLst>
            </p:cNvPr>
            <p:cNvSpPr txBox="1"/>
            <p:nvPr/>
          </p:nvSpPr>
          <p:spPr>
            <a:xfrm>
              <a:off x="5388410" y="4232009"/>
              <a:ext cx="4027064" cy="307777"/>
            </a:xfrm>
            <a:prstGeom prst="rect">
              <a:avLst/>
            </a:prstGeom>
            <a:noFill/>
          </p:spPr>
          <p:txBody>
            <a:bodyPr wrap="none" rtlCol="0">
              <a:spAutoFit/>
            </a:bodyPr>
            <a:lstStyle/>
            <a:p>
              <a:r>
                <a:rPr lang="en-GB" sz="1400" dirty="0"/>
                <a:t>Laser driven ion beam simulation using EPOCH.</a:t>
              </a:r>
            </a:p>
          </p:txBody>
        </p:sp>
        <p:sp>
          <p:nvSpPr>
            <p:cNvPr id="8" name="TextBox 7">
              <a:extLst>
                <a:ext uri="{FF2B5EF4-FFF2-40B4-BE49-F238E27FC236}">
                  <a16:creationId xmlns:a16="http://schemas.microsoft.com/office/drawing/2014/main" id="{05CAD11E-A646-4EE7-AF1D-40B674F34299}"/>
                </a:ext>
              </a:extLst>
            </p:cNvPr>
            <p:cNvSpPr txBox="1"/>
            <p:nvPr/>
          </p:nvSpPr>
          <p:spPr>
            <a:xfrm>
              <a:off x="5388410" y="692079"/>
              <a:ext cx="4033476" cy="276999"/>
            </a:xfrm>
            <a:prstGeom prst="rect">
              <a:avLst/>
            </a:prstGeom>
            <a:solidFill>
              <a:schemeClr val="bg1"/>
            </a:solidFill>
          </p:spPr>
          <p:txBody>
            <a:bodyPr wrap="none" rtlCol="0">
              <a:spAutoFit/>
            </a:bodyPr>
            <a:lstStyle/>
            <a:p>
              <a:r>
                <a:rPr lang="en-GB" b="1" dirty="0"/>
                <a:t>Energy vs angle with respect to laser beam direction</a:t>
              </a:r>
            </a:p>
          </p:txBody>
        </p:sp>
      </p:grpSp>
    </p:spTree>
    <p:extLst>
      <p:ext uri="{BB962C8B-B14F-4D97-AF65-F5344CB8AC3E}">
        <p14:creationId xmlns:p14="http://schemas.microsoft.com/office/powerpoint/2010/main" val="1372962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186B775E-9A06-4A5D-AFF0-BE8E35699071}"/>
                  </a:ext>
                </a:extLst>
              </p:cNvPr>
              <p:cNvSpPr>
                <a:spLocks noGrp="1"/>
              </p:cNvSpPr>
              <p:nvPr>
                <p:ph type="body" sz="quarter" idx="12"/>
              </p:nvPr>
            </p:nvSpPr>
            <p:spPr/>
            <p:txBody>
              <a:bodyPr/>
              <a:lstStyle/>
              <a:p>
                <a:r>
                  <a:rPr lang="en-GB" dirty="0"/>
                  <a:t>Stage 1 simulation</a:t>
                </a:r>
              </a:p>
              <a:p>
                <a:pPr lvl="1"/>
                <a:r>
                  <a:rPr lang="en-GB" dirty="0"/>
                  <a:t>Will Shields has been working on Stage 1 simulations in particular comparing BDSIM with GPT.</a:t>
                </a:r>
              </a:p>
              <a:p>
                <a:pPr lvl="2"/>
                <a:r>
                  <a:rPr lang="en-GB" dirty="0"/>
                  <a:t>Space charge is an issue when bunch intensity </a:t>
                </a:r>
                <a14:m>
                  <m:oMath xmlns:m="http://schemas.openxmlformats.org/officeDocument/2006/math">
                    <m:r>
                      <a:rPr lang="en-GB" b="0" i="1" smtClean="0">
                        <a:latin typeface="Cambria Math" panose="02040503050406030204" pitchFamily="18" charset="0"/>
                      </a:rPr>
                      <m:t>&gt;1×</m:t>
                    </m:r>
                    <m:sSup>
                      <m:sSupPr>
                        <m:ctrlPr>
                          <a:rPr lang="en-GB" b="0" i="1" smtClean="0">
                            <a:latin typeface="Cambria Math" panose="02040503050406030204" pitchFamily="18" charset="0"/>
                          </a:rPr>
                        </m:ctrlPr>
                      </m:sSupPr>
                      <m:e>
                        <m:r>
                          <a:rPr lang="en-GB" b="0" i="1" smtClean="0">
                            <a:latin typeface="Cambria Math" panose="02040503050406030204" pitchFamily="18" charset="0"/>
                          </a:rPr>
                          <m:t>10</m:t>
                        </m:r>
                      </m:e>
                      <m:sup>
                        <m:r>
                          <a:rPr lang="en-GB" b="0" i="1" smtClean="0">
                            <a:latin typeface="Cambria Math" panose="02040503050406030204" pitchFamily="18" charset="0"/>
                          </a:rPr>
                          <m:t>8</m:t>
                        </m:r>
                      </m:sup>
                    </m:sSup>
                  </m:oMath>
                </a14:m>
                <a:r>
                  <a:rPr lang="en-GB" dirty="0"/>
                  <a:t>.</a:t>
                </a:r>
              </a:p>
              <a:p>
                <a:pPr lvl="1"/>
                <a:r>
                  <a:rPr lang="en-GB" dirty="0"/>
                  <a:t>I am looking into the CCAP-v4.1 improvements to the vertical bend using GPT.</a:t>
                </a:r>
              </a:p>
              <a:p>
                <a:pPr lvl="1"/>
                <a:endParaRPr lang="en-GB" dirty="0"/>
              </a:p>
              <a:p>
                <a:r>
                  <a:rPr lang="en-GB" dirty="0"/>
                  <a:t>Stage 2 simulation</a:t>
                </a:r>
              </a:p>
              <a:p>
                <a:pPr lvl="1"/>
                <a:r>
                  <a:rPr lang="en-GB" dirty="0"/>
                  <a:t>Need to work out details of the injection and extraction lines, transfer to the high momentum in vitro end station and transfer to the in vivo end station.</a:t>
                </a:r>
              </a:p>
              <a:p>
                <a:pPr lvl="1"/>
                <a:r>
                  <a:rPr lang="en-GB" dirty="0" err="1"/>
                  <a:t>Jaroslaw</a:t>
                </a:r>
                <a:r>
                  <a:rPr lang="en-GB" dirty="0"/>
                  <a:t> is working on the FFA simulation using </a:t>
                </a:r>
                <a:r>
                  <a:rPr lang="en-GB" dirty="0" err="1"/>
                  <a:t>Zygoubi</a:t>
                </a:r>
                <a:r>
                  <a:rPr lang="en-GB" dirty="0"/>
                  <a:t>.</a:t>
                </a:r>
              </a:p>
            </p:txBody>
          </p:sp>
        </mc:Choice>
        <mc:Fallback xmlns="">
          <p:sp>
            <p:nvSpPr>
              <p:cNvPr id="2" name="Text Placeholder 1">
                <a:extLst>
                  <a:ext uri="{FF2B5EF4-FFF2-40B4-BE49-F238E27FC236}">
                    <a16:creationId xmlns:a16="http://schemas.microsoft.com/office/drawing/2014/main" id="{186B775E-9A06-4A5D-AFF0-BE8E35699071}"/>
                  </a:ext>
                </a:extLst>
              </p:cNvPr>
              <p:cNvSpPr>
                <a:spLocks noGrp="1" noRot="1" noChangeAspect="1" noMove="1" noResize="1" noEditPoints="1" noAdjustHandles="1" noChangeArrowheads="1" noChangeShapeType="1" noTextEdit="1"/>
              </p:cNvSpPr>
              <p:nvPr>
                <p:ph type="body" sz="quarter" idx="12"/>
              </p:nvPr>
            </p:nvSpPr>
            <p:spPr>
              <a:blipFill>
                <a:blip r:embed="rId2"/>
                <a:stretch>
                  <a:fillRect l="-950" t="-938"/>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76CD9986-028B-4EAC-A7AD-0222CE6376D6}"/>
              </a:ext>
            </a:extLst>
          </p:cNvPr>
          <p:cNvSpPr>
            <a:spLocks noGrp="1"/>
          </p:cNvSpPr>
          <p:nvPr>
            <p:ph type="title"/>
          </p:nvPr>
        </p:nvSpPr>
        <p:spPr/>
        <p:txBody>
          <a:bodyPr>
            <a:normAutofit fontScale="90000"/>
          </a:bodyPr>
          <a:lstStyle/>
          <a:p>
            <a:r>
              <a:rPr lang="en-GB" dirty="0"/>
              <a:t>Current status</a:t>
            </a:r>
          </a:p>
        </p:txBody>
      </p:sp>
    </p:spTree>
    <p:extLst>
      <p:ext uri="{BB962C8B-B14F-4D97-AF65-F5344CB8AC3E}">
        <p14:creationId xmlns:p14="http://schemas.microsoft.com/office/powerpoint/2010/main" val="1024080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D905E10-D2CA-4C8F-A5BB-EC23B1AD38AC}"/>
              </a:ext>
            </a:extLst>
          </p:cNvPr>
          <p:cNvSpPr>
            <a:spLocks noGrp="1"/>
          </p:cNvSpPr>
          <p:nvPr>
            <p:ph type="body" sz="quarter" idx="12"/>
          </p:nvPr>
        </p:nvSpPr>
        <p:spPr>
          <a:xfrm>
            <a:off x="166688" y="682388"/>
            <a:ext cx="9621889" cy="548322"/>
          </a:xfrm>
        </p:spPr>
        <p:txBody>
          <a:bodyPr>
            <a:normAutofit fontScale="70000" lnSpcReduction="20000"/>
          </a:bodyPr>
          <a:lstStyle/>
          <a:p>
            <a:pPr marL="0" indent="0">
              <a:buNone/>
            </a:pPr>
            <a:r>
              <a:rPr lang="en-GB" dirty="0"/>
              <a:t>https://ccap.hep.ph.ic.ac.uk/trac/raw-attachment/wiki/Communication/Plenary/2019-12-11/20191211_wshields.pdf</a:t>
            </a:r>
          </a:p>
        </p:txBody>
      </p:sp>
      <p:sp>
        <p:nvSpPr>
          <p:cNvPr id="4" name="Title 3">
            <a:extLst>
              <a:ext uri="{FF2B5EF4-FFF2-40B4-BE49-F238E27FC236}">
                <a16:creationId xmlns:a16="http://schemas.microsoft.com/office/drawing/2014/main" id="{125624D9-4593-4180-B83B-44B6A7AD2657}"/>
              </a:ext>
            </a:extLst>
          </p:cNvPr>
          <p:cNvSpPr>
            <a:spLocks noGrp="1"/>
          </p:cNvSpPr>
          <p:nvPr>
            <p:ph type="title"/>
          </p:nvPr>
        </p:nvSpPr>
        <p:spPr/>
        <p:txBody>
          <a:bodyPr>
            <a:normAutofit fontScale="90000"/>
          </a:bodyPr>
          <a:lstStyle/>
          <a:p>
            <a:r>
              <a:rPr lang="en-GB" dirty="0"/>
              <a:t>PM5 presentation by Will Shields</a:t>
            </a:r>
          </a:p>
        </p:txBody>
      </p:sp>
      <p:pic>
        <p:nvPicPr>
          <p:cNvPr id="5" name="Picture 4">
            <a:extLst>
              <a:ext uri="{FF2B5EF4-FFF2-40B4-BE49-F238E27FC236}">
                <a16:creationId xmlns:a16="http://schemas.microsoft.com/office/drawing/2014/main" id="{4854C0B4-F114-4375-80C3-74D62BC31011}"/>
              </a:ext>
            </a:extLst>
          </p:cNvPr>
          <p:cNvPicPr>
            <a:picLocks noChangeAspect="1"/>
          </p:cNvPicPr>
          <p:nvPr/>
        </p:nvPicPr>
        <p:blipFill>
          <a:blip r:embed="rId2"/>
          <a:stretch>
            <a:fillRect/>
          </a:stretch>
        </p:blipFill>
        <p:spPr>
          <a:xfrm>
            <a:off x="1292469" y="1170750"/>
            <a:ext cx="7221943" cy="5389339"/>
          </a:xfrm>
          <a:prstGeom prst="rect">
            <a:avLst/>
          </a:prstGeom>
        </p:spPr>
      </p:pic>
    </p:spTree>
    <p:extLst>
      <p:ext uri="{BB962C8B-B14F-4D97-AF65-F5344CB8AC3E}">
        <p14:creationId xmlns:p14="http://schemas.microsoft.com/office/powerpoint/2010/main" val="15150527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5624D9-4593-4180-B83B-44B6A7AD2657}"/>
              </a:ext>
            </a:extLst>
          </p:cNvPr>
          <p:cNvSpPr>
            <a:spLocks noGrp="1"/>
          </p:cNvSpPr>
          <p:nvPr>
            <p:ph type="title"/>
          </p:nvPr>
        </p:nvSpPr>
        <p:spPr/>
        <p:txBody>
          <a:bodyPr>
            <a:normAutofit fontScale="90000"/>
          </a:bodyPr>
          <a:lstStyle/>
          <a:p>
            <a:r>
              <a:rPr lang="en-GB" dirty="0"/>
              <a:t>PM5 presentation by Will Shields</a:t>
            </a:r>
          </a:p>
        </p:txBody>
      </p:sp>
      <p:pic>
        <p:nvPicPr>
          <p:cNvPr id="2" name="Picture 1">
            <a:extLst>
              <a:ext uri="{FF2B5EF4-FFF2-40B4-BE49-F238E27FC236}">
                <a16:creationId xmlns:a16="http://schemas.microsoft.com/office/drawing/2014/main" id="{1B334F32-B7B8-4084-A4E2-31E0D591E5A2}"/>
              </a:ext>
            </a:extLst>
          </p:cNvPr>
          <p:cNvPicPr>
            <a:picLocks noChangeAspect="1"/>
          </p:cNvPicPr>
          <p:nvPr/>
        </p:nvPicPr>
        <p:blipFill>
          <a:blip r:embed="rId2"/>
          <a:stretch>
            <a:fillRect/>
          </a:stretch>
        </p:blipFill>
        <p:spPr>
          <a:xfrm>
            <a:off x="1304144" y="909336"/>
            <a:ext cx="7531562" cy="5618879"/>
          </a:xfrm>
          <a:prstGeom prst="rect">
            <a:avLst/>
          </a:prstGeom>
        </p:spPr>
      </p:pic>
    </p:spTree>
    <p:extLst>
      <p:ext uri="{BB962C8B-B14F-4D97-AF65-F5344CB8AC3E}">
        <p14:creationId xmlns:p14="http://schemas.microsoft.com/office/powerpoint/2010/main" val="2341783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03760E-C548-4183-8F40-51C0E7A12100}"/>
              </a:ext>
            </a:extLst>
          </p:cNvPr>
          <p:cNvSpPr>
            <a:spLocks noGrp="1"/>
          </p:cNvSpPr>
          <p:nvPr>
            <p:ph type="body" sz="quarter" idx="12"/>
          </p:nvPr>
        </p:nvSpPr>
        <p:spPr/>
        <p:txBody>
          <a:bodyPr>
            <a:normAutofit fontScale="77500" lnSpcReduction="20000"/>
          </a:bodyPr>
          <a:lstStyle/>
          <a:p>
            <a:r>
              <a:rPr lang="en-GB" dirty="0">
                <a:hlinkClick r:id="rId2"/>
              </a:rPr>
              <a:t>https://ccap.hep.ph.ic.ac.uk/trac/wiki/Research/DesignStudy/PreCDR#RDPlan</a:t>
            </a:r>
            <a:r>
              <a:rPr lang="en-GB" dirty="0"/>
              <a:t> </a:t>
            </a:r>
          </a:p>
          <a:p>
            <a:r>
              <a:rPr lang="en-GB" dirty="0"/>
              <a:t>Laser </a:t>
            </a:r>
          </a:p>
          <a:p>
            <a:pPr lvl="1"/>
            <a:r>
              <a:rPr lang="en-GB" dirty="0"/>
              <a:t>No major R&amp;D needed for the laser since it will be a commercial system. </a:t>
            </a:r>
          </a:p>
          <a:p>
            <a:pPr lvl="1"/>
            <a:r>
              <a:rPr lang="en-GB" dirty="0"/>
              <a:t>Target particle production and diagnostics.</a:t>
            </a:r>
          </a:p>
          <a:p>
            <a:r>
              <a:rPr lang="en-GB" dirty="0"/>
              <a:t>Proton and ion capture. </a:t>
            </a:r>
          </a:p>
          <a:p>
            <a:pPr lvl="1"/>
            <a:r>
              <a:rPr lang="en-GB" dirty="0"/>
              <a:t>Gabor lens prototype development and performance verification. </a:t>
            </a:r>
          </a:p>
          <a:p>
            <a:r>
              <a:rPr lang="en-GB" dirty="0"/>
              <a:t>Stage 1 beam transport. </a:t>
            </a:r>
          </a:p>
          <a:p>
            <a:pPr lvl="1"/>
            <a:r>
              <a:rPr lang="en-GB" dirty="0"/>
              <a:t>No major R&amp;D needed. </a:t>
            </a:r>
          </a:p>
          <a:p>
            <a:r>
              <a:rPr lang="en-GB" dirty="0"/>
              <a:t>Stage 2 beam transport. </a:t>
            </a:r>
          </a:p>
          <a:p>
            <a:pPr lvl="1"/>
            <a:r>
              <a:rPr lang="en-GB" dirty="0"/>
              <a:t>FFA: Magnet design and prototyping. </a:t>
            </a:r>
          </a:p>
          <a:p>
            <a:pPr lvl="1"/>
            <a:r>
              <a:rPr lang="en-GB" dirty="0"/>
              <a:t>FFA: RF cavity performance verification.</a:t>
            </a:r>
          </a:p>
          <a:p>
            <a:r>
              <a:rPr lang="en-GB" dirty="0"/>
              <a:t>End station </a:t>
            </a:r>
          </a:p>
          <a:p>
            <a:pPr lvl="1"/>
            <a:r>
              <a:rPr lang="en-GB" dirty="0"/>
              <a:t>Automation.</a:t>
            </a:r>
          </a:p>
          <a:p>
            <a:r>
              <a:rPr lang="en-GB" dirty="0"/>
              <a:t>Instrumentation. </a:t>
            </a:r>
          </a:p>
          <a:p>
            <a:pPr lvl="1"/>
            <a:r>
              <a:rPr lang="en-GB" dirty="0"/>
              <a:t>Dose calibration for high-intensity beams. </a:t>
            </a:r>
          </a:p>
          <a:p>
            <a:pPr lvl="1"/>
            <a:r>
              <a:rPr lang="en-GB" dirty="0"/>
              <a:t>Online dose monitor. </a:t>
            </a:r>
          </a:p>
          <a:p>
            <a:pPr lvl="1"/>
            <a:r>
              <a:rPr lang="en-GB" dirty="0"/>
              <a:t>Online beam monitor for low energy beam. </a:t>
            </a:r>
          </a:p>
          <a:p>
            <a:pPr lvl="1"/>
            <a:r>
              <a:rPr lang="en-GB" dirty="0"/>
              <a:t>Fast feedback monitoring and control.</a:t>
            </a:r>
          </a:p>
          <a:p>
            <a:endParaRPr lang="en-GB" dirty="0"/>
          </a:p>
        </p:txBody>
      </p:sp>
      <p:sp>
        <p:nvSpPr>
          <p:cNvPr id="2" name="Title 1">
            <a:extLst>
              <a:ext uri="{FF2B5EF4-FFF2-40B4-BE49-F238E27FC236}">
                <a16:creationId xmlns:a16="http://schemas.microsoft.com/office/drawing/2014/main" id="{D5ED7598-8BCE-4BF1-97F3-4EEA413869DE}"/>
              </a:ext>
            </a:extLst>
          </p:cNvPr>
          <p:cNvSpPr>
            <a:spLocks noGrp="1"/>
          </p:cNvSpPr>
          <p:nvPr>
            <p:ph type="title"/>
          </p:nvPr>
        </p:nvSpPr>
        <p:spPr/>
        <p:txBody>
          <a:bodyPr>
            <a:normAutofit fontScale="90000"/>
          </a:bodyPr>
          <a:lstStyle/>
          <a:p>
            <a:r>
              <a:rPr lang="en-GB" dirty="0"/>
              <a:t>R&amp;D plan</a:t>
            </a:r>
          </a:p>
        </p:txBody>
      </p:sp>
    </p:spTree>
    <p:extLst>
      <p:ext uri="{BB962C8B-B14F-4D97-AF65-F5344CB8AC3E}">
        <p14:creationId xmlns:p14="http://schemas.microsoft.com/office/powerpoint/2010/main" val="13808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761FB0-3220-49B2-A139-E81ECA798B9B}"/>
              </a:ext>
            </a:extLst>
          </p:cNvPr>
          <p:cNvSpPr>
            <a:spLocks noGrp="1"/>
          </p:cNvSpPr>
          <p:nvPr>
            <p:ph type="body" sz="quarter" idx="12"/>
          </p:nvPr>
        </p:nvSpPr>
        <p:spPr/>
        <p:txBody>
          <a:bodyPr>
            <a:normAutofit fontScale="92500"/>
          </a:bodyPr>
          <a:lstStyle/>
          <a:p>
            <a:r>
              <a:rPr lang="en-GB" dirty="0">
                <a:hlinkClick r:id="rId2"/>
              </a:rPr>
              <a:t>https://ccap.hep.ph.ic.ac.uk/trac/wiki/Research/DesignStudy/PreCDR#Keydates</a:t>
            </a:r>
            <a:r>
              <a:rPr lang="en-GB" dirty="0"/>
              <a:t> </a:t>
            </a:r>
          </a:p>
          <a:p>
            <a:pPr>
              <a:buClr>
                <a:srgbClr val="339966"/>
              </a:buClr>
              <a:buFont typeface="Wingdings" panose="05000000000000000000" pitchFamily="2" charset="2"/>
              <a:buChar char="ü"/>
            </a:pPr>
            <a:r>
              <a:rPr lang="en-GB" b="1" dirty="0"/>
              <a:t>29 Nov 2019</a:t>
            </a:r>
            <a:r>
              <a:rPr lang="en-GB" dirty="0"/>
              <a:t>: First issue of the baseline. This will include lists from the various systems of what needs to be updated on the existing floor layout, WBS, interfaces document and the parameter table. </a:t>
            </a:r>
          </a:p>
          <a:p>
            <a:r>
              <a:rPr lang="en-GB" b="1" dirty="0"/>
              <a:t>31 Dec 2019</a:t>
            </a:r>
            <a:r>
              <a:rPr lang="en-GB" dirty="0"/>
              <a:t>: First end-to-end tracking simulation. </a:t>
            </a:r>
          </a:p>
          <a:p>
            <a:r>
              <a:rPr lang="en-GB" b="1" dirty="0"/>
              <a:t>31 Jan 2020</a:t>
            </a:r>
            <a:r>
              <a:rPr lang="en-GB" dirty="0"/>
              <a:t>: </a:t>
            </a:r>
          </a:p>
          <a:p>
            <a:pPr lvl="1"/>
            <a:r>
              <a:rPr lang="en-GB" dirty="0"/>
              <a:t>Design of the facility will be frozen. </a:t>
            </a:r>
          </a:p>
          <a:p>
            <a:pPr lvl="1"/>
            <a:r>
              <a:rPr lang="en-GB" dirty="0"/>
              <a:t>First view of the costs. </a:t>
            </a:r>
          </a:p>
          <a:p>
            <a:pPr lvl="1"/>
            <a:r>
              <a:rPr lang="en-GB" dirty="0"/>
              <a:t>R&amp;D programme needed to realise </a:t>
            </a:r>
            <a:r>
              <a:rPr lang="en-GB" dirty="0" err="1"/>
              <a:t>LhARA</a:t>
            </a:r>
            <a:r>
              <a:rPr lang="en-GB" dirty="0"/>
              <a:t> and be able to write a technical design report will be defined. </a:t>
            </a:r>
          </a:p>
          <a:p>
            <a:r>
              <a:rPr lang="en-GB" b="1" dirty="0"/>
              <a:t>28 Feb 2020</a:t>
            </a:r>
            <a:r>
              <a:rPr lang="en-GB" dirty="0"/>
              <a:t>: Complete the write-up of the pre-CDR. </a:t>
            </a:r>
          </a:p>
          <a:p>
            <a:r>
              <a:rPr lang="en-GB" b="1" dirty="0"/>
              <a:t>Mar 2020</a:t>
            </a:r>
            <a:r>
              <a:rPr lang="en-GB" dirty="0"/>
              <a:t>: External review of pre-CDR in advance of publication. </a:t>
            </a:r>
          </a:p>
          <a:p>
            <a:endParaRPr lang="en-GB" dirty="0"/>
          </a:p>
        </p:txBody>
      </p:sp>
      <p:sp>
        <p:nvSpPr>
          <p:cNvPr id="3" name="Title 2">
            <a:extLst>
              <a:ext uri="{FF2B5EF4-FFF2-40B4-BE49-F238E27FC236}">
                <a16:creationId xmlns:a16="http://schemas.microsoft.com/office/drawing/2014/main" id="{875A99CB-F06C-43B5-827C-EA568B881F53}"/>
              </a:ext>
            </a:extLst>
          </p:cNvPr>
          <p:cNvSpPr>
            <a:spLocks noGrp="1"/>
          </p:cNvSpPr>
          <p:nvPr>
            <p:ph type="title"/>
          </p:nvPr>
        </p:nvSpPr>
        <p:spPr/>
        <p:txBody>
          <a:bodyPr>
            <a:normAutofit fontScale="90000"/>
          </a:bodyPr>
          <a:lstStyle/>
          <a:p>
            <a:r>
              <a:rPr lang="en-GB" dirty="0"/>
              <a:t>Schedule and deadlines</a:t>
            </a:r>
          </a:p>
        </p:txBody>
      </p:sp>
    </p:spTree>
    <p:extLst>
      <p:ext uri="{BB962C8B-B14F-4D97-AF65-F5344CB8AC3E}">
        <p14:creationId xmlns:p14="http://schemas.microsoft.com/office/powerpoint/2010/main" val="425192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3CFC43A-0BFD-4395-974B-E8F7BAD9A685}"/>
              </a:ext>
            </a:extLst>
          </p:cNvPr>
          <p:cNvSpPr>
            <a:spLocks noGrp="1"/>
          </p:cNvSpPr>
          <p:nvPr>
            <p:ph type="body" sz="quarter" idx="12"/>
          </p:nvPr>
        </p:nvSpPr>
        <p:spPr>
          <a:xfrm>
            <a:off x="166688" y="682387"/>
            <a:ext cx="9621889" cy="5613481"/>
          </a:xfrm>
        </p:spPr>
        <p:txBody>
          <a:bodyPr>
            <a:normAutofit/>
          </a:bodyPr>
          <a:lstStyle/>
          <a:p>
            <a:r>
              <a:rPr lang="en-GB" dirty="0"/>
              <a:t>Overview of the preparations for the </a:t>
            </a:r>
            <a:r>
              <a:rPr lang="en-GB" dirty="0" err="1"/>
              <a:t>LhARA</a:t>
            </a:r>
            <a:r>
              <a:rPr lang="en-GB" dirty="0"/>
              <a:t> pre-CDR.</a:t>
            </a:r>
          </a:p>
          <a:p>
            <a:pPr lvl="1"/>
            <a:r>
              <a:rPr lang="en-GB" dirty="0">
                <a:hlinkClick r:id="rId2"/>
              </a:rPr>
              <a:t>https://ccap.hep.ph.ic.ac.uk/trac/wiki/Research/DesignStudy/PreCDR</a:t>
            </a:r>
            <a:r>
              <a:rPr lang="en-GB" dirty="0"/>
              <a:t> </a:t>
            </a:r>
          </a:p>
          <a:p>
            <a:endParaRPr lang="en-GB" dirty="0"/>
          </a:p>
          <a:p>
            <a:r>
              <a:rPr lang="en-GB" dirty="0"/>
              <a:t>First version of the baseline design.</a:t>
            </a:r>
          </a:p>
          <a:p>
            <a:endParaRPr lang="en-GB" dirty="0"/>
          </a:p>
          <a:p>
            <a:r>
              <a:rPr lang="en-GB" dirty="0"/>
              <a:t>Progress on the end-to-end simulation.</a:t>
            </a:r>
          </a:p>
          <a:p>
            <a:endParaRPr lang="en-GB" dirty="0"/>
          </a:p>
          <a:p>
            <a:r>
              <a:rPr lang="en-GB" dirty="0"/>
              <a:t>R&amp;D plan update.</a:t>
            </a:r>
          </a:p>
          <a:p>
            <a:endParaRPr lang="en-GB" dirty="0"/>
          </a:p>
          <a:p>
            <a:r>
              <a:rPr lang="en-GB" dirty="0"/>
              <a:t>Schedule and deadlines.</a:t>
            </a:r>
          </a:p>
        </p:txBody>
      </p:sp>
      <p:sp>
        <p:nvSpPr>
          <p:cNvPr id="3" name="Title 2">
            <a:extLst>
              <a:ext uri="{FF2B5EF4-FFF2-40B4-BE49-F238E27FC236}">
                <a16:creationId xmlns:a16="http://schemas.microsoft.com/office/drawing/2014/main" id="{0F74C221-E2D2-4996-B693-29F9784C3E40}"/>
              </a:ext>
            </a:extLst>
          </p:cNvPr>
          <p:cNvSpPr>
            <a:spLocks noGrp="1"/>
          </p:cNvSpPr>
          <p:nvPr>
            <p:ph type="title"/>
          </p:nvPr>
        </p:nvSpPr>
        <p:spPr/>
        <p:txBody>
          <a:bodyPr>
            <a:normAutofit fontScale="90000"/>
          </a:bodyPr>
          <a:lstStyle/>
          <a:p>
            <a:r>
              <a:rPr lang="en-GB" dirty="0"/>
              <a:t>Introduction</a:t>
            </a:r>
          </a:p>
        </p:txBody>
      </p:sp>
    </p:spTree>
    <p:extLst>
      <p:ext uri="{BB962C8B-B14F-4D97-AF65-F5344CB8AC3E}">
        <p14:creationId xmlns:p14="http://schemas.microsoft.com/office/powerpoint/2010/main" val="1211932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3B86EB2-93E1-488A-819B-54E3ECE49000}"/>
              </a:ext>
            </a:extLst>
          </p:cNvPr>
          <p:cNvSpPr>
            <a:spLocks noGrp="1"/>
          </p:cNvSpPr>
          <p:nvPr>
            <p:ph type="body" sz="quarter" idx="10"/>
          </p:nvPr>
        </p:nvSpPr>
        <p:spPr/>
        <p:txBody>
          <a:bodyPr/>
          <a:lstStyle/>
          <a:p>
            <a:r>
              <a:rPr lang="en-GB" dirty="0"/>
              <a:t>Version 1 of the baseline</a:t>
            </a:r>
          </a:p>
        </p:txBody>
      </p:sp>
    </p:spTree>
    <p:extLst>
      <p:ext uri="{BB962C8B-B14F-4D97-AF65-F5344CB8AC3E}">
        <p14:creationId xmlns:p14="http://schemas.microsoft.com/office/powerpoint/2010/main" val="3714758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3F2DFD-48A8-4430-B85C-6CDE71090653}"/>
              </a:ext>
            </a:extLst>
          </p:cNvPr>
          <p:cNvSpPr>
            <a:spLocks noGrp="1"/>
          </p:cNvSpPr>
          <p:nvPr>
            <p:ph type="body" sz="quarter" idx="12"/>
          </p:nvPr>
        </p:nvSpPr>
        <p:spPr>
          <a:xfrm>
            <a:off x="166688" y="682388"/>
            <a:ext cx="9621889" cy="6407960"/>
          </a:xfrm>
        </p:spPr>
        <p:txBody>
          <a:bodyPr/>
          <a:lstStyle/>
          <a:p>
            <a:r>
              <a:rPr lang="en-GB" dirty="0"/>
              <a:t>Version 0 of the floor plan.</a:t>
            </a:r>
          </a:p>
          <a:p>
            <a:pPr lvl="1"/>
            <a:r>
              <a:rPr lang="en-GB" dirty="0">
                <a:hlinkClick r:id="rId2"/>
              </a:rPr>
              <a:t>https://ccap.hep.ph.ic.ac.uk/trac/attachment/wiki/Research/DesignStudy/PreCDR/FloorPlan-v0.png</a:t>
            </a:r>
            <a:r>
              <a:rPr lang="en-GB" dirty="0"/>
              <a:t> </a:t>
            </a:r>
          </a:p>
          <a:p>
            <a:endParaRPr lang="en-GB" dirty="0"/>
          </a:p>
          <a:p>
            <a:endParaRPr lang="en-GB" dirty="0"/>
          </a:p>
          <a:p>
            <a:endParaRPr lang="en-GB" dirty="0"/>
          </a:p>
          <a:p>
            <a:endParaRPr lang="en-GB" dirty="0"/>
          </a:p>
          <a:p>
            <a:pPr lvl="4"/>
            <a:endParaRPr lang="en-GB" dirty="0"/>
          </a:p>
          <a:p>
            <a:endParaRPr lang="en-GB" dirty="0"/>
          </a:p>
          <a:p>
            <a:endParaRPr lang="en-GB" dirty="0"/>
          </a:p>
          <a:p>
            <a:r>
              <a:rPr lang="en-GB" dirty="0"/>
              <a:t>Details of updates:</a:t>
            </a:r>
          </a:p>
          <a:p>
            <a:pPr lvl="1"/>
            <a:r>
              <a:rPr lang="en-GB" dirty="0">
                <a:hlinkClick r:id="rId3"/>
              </a:rPr>
              <a:t>https://ccap.hep.ph.ic.ac.uk/trac/wiki/Research/DesignStudy/PreCDR#Floorplan</a:t>
            </a:r>
            <a:r>
              <a:rPr lang="en-GB" dirty="0"/>
              <a:t> </a:t>
            </a:r>
          </a:p>
          <a:p>
            <a:endParaRPr lang="en-GB" dirty="0"/>
          </a:p>
        </p:txBody>
      </p:sp>
      <p:sp>
        <p:nvSpPr>
          <p:cNvPr id="3" name="Title 2">
            <a:extLst>
              <a:ext uri="{FF2B5EF4-FFF2-40B4-BE49-F238E27FC236}">
                <a16:creationId xmlns:a16="http://schemas.microsoft.com/office/drawing/2014/main" id="{C67D0FD4-138E-4BD8-8404-BA44F5057243}"/>
              </a:ext>
            </a:extLst>
          </p:cNvPr>
          <p:cNvSpPr>
            <a:spLocks noGrp="1"/>
          </p:cNvSpPr>
          <p:nvPr>
            <p:ph type="title"/>
          </p:nvPr>
        </p:nvSpPr>
        <p:spPr/>
        <p:txBody>
          <a:bodyPr>
            <a:normAutofit fontScale="90000"/>
          </a:bodyPr>
          <a:lstStyle/>
          <a:p>
            <a:r>
              <a:rPr lang="en-GB" dirty="0"/>
              <a:t>Floor plan</a:t>
            </a:r>
          </a:p>
        </p:txBody>
      </p:sp>
      <p:pic>
        <p:nvPicPr>
          <p:cNvPr id="5" name="Picture 4" descr="A picture containing toy&#10;&#10;Description automatically generated">
            <a:extLst>
              <a:ext uri="{FF2B5EF4-FFF2-40B4-BE49-F238E27FC236}">
                <a16:creationId xmlns:a16="http://schemas.microsoft.com/office/drawing/2014/main" id="{2783ADB0-682A-47B3-9FFF-123499F922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9348" y="2008678"/>
            <a:ext cx="5816567" cy="3162925"/>
          </a:xfrm>
          <a:prstGeom prst="rect">
            <a:avLst/>
          </a:prstGeom>
        </p:spPr>
      </p:pic>
    </p:spTree>
    <p:extLst>
      <p:ext uri="{BB962C8B-B14F-4D97-AF65-F5344CB8AC3E}">
        <p14:creationId xmlns:p14="http://schemas.microsoft.com/office/powerpoint/2010/main" val="4021821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B25BBB-7881-47CF-B9B9-835FF48776C0}"/>
              </a:ext>
            </a:extLst>
          </p:cNvPr>
          <p:cNvSpPr>
            <a:spLocks noGrp="1"/>
          </p:cNvSpPr>
          <p:nvPr>
            <p:ph type="title"/>
          </p:nvPr>
        </p:nvSpPr>
        <p:spPr/>
        <p:txBody>
          <a:bodyPr>
            <a:normAutofit fontScale="90000"/>
          </a:bodyPr>
          <a:lstStyle/>
          <a:p>
            <a:r>
              <a:rPr lang="en-GB" dirty="0"/>
              <a:t>Floor plan</a:t>
            </a:r>
          </a:p>
        </p:txBody>
      </p:sp>
      <p:pic>
        <p:nvPicPr>
          <p:cNvPr id="5" name="Picture 4">
            <a:extLst>
              <a:ext uri="{FF2B5EF4-FFF2-40B4-BE49-F238E27FC236}">
                <a16:creationId xmlns:a16="http://schemas.microsoft.com/office/drawing/2014/main" id="{A824B3B6-7C9F-44A4-83E7-7A7D6C3DAB42}"/>
              </a:ext>
            </a:extLst>
          </p:cNvPr>
          <p:cNvPicPr>
            <a:picLocks noChangeAspect="1"/>
          </p:cNvPicPr>
          <p:nvPr/>
        </p:nvPicPr>
        <p:blipFill>
          <a:blip r:embed="rId2"/>
          <a:stretch>
            <a:fillRect/>
          </a:stretch>
        </p:blipFill>
        <p:spPr>
          <a:xfrm>
            <a:off x="0" y="743638"/>
            <a:ext cx="9906000" cy="5370723"/>
          </a:xfrm>
          <a:prstGeom prst="rect">
            <a:avLst/>
          </a:prstGeom>
        </p:spPr>
      </p:pic>
    </p:spTree>
    <p:extLst>
      <p:ext uri="{BB962C8B-B14F-4D97-AF65-F5344CB8AC3E}">
        <p14:creationId xmlns:p14="http://schemas.microsoft.com/office/powerpoint/2010/main" val="111721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95AEC56-B1BD-415A-82AB-D9D04F68AD70}"/>
              </a:ext>
            </a:extLst>
          </p:cNvPr>
          <p:cNvSpPr>
            <a:spLocks noGrp="1"/>
          </p:cNvSpPr>
          <p:nvPr>
            <p:ph type="body" sz="quarter" idx="12"/>
          </p:nvPr>
        </p:nvSpPr>
        <p:spPr/>
        <p:txBody>
          <a:bodyPr/>
          <a:lstStyle/>
          <a:p>
            <a:r>
              <a:rPr lang="en-GB" dirty="0">
                <a:hlinkClick r:id="rId2"/>
              </a:rPr>
              <a:t>https://ccap.hep.ph.ic.ac.uk/trac/raw-attachment/wiki/Research/DesignStudy/PreCDR/2019-11-15-Interfaces.pdf</a:t>
            </a:r>
            <a:r>
              <a:rPr lang="en-GB" dirty="0"/>
              <a:t> </a:t>
            </a:r>
          </a:p>
          <a:p>
            <a:endParaRPr lang="en-GB" dirty="0"/>
          </a:p>
          <a:p>
            <a:r>
              <a:rPr lang="en-GB" dirty="0"/>
              <a:t>Interfaces document has not changed.</a:t>
            </a:r>
          </a:p>
          <a:p>
            <a:endParaRPr lang="en-GB" dirty="0"/>
          </a:p>
          <a:p>
            <a:r>
              <a:rPr lang="en-GB" dirty="0"/>
              <a:t>Detail at the laser-capture interface being discussed.</a:t>
            </a:r>
          </a:p>
          <a:p>
            <a:pPr lvl="1"/>
            <a:r>
              <a:rPr lang="en-GB" dirty="0"/>
              <a:t>Space needed for laser diagnostics after the target could push the first Gabor lens downstream.</a:t>
            </a:r>
          </a:p>
          <a:p>
            <a:pPr lvl="1"/>
            <a:r>
              <a:rPr lang="en-GB" dirty="0"/>
              <a:t>Aperture of the differential pumping plate at the interface with the Gabor lens could reduce the intensity of the beam entering the Gabor lens.</a:t>
            </a:r>
          </a:p>
          <a:p>
            <a:pPr lvl="1"/>
            <a:r>
              <a:rPr lang="en-GB" dirty="0"/>
              <a:t>Discussion scheduled for Friday.</a:t>
            </a:r>
          </a:p>
          <a:p>
            <a:endParaRPr lang="en-GB" dirty="0"/>
          </a:p>
          <a:p>
            <a:endParaRPr lang="en-GB" dirty="0"/>
          </a:p>
        </p:txBody>
      </p:sp>
      <p:sp>
        <p:nvSpPr>
          <p:cNvPr id="2" name="Title 1"/>
          <p:cNvSpPr>
            <a:spLocks noGrp="1"/>
          </p:cNvSpPr>
          <p:nvPr>
            <p:ph type="title"/>
          </p:nvPr>
        </p:nvSpPr>
        <p:spPr/>
        <p:txBody>
          <a:bodyPr>
            <a:normAutofit fontScale="90000"/>
          </a:bodyPr>
          <a:lstStyle/>
          <a:p>
            <a:r>
              <a:rPr lang="en-GB" dirty="0"/>
              <a:t>System interfaces</a:t>
            </a:r>
          </a:p>
        </p:txBody>
      </p:sp>
    </p:spTree>
    <p:extLst>
      <p:ext uri="{BB962C8B-B14F-4D97-AF65-F5344CB8AC3E}">
        <p14:creationId xmlns:p14="http://schemas.microsoft.com/office/powerpoint/2010/main" val="1143649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85E9869-B4F7-452A-8727-6E47A198D4FF}"/>
              </a:ext>
            </a:extLst>
          </p:cNvPr>
          <p:cNvSpPr>
            <a:spLocks noGrp="1"/>
          </p:cNvSpPr>
          <p:nvPr>
            <p:ph type="body" sz="quarter" idx="12"/>
          </p:nvPr>
        </p:nvSpPr>
        <p:spPr>
          <a:xfrm>
            <a:off x="166688" y="682388"/>
            <a:ext cx="9621889" cy="516825"/>
          </a:xfrm>
        </p:spPr>
        <p:txBody>
          <a:bodyPr>
            <a:normAutofit fontScale="62500" lnSpcReduction="20000"/>
          </a:bodyPr>
          <a:lstStyle/>
          <a:p>
            <a:r>
              <a:rPr lang="en-GB" dirty="0">
                <a:hlinkClick r:id="rId2"/>
              </a:rPr>
              <a:t>https://ccap.hep.ph.ic.ac.uk/trac/raw-attachment/wiki/Research/DesignStudy/PreCDR/LhARA_parameter_list-v3.pdf</a:t>
            </a:r>
            <a:r>
              <a:rPr lang="en-GB" dirty="0"/>
              <a:t> </a:t>
            </a:r>
          </a:p>
        </p:txBody>
      </p:sp>
      <p:sp>
        <p:nvSpPr>
          <p:cNvPr id="3" name="Title 2">
            <a:extLst>
              <a:ext uri="{FF2B5EF4-FFF2-40B4-BE49-F238E27FC236}">
                <a16:creationId xmlns:a16="http://schemas.microsoft.com/office/drawing/2014/main" id="{D24596EC-9AF7-4CAF-83F4-C579CFA78708}"/>
              </a:ext>
            </a:extLst>
          </p:cNvPr>
          <p:cNvSpPr>
            <a:spLocks noGrp="1"/>
          </p:cNvSpPr>
          <p:nvPr>
            <p:ph type="title"/>
          </p:nvPr>
        </p:nvSpPr>
        <p:spPr/>
        <p:txBody>
          <a:bodyPr>
            <a:normAutofit fontScale="90000"/>
          </a:bodyPr>
          <a:lstStyle/>
          <a:p>
            <a:r>
              <a:rPr lang="en-GB" dirty="0"/>
              <a:t>Parameter table</a:t>
            </a:r>
          </a:p>
        </p:txBody>
      </p:sp>
      <p:pic>
        <p:nvPicPr>
          <p:cNvPr id="5" name="Picture 4">
            <a:extLst>
              <a:ext uri="{FF2B5EF4-FFF2-40B4-BE49-F238E27FC236}">
                <a16:creationId xmlns:a16="http://schemas.microsoft.com/office/drawing/2014/main" id="{DE09BDF0-67EA-43EB-830A-9D1E2B869C0E}"/>
              </a:ext>
            </a:extLst>
          </p:cNvPr>
          <p:cNvPicPr>
            <a:picLocks noChangeAspect="1"/>
          </p:cNvPicPr>
          <p:nvPr/>
        </p:nvPicPr>
        <p:blipFill>
          <a:blip r:embed="rId3"/>
          <a:stretch>
            <a:fillRect/>
          </a:stretch>
        </p:blipFill>
        <p:spPr>
          <a:xfrm>
            <a:off x="2590703" y="1199213"/>
            <a:ext cx="4692962" cy="5301842"/>
          </a:xfrm>
          <a:prstGeom prst="rect">
            <a:avLst/>
          </a:prstGeom>
        </p:spPr>
      </p:pic>
    </p:spTree>
    <p:extLst>
      <p:ext uri="{BB962C8B-B14F-4D97-AF65-F5344CB8AC3E}">
        <p14:creationId xmlns:p14="http://schemas.microsoft.com/office/powerpoint/2010/main" val="3124237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4596EC-9AF7-4CAF-83F4-C579CFA78708}"/>
              </a:ext>
            </a:extLst>
          </p:cNvPr>
          <p:cNvSpPr>
            <a:spLocks noGrp="1"/>
          </p:cNvSpPr>
          <p:nvPr>
            <p:ph type="title"/>
          </p:nvPr>
        </p:nvSpPr>
        <p:spPr/>
        <p:txBody>
          <a:bodyPr>
            <a:normAutofit fontScale="90000"/>
          </a:bodyPr>
          <a:lstStyle/>
          <a:p>
            <a:r>
              <a:rPr lang="en-GB" dirty="0"/>
              <a:t>Parameter table</a:t>
            </a:r>
          </a:p>
        </p:txBody>
      </p:sp>
      <p:pic>
        <p:nvPicPr>
          <p:cNvPr id="4" name="Picture 3">
            <a:extLst>
              <a:ext uri="{FF2B5EF4-FFF2-40B4-BE49-F238E27FC236}">
                <a16:creationId xmlns:a16="http://schemas.microsoft.com/office/drawing/2014/main" id="{186E3F05-D4C2-4358-8C97-D416726C3582}"/>
              </a:ext>
            </a:extLst>
          </p:cNvPr>
          <p:cNvPicPr>
            <a:picLocks noChangeAspect="1"/>
          </p:cNvPicPr>
          <p:nvPr/>
        </p:nvPicPr>
        <p:blipFill>
          <a:blip r:embed="rId2"/>
          <a:stretch>
            <a:fillRect/>
          </a:stretch>
        </p:blipFill>
        <p:spPr>
          <a:xfrm>
            <a:off x="1262062" y="672917"/>
            <a:ext cx="7381875" cy="1914525"/>
          </a:xfrm>
          <a:prstGeom prst="rect">
            <a:avLst/>
          </a:prstGeom>
        </p:spPr>
      </p:pic>
      <p:pic>
        <p:nvPicPr>
          <p:cNvPr id="6" name="Picture 5">
            <a:extLst>
              <a:ext uri="{FF2B5EF4-FFF2-40B4-BE49-F238E27FC236}">
                <a16:creationId xmlns:a16="http://schemas.microsoft.com/office/drawing/2014/main" id="{5DE6C067-A16E-4474-BE1F-1C0D5DDBF7A7}"/>
              </a:ext>
            </a:extLst>
          </p:cNvPr>
          <p:cNvPicPr>
            <a:picLocks noChangeAspect="1"/>
          </p:cNvPicPr>
          <p:nvPr/>
        </p:nvPicPr>
        <p:blipFill>
          <a:blip r:embed="rId3"/>
          <a:stretch>
            <a:fillRect/>
          </a:stretch>
        </p:blipFill>
        <p:spPr>
          <a:xfrm>
            <a:off x="1357311" y="2488371"/>
            <a:ext cx="7191375" cy="3114675"/>
          </a:xfrm>
          <a:prstGeom prst="rect">
            <a:avLst/>
          </a:prstGeom>
        </p:spPr>
      </p:pic>
    </p:spTree>
    <p:extLst>
      <p:ext uri="{BB962C8B-B14F-4D97-AF65-F5344CB8AC3E}">
        <p14:creationId xmlns:p14="http://schemas.microsoft.com/office/powerpoint/2010/main" val="1232077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B86B0-1562-406B-9AD0-9EB01944DD75}"/>
              </a:ext>
            </a:extLst>
          </p:cNvPr>
          <p:cNvSpPr>
            <a:spLocks noGrp="1"/>
          </p:cNvSpPr>
          <p:nvPr>
            <p:ph type="title"/>
          </p:nvPr>
        </p:nvSpPr>
        <p:spPr/>
        <p:txBody>
          <a:bodyPr>
            <a:normAutofit fontScale="90000"/>
          </a:bodyPr>
          <a:lstStyle/>
          <a:p>
            <a:r>
              <a:rPr lang="en-GB" dirty="0"/>
              <a:t>Parameter table</a:t>
            </a:r>
          </a:p>
        </p:txBody>
      </p:sp>
      <p:pic>
        <p:nvPicPr>
          <p:cNvPr id="3" name="Picture 2">
            <a:extLst>
              <a:ext uri="{FF2B5EF4-FFF2-40B4-BE49-F238E27FC236}">
                <a16:creationId xmlns:a16="http://schemas.microsoft.com/office/drawing/2014/main" id="{A0A00742-2BDD-4D5E-BE86-9A86CBA85DFA}"/>
              </a:ext>
            </a:extLst>
          </p:cNvPr>
          <p:cNvPicPr>
            <a:picLocks noChangeAspect="1"/>
          </p:cNvPicPr>
          <p:nvPr/>
        </p:nvPicPr>
        <p:blipFill>
          <a:blip r:embed="rId2"/>
          <a:stretch>
            <a:fillRect/>
          </a:stretch>
        </p:blipFill>
        <p:spPr>
          <a:xfrm>
            <a:off x="1663014" y="725842"/>
            <a:ext cx="5806269" cy="5583836"/>
          </a:xfrm>
          <a:prstGeom prst="rect">
            <a:avLst/>
          </a:prstGeom>
        </p:spPr>
      </p:pic>
    </p:spTree>
    <p:extLst>
      <p:ext uri="{BB962C8B-B14F-4D97-AF65-F5344CB8AC3E}">
        <p14:creationId xmlns:p14="http://schemas.microsoft.com/office/powerpoint/2010/main" val="3180478126"/>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alkTemplate-white.potx" id="{D284EC20-6863-47A6-BB84-5F85C0F1B5B3}" vid="{3229276C-367D-4D2F-ADCE-1F05A9A16F9F}"/>
    </a:ext>
  </a:extLst>
</a:theme>
</file>

<file path=docProps/app.xml><?xml version="1.0" encoding="utf-8"?>
<Properties xmlns="http://schemas.openxmlformats.org/officeDocument/2006/extended-properties" xmlns:vt="http://schemas.openxmlformats.org/officeDocument/2006/docPropsVTypes">
  <Template>TalkTemplate-white</Template>
  <TotalTime>1579</TotalTime>
  <Words>1031</Words>
  <Application>Microsoft Office PowerPoint</Application>
  <PresentationFormat>A4 Paper (210x297 mm)</PresentationFormat>
  <Paragraphs>137</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Arial Black</vt:lpstr>
      <vt:lpstr>Cambria Math</vt:lpstr>
      <vt:lpstr>Wingdings</vt:lpstr>
      <vt:lpstr>Custom Design</vt:lpstr>
      <vt:lpstr>PowerPoint Presentation</vt:lpstr>
      <vt:lpstr>Introduction</vt:lpstr>
      <vt:lpstr>PowerPoint Presentation</vt:lpstr>
      <vt:lpstr>Floor plan</vt:lpstr>
      <vt:lpstr>Floor plan</vt:lpstr>
      <vt:lpstr>System interfaces</vt:lpstr>
      <vt:lpstr>Parameter table</vt:lpstr>
      <vt:lpstr>Parameter table</vt:lpstr>
      <vt:lpstr>Parameter table</vt:lpstr>
      <vt:lpstr>Parameter table</vt:lpstr>
      <vt:lpstr>PowerPoint Presentation</vt:lpstr>
      <vt:lpstr>End-to-end simulation</vt:lpstr>
      <vt:lpstr>Current status</vt:lpstr>
      <vt:lpstr>Current status</vt:lpstr>
      <vt:lpstr>Current status</vt:lpstr>
      <vt:lpstr>PM5 presentation by Will Shields</vt:lpstr>
      <vt:lpstr>PM5 presentation by Will Shields</vt:lpstr>
      <vt:lpstr>R&amp;D plan</vt:lpstr>
      <vt:lpstr>Schedule and deadlines</vt:lpstr>
    </vt:vector>
  </TitlesOfParts>
  <Company>ak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Kurup, Ajit</dc:creator>
  <cp:lastModifiedBy>Kurup, Ajit</cp:lastModifiedBy>
  <cp:revision>18</cp:revision>
  <dcterms:created xsi:type="dcterms:W3CDTF">2019-11-27T22:27:46Z</dcterms:created>
  <dcterms:modified xsi:type="dcterms:W3CDTF">2019-12-17T09:52:28Z</dcterms:modified>
</cp:coreProperties>
</file>