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1482" r:id="rId2"/>
    <p:sldId id="1485" r:id="rId3"/>
    <p:sldId id="1484" r:id="rId4"/>
    <p:sldId id="1486" r:id="rId5"/>
    <p:sldId id="1488" r:id="rId6"/>
    <p:sldId id="1489" r:id="rId7"/>
    <p:sldId id="1490" r:id="rId8"/>
    <p:sldId id="1491" r:id="rId9"/>
    <p:sldId id="1492" r:id="rId10"/>
    <p:sldId id="1493" r:id="rId11"/>
    <p:sldId id="1480" r:id="rId12"/>
    <p:sldId id="383" r:id="rId13"/>
    <p:sldId id="274" r:id="rId1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3026BFD-A98A-8A49-BD65-587D39F33F50}">
          <p14:sldIdLst>
            <p14:sldId id="1482"/>
            <p14:sldId id="1485"/>
            <p14:sldId id="1484"/>
            <p14:sldId id="1486"/>
            <p14:sldId id="1488"/>
            <p14:sldId id="1489"/>
            <p14:sldId id="1490"/>
            <p14:sldId id="1491"/>
            <p14:sldId id="1492"/>
            <p14:sldId id="1493"/>
            <p14:sldId id="1480"/>
            <p14:sldId id="383"/>
            <p14:sldId id="27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4812"/>
    <a:srgbClr val="00FF00"/>
    <a:srgbClr val="00FFFF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4549" autoAdjust="0"/>
    <p:restoredTop sz="95641" autoAdjust="0"/>
  </p:normalViewPr>
  <p:slideViewPr>
    <p:cSldViewPr snapToGrid="0" snapToObjects="1">
      <p:cViewPr varScale="1">
        <p:scale>
          <a:sx n="297" d="100"/>
          <a:sy n="297" d="100"/>
        </p:scale>
        <p:origin x="1600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013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1/28/21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1/28/21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0" y="4497169"/>
            <a:ext cx="1781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>
                <a:solidFill>
                  <a:schemeClr val="bg1"/>
                </a:solidFill>
              </a:rPr>
              <a:t>K. Long, </a:t>
            </a:r>
            <a:br>
              <a:rPr lang="en-US" b="1">
                <a:solidFill>
                  <a:schemeClr val="bg1"/>
                </a:solidFill>
              </a:rPr>
            </a:b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28 January, 2021</a:t>
            </a:fld>
            <a:endParaRPr lang="en-US" b="1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466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9680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26372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1382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9875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5665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28 January, 2021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1343162-772E-B341-A3C0-A1AE14ECC65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5833" y="0"/>
            <a:ext cx="1397002" cy="357128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266C94DD-CD64-4D4E-8C9B-BDB82C5BED3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72400" y="4476021"/>
            <a:ext cx="1371600" cy="653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3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gif"/><Relationship Id="rId5" Type="http://schemas.openxmlformats.org/officeDocument/2006/relationships/image" Target="../media/image25.jpg"/><Relationship Id="rId4" Type="http://schemas.openxmlformats.org/officeDocument/2006/relationships/image" Target="../media/image24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Intro/motivation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46E1B158-AB76-E146-BC20-127BF52BFB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923959B0-775F-784A-80ED-323DDEDC5A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8983" y="0"/>
            <a:ext cx="2906034" cy="979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9539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0A0C2-9835-DE4F-84AB-28862711E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Opportunity; a hybrid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B76185-9E97-944C-87F9-BDAF507FF0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26893"/>
            <a:ext cx="9144000" cy="183643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Create protons (ions) at “modest” energy:</a:t>
            </a:r>
          </a:p>
          <a:p>
            <a:pPr lvl="1"/>
            <a:r>
              <a:rPr lang="en-US" dirty="0"/>
              <a:t>Consider 10—15 MeV; high flux, “plateau” region</a:t>
            </a:r>
          </a:p>
          <a:p>
            <a:r>
              <a:rPr lang="en-US" dirty="0"/>
              <a:t>Capture and manipulate proton (ion) flux:</a:t>
            </a:r>
          </a:p>
          <a:p>
            <a:pPr lvl="1"/>
            <a:r>
              <a:rPr lang="en-US" dirty="0"/>
              <a:t>Inject into post accelerator for biomedical </a:t>
            </a:r>
            <a:r>
              <a:rPr lang="en-US" dirty="0" err="1"/>
              <a:t>applicaction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649205-33CB-1E43-AD07-3BEE018C5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37902B-541A-A148-91FB-8DDE01FA11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3" y="2650612"/>
            <a:ext cx="5119490" cy="244932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D2DE212-8BF5-E748-9E66-371109E99F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0845" y="2650612"/>
            <a:ext cx="3288768" cy="132611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304ABEC-4F92-024F-8234-A43DE1EBF5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0845" y="4055590"/>
            <a:ext cx="3289690" cy="104434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9F36BDA-968C-8B4F-B2B6-97672B2D1362}"/>
              </a:ext>
            </a:extLst>
          </p:cNvPr>
          <p:cNvCxnSpPr>
            <a:cxnSpLocks/>
          </p:cNvCxnSpPr>
          <p:nvPr/>
        </p:nvCxnSpPr>
        <p:spPr>
          <a:xfrm flipV="1">
            <a:off x="7519345" y="2913321"/>
            <a:ext cx="0" cy="812327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4694468-38C7-AE42-8642-3B78DF84B440}"/>
              </a:ext>
            </a:extLst>
          </p:cNvPr>
          <p:cNvSpPr txBox="1"/>
          <p:nvPr/>
        </p:nvSpPr>
        <p:spPr>
          <a:xfrm>
            <a:off x="3653346" y="2413301"/>
            <a:ext cx="28632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</a:rPr>
              <a:t>High Energy Density Physics 37 (2020) 100847</a:t>
            </a:r>
          </a:p>
        </p:txBody>
      </p:sp>
    </p:spTree>
    <p:extLst>
      <p:ext uri="{BB962C8B-B14F-4D97-AF65-F5344CB8AC3E}">
        <p14:creationId xmlns:p14="http://schemas.microsoft.com/office/powerpoint/2010/main" val="42156209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7FC272-BDAE-8040-B497-08C26B768E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i="1" u="sng" dirty="0">
                <a:solidFill>
                  <a:schemeClr val="bg1">
                    <a:lumMod val="75000"/>
                  </a:schemeClr>
                </a:solidFill>
              </a:rPr>
              <a:t>A novel, hybrid, approach:</a:t>
            </a:r>
          </a:p>
          <a:p>
            <a:pPr lvl="3"/>
            <a:endParaRPr lang="en-US" dirty="0"/>
          </a:p>
          <a:p>
            <a:pPr indent="-206375"/>
            <a:r>
              <a:rPr lang="en-US" dirty="0"/>
              <a:t>Laser-driven, high-flux proton/ion source</a:t>
            </a:r>
          </a:p>
          <a:p>
            <a:pPr lvl="1" indent="-206375"/>
            <a:r>
              <a:rPr lang="en-US" dirty="0"/>
              <a:t>Overcome instantaneous dose-rate limitation</a:t>
            </a:r>
          </a:p>
          <a:p>
            <a:pPr lvl="2" indent="-206375"/>
            <a:r>
              <a:rPr lang="en-US" dirty="0"/>
              <a:t>Capture at &gt;10 MeV</a:t>
            </a:r>
          </a:p>
          <a:p>
            <a:pPr lvl="1" indent="-206375"/>
            <a:r>
              <a:rPr lang="en-US" dirty="0"/>
              <a:t>Delivers protons or ions in very short pulses</a:t>
            </a:r>
          </a:p>
          <a:p>
            <a:pPr lvl="2" indent="-206375"/>
            <a:r>
              <a:rPr lang="en-US" dirty="0"/>
              <a:t>Bunches as short as 10—40 ns</a:t>
            </a:r>
          </a:p>
          <a:p>
            <a:pPr lvl="1" indent="-206375"/>
            <a:r>
              <a:rPr lang="en-US" dirty="0"/>
              <a:t>Triggerable; arbitrary pulse structure</a:t>
            </a:r>
          </a:p>
          <a:p>
            <a:pPr indent="-206375"/>
            <a:endParaRPr lang="en-US" dirty="0"/>
          </a:p>
          <a:p>
            <a:pPr indent="-206375"/>
            <a:r>
              <a:rPr lang="en-US" dirty="0"/>
              <a:t>Novel “electron-plasma-lens” capture &amp; focusing</a:t>
            </a:r>
          </a:p>
          <a:p>
            <a:pPr lvl="1" indent="-206375"/>
            <a:r>
              <a:rPr lang="en-US" dirty="0"/>
              <a:t>Strong focusing (short focal length) without the use of high-field solenoid</a:t>
            </a:r>
          </a:p>
          <a:p>
            <a:pPr indent="-206375"/>
            <a:endParaRPr lang="en-US" dirty="0"/>
          </a:p>
          <a:p>
            <a:pPr indent="-206375"/>
            <a:r>
              <a:rPr lang="en-US" dirty="0"/>
              <a:t>Fast, flexible, fixed-field post acceleration</a:t>
            </a:r>
          </a:p>
          <a:p>
            <a:pPr lvl="1" indent="-206375"/>
            <a:r>
              <a:rPr lang="en-US" dirty="0"/>
              <a:t>Variable energy</a:t>
            </a:r>
          </a:p>
          <a:p>
            <a:pPr lvl="2" indent="-206375"/>
            <a:r>
              <a:rPr lang="en-US" dirty="0"/>
              <a:t>Protons: 	15—127 MeV</a:t>
            </a:r>
          </a:p>
          <a:p>
            <a:pPr lvl="2" indent="-206375"/>
            <a:r>
              <a:rPr lang="en-US" dirty="0"/>
              <a:t>Ions: 		5—34 MeV/u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850DE2-204A-FF44-9AF5-B87F147A5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11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D9F992F-1BE0-7C40-B7C2-84B8D8CCA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</p:spPr>
        <p:txBody>
          <a:bodyPr>
            <a:normAutofit/>
          </a:bodyPr>
          <a:lstStyle/>
          <a:p>
            <a:r>
              <a:rPr lang="en-US" sz="2800" dirty="0"/>
              <a:t>Laser-hybrid Accelerator for Radiobiological Applications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6799F4-CB55-D747-BEE3-4A6E534461B7}"/>
              </a:ext>
            </a:extLst>
          </p:cNvPr>
          <p:cNvSpPr txBox="1"/>
          <p:nvPr/>
        </p:nvSpPr>
        <p:spPr>
          <a:xfrm rot="16200000">
            <a:off x="6992450" y="2573079"/>
            <a:ext cx="4041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</a:rPr>
              <a:t>Front. Phys., 29 September 2020;  DOI: 10.3389/fphy.2020.567738</a:t>
            </a:r>
          </a:p>
        </p:txBody>
      </p:sp>
    </p:spTree>
    <p:extLst>
      <p:ext uri="{BB962C8B-B14F-4D97-AF65-F5344CB8AC3E}">
        <p14:creationId xmlns:p14="http://schemas.microsoft.com/office/powerpoint/2010/main" val="32152876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toy&#10;&#10;Description automatically generated">
            <a:extLst>
              <a:ext uri="{FF2B5EF4-FFF2-40B4-BE49-F238E27FC236}">
                <a16:creationId xmlns:a16="http://schemas.microsoft.com/office/drawing/2014/main" id="{55386307-2962-4D41-B936-647E25C63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943" y="52828"/>
            <a:ext cx="7856114" cy="503784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8477C4-BC15-354B-8C95-A02B39C6C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12</a:t>
            </a:fld>
            <a:endParaRPr lang="en-US"/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8F638087-2E9E-164D-B641-6B82F0F2B0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9374" y="52828"/>
            <a:ext cx="3644841" cy="12287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1F5BFC3-EDC0-2C40-9BD1-AB573180C146}"/>
              </a:ext>
            </a:extLst>
          </p:cNvPr>
          <p:cNvSpPr txBox="1"/>
          <p:nvPr/>
        </p:nvSpPr>
        <p:spPr>
          <a:xfrm rot="16200000">
            <a:off x="6992450" y="2573079"/>
            <a:ext cx="4041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</a:rPr>
              <a:t>Front. Phys., 29 September 2020;  DOI: 10.3389/fphy.2020.567738</a:t>
            </a:r>
          </a:p>
        </p:txBody>
      </p:sp>
    </p:spTree>
    <p:extLst>
      <p:ext uri="{BB962C8B-B14F-4D97-AF65-F5344CB8AC3E}">
        <p14:creationId xmlns:p14="http://schemas.microsoft.com/office/powerpoint/2010/main" val="9347921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FD2781D4-51A4-FC46-ADCB-752DA895ED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3594" y="2206564"/>
            <a:ext cx="7040272" cy="286875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Beam capture/production principle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“Electron-plasma” (Gabor) lens:</a:t>
            </a:r>
          </a:p>
          <a:p>
            <a:pPr lvl="1"/>
            <a:r>
              <a:rPr lang="en-US" dirty="0"/>
              <a:t>Strong focusing exploiting electron </a:t>
            </a:r>
            <a:br>
              <a:rPr lang="en-US" dirty="0"/>
            </a:br>
            <a:r>
              <a:rPr lang="en-US" dirty="0"/>
              <a:t>gas in “Penning/</a:t>
            </a:r>
            <a:r>
              <a:rPr lang="en-US" dirty="0" err="1"/>
              <a:t>Malmberg</a:t>
            </a:r>
            <a:r>
              <a:rPr lang="en-US" dirty="0"/>
              <a:t>” trap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13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1635" y="573398"/>
            <a:ext cx="2832231" cy="1564990"/>
          </a:xfrm>
          <a:prstGeom prst="rect">
            <a:avLst/>
          </a:prstGeom>
          <a:noFill/>
          <a:ln w="9525" cmpd="sng">
            <a:solidFill>
              <a:srgbClr val="FF0000"/>
            </a:solidFill>
            <a:round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0" y="-1"/>
            <a:ext cx="119776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err="1">
                <a:solidFill>
                  <a:srgbClr val="FFFFFF"/>
                </a:solidFill>
              </a:rPr>
              <a:t>Posocco</a:t>
            </a:r>
            <a:r>
              <a:rPr lang="en-US" sz="1050" b="1" dirty="0">
                <a:solidFill>
                  <a:srgbClr val="FFFFFF"/>
                </a:solidFill>
              </a:rPr>
              <a:t>, </a:t>
            </a:r>
            <a:r>
              <a:rPr lang="en-US" sz="1050" b="1" dirty="0" err="1">
                <a:solidFill>
                  <a:srgbClr val="FFFFFF"/>
                </a:solidFill>
              </a:rPr>
              <a:t>Pozimski</a:t>
            </a:r>
            <a:endParaRPr lang="en-US" sz="1050" b="1" dirty="0">
              <a:solidFill>
                <a:srgbClr val="FFFFF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63A24E-6928-2849-9748-41E4A77DC201}"/>
              </a:ext>
            </a:extLst>
          </p:cNvPr>
          <p:cNvSpPr txBox="1"/>
          <p:nvPr/>
        </p:nvSpPr>
        <p:spPr>
          <a:xfrm>
            <a:off x="6256752" y="1837890"/>
            <a:ext cx="44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70C0"/>
                </a:solidFill>
              </a:rPr>
              <a:t>Gabor</a:t>
            </a:r>
          </a:p>
          <a:p>
            <a:r>
              <a:rPr lang="en-US" sz="800" b="1" dirty="0">
                <a:solidFill>
                  <a:srgbClr val="0070C0"/>
                </a:solidFill>
              </a:rPr>
              <a:t>1957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19EBC99-0973-754D-8F29-C1B17B76F5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2720" y="2214320"/>
            <a:ext cx="690496" cy="364242"/>
          </a:xfrm>
          <a:prstGeom prst="rect">
            <a:avLst/>
          </a:prstGeom>
        </p:spPr>
      </p:pic>
      <p:pic>
        <p:nvPicPr>
          <p:cNvPr id="12" name="Content Placeholder 45">
            <a:extLst>
              <a:ext uri="{FF2B5EF4-FFF2-40B4-BE49-F238E27FC236}">
                <a16:creationId xmlns:a16="http://schemas.microsoft.com/office/drawing/2014/main" id="{1BB7AE4C-7BD7-354C-98B2-7B27286C573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036" r="10376"/>
          <a:stretch/>
        </p:blipFill>
        <p:spPr>
          <a:xfrm>
            <a:off x="156366" y="2211141"/>
            <a:ext cx="1716661" cy="2911755"/>
          </a:xfrm>
          <a:prstGeom prst="rect">
            <a:avLst/>
          </a:prstGeom>
          <a:ln>
            <a:solidFill>
              <a:srgbClr val="FF0000"/>
            </a:solidFill>
          </a:ln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B77E4BEF-00B0-A341-8251-4F3BF9C25180}"/>
              </a:ext>
            </a:extLst>
          </p:cNvPr>
          <p:cNvGrpSpPr/>
          <p:nvPr/>
        </p:nvGrpSpPr>
        <p:grpSpPr>
          <a:xfrm>
            <a:off x="4925565" y="3968974"/>
            <a:ext cx="3278528" cy="897903"/>
            <a:chOff x="4997866" y="4032189"/>
            <a:chExt cx="3278528" cy="897903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1CE7C7F-35CF-EC4E-833D-21907943B0CC}"/>
                </a:ext>
              </a:extLst>
            </p:cNvPr>
            <p:cNvCxnSpPr/>
            <p:nvPr/>
          </p:nvCxnSpPr>
          <p:spPr>
            <a:xfrm>
              <a:off x="7375021" y="4636093"/>
              <a:ext cx="0" cy="293999"/>
            </a:xfrm>
            <a:prstGeom prst="line">
              <a:avLst/>
            </a:prstGeom>
            <a:ln w="28575">
              <a:solidFill>
                <a:srgbClr val="02481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B38F5B3-7458-3747-976D-703625CADC48}"/>
                </a:ext>
              </a:extLst>
            </p:cNvPr>
            <p:cNvCxnSpPr/>
            <p:nvPr/>
          </p:nvCxnSpPr>
          <p:spPr>
            <a:xfrm>
              <a:off x="4997866" y="4636093"/>
              <a:ext cx="0" cy="293999"/>
            </a:xfrm>
            <a:prstGeom prst="line">
              <a:avLst/>
            </a:prstGeom>
            <a:ln w="28575">
              <a:solidFill>
                <a:srgbClr val="02481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A43B064-D7B9-CD41-BCA8-388D609FE8CB}"/>
                </a:ext>
              </a:extLst>
            </p:cNvPr>
            <p:cNvCxnSpPr>
              <a:cxnSpLocks/>
            </p:cNvCxnSpPr>
            <p:nvPr/>
          </p:nvCxnSpPr>
          <p:spPr>
            <a:xfrm rot="8100000">
              <a:off x="8276394" y="4032189"/>
              <a:ext cx="0" cy="293999"/>
            </a:xfrm>
            <a:prstGeom prst="line">
              <a:avLst/>
            </a:prstGeom>
            <a:ln w="28575">
              <a:solidFill>
                <a:srgbClr val="02481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8" name="Picture 17" descr="Logo&#10;&#10;Description automatically generated">
            <a:extLst>
              <a:ext uri="{FF2B5EF4-FFF2-40B4-BE49-F238E27FC236}">
                <a16:creationId xmlns:a16="http://schemas.microsoft.com/office/drawing/2014/main" id="{33CD8C0A-57DF-CA4B-8408-E3DEECDDEF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69137" y="2218803"/>
            <a:ext cx="1132742" cy="38186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02F34CA-487C-0145-ACD8-D710FB42FC60}"/>
              </a:ext>
            </a:extLst>
          </p:cNvPr>
          <p:cNvSpPr txBox="1"/>
          <p:nvPr/>
        </p:nvSpPr>
        <p:spPr>
          <a:xfrm>
            <a:off x="2023460" y="4887822"/>
            <a:ext cx="229421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/>
              <a:t>Front. Phys., 29 September 2020;  DOI: 10.3389/fphy.2020.567738</a:t>
            </a:r>
          </a:p>
        </p:txBody>
      </p:sp>
    </p:spTree>
    <p:extLst>
      <p:ext uri="{BB962C8B-B14F-4D97-AF65-F5344CB8AC3E}">
        <p14:creationId xmlns:p14="http://schemas.microsoft.com/office/powerpoint/2010/main" val="2354955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A70A0-1758-D842-8A5A-17FA39C49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Particle source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F259B1-9CA2-4744-9E3F-CB9322A88C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879298"/>
            <a:ext cx="9144000" cy="226420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Extraction energy:</a:t>
            </a:r>
          </a:p>
          <a:p>
            <a:pPr lvl="1"/>
            <a:r>
              <a:rPr lang="en-US" dirty="0"/>
              <a:t>30—80 keV</a:t>
            </a:r>
          </a:p>
          <a:p>
            <a:pPr lvl="2"/>
            <a:r>
              <a:rPr lang="en-US" dirty="0"/>
              <a:t>Limited by extraction voltage</a:t>
            </a:r>
          </a:p>
          <a:p>
            <a:r>
              <a:rPr lang="en-US" dirty="0"/>
              <a:t>Instantaneous flux (current or dose):</a:t>
            </a:r>
          </a:p>
          <a:p>
            <a:pPr lvl="1"/>
            <a:r>
              <a:rPr lang="en-US" dirty="0"/>
              <a:t>Determined by acceptance of first accelerator structure</a:t>
            </a:r>
          </a:p>
          <a:p>
            <a:pPr lvl="2"/>
            <a:r>
              <a:rPr lang="en-US" dirty="0"/>
              <a:t>Limited by mutual repulsion of protons (ions) … “space-charge effect”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C82565-DC89-754F-812C-D881C7FC0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4B4018-0731-3349-B40F-91DC5A3D43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19" t="4377" r="13497" b="5161"/>
          <a:stretch/>
        </p:blipFill>
        <p:spPr>
          <a:xfrm>
            <a:off x="34023" y="147431"/>
            <a:ext cx="4321073" cy="263687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4AE23F9-238C-D647-98BA-33B3D72929C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88" t="3875" r="1127" b="6062"/>
          <a:stretch/>
        </p:blipFill>
        <p:spPr>
          <a:xfrm>
            <a:off x="4061637" y="901641"/>
            <a:ext cx="5048340" cy="263970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59F66AF-D8AE-6942-BD93-91D93F61B958}"/>
              </a:ext>
            </a:extLst>
          </p:cNvPr>
          <p:cNvSpPr txBox="1"/>
          <p:nvPr/>
        </p:nvSpPr>
        <p:spPr>
          <a:xfrm>
            <a:off x="3720838" y="112467"/>
            <a:ext cx="6815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S. Laurie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2FC74D-41F6-084F-A620-FF94C2E69FFC}"/>
              </a:ext>
            </a:extLst>
          </p:cNvPr>
          <p:cNvSpPr txBox="1"/>
          <p:nvPr/>
        </p:nvSpPr>
        <p:spPr>
          <a:xfrm>
            <a:off x="8416733" y="891521"/>
            <a:ext cx="6815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S. Laurie</a:t>
            </a:r>
          </a:p>
        </p:txBody>
      </p:sp>
    </p:spTree>
    <p:extLst>
      <p:ext uri="{BB962C8B-B14F-4D97-AF65-F5344CB8AC3E}">
        <p14:creationId xmlns:p14="http://schemas.microsoft.com/office/powerpoint/2010/main" val="2359870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7A393-EC44-D244-AD61-592B46326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Beam delivery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B638965-8CB4-E94C-AD1A-7BBA5CD524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926619"/>
            <a:ext cx="2133600" cy="1382233"/>
          </a:xfrm>
        </p:spPr>
        <p:txBody>
          <a:bodyPr>
            <a:normAutofit fontScale="92500"/>
          </a:bodyPr>
          <a:lstStyle/>
          <a:p>
            <a:pPr marL="134938" indent="-122238">
              <a:buNone/>
            </a:pPr>
            <a:r>
              <a:rPr lang="en-US" sz="1400" dirty="0"/>
              <a:t>PSI gantry</a:t>
            </a:r>
          </a:p>
          <a:p>
            <a:pPr marL="134938" lvl="1" indent="-122238"/>
            <a:r>
              <a:rPr lang="en-US" sz="1200" dirty="0"/>
              <a:t>Engineering tour de force!</a:t>
            </a:r>
          </a:p>
          <a:p>
            <a:pPr marL="134938" lvl="1" indent="-122238"/>
            <a:r>
              <a:rPr lang="en-US" sz="1200" dirty="0"/>
              <a:t>360-degree irradiation</a:t>
            </a:r>
          </a:p>
          <a:p>
            <a:pPr marL="134938" lvl="1" indent="-122238"/>
            <a:endParaRPr lang="en-US" sz="1200" dirty="0"/>
          </a:p>
          <a:p>
            <a:pPr marL="134938" lvl="1" indent="-122238"/>
            <a:r>
              <a:rPr lang="en-US" sz="1200" dirty="0"/>
              <a:t>At a price:</a:t>
            </a:r>
            <a:br>
              <a:rPr lang="en-US" sz="1200" dirty="0"/>
            </a:br>
            <a:r>
              <a:rPr lang="en-US" sz="1200" dirty="0"/>
              <a:t>Size,  complexity, maintenance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995701-C66B-DC42-9DE4-10CD14FA1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C8416F60-22C9-374E-B799-BBFB85F14D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9918" y="651796"/>
            <a:ext cx="6941865" cy="430806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6BEF9A5-5B09-0B44-AEDC-E6AB85CEC06F}"/>
              </a:ext>
            </a:extLst>
          </p:cNvPr>
          <p:cNvSpPr txBox="1"/>
          <p:nvPr/>
        </p:nvSpPr>
        <p:spPr>
          <a:xfrm>
            <a:off x="2077701" y="4698254"/>
            <a:ext cx="692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H. Owen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13EC33-B8CA-FB41-9880-13F97D326EE8}"/>
              </a:ext>
            </a:extLst>
          </p:cNvPr>
          <p:cNvSpPr txBox="1"/>
          <p:nvPr/>
        </p:nvSpPr>
        <p:spPr>
          <a:xfrm>
            <a:off x="7481068" y="783193"/>
            <a:ext cx="14634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PSI gantry</a:t>
            </a:r>
          </a:p>
        </p:txBody>
      </p:sp>
    </p:spTree>
    <p:extLst>
      <p:ext uri="{BB962C8B-B14F-4D97-AF65-F5344CB8AC3E}">
        <p14:creationId xmlns:p14="http://schemas.microsoft.com/office/powerpoint/2010/main" val="1086331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8B225-90D7-694C-B7BC-9AF8C0F68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Laser-driven sources are disruptive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BB70F8-A5F0-6A40-AC93-CA3298B3AA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71" y="1186593"/>
            <a:ext cx="9144000" cy="31429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i="1" dirty="0">
                <a:solidFill>
                  <a:schemeClr val="bg1">
                    <a:lumMod val="50000"/>
                  </a:schemeClr>
                </a:solidFill>
              </a:rPr>
              <a:t>Laser-driven sources have the potential to:</a:t>
            </a:r>
          </a:p>
          <a:p>
            <a:pPr marL="0" indent="0">
              <a:buNone/>
            </a:pPr>
            <a:r>
              <a:rPr lang="en-US" sz="1800" dirty="0"/>
              <a:t>		</a:t>
            </a:r>
          </a:p>
          <a:p>
            <a:r>
              <a:rPr lang="en-US" sz="1800" dirty="0"/>
              <a:t>Create the capability to deliver particle-beam therapy in completely new regimens</a:t>
            </a:r>
          </a:p>
          <a:p>
            <a:pPr lvl="1"/>
            <a:r>
              <a:rPr lang="en-US" sz="1600" dirty="0"/>
              <a:t>Flexibility!</a:t>
            </a:r>
          </a:p>
          <a:p>
            <a:pPr lvl="2"/>
            <a:r>
              <a:rPr lang="en-US" sz="1400" dirty="0"/>
              <a:t>Combine a variety of ion species in a single treatment fraction, exploiting ultra-high dose rates in novel spatial- and spectral-fractionation schemes</a:t>
            </a:r>
          </a:p>
          <a:p>
            <a:pPr lvl="3"/>
            <a:endParaRPr lang="en-US" sz="600" dirty="0"/>
          </a:p>
          <a:p>
            <a:r>
              <a:rPr lang="en-US" sz="1800" dirty="0"/>
              <a:t>Make "best in class" treatments available to the many</a:t>
            </a:r>
          </a:p>
          <a:p>
            <a:pPr lvl="1"/>
            <a:r>
              <a:rPr lang="en-US" sz="1600" dirty="0"/>
              <a:t>Automated, triggerable system → remove requirement for large gantry: </a:t>
            </a:r>
          </a:p>
          <a:p>
            <a:pPr lvl="2"/>
            <a:r>
              <a:rPr lang="en-US" sz="1400" dirty="0"/>
              <a:t>System incorporating dose-deposition imaging in fast feedback-and-control system; track movement, deliver dose at optimum tissue alignment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380AEE-FA33-F74C-8F9D-27364D1FC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5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92235-149A-8D41-A753-4976DFE01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Sheath acceleration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6D8152-82E0-6440-94F2-F4B32C6AD1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2457" y="563098"/>
            <a:ext cx="5923048" cy="4580401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Laser incident on foil target:</a:t>
            </a:r>
          </a:p>
          <a:p>
            <a:pPr lvl="1"/>
            <a:r>
              <a:rPr lang="en-US" dirty="0"/>
              <a:t>Drives electrons from material</a:t>
            </a:r>
          </a:p>
          <a:p>
            <a:pPr lvl="1"/>
            <a:r>
              <a:rPr lang="en-US" dirty="0"/>
              <a:t>Creates enormous electric field</a:t>
            </a:r>
          </a:p>
          <a:p>
            <a:endParaRPr lang="en-US" dirty="0"/>
          </a:p>
          <a:p>
            <a:r>
              <a:rPr lang="en-US" dirty="0"/>
              <a:t>Field accelerates protons/ions</a:t>
            </a:r>
          </a:p>
          <a:p>
            <a:pPr lvl="1"/>
            <a:r>
              <a:rPr lang="en-US" dirty="0"/>
              <a:t>Dependent on nature of target</a:t>
            </a:r>
          </a:p>
          <a:p>
            <a:endParaRPr lang="en-US" dirty="0"/>
          </a:p>
          <a:p>
            <a:r>
              <a:rPr lang="en-US" dirty="0"/>
              <a:t>Active development:</a:t>
            </a:r>
          </a:p>
          <a:p>
            <a:pPr lvl="1"/>
            <a:r>
              <a:rPr lang="en-US" dirty="0"/>
              <a:t>Laser: power and rep. rate</a:t>
            </a:r>
          </a:p>
          <a:p>
            <a:pPr lvl="1"/>
            <a:r>
              <a:rPr lang="en-US" dirty="0"/>
              <a:t>Target material, transport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D2CE18-1A9A-FB49-969C-D8C02DE92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3EE327-8635-2948-AC8E-817BB6257C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41" y="225001"/>
            <a:ext cx="2951462" cy="240376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E6F7733-B880-0F42-AD97-2F0B166EC0A6}"/>
              </a:ext>
            </a:extLst>
          </p:cNvPr>
          <p:cNvSpPr txBox="1"/>
          <p:nvPr/>
        </p:nvSpPr>
        <p:spPr>
          <a:xfrm>
            <a:off x="42537" y="2622466"/>
            <a:ext cx="30904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err="1">
                <a:solidFill>
                  <a:schemeClr val="bg1"/>
                </a:solidFill>
              </a:rPr>
              <a:t>Schwoerer</a:t>
            </a:r>
            <a:r>
              <a:rPr lang="en-GB" sz="1200" b="1">
                <a:solidFill>
                  <a:schemeClr val="bg1"/>
                </a:solidFill>
              </a:rPr>
              <a:t>, H. et al., 2006; Nature, 439(7075).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1F8849-721F-3540-B4B6-7542367046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41" y="2937404"/>
            <a:ext cx="2944042" cy="2118689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007599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444AC-21C5-3245-9706-EAA8301EA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Advances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55E6AD-4731-1045-98B8-E8B1328950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495985"/>
            <a:ext cx="9144000" cy="1647514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Ultrathin foil irradiated by "long", linearly-</a:t>
            </a:r>
            <a:r>
              <a:rPr lang="en-US" dirty="0" err="1"/>
              <a:t>polarised</a:t>
            </a:r>
            <a:r>
              <a:rPr lang="en-US" dirty="0"/>
              <a:t> laser pulse</a:t>
            </a:r>
          </a:p>
          <a:p>
            <a:pPr lvl="2"/>
            <a:endParaRPr lang="en-US" dirty="0"/>
          </a:p>
          <a:p>
            <a:r>
              <a:rPr lang="en-US" dirty="0"/>
              <a:t>Mechanism:</a:t>
            </a:r>
          </a:p>
          <a:p>
            <a:pPr lvl="1"/>
            <a:r>
              <a:rPr lang="en-US" dirty="0"/>
              <a:t>Radiation-pressure/target-normal sheath acceleration</a:t>
            </a:r>
          </a:p>
          <a:p>
            <a:pPr lvl="1"/>
            <a:r>
              <a:rPr lang="en-US" dirty="0"/>
              <a:t>High-energies confined to narrow angular range by radiation-induced transparency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01B59D-BFE1-BF4E-98F0-A6B16A23A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C5D0A67D-6A22-004F-B1C3-46EC5C030A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52" y="563098"/>
            <a:ext cx="4491194" cy="253490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 descr="Chart, scatter chart&#10;&#10;Description automatically generated">
            <a:extLst>
              <a:ext uri="{FF2B5EF4-FFF2-40B4-BE49-F238E27FC236}">
                <a16:creationId xmlns:a16="http://schemas.microsoft.com/office/drawing/2014/main" id="{C7E362E6-5DC8-464F-BF60-266ADC4373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7823" y="821959"/>
            <a:ext cx="4552210" cy="210539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97F8E98-3A51-0F45-B69C-EAA079208E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0"/>
            <a:ext cx="3636807" cy="3870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86ABF6A-A711-6B4D-95C2-FA6673AA5DBC}"/>
              </a:ext>
            </a:extLst>
          </p:cNvPr>
          <p:cNvSpPr txBox="1"/>
          <p:nvPr/>
        </p:nvSpPr>
        <p:spPr>
          <a:xfrm>
            <a:off x="1898355" y="92673"/>
            <a:ext cx="17762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75"/>
            <a:r>
              <a:rPr lang="en-US" sz="600" b="1" dirty="0"/>
              <a:t>(2018)9:724       DOI: 10.1038/s41467-018-03063-9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09A41F-EF3E-2644-BFFF-43609E7B362A}"/>
              </a:ext>
            </a:extLst>
          </p:cNvPr>
          <p:cNvSpPr txBox="1"/>
          <p:nvPr/>
        </p:nvSpPr>
        <p:spPr>
          <a:xfrm>
            <a:off x="106326" y="1083051"/>
            <a:ext cx="4748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/>
              <a:t>Vulcan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CD68E5E-B7D3-C94A-A66E-FAF9E9D06D23}"/>
              </a:ext>
            </a:extLst>
          </p:cNvPr>
          <p:cNvSpPr txBox="1"/>
          <p:nvPr/>
        </p:nvSpPr>
        <p:spPr>
          <a:xfrm>
            <a:off x="3208644" y="1874657"/>
            <a:ext cx="12586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b="1" dirty="0"/>
              <a:t>Production: </a:t>
            </a:r>
            <a:r>
              <a:rPr lang="en-US" sz="800" b="1" baseline="30000" dirty="0"/>
              <a:t>63</a:t>
            </a:r>
            <a:r>
              <a:rPr lang="en-US" sz="800" b="1" dirty="0"/>
              <a:t>Cu(</a:t>
            </a:r>
            <a:r>
              <a:rPr lang="en-US" sz="800" b="1" dirty="0" err="1"/>
              <a:t>p,n</a:t>
            </a:r>
            <a:r>
              <a:rPr lang="en-US" sz="800" b="1" dirty="0"/>
              <a:t>)</a:t>
            </a:r>
            <a:r>
              <a:rPr lang="en-US" sz="800" b="1" baseline="30000" dirty="0"/>
              <a:t>63</a:t>
            </a:r>
            <a:r>
              <a:rPr lang="en-US" sz="800" b="1" dirty="0"/>
              <a:t>Zn</a:t>
            </a:r>
          </a:p>
          <a:p>
            <a:pPr algn="r"/>
            <a:r>
              <a:rPr lang="en-US" sz="800" b="1" baseline="30000" dirty="0"/>
              <a:t>63</a:t>
            </a:r>
            <a:r>
              <a:rPr lang="en-US" sz="800" b="1" dirty="0"/>
              <a:t>Zn – </a:t>
            </a:r>
            <a:r>
              <a:rPr lang="en-US" sz="800" b="1" dirty="0" err="1">
                <a:latin typeface="Symbol" pitchFamily="2" charset="2"/>
              </a:rPr>
              <a:t>b</a:t>
            </a:r>
            <a:r>
              <a:rPr lang="en-US" sz="800" b="1" baseline="30000" dirty="0" err="1"/>
              <a:t>+</a:t>
            </a:r>
            <a:r>
              <a:rPr lang="en-US" sz="800" b="1" dirty="0" err="1"/>
              <a:t>decay</a:t>
            </a:r>
            <a:endParaRPr lang="en-US" sz="800" b="1" dirty="0"/>
          </a:p>
        </p:txBody>
      </p:sp>
    </p:spTree>
    <p:extLst>
      <p:ext uri="{BB962C8B-B14F-4D97-AF65-F5344CB8AC3E}">
        <p14:creationId xmlns:p14="http://schemas.microsoft.com/office/powerpoint/2010/main" val="2003804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24249-DA3E-7245-B310-2E2CFEDED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Advantages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E5186-3356-1B43-8985-4121A3E0AF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Protons (and ions) produced at “high energy”:</a:t>
            </a:r>
          </a:p>
          <a:p>
            <a:pPr lvl="1"/>
            <a:r>
              <a:rPr lang="en-US" dirty="0"/>
              <a:t>e.g. 15 MeV </a:t>
            </a:r>
            <a:r>
              <a:rPr lang="en-US" sz="1800" dirty="0">
                <a:sym typeface="Wingdings" pitchFamily="2" charset="2"/>
              </a:rPr>
              <a:t></a:t>
            </a:r>
            <a:r>
              <a:rPr lang="en-US" dirty="0"/>
              <a:t> 250 times energy of conventional proton source</a:t>
            </a:r>
          </a:p>
          <a:p>
            <a:pPr lvl="2"/>
            <a:r>
              <a:rPr lang="en-US" dirty="0"/>
              <a:t>High energy substantially reduced impact of space charge</a:t>
            </a:r>
          </a:p>
          <a:p>
            <a:pPr lvl="3"/>
            <a:r>
              <a:rPr lang="en-US" dirty="0"/>
              <a:t>Allows evasion of instantaneous dose-rate limitation of today’s sources</a:t>
            </a:r>
          </a:p>
          <a:p>
            <a:endParaRPr lang="en-US" dirty="0"/>
          </a:p>
          <a:p>
            <a:r>
              <a:rPr lang="en-US" dirty="0"/>
              <a:t>Pulsed operation “natural”:</a:t>
            </a:r>
          </a:p>
          <a:p>
            <a:pPr lvl="1"/>
            <a:r>
              <a:rPr lang="en-US" dirty="0"/>
              <a:t>Discharge sources are DC; accelerator imposes time structure</a:t>
            </a:r>
          </a:p>
          <a:p>
            <a:pPr lvl="1"/>
            <a:r>
              <a:rPr lang="en-US" dirty="0"/>
              <a:t>Pulsed operation determined by laser:</a:t>
            </a:r>
          </a:p>
          <a:p>
            <a:pPr lvl="2"/>
            <a:r>
              <a:rPr lang="en-US" dirty="0"/>
              <a:t>A triggerable, “on demand”, source</a:t>
            </a:r>
          </a:p>
          <a:p>
            <a:endParaRPr lang="en-US" dirty="0"/>
          </a:p>
          <a:p>
            <a:r>
              <a:rPr lang="en-US" dirty="0"/>
              <a:t>Critical issues:</a:t>
            </a:r>
          </a:p>
          <a:p>
            <a:pPr lvl="1"/>
            <a:r>
              <a:rPr lang="en-US" dirty="0"/>
              <a:t>Efficient capture of divergent, high-energy ion flux</a:t>
            </a:r>
          </a:p>
          <a:p>
            <a:pPr lvl="1"/>
            <a:r>
              <a:rPr lang="en-US" dirty="0"/>
              <a:t>Transformation of captured flux into useful beam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5D220F-4C71-9447-AC10-402AFF0BD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900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E507E-96D1-4448-93B8-1D6F96792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ELIMAIA-ELIMED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9612B3-B525-4F4D-850B-BD0837E2E2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849053"/>
            <a:ext cx="4776145" cy="19355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Extreme Light Infrastructure, Prague, Czech Republic:</a:t>
            </a:r>
          </a:p>
          <a:p>
            <a:pPr marL="0" indent="0">
              <a:buNone/>
            </a:pP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  <a:p>
            <a:pPr marL="177800" indent="-177800"/>
            <a:r>
              <a:rPr lang="en-US" sz="1400" dirty="0"/>
              <a:t>ELI Multidisciplinary Applications of laser-Ion Acceleration (ELIMAIA)</a:t>
            </a:r>
          </a:p>
          <a:p>
            <a:pPr marL="403225" lvl="1" indent="-166688"/>
            <a:r>
              <a:rPr lang="en-US" sz="1200" dirty="0"/>
              <a:t>ELI </a:t>
            </a:r>
            <a:r>
              <a:rPr lang="en-US" sz="1200" dirty="0" err="1"/>
              <a:t>MEDical</a:t>
            </a:r>
            <a:r>
              <a:rPr lang="en-US" sz="1200" dirty="0"/>
              <a:t> and multidisciplinary applications (ELIMED)</a:t>
            </a:r>
          </a:p>
          <a:p>
            <a:pPr marL="623888" lvl="2" indent="-153988"/>
            <a:r>
              <a:rPr lang="en-US" sz="1100" dirty="0"/>
              <a:t>ELIMAIA section dedicated to ion focusing, selection, characterization, and irradiation</a:t>
            </a:r>
          </a:p>
          <a:p>
            <a:pPr marL="403225" lvl="1" indent="-166688"/>
            <a:r>
              <a:rPr lang="en-US" sz="1200" dirty="0"/>
              <a:t>Proton energies from 5 to 250 MeV transported to in-air section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881735-DC11-9D4F-B929-16AE1F7B1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4C0DDA-8888-E64C-89FB-7DC4CB96D0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71" y="19169"/>
            <a:ext cx="4686300" cy="26416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08C8AF7-F159-E040-A574-36618EC82C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5842" y="1160456"/>
            <a:ext cx="4360622" cy="150031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D8F80A5-4D43-4649-9DCB-2A914E81A7E6}"/>
              </a:ext>
            </a:extLst>
          </p:cNvPr>
          <p:cNvSpPr txBox="1"/>
          <p:nvPr/>
        </p:nvSpPr>
        <p:spPr>
          <a:xfrm>
            <a:off x="4633514" y="541285"/>
            <a:ext cx="448071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>
                <a:solidFill>
                  <a:schemeClr val="bg1"/>
                </a:solidFill>
              </a:rPr>
              <a:t>Quantum Beam Sci. 2018, 2, 8; doi:10.3390/qubs2020008</a:t>
            </a:r>
          </a:p>
          <a:p>
            <a:pPr algn="r"/>
            <a:r>
              <a:rPr lang="en-US" sz="1100" b="1" dirty="0">
                <a:solidFill>
                  <a:schemeClr val="bg1"/>
                </a:solidFill>
              </a:rPr>
              <a:t>Frontiers in Phys. Med. Phys. &amp; </a:t>
            </a:r>
            <a:r>
              <a:rPr lang="en-US" sz="1100" b="1" dirty="0" err="1">
                <a:solidFill>
                  <a:schemeClr val="bg1"/>
                </a:solidFill>
              </a:rPr>
              <a:t>Imag</a:t>
            </a:r>
            <a:r>
              <a:rPr lang="en-US" sz="1100" b="1" dirty="0">
                <a:solidFill>
                  <a:schemeClr val="bg1"/>
                </a:solidFill>
              </a:rPr>
              <a:t>. – </a:t>
            </a:r>
            <a:r>
              <a:rPr lang="en-US" sz="1100" b="1" dirty="0" err="1">
                <a:solidFill>
                  <a:schemeClr val="bg1"/>
                </a:solidFill>
              </a:rPr>
              <a:t>doi</a:t>
            </a:r>
            <a:r>
              <a:rPr lang="en-US" sz="1100" b="1" dirty="0">
                <a:solidFill>
                  <a:schemeClr val="bg1"/>
                </a:solidFill>
              </a:rPr>
              <a:t>: 10.3389/fphy.2020.564907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727A11E-0562-9F4E-8171-2DA7CFF144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5842" y="2688444"/>
            <a:ext cx="4360622" cy="2177897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0094446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D678E-EE6B-3E4A-93B8-33A8C2B7D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Many initiatives in Americas, Europe, Asia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20D869-8BFE-AB44-B59D-5CAD00080F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dirty="0"/>
              <a:t>Applications in biological research, ambition to push toward clinical application …</a:t>
            </a:r>
          </a:p>
          <a:p>
            <a:pPr lvl="4"/>
            <a:endParaRPr lang="en-US" sz="1300" dirty="0"/>
          </a:p>
          <a:p>
            <a:pPr marL="457200" lvl="1" indent="0">
              <a:buNone/>
            </a:pPr>
            <a:r>
              <a:rPr lang="en-US" dirty="0"/>
              <a:t>Phys Lett A. (2002) 299:240–7. </a:t>
            </a:r>
            <a:r>
              <a:rPr lang="en-US" dirty="0" err="1"/>
              <a:t>doi</a:t>
            </a:r>
            <a:r>
              <a:rPr lang="en-US" dirty="0"/>
              <a:t>: 10.1016/S0375-9601(02)00521-2</a:t>
            </a:r>
          </a:p>
          <a:p>
            <a:pPr marL="457200" lvl="1" indent="0">
              <a:buNone/>
            </a:pPr>
            <a:r>
              <a:rPr lang="en-US" dirty="0"/>
              <a:t>Med Phys. (2003) 30:1660–70. </a:t>
            </a:r>
            <a:r>
              <a:rPr lang="en-US" dirty="0" err="1"/>
              <a:t>doi</a:t>
            </a:r>
            <a:r>
              <a:rPr lang="en-US" dirty="0"/>
              <a:t>: 10.1118/1.1586268</a:t>
            </a:r>
          </a:p>
          <a:p>
            <a:pPr marL="457200" lvl="1" indent="0">
              <a:buNone/>
            </a:pPr>
            <a:r>
              <a:rPr lang="en-US" dirty="0"/>
              <a:t>Med Phys. (2004) 31:1587–92. </a:t>
            </a:r>
            <a:r>
              <a:rPr lang="en-US" dirty="0" err="1"/>
              <a:t>doi</a:t>
            </a:r>
            <a:r>
              <a:rPr lang="en-US" dirty="0"/>
              <a:t>: 10.1118/1.1747751</a:t>
            </a:r>
          </a:p>
          <a:p>
            <a:pPr marL="457200" lvl="1" indent="0">
              <a:buNone/>
            </a:pPr>
            <a:r>
              <a:rPr lang="en-US" dirty="0"/>
              <a:t>Science. (2003) 300:1107–111</a:t>
            </a:r>
          </a:p>
          <a:p>
            <a:pPr marL="457200" lvl="1" indent="0">
              <a:buNone/>
            </a:pPr>
            <a:r>
              <a:rPr lang="en-US" dirty="0"/>
              <a:t>New J Phys. (2010) 12:85003. </a:t>
            </a:r>
            <a:r>
              <a:rPr lang="en-US" dirty="0" err="1"/>
              <a:t>doi</a:t>
            </a:r>
            <a:r>
              <a:rPr lang="en-US" dirty="0"/>
              <a:t>: 10.1088/1367-2630/12/8/085003</a:t>
            </a:r>
          </a:p>
          <a:p>
            <a:pPr marL="457200" lvl="1" indent="0">
              <a:buNone/>
            </a:pPr>
            <a:r>
              <a:rPr lang="en-US" dirty="0"/>
              <a:t>Phys Med Biol. (2011) 56:6969–82. </a:t>
            </a:r>
            <a:r>
              <a:rPr lang="en-US" dirty="0" err="1"/>
              <a:t>doi</a:t>
            </a:r>
            <a:r>
              <a:rPr lang="en-US" dirty="0"/>
              <a:t>: 10.1088/0031-9155/56/21/013</a:t>
            </a:r>
          </a:p>
          <a:p>
            <a:pPr marL="457200" lvl="1" indent="0">
              <a:buNone/>
            </a:pPr>
            <a:r>
              <a:rPr lang="en-US" dirty="0"/>
              <a:t>Appl Phys Lett. (2011) 98:053701. </a:t>
            </a:r>
            <a:r>
              <a:rPr lang="en-US" dirty="0" err="1"/>
              <a:t>doi</a:t>
            </a:r>
            <a:r>
              <a:rPr lang="en-US" dirty="0"/>
              <a:t>: 10.1063/1.3551623</a:t>
            </a:r>
          </a:p>
          <a:p>
            <a:pPr marL="457200" lvl="1" indent="0">
              <a:buNone/>
            </a:pPr>
            <a:r>
              <a:rPr lang="en-US" dirty="0"/>
              <a:t>Appl Phys Lett. (2012) 101:243701. </a:t>
            </a:r>
            <a:r>
              <a:rPr lang="en-US" dirty="0" err="1"/>
              <a:t>doi</a:t>
            </a:r>
            <a:r>
              <a:rPr lang="en-US" dirty="0"/>
              <a:t>: 10.1063/1.4769372</a:t>
            </a:r>
          </a:p>
          <a:p>
            <a:pPr marL="457200" lvl="1" indent="0">
              <a:buNone/>
            </a:pPr>
            <a:r>
              <a:rPr lang="en-US" dirty="0"/>
              <a:t>AIP Adv. (2012) 2:011209. </a:t>
            </a:r>
            <a:r>
              <a:rPr lang="en-US" dirty="0" err="1"/>
              <a:t>doi</a:t>
            </a:r>
            <a:r>
              <a:rPr lang="en-US" dirty="0"/>
              <a:t>: 10.1063/1.3699063</a:t>
            </a:r>
          </a:p>
          <a:p>
            <a:pPr marL="457200" lvl="1" indent="0">
              <a:buNone/>
            </a:pPr>
            <a:r>
              <a:rPr lang="en-US" dirty="0"/>
              <a:t>Appl Phys B. (2013) 110:437–44. </a:t>
            </a:r>
            <a:r>
              <a:rPr lang="en-US" dirty="0" err="1"/>
              <a:t>doi</a:t>
            </a:r>
            <a:r>
              <a:rPr lang="en-US" dirty="0"/>
              <a:t>: 10.1007/s00340-012-5275-3</a:t>
            </a:r>
          </a:p>
          <a:p>
            <a:pPr marL="457200" lvl="1" indent="0">
              <a:buNone/>
            </a:pPr>
            <a:r>
              <a:rPr lang="en-US" dirty="0"/>
              <a:t>Appl Phys B. (2014) 117:41–52. </a:t>
            </a:r>
            <a:r>
              <a:rPr lang="en-US" dirty="0" err="1"/>
              <a:t>doi</a:t>
            </a:r>
            <a:r>
              <a:rPr lang="en-US" dirty="0"/>
              <a:t>: 10.1007/s00340-014-5796-z</a:t>
            </a:r>
          </a:p>
          <a:p>
            <a:pPr marL="457200" lvl="1" indent="0">
              <a:buNone/>
            </a:pPr>
            <a:r>
              <a:rPr lang="en-US" dirty="0" err="1"/>
              <a:t>Radiat</a:t>
            </a:r>
            <a:r>
              <a:rPr lang="en-US" dirty="0"/>
              <a:t> Res. (2014) 181:177–83. </a:t>
            </a:r>
            <a:r>
              <a:rPr lang="en-US" dirty="0" err="1"/>
              <a:t>doi</a:t>
            </a:r>
            <a:r>
              <a:rPr lang="en-US" dirty="0"/>
              <a:t>: 10.1667/RR13464.1</a:t>
            </a:r>
          </a:p>
          <a:p>
            <a:pPr marL="457200" lvl="1" indent="0">
              <a:buNone/>
            </a:pPr>
            <a:r>
              <a:rPr lang="en-US" dirty="0"/>
              <a:t>Phys Rev </a:t>
            </a:r>
            <a:r>
              <a:rPr lang="en-US" dirty="0" err="1"/>
              <a:t>Acceler</a:t>
            </a:r>
            <a:r>
              <a:rPr lang="en-US" dirty="0"/>
              <a:t> Beams. (2017) 20:1–10. </a:t>
            </a:r>
            <a:r>
              <a:rPr lang="en-US" dirty="0" err="1"/>
              <a:t>doi</a:t>
            </a:r>
            <a:r>
              <a:rPr lang="en-US" dirty="0"/>
              <a:t>: 10.1103/PhysRevAccelBeams.20.032801</a:t>
            </a:r>
          </a:p>
          <a:p>
            <a:pPr marL="457200" lvl="1" indent="0">
              <a:buNone/>
            </a:pPr>
            <a:r>
              <a:rPr lang="en-US" dirty="0"/>
              <a:t>J </a:t>
            </a:r>
            <a:r>
              <a:rPr lang="en-US" dirty="0" err="1"/>
              <a:t>Instrum</a:t>
            </a:r>
            <a:r>
              <a:rPr lang="en-US" dirty="0"/>
              <a:t>. (2017) 12:C03084. </a:t>
            </a:r>
            <a:r>
              <a:rPr lang="en-US" dirty="0" err="1"/>
              <a:t>doi</a:t>
            </a:r>
            <a:r>
              <a:rPr lang="en-US" dirty="0"/>
              <a:t>: 10.1088/1748-0221/12/03/C03084</a:t>
            </a:r>
          </a:p>
          <a:p>
            <a:pPr marL="457200" lvl="1" indent="0">
              <a:buNone/>
            </a:pPr>
            <a:r>
              <a:rPr lang="en-US" dirty="0"/>
              <a:t>A-SAIL Project. (2020). Available online at: https://</a:t>
            </a:r>
            <a:r>
              <a:rPr lang="en-US" dirty="0" err="1"/>
              <a:t>www.qub.ac.uk</a:t>
            </a:r>
            <a:r>
              <a:rPr lang="en-US" dirty="0"/>
              <a:t>/research-</a:t>
            </a:r>
            <a:r>
              <a:rPr lang="en-US" dirty="0" err="1"/>
              <a:t>centres</a:t>
            </a:r>
            <a:r>
              <a:rPr lang="en-US" dirty="0"/>
              <a:t>/A-</a:t>
            </a:r>
            <a:r>
              <a:rPr lang="en-US" dirty="0" err="1"/>
              <a:t>SAILProject</a:t>
            </a:r>
            <a:r>
              <a:rPr lang="en-US" dirty="0"/>
              <a:t>/</a:t>
            </a:r>
          </a:p>
          <a:p>
            <a:pPr marL="457200" lvl="1" indent="0">
              <a:buNone/>
            </a:pPr>
            <a:r>
              <a:rPr lang="en-US" dirty="0"/>
              <a:t>Vol. 8779. Prague: International Society for Optics and Photonics. SPIE (2013). p. 216–25.</a:t>
            </a:r>
          </a:p>
          <a:p>
            <a:pPr marL="457200" lvl="1" indent="0">
              <a:buNone/>
            </a:pPr>
            <a:r>
              <a:rPr lang="en-US" dirty="0"/>
              <a:t>Vol. 11036. International Society for Optics and Photonics. SPIE (2019). p. 93–103.</a:t>
            </a:r>
          </a:p>
          <a:p>
            <a:pPr marL="457200" lvl="1" indent="0">
              <a:buNone/>
            </a:pPr>
            <a:r>
              <a:rPr lang="en-US" dirty="0"/>
              <a:t>Nuovo Cim C. (2020) 43:15. </a:t>
            </a:r>
            <a:r>
              <a:rPr lang="en-US" dirty="0" err="1"/>
              <a:t>doi</a:t>
            </a:r>
            <a:r>
              <a:rPr lang="en-US" dirty="0"/>
              <a:t>: 10.1393/</a:t>
            </a:r>
            <a:r>
              <a:rPr lang="en-US" dirty="0" err="1"/>
              <a:t>ncc</a:t>
            </a:r>
            <a:r>
              <a:rPr lang="en-US" dirty="0"/>
              <a:t>/i2020-20015-6</a:t>
            </a:r>
          </a:p>
          <a:p>
            <a:pPr marL="457200" lvl="1" indent="0">
              <a:buNone/>
            </a:pPr>
            <a:r>
              <a:rPr lang="en-US" dirty="0"/>
              <a:t>10th International Particle Accelerator Conference. Melbourne, VIC (2019). p. TUPTS005.</a:t>
            </a:r>
          </a:p>
          <a:p>
            <a:pPr marL="457200" lvl="1" indent="0">
              <a:buNone/>
            </a:pPr>
            <a:r>
              <a:rPr lang="en-US" sz="1900" dirty="0"/>
              <a:t>			</a:t>
            </a:r>
          </a:p>
          <a:p>
            <a:pPr marL="0" lvl="0" indent="0">
              <a:buNone/>
            </a:pPr>
            <a:r>
              <a:rPr lang="en-US" sz="3800" dirty="0">
                <a:solidFill>
                  <a:prstClr val="white"/>
                </a:solidFill>
              </a:rPr>
              <a:t>Opportunity 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08A54D-D95F-304C-85B0-62A6790C2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97B247-4DDA-3042-9D7E-DE886102B684}"/>
              </a:ext>
            </a:extLst>
          </p:cNvPr>
          <p:cNvSpPr txBox="1"/>
          <p:nvPr/>
        </p:nvSpPr>
        <p:spPr>
          <a:xfrm rot="16200000">
            <a:off x="-285976" y="2397276"/>
            <a:ext cx="9412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A selection …</a:t>
            </a:r>
          </a:p>
        </p:txBody>
      </p:sp>
    </p:spTree>
    <p:extLst>
      <p:ext uri="{BB962C8B-B14F-4D97-AF65-F5344CB8AC3E}">
        <p14:creationId xmlns:p14="http://schemas.microsoft.com/office/powerpoint/2010/main" val="3680483815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1553</TotalTime>
  <Words>966</Words>
  <Application>Microsoft Macintosh PowerPoint</Application>
  <PresentationFormat>On-screen Show (16:9)</PresentationFormat>
  <Paragraphs>143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Symbol</vt:lpstr>
      <vt:lpstr>KL-standard-black</vt:lpstr>
      <vt:lpstr>Intro/motivation</vt:lpstr>
      <vt:lpstr>Particle source</vt:lpstr>
      <vt:lpstr>Beam delivery</vt:lpstr>
      <vt:lpstr>Laser-driven sources are disruptive </vt:lpstr>
      <vt:lpstr>Sheath acceleration</vt:lpstr>
      <vt:lpstr>Advances</vt:lpstr>
      <vt:lpstr>Advantages</vt:lpstr>
      <vt:lpstr>ELIMAIA-ELIMED</vt:lpstr>
      <vt:lpstr>Many initiatives in Americas, Europe, Asia</vt:lpstr>
      <vt:lpstr>Opportunity; a hybrid approach</vt:lpstr>
      <vt:lpstr>Laser-hybrid Accelerator for Radiobiological Applications</vt:lpstr>
      <vt:lpstr>PowerPoint Presentation</vt:lpstr>
      <vt:lpstr>Beam capture/production principle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Laser-hybrid Accelerator for Radiobiological Applications  LhARA</dc:title>
  <dc:creator>Microsoft Office User</dc:creator>
  <cp:lastModifiedBy>Kenneth Long</cp:lastModifiedBy>
  <cp:revision>110</cp:revision>
  <dcterms:created xsi:type="dcterms:W3CDTF">2020-01-16T20:28:39Z</dcterms:created>
  <dcterms:modified xsi:type="dcterms:W3CDTF">2021-01-28T10:48:18Z</dcterms:modified>
</cp:coreProperties>
</file>