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4" r:id="rId4"/>
    <p:sldId id="257" r:id="rId5"/>
    <p:sldId id="258" r:id="rId6"/>
    <p:sldId id="300" r:id="rId7"/>
    <p:sldId id="283" r:id="rId8"/>
    <p:sldId id="297" r:id="rId9"/>
    <p:sldId id="274" r:id="rId10"/>
    <p:sldId id="298" r:id="rId11"/>
    <p:sldId id="264" r:id="rId12"/>
    <p:sldId id="265" r:id="rId13"/>
    <p:sldId id="299" r:id="rId14"/>
    <p:sldId id="267" r:id="rId15"/>
    <p:sldId id="268" r:id="rId16"/>
    <p:sldId id="269" r:id="rId17"/>
    <p:sldId id="273" r:id="rId18"/>
    <p:sldId id="288" r:id="rId19"/>
    <p:sldId id="29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4C923-771F-44A4-9CB8-77F6DB6EF4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BE540E-C473-4C7B-9552-62F419B51F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86163-37A6-43FA-BC16-17897486B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04C40-D4A6-489A-8D79-2A746668D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7E0A58-21C4-459C-847A-F4837DA8C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141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B1DEC-620D-46D9-908A-DC3273CF6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2E8687-673B-4209-8768-966E17E76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B3E01-23A5-4DC2-90F1-BEB25261E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F4E7A-6452-4148-A33B-107EDC8B8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C16F1-CFBE-47FB-85C4-08D22F16D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127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1B6EEC-28AE-4DA6-AC01-C7BECC7D91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744263-050C-4DBF-9D50-6652B4FDEC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3CE5D-D8B7-404A-9AF1-E3E21C60A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D94BD-F8C5-46DA-9261-808A50C9F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5472-5F25-4E98-A4EE-C59816985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673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1229E-D8DE-4F9F-B001-2E5AFDCE6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451E0-061D-4281-919F-C615A6DECB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136CE-5082-4C29-8FAE-9CA860BC8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55975-1738-4397-A02A-F29D2F8C3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384D8-D97A-4A83-B855-36AF2BFB0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55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91F11-8007-4E22-8646-DDF352BE7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631DA-2A62-4A0B-A15F-3B13E7B6C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883B1-D5F2-471A-BA86-F55BD7FFF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389DB-9D68-44C7-A76F-631B0F9E2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7480D-365B-4A01-80C2-B3837BDC1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336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3B0F1-2230-493E-B77E-52AEE74EE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260D9-7195-4E09-92B5-8EAF083D05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487EBD-FDB7-4234-A22A-00A602CDF3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7CB96E-C2DC-4C09-8FCC-AE7C6F86D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24E5E1-D2B8-4A59-B108-1C690323D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CAFD7A-D599-4E7A-864B-ABD0C79C1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87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F98B4-CB4F-4EE0-A59E-1E9FE2CEC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73D83-E52E-4BAF-A8CB-9A7390C28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066B72-CF24-47D5-8985-3367659CD4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E5042A-1E67-4A4B-92E8-A042320DF3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AD340A-D607-4266-9E6D-E48D18A6C5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4E1D78-22CA-4607-AF44-9A0EB368C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B63E0F-E230-48DC-8B30-5A1E28B74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A0761C-9301-4792-9238-2B491BDD8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711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A48E8-C59B-4040-B312-D2A495F5B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C4B0CC-75F4-4AA8-BBC6-A870A98BE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FFD0E1-1950-4277-9D78-D8D5A5055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6730E-C17A-4083-99DE-A6DFED5E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56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9431C3-6C0E-482A-BA19-F9F37717B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46607-C6AA-40A8-A622-E73C33860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F97C5D-1FF2-4C96-9C52-E92940901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95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5EAAE-E44F-4917-B4DB-3987D13F4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9C4AD-D689-4274-829F-C016487E7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6440AC-6F6F-4D77-A90E-007C26C749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4797F1-0EF9-4164-A023-E65DE3FB1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F234C2-D40D-4982-8178-DBA991442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53EEB3-6B6E-40C8-A886-24D98F982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94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82607-4832-4DBB-B310-936293A8B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3C7820-8491-4DA3-8DB5-D3A60E87F8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42A81A-F880-4252-8557-0433F7BCA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E3501F-10EC-488F-B414-F784E2A2A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07B745-E5EC-411E-887C-82822AC03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0E396-6F67-4662-99B4-AC67A900F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016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1DA99F-F2C7-429B-A262-91105909A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AE6C62-2EE8-41B2-9302-A34BB44443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017D4-25B9-4A22-9DF9-278AB68378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07D6F-4CCE-4093-9FEA-3E2B849853E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5F1D5-ACF3-4F3E-A998-FA51F8065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E421A-ED4C-4BD2-9084-C049FB5B7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39E7F-DDF0-43AC-9253-23B925CDB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83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mp"/><Relationship Id="rId2" Type="http://schemas.openxmlformats.org/officeDocument/2006/relationships/image" Target="../media/image32.tm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tmp"/><Relationship Id="rId5" Type="http://schemas.openxmlformats.org/officeDocument/2006/relationships/image" Target="../media/image35.tmp"/><Relationship Id="rId4" Type="http://schemas.openxmlformats.org/officeDocument/2006/relationships/image" Target="../media/image34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m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tmp"/><Relationship Id="rId4" Type="http://schemas.openxmlformats.org/officeDocument/2006/relationships/image" Target="../media/image38.tm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140.png"/><Relationship Id="rId2" Type="http://schemas.openxmlformats.org/officeDocument/2006/relationships/hyperlink" Target="http://dx.doi.org/10.23732/CYRCP-2020-007.143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hyperlink" Target="http://nnp.physik.uni-frankfurt.de/publications/2006/HEDIMJB2006.pdf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ccelconf.web.cern.ch/HIAT2012/talks/wea02_talk.pdf" TargetMode="Externa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ccelconf.web.cern.ch/HIAT2012/talks/wea02_talk.pdf" TargetMode="Externa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IPAC2013/papers/thpwo021.pdf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hyperlink" Target="https://doi.org/10.1038/s41598-020-65775-7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3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journals.aps.org/prl/abstract/10.1103/PhysRevLett.115.184802" TargetMode="External"/><Relationship Id="rId5" Type="http://schemas.openxmlformats.org/officeDocument/2006/relationships/hyperlink" Target="https://www.nature.com/articles/s41598-022-05181-3" TargetMode="External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sv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2.png"/><Relationship Id="rId7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30.svg"/><Relationship Id="rId4" Type="http://schemas.openxmlformats.org/officeDocument/2006/relationships/image" Target="../media/image23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832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4AE81A5-AE19-4B70-8BDC-77A1AEBAAAF8}"/>
              </a:ext>
            </a:extLst>
          </p:cNvPr>
          <p:cNvSpPr/>
          <p:nvPr/>
        </p:nvSpPr>
        <p:spPr>
          <a:xfrm>
            <a:off x="1817600" y="5792852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BC89ECD-B933-4D47-A60A-F114176514C7}"/>
              </a:ext>
            </a:extLst>
          </p:cNvPr>
          <p:cNvSpPr/>
          <p:nvPr/>
        </p:nvSpPr>
        <p:spPr>
          <a:xfrm>
            <a:off x="1817601" y="4856582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1438C5A-6042-45FC-B82E-AC341415ECBF}"/>
              </a:ext>
            </a:extLst>
          </p:cNvPr>
          <p:cNvSpPr/>
          <p:nvPr/>
        </p:nvSpPr>
        <p:spPr>
          <a:xfrm>
            <a:off x="1107439" y="3507303"/>
            <a:ext cx="199239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553980F-63DF-43B9-887E-5C2B32D280C1}"/>
              </a:ext>
            </a:extLst>
          </p:cNvPr>
          <p:cNvSpPr/>
          <p:nvPr/>
        </p:nvSpPr>
        <p:spPr>
          <a:xfrm>
            <a:off x="1645919" y="1678157"/>
            <a:ext cx="1453919" cy="43088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6" y="280221"/>
            <a:ext cx="3411684" cy="8925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1000 A NC Solenoid–specifications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AE62988-8B78-4EF4-AD7B-C6E49FDF3748}"/>
              </a:ext>
            </a:extLst>
          </p:cNvPr>
          <p:cNvCxnSpPr/>
          <p:nvPr/>
        </p:nvCxnSpPr>
        <p:spPr>
          <a:xfrm flipH="1">
            <a:off x="3129280" y="640080"/>
            <a:ext cx="2519680" cy="12496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C96303-9FCB-43D7-BD4C-A6EBD3E5F8F9}"/>
              </a:ext>
            </a:extLst>
          </p:cNvPr>
          <p:cNvCxnSpPr/>
          <p:nvPr/>
        </p:nvCxnSpPr>
        <p:spPr>
          <a:xfrm flipH="1">
            <a:off x="3129280" y="2448577"/>
            <a:ext cx="2519680" cy="12496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9548F1E-B36A-432D-89E0-BD62B1E791BE}"/>
              </a:ext>
            </a:extLst>
          </p:cNvPr>
          <p:cNvCxnSpPr>
            <a:cxnSpLocks/>
          </p:cNvCxnSpPr>
          <p:nvPr/>
        </p:nvCxnSpPr>
        <p:spPr>
          <a:xfrm flipH="1" flipV="1">
            <a:off x="3271520" y="5151120"/>
            <a:ext cx="2377440" cy="2670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7B3D08D-DB7A-439B-8483-BE7DC31EBE33}"/>
              </a:ext>
            </a:extLst>
          </p:cNvPr>
          <p:cNvCxnSpPr>
            <a:cxnSpLocks/>
          </p:cNvCxnSpPr>
          <p:nvPr/>
        </p:nvCxnSpPr>
        <p:spPr>
          <a:xfrm flipH="1" flipV="1">
            <a:off x="3271520" y="6010910"/>
            <a:ext cx="2377440" cy="2670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3D08E0-9C01-4271-8478-03444F4E7B94}"/>
                  </a:ext>
                </a:extLst>
              </p:cNvPr>
              <p:cNvSpPr txBox="1"/>
              <p:nvPr/>
            </p:nvSpPr>
            <p:spPr>
              <a:xfrm>
                <a:off x="1717040" y="1720483"/>
                <a:ext cx="1286378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=1.28</m:t>
                    </m:r>
                  </m:oMath>
                </a14:m>
                <a:r>
                  <a:rPr lang="en-GB" sz="2200" dirty="0"/>
                  <a:t> T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3D08E0-9C01-4271-8478-03444F4E7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040" y="1720483"/>
                <a:ext cx="1286378" cy="338554"/>
              </a:xfrm>
              <a:prstGeom prst="rect">
                <a:avLst/>
              </a:prstGeom>
              <a:blipFill>
                <a:blip r:embed="rId2"/>
                <a:stretch>
                  <a:fillRect l="-6161" t="-25000" r="-13270" b="-48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266E79C-19CA-4827-B8C5-B038078BB387}"/>
              </a:ext>
            </a:extLst>
          </p:cNvPr>
          <p:cNvSpPr txBox="1"/>
          <p:nvPr/>
        </p:nvSpPr>
        <p:spPr>
          <a:xfrm>
            <a:off x="966238" y="3482813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19 cm thick coil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EAE0CB-8428-4B3F-B3DB-174A43971554}"/>
              </a:ext>
            </a:extLst>
          </p:cNvPr>
          <p:cNvSpPr txBox="1"/>
          <p:nvPr/>
        </p:nvSpPr>
        <p:spPr>
          <a:xfrm>
            <a:off x="992757" y="4853781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925 kg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BF4D53-CEA8-4A3D-B0F5-89FC5F0E5C48}"/>
              </a:ext>
            </a:extLst>
          </p:cNvPr>
          <p:cNvSpPr txBox="1"/>
          <p:nvPr/>
        </p:nvSpPr>
        <p:spPr>
          <a:xfrm>
            <a:off x="966238" y="5792853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/>
              <a:t>125 kW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D88417-335E-4B8F-8977-E4005748B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322" y="208799"/>
            <a:ext cx="6158153" cy="644040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A717693-F3C9-49D1-B042-D414F0D02936}"/>
              </a:ext>
            </a:extLst>
          </p:cNvPr>
          <p:cNvCxnSpPr/>
          <p:nvPr/>
        </p:nvCxnSpPr>
        <p:spPr>
          <a:xfrm>
            <a:off x="793518" y="3552130"/>
            <a:ext cx="172720" cy="40639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4E88314-3184-4BC3-BC7D-45B80CEE95DC}"/>
              </a:ext>
            </a:extLst>
          </p:cNvPr>
          <p:cNvCxnSpPr/>
          <p:nvPr/>
        </p:nvCxnSpPr>
        <p:spPr>
          <a:xfrm>
            <a:off x="1544320" y="4879671"/>
            <a:ext cx="172720" cy="40639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A368BD8-7F98-498F-8DB8-F84B3A60CDA5}"/>
              </a:ext>
            </a:extLst>
          </p:cNvPr>
          <p:cNvCxnSpPr/>
          <p:nvPr/>
        </p:nvCxnSpPr>
        <p:spPr>
          <a:xfrm>
            <a:off x="1530358" y="5817343"/>
            <a:ext cx="172720" cy="40639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674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0D0ADC-2CED-4817-B70A-3C7644A50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11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5B55E14-C691-4614-B070-3AB15B42CC11}"/>
              </a:ext>
            </a:extLst>
          </p:cNvPr>
          <p:cNvGrpSpPr/>
          <p:nvPr/>
        </p:nvGrpSpPr>
        <p:grpSpPr>
          <a:xfrm>
            <a:off x="6353921" y="67242"/>
            <a:ext cx="5392228" cy="4666158"/>
            <a:chOff x="6390696" y="239886"/>
            <a:chExt cx="5146531" cy="4391752"/>
          </a:xfrm>
        </p:grpSpPr>
        <p:pic>
          <p:nvPicPr>
            <p:cNvPr id="4" name="Picture 3" descr="Chart, bubble chart&#10;&#10;Description automatically generated">
              <a:extLst>
                <a:ext uri="{FF2B5EF4-FFF2-40B4-BE49-F238E27FC236}">
                  <a16:creationId xmlns:a16="http://schemas.microsoft.com/office/drawing/2014/main" id="{B882C435-E20E-4AC2-BD80-BE6C39DE80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0696" y="293022"/>
              <a:ext cx="2629669" cy="2161235"/>
            </a:xfrm>
            <a:prstGeom prst="rect">
              <a:avLst/>
            </a:prstGeom>
          </p:spPr>
        </p:pic>
        <p:pic>
          <p:nvPicPr>
            <p:cNvPr id="6" name="Picture 5" descr="Chart, bubble chart&#10;&#10;Description automatically generated">
              <a:extLst>
                <a:ext uri="{FF2B5EF4-FFF2-40B4-BE49-F238E27FC236}">
                  <a16:creationId xmlns:a16="http://schemas.microsoft.com/office/drawing/2014/main" id="{81CDA62B-AC42-4EB8-AC8E-7A51F3F222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7558" y="239886"/>
              <a:ext cx="2481680" cy="2161234"/>
            </a:xfrm>
            <a:prstGeom prst="rect">
              <a:avLst/>
            </a:prstGeom>
          </p:spPr>
        </p:pic>
        <p:pic>
          <p:nvPicPr>
            <p:cNvPr id="8" name="Picture 7" descr="Chart, bubble chart&#10;&#10;Description automatically generated">
              <a:extLst>
                <a:ext uri="{FF2B5EF4-FFF2-40B4-BE49-F238E27FC236}">
                  <a16:creationId xmlns:a16="http://schemas.microsoft.com/office/drawing/2014/main" id="{74AAEAC4-A0D6-496A-829D-722C6F558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0696" y="2470402"/>
              <a:ext cx="2579775" cy="2161235"/>
            </a:xfrm>
            <a:prstGeom prst="rect">
              <a:avLst/>
            </a:prstGeom>
          </p:spPr>
        </p:pic>
        <p:pic>
          <p:nvPicPr>
            <p:cNvPr id="10" name="Picture 9" descr="Chart&#10;&#10;Description automatically generated">
              <a:extLst>
                <a:ext uri="{FF2B5EF4-FFF2-40B4-BE49-F238E27FC236}">
                  <a16:creationId xmlns:a16="http://schemas.microsoft.com/office/drawing/2014/main" id="{3EC027C5-86B9-4571-8755-7C8D6B1A3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7559" y="2470404"/>
              <a:ext cx="2629668" cy="2161234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3645E77-58C6-4900-A323-0C1C9A03A577}"/>
              </a:ext>
            </a:extLst>
          </p:cNvPr>
          <p:cNvSpPr txBox="1"/>
          <p:nvPr/>
        </p:nvSpPr>
        <p:spPr>
          <a:xfrm>
            <a:off x="334551" y="1507770"/>
            <a:ext cx="43385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Simulation capabilities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 instability was observed in PIC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Range of plasma lengths and densities limited by CPU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r>
              <a:rPr lang="en-GB" sz="2400" dirty="0"/>
              <a:t>Analytical model also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Several critical parameters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Number of electrons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Plasma length and radius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Plasma temperature</a:t>
            </a:r>
          </a:p>
        </p:txBody>
      </p:sp>
      <p:pic>
        <p:nvPicPr>
          <p:cNvPr id="17" name="Picture 16" descr="Graphical user interface&#10;&#10;Description automatically generated">
            <a:extLst>
              <a:ext uri="{FF2B5EF4-FFF2-40B4-BE49-F238E27FC236}">
                <a16:creationId xmlns:a16="http://schemas.microsoft.com/office/drawing/2014/main" id="{47DCC29A-8511-423E-832A-D0A1DC8706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584" y="4804726"/>
            <a:ext cx="3963960" cy="2053274"/>
          </a:xfrm>
          <a:prstGeom prst="rect">
            <a:avLst/>
          </a:prstGeom>
        </p:spPr>
      </p:pic>
      <p:sp>
        <p:nvSpPr>
          <p:cNvPr id="26" name="Arc 25">
            <a:extLst>
              <a:ext uri="{FF2B5EF4-FFF2-40B4-BE49-F238E27FC236}">
                <a16:creationId xmlns:a16="http://schemas.microsoft.com/office/drawing/2014/main" id="{5E6FB419-68F5-4E22-A5ED-F63901C0D4BA}"/>
              </a:ext>
            </a:extLst>
          </p:cNvPr>
          <p:cNvSpPr/>
          <p:nvPr/>
        </p:nvSpPr>
        <p:spPr>
          <a:xfrm rot="20425969" flipH="1">
            <a:off x="7192551" y="910126"/>
            <a:ext cx="667398" cy="661481"/>
          </a:xfrm>
          <a:prstGeom prst="arc">
            <a:avLst>
              <a:gd name="adj1" fmla="val 16200000"/>
              <a:gd name="adj2" fmla="val 5381307"/>
            </a:avLst>
          </a:pr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461464-44FF-4222-A715-A712998002CD}"/>
              </a:ext>
            </a:extLst>
          </p:cNvPr>
          <p:cNvSpPr txBox="1"/>
          <p:nvPr/>
        </p:nvSpPr>
        <p:spPr>
          <a:xfrm>
            <a:off x="334551" y="325024"/>
            <a:ext cx="3391143" cy="8925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Plasma Simulations</a:t>
            </a:r>
          </a:p>
          <a:p>
            <a:r>
              <a:rPr lang="en-GB" sz="26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(A) </a:t>
            </a:r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Diocotron mode </a:t>
            </a:r>
          </a:p>
        </p:txBody>
      </p:sp>
    </p:spTree>
    <p:extLst>
      <p:ext uri="{BB962C8B-B14F-4D97-AF65-F5344CB8AC3E}">
        <p14:creationId xmlns:p14="http://schemas.microsoft.com/office/powerpoint/2010/main" val="3878118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58292E-0273-4F34-992C-0555CA402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341016-4CED-4193-833E-0FCE432890D4}"/>
              </a:ext>
            </a:extLst>
          </p:cNvPr>
          <p:cNvSpPr txBox="1"/>
          <p:nvPr/>
        </p:nvSpPr>
        <p:spPr>
          <a:xfrm>
            <a:off x="334551" y="325024"/>
            <a:ext cx="4081806" cy="8925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Plasma Simulations</a:t>
            </a:r>
          </a:p>
          <a:p>
            <a:r>
              <a:rPr lang="en-GB" sz="26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(B)</a:t>
            </a:r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 Stable electron plasma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913F63-7A2F-48A1-9880-15CAF3A6A775}"/>
              </a:ext>
            </a:extLst>
          </p:cNvPr>
          <p:cNvSpPr txBox="1"/>
          <p:nvPr/>
        </p:nvSpPr>
        <p:spPr>
          <a:xfrm>
            <a:off x="341816" y="1118186"/>
            <a:ext cx="6973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DBDC17A-4AA2-4FEA-A702-18B3A033D316}"/>
                  </a:ext>
                </a:extLst>
              </p:cNvPr>
              <p:cNvSpPr txBox="1"/>
              <p:nvPr/>
            </p:nvSpPr>
            <p:spPr>
              <a:xfrm>
                <a:off x="346610" y="1887627"/>
                <a:ext cx="5677144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b="1" dirty="0"/>
                  <a:t>Simulation capabilities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Transverse/Longitudinal plasma profile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Can provide field maps for beam tracking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Simulation times limited to 10s of </a:t>
                </a:r>
                <a14:m>
                  <m:oMath xmlns:m="http://schemas.openxmlformats.org/officeDocument/2006/math">
                    <m:r>
                      <a:rPr lang="en-GB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200" dirty="0"/>
                  <a:t>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DBDC17A-4AA2-4FEA-A702-18B3A033D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610" y="1887627"/>
                <a:ext cx="5677144" cy="1446550"/>
              </a:xfrm>
              <a:prstGeom prst="rect">
                <a:avLst/>
              </a:prstGeom>
              <a:blipFill>
                <a:blip r:embed="rId2"/>
                <a:stretch>
                  <a:fillRect l="-1396" t="-2954" b="-75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913DC06A-9CF8-4238-A6D2-A263AB68D8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284" y="4484579"/>
            <a:ext cx="3370404" cy="2312795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3CF927B0-E053-4DA5-BD54-984452F16CA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51"/>
          <a:stretch/>
        </p:blipFill>
        <p:spPr>
          <a:xfrm>
            <a:off x="274364" y="5266948"/>
            <a:ext cx="5821636" cy="151722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DA9F593-6DA3-40B0-B15A-DBFD7CA8557F}"/>
              </a:ext>
            </a:extLst>
          </p:cNvPr>
          <p:cNvSpPr txBox="1"/>
          <p:nvPr/>
        </p:nvSpPr>
        <p:spPr>
          <a:xfrm>
            <a:off x="633142" y="4675886"/>
            <a:ext cx="2568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Plasma length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3EF6D65-6CD4-4327-B36D-7DE15E8C8FEE}"/>
              </a:ext>
            </a:extLst>
          </p:cNvPr>
          <p:cNvCxnSpPr>
            <a:cxnSpLocks/>
          </p:cNvCxnSpPr>
          <p:nvPr/>
        </p:nvCxnSpPr>
        <p:spPr>
          <a:xfrm>
            <a:off x="5802717" y="4675885"/>
            <a:ext cx="549643" cy="483149"/>
          </a:xfrm>
          <a:prstGeom prst="straightConnector1">
            <a:avLst/>
          </a:prstGeom>
          <a:ln w="38100">
            <a:solidFill>
              <a:srgbClr val="72A1D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9CAB127-B77D-4EE3-AFEA-2587EE749C93}"/>
              </a:ext>
            </a:extLst>
          </p:cNvPr>
          <p:cNvSpPr txBox="1"/>
          <p:nvPr/>
        </p:nvSpPr>
        <p:spPr>
          <a:xfrm>
            <a:off x="3348007" y="4460442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Plasma radial profile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F1020C-F144-4E85-AFDE-B80D8CD412E7}"/>
              </a:ext>
            </a:extLst>
          </p:cNvPr>
          <p:cNvSpPr txBox="1"/>
          <p:nvPr/>
        </p:nvSpPr>
        <p:spPr>
          <a:xfrm>
            <a:off x="334551" y="3874242"/>
            <a:ext cx="609437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/>
              <a:t>Analytical models also available: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04EFB7A-9C90-416E-BBDB-8356795390EC}"/>
              </a:ext>
            </a:extLst>
          </p:cNvPr>
          <p:cNvCxnSpPr>
            <a:cxnSpLocks/>
          </p:cNvCxnSpPr>
          <p:nvPr/>
        </p:nvCxnSpPr>
        <p:spPr>
          <a:xfrm>
            <a:off x="2375454" y="4891329"/>
            <a:ext cx="797669" cy="629567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F076ABD8-726F-4449-8112-B9DB5D0B56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92"/>
          <a:stretch/>
        </p:blipFill>
        <p:spPr>
          <a:xfrm>
            <a:off x="7969325" y="2477040"/>
            <a:ext cx="3644443" cy="202704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DC3FF11-873B-45D3-BBA3-EB453280D5E1}"/>
              </a:ext>
            </a:extLst>
          </p:cNvPr>
          <p:cNvCxnSpPr>
            <a:cxnSpLocks/>
          </p:cNvCxnSpPr>
          <p:nvPr/>
        </p:nvCxnSpPr>
        <p:spPr>
          <a:xfrm flipV="1">
            <a:off x="5926224" y="1732314"/>
            <a:ext cx="1775056" cy="669971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Graphical user interface&#10;&#10;Description automatically generated">
            <a:extLst>
              <a:ext uri="{FF2B5EF4-FFF2-40B4-BE49-F238E27FC236}">
                <a16:creationId xmlns:a16="http://schemas.microsoft.com/office/drawing/2014/main" id="{7745FFBA-679D-4841-B78E-852F7FDC89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010" y="116628"/>
            <a:ext cx="4067380" cy="2417643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54AD3C9-4956-4455-8BCB-825CC2606EE2}"/>
              </a:ext>
            </a:extLst>
          </p:cNvPr>
          <p:cNvCxnSpPr>
            <a:cxnSpLocks/>
          </p:cNvCxnSpPr>
          <p:nvPr/>
        </p:nvCxnSpPr>
        <p:spPr>
          <a:xfrm>
            <a:off x="5936624" y="2409060"/>
            <a:ext cx="1803021" cy="345349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890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0D0ADC-2CED-4817-B70A-3C7644A50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13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461464-44FF-4222-A715-A712998002CD}"/>
              </a:ext>
            </a:extLst>
          </p:cNvPr>
          <p:cNvSpPr txBox="1"/>
          <p:nvPr/>
        </p:nvSpPr>
        <p:spPr>
          <a:xfrm>
            <a:off x="334551" y="325024"/>
            <a:ext cx="3391143" cy="8925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Plasma Simulations</a:t>
            </a:r>
          </a:p>
          <a:p>
            <a:r>
              <a:rPr lang="en-GB" sz="26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(C) </a:t>
            </a:r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Instabilities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F4E35F-4BE3-4FA1-9C80-8399D92E7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91" y="1371038"/>
            <a:ext cx="10913012" cy="498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933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EA36F4-4679-422D-97B3-D34DBAB33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5FD5F4-0607-4E5E-BA71-C0CABD9005F0}"/>
              </a:ext>
            </a:extLst>
          </p:cNvPr>
          <p:cNvSpPr txBox="1"/>
          <p:nvPr/>
        </p:nvSpPr>
        <p:spPr>
          <a:xfrm>
            <a:off x="172720" y="635214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http://dx.doi.org/10.23732/CYRCP-2020-007.143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8D4DF0-1AC4-41FF-83D3-B177BFD8B234}"/>
              </a:ext>
            </a:extLst>
          </p:cNvPr>
          <p:cNvSpPr txBox="1"/>
          <p:nvPr/>
        </p:nvSpPr>
        <p:spPr>
          <a:xfrm>
            <a:off x="215862" y="964214"/>
            <a:ext cx="63068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Aim: </a:t>
            </a:r>
            <a:r>
              <a:rPr lang="en-GB" sz="2200" dirty="0"/>
              <a:t>focus high intensity ion beams–improve focusing quality and reduce the emittance growth </a:t>
            </a:r>
          </a:p>
          <a:p>
            <a:r>
              <a:rPr lang="en-GB" sz="2200" dirty="0"/>
              <a:t>(+ space-charge compensation)</a:t>
            </a:r>
            <a:endParaRPr lang="en-GB" sz="2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8E1A0E-60D7-469A-A433-FFC3BCDD967D}"/>
              </a:ext>
            </a:extLst>
          </p:cNvPr>
          <p:cNvSpPr txBox="1"/>
          <p:nvPr/>
        </p:nvSpPr>
        <p:spPr>
          <a:xfrm>
            <a:off x="215862" y="2438655"/>
            <a:ext cx="2247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GL tested so far: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BE1BD8-D9CB-4B97-896D-9D9307D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39" y="3639189"/>
            <a:ext cx="5083785" cy="25787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14A236-1FDC-4019-B35C-381632C52C0A}"/>
              </a:ext>
            </a:extLst>
          </p:cNvPr>
          <p:cNvSpPr txBox="1"/>
          <p:nvPr/>
        </p:nvSpPr>
        <p:spPr>
          <a:xfrm>
            <a:off x="215862" y="248666"/>
            <a:ext cx="64287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/>
              <a:t>&gt;20 years of investigations in Frankfurt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1064F7D-F7F7-4710-8624-B85FFF1ED41A}"/>
              </a:ext>
            </a:extLst>
          </p:cNvPr>
          <p:cNvCxnSpPr>
            <a:cxnSpLocks/>
          </p:cNvCxnSpPr>
          <p:nvPr/>
        </p:nvCxnSpPr>
        <p:spPr>
          <a:xfrm>
            <a:off x="215862" y="802664"/>
            <a:ext cx="616721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C6C9558-4E9D-4EDF-8A3A-6FF5E8050A84}"/>
              </a:ext>
            </a:extLst>
          </p:cNvPr>
          <p:cNvSpPr txBox="1"/>
          <p:nvPr/>
        </p:nvSpPr>
        <p:spPr>
          <a:xfrm>
            <a:off x="7527216" y="5496910"/>
            <a:ext cx="4507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“The formation of an electron cloud in the GL2000 is expected to take at least longer than in the previously investigated lenses.”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2F9B35-68ED-4C5A-9D56-215262C0F5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4177" y="1301190"/>
            <a:ext cx="4700297" cy="408893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3635DE0-A48E-4B00-9AB0-BF60B31B5A5D}"/>
              </a:ext>
            </a:extLst>
          </p:cNvPr>
          <p:cNvSpPr txBox="1"/>
          <p:nvPr/>
        </p:nvSpPr>
        <p:spPr>
          <a:xfrm>
            <a:off x="5336594" y="5020788"/>
            <a:ext cx="1087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 kV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3B5251-9626-4EBA-8B8C-D3CD2A63A13B}"/>
              </a:ext>
            </a:extLst>
          </p:cNvPr>
          <p:cNvSpPr txBox="1"/>
          <p:nvPr/>
        </p:nvSpPr>
        <p:spPr>
          <a:xfrm>
            <a:off x="5336594" y="4578228"/>
            <a:ext cx="1087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 kV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F9AC9B-BA09-4316-8A8B-11C6616A788C}"/>
              </a:ext>
            </a:extLst>
          </p:cNvPr>
          <p:cNvSpPr txBox="1"/>
          <p:nvPr/>
        </p:nvSpPr>
        <p:spPr>
          <a:xfrm>
            <a:off x="6096000" y="4558198"/>
            <a:ext cx="1087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</a:t>
            </a:r>
            <a:r>
              <a:rPr lang="en-GB" dirty="0" err="1"/>
              <a:t>r</a:t>
            </a:r>
            <a:r>
              <a:rPr lang="en-GB" baseline="-25000" dirty="0" err="1"/>
              <a:t>p</a:t>
            </a:r>
            <a:r>
              <a:rPr lang="en-GB" dirty="0"/>
              <a:t>=5 cm)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647C31-847E-46EB-8E3B-5EBB8F380AEA}"/>
              </a:ext>
            </a:extLst>
          </p:cNvPr>
          <p:cNvSpPr txBox="1"/>
          <p:nvPr/>
        </p:nvSpPr>
        <p:spPr>
          <a:xfrm>
            <a:off x="5372153" y="4105171"/>
            <a:ext cx="1087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6 kV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1DDDE8-47B3-4087-AAA6-22BF1758AC2F}"/>
              </a:ext>
            </a:extLst>
          </p:cNvPr>
          <p:cNvSpPr txBox="1"/>
          <p:nvPr/>
        </p:nvSpPr>
        <p:spPr>
          <a:xfrm>
            <a:off x="5295953" y="4326451"/>
            <a:ext cx="1087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6.5 kV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050E1-FF7E-474A-9250-A21B0D116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2496" y="172035"/>
            <a:ext cx="1783642" cy="92090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B3A6E46-ED34-4D1D-AE07-80F4D6CBDE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0600" y="167530"/>
            <a:ext cx="1440643" cy="94572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994A1CC-398C-48F2-B22F-0C67F2E55EB1}"/>
              </a:ext>
            </a:extLst>
          </p:cNvPr>
          <p:cNvSpPr txBox="1"/>
          <p:nvPr/>
        </p:nvSpPr>
        <p:spPr>
          <a:xfrm>
            <a:off x="215862" y="3142901"/>
            <a:ext cx="2898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00B050"/>
                </a:solidFill>
              </a:rPr>
              <a:t>&lt;30 keV </a:t>
            </a:r>
            <a:r>
              <a:rPr lang="en-GB" sz="2200" dirty="0" err="1">
                <a:solidFill>
                  <a:srgbClr val="00B050"/>
                </a:solidFill>
              </a:rPr>
              <a:t>Ar</a:t>
            </a:r>
            <a:r>
              <a:rPr lang="en-GB" sz="2200" dirty="0">
                <a:solidFill>
                  <a:srgbClr val="00B050"/>
                </a:solidFill>
              </a:rPr>
              <a:t>-, He- beams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B2C4640-5063-46C5-82B0-93D67AC36E37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1452880" y="3573788"/>
            <a:ext cx="212150" cy="64261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F218811-9E39-4F13-AC90-F578CCD2F9AB}"/>
              </a:ext>
            </a:extLst>
          </p:cNvPr>
          <p:cNvSpPr txBox="1"/>
          <p:nvPr/>
        </p:nvSpPr>
        <p:spPr>
          <a:xfrm>
            <a:off x="3246121" y="3156439"/>
            <a:ext cx="33934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00B050"/>
                </a:solidFill>
              </a:rPr>
              <a:t>&lt;130 keV, 35 mA Ar1 beams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8E30366-9408-410A-AC8D-0CB92F87ECF9}"/>
                  </a:ext>
                </a:extLst>
              </p:cNvPr>
              <p:cNvSpPr txBox="1"/>
              <p:nvPr/>
            </p:nvSpPr>
            <p:spPr>
              <a:xfrm>
                <a:off x="5564719" y="3733681"/>
                <a:ext cx="3509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𝝓</m:t>
                          </m:r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8E30366-9408-410A-AC8D-0CB92F87EC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4719" y="3733681"/>
                <a:ext cx="350994" cy="276999"/>
              </a:xfrm>
              <a:prstGeom prst="rect">
                <a:avLst/>
              </a:prstGeom>
              <a:blipFill>
                <a:blip r:embed="rId7"/>
                <a:stretch>
                  <a:fillRect l="-22807" t="-2174" r="-8772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ACF02F2-6F12-40B3-AD35-D57F6D03F0F5}"/>
              </a:ext>
            </a:extLst>
          </p:cNvPr>
          <p:cNvCxnSpPr>
            <a:cxnSpLocks/>
          </p:cNvCxnSpPr>
          <p:nvPr/>
        </p:nvCxnSpPr>
        <p:spPr>
          <a:xfrm flipH="1">
            <a:off x="1327018" y="3499655"/>
            <a:ext cx="2014380" cy="124320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9460881E-10E1-4958-BBD6-62A7ED346660}"/>
              </a:ext>
            </a:extLst>
          </p:cNvPr>
          <p:cNvSpPr/>
          <p:nvPr/>
        </p:nvSpPr>
        <p:spPr>
          <a:xfrm>
            <a:off x="135863" y="2265680"/>
            <a:ext cx="7047257" cy="395224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475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0A2082-004A-4A1C-8CE4-49CC1212A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15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5F7528-95A2-49A4-807F-7C0AC7366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95" y="853217"/>
            <a:ext cx="8695173" cy="2575783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B19791-F9B3-453B-A6DE-85CEF2A78481}"/>
              </a:ext>
            </a:extLst>
          </p:cNvPr>
          <p:cNvSpPr txBox="1"/>
          <p:nvPr/>
        </p:nvSpPr>
        <p:spPr>
          <a:xfrm>
            <a:off x="215862" y="248666"/>
            <a:ext cx="64287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/>
              <a:t>Types of lenses at IAP, Frankfurt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360E07-6F9D-4ED3-ACA0-5465331BE7CF}"/>
              </a:ext>
            </a:extLst>
          </p:cNvPr>
          <p:cNvCxnSpPr>
            <a:cxnSpLocks/>
          </p:cNvCxnSpPr>
          <p:nvPr/>
        </p:nvCxnSpPr>
        <p:spPr>
          <a:xfrm>
            <a:off x="215862" y="802664"/>
            <a:ext cx="62052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EF7FA84-93C5-4ECF-AC31-007DAAA7A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95" y="3532253"/>
            <a:ext cx="7376799" cy="278916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465259-0979-41C0-A29C-5F09D80149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9920" y="2561295"/>
            <a:ext cx="3896586" cy="1706467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BAC73A-3388-4FA1-A9D7-92C20F470D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7207" y="4271970"/>
            <a:ext cx="4459299" cy="2072261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B09FBEB-2BEC-4C9F-B1B1-EAF3EE1EE667}"/>
              </a:ext>
            </a:extLst>
          </p:cNvPr>
          <p:cNvSpPr txBox="1"/>
          <p:nvPr/>
        </p:nvSpPr>
        <p:spPr>
          <a:xfrm>
            <a:off x="122095" y="6424668"/>
            <a:ext cx="188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6"/>
              </a:rPr>
              <a:t>O. </a:t>
            </a:r>
            <a:r>
              <a:rPr lang="en-GB" dirty="0" err="1">
                <a:hlinkClick r:id="rId6"/>
              </a:rPr>
              <a:t>Meusel</a:t>
            </a:r>
            <a:r>
              <a:rPr lang="en-GB" dirty="0">
                <a:hlinkClick r:id="rId6"/>
              </a:rPr>
              <a:t>, 2010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E26BDE-BE41-4234-9333-C615FA706807}"/>
              </a:ext>
            </a:extLst>
          </p:cNvPr>
          <p:cNvSpPr txBox="1"/>
          <p:nvPr/>
        </p:nvSpPr>
        <p:spPr>
          <a:xfrm>
            <a:off x="8691457" y="6356350"/>
            <a:ext cx="188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7"/>
              </a:rPr>
              <a:t>K. Schulte, 2006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127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E5B80E-D81D-474F-873E-0FD8174B0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642EEE-77FE-49CF-9E2C-B9C68183B377}"/>
              </a:ext>
            </a:extLst>
          </p:cNvPr>
          <p:cNvSpPr txBox="1"/>
          <p:nvPr/>
        </p:nvSpPr>
        <p:spPr>
          <a:xfrm>
            <a:off x="215862" y="248666"/>
            <a:ext cx="64287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/>
              <a:t>Beam transport measurements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A7E2DA4-CCB5-4979-A0C5-2DCE094AC36A}"/>
              </a:ext>
            </a:extLst>
          </p:cNvPr>
          <p:cNvCxnSpPr>
            <a:cxnSpLocks/>
          </p:cNvCxnSpPr>
          <p:nvPr/>
        </p:nvCxnSpPr>
        <p:spPr>
          <a:xfrm>
            <a:off x="215862" y="802664"/>
            <a:ext cx="510797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C0519068-2DF4-4346-9168-D45F1E812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569" y="1497249"/>
            <a:ext cx="4782859" cy="45685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BF0C60-15E3-47D0-9ECA-7D2DED59B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928" y="5853886"/>
            <a:ext cx="1619500" cy="8675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5F47673-5763-4A3C-8254-C571041F347B}"/>
              </a:ext>
            </a:extLst>
          </p:cNvPr>
          <p:cNvSpPr txBox="1"/>
          <p:nvPr/>
        </p:nvSpPr>
        <p:spPr>
          <a:xfrm>
            <a:off x="5874981" y="305780"/>
            <a:ext cx="3777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1.2 mA, 440 keV, He</a:t>
            </a:r>
            <a:r>
              <a:rPr lang="en-GB" sz="2400" b="1" baseline="30000" dirty="0">
                <a:solidFill>
                  <a:srgbClr val="C00000"/>
                </a:solidFill>
              </a:rPr>
              <a:t>+</a:t>
            </a:r>
            <a:r>
              <a:rPr lang="en-GB" sz="2400" b="1" dirty="0">
                <a:solidFill>
                  <a:srgbClr val="C00000"/>
                </a:solidFill>
              </a:rPr>
              <a:t> beam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45FCE30-F949-4A9B-BAE8-D107DBB19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110" y="1557254"/>
            <a:ext cx="4588090" cy="40583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8A54526-BCB8-4460-8803-8C0DF2001713}"/>
              </a:ext>
            </a:extLst>
          </p:cNvPr>
          <p:cNvSpPr txBox="1"/>
          <p:nvPr/>
        </p:nvSpPr>
        <p:spPr>
          <a:xfrm>
            <a:off x="406400" y="6210194"/>
            <a:ext cx="265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5"/>
              </a:rPr>
              <a:t>O. </a:t>
            </a:r>
            <a:r>
              <a:rPr lang="en-GB" dirty="0" err="1">
                <a:hlinkClick r:id="rId5"/>
              </a:rPr>
              <a:t>Meusel</a:t>
            </a:r>
            <a:r>
              <a:rPr lang="en-GB" dirty="0">
                <a:hlinkClick r:id="rId5"/>
              </a:rPr>
              <a:t>, HIAT2012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1FBA08-CBD6-42C1-B416-5C51D599B5D4}"/>
              </a:ext>
            </a:extLst>
          </p:cNvPr>
          <p:cNvSpPr txBox="1"/>
          <p:nvPr/>
        </p:nvSpPr>
        <p:spPr>
          <a:xfrm>
            <a:off x="2062602" y="1131580"/>
            <a:ext cx="3777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Lens filling degree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E9E852-AE38-4443-A8F5-1CCD8842FC25}"/>
              </a:ext>
            </a:extLst>
          </p:cNvPr>
          <p:cNvSpPr txBox="1"/>
          <p:nvPr/>
        </p:nvSpPr>
        <p:spPr>
          <a:xfrm>
            <a:off x="7173082" y="1131580"/>
            <a:ext cx="3777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Beam emittance growth</a:t>
            </a:r>
          </a:p>
        </p:txBody>
      </p:sp>
    </p:spTree>
    <p:extLst>
      <p:ext uri="{BB962C8B-B14F-4D97-AF65-F5344CB8AC3E}">
        <p14:creationId xmlns:p14="http://schemas.microsoft.com/office/powerpoint/2010/main" val="801296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B9F32D-B26F-469F-99AA-EF7A2ACC4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08B8D4-2878-43D8-BB26-DB4B7962CFF5}"/>
              </a:ext>
            </a:extLst>
          </p:cNvPr>
          <p:cNvSpPr txBox="1"/>
          <p:nvPr/>
        </p:nvSpPr>
        <p:spPr>
          <a:xfrm>
            <a:off x="215862" y="248666"/>
            <a:ext cx="64287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/>
              <a:t>Beam transport measurements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01DC467-7CF4-42B7-B9C2-F0F0112BEDD9}"/>
              </a:ext>
            </a:extLst>
          </p:cNvPr>
          <p:cNvCxnSpPr>
            <a:cxnSpLocks/>
          </p:cNvCxnSpPr>
          <p:nvPr/>
        </p:nvCxnSpPr>
        <p:spPr>
          <a:xfrm>
            <a:off x="215862" y="802664"/>
            <a:ext cx="510797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A882649D-A887-43AD-8D25-C873094C9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240" y="490472"/>
            <a:ext cx="6096000" cy="61315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3EADA1-6FD4-4BF5-80E2-83F767EDE59A}"/>
              </a:ext>
            </a:extLst>
          </p:cNvPr>
          <p:cNvSpPr txBox="1"/>
          <p:nvPr/>
        </p:nvSpPr>
        <p:spPr>
          <a:xfrm>
            <a:off x="215862" y="5196536"/>
            <a:ext cx="48622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C00000"/>
                </a:solidFill>
              </a:rPr>
              <a:t>He</a:t>
            </a:r>
            <a:r>
              <a:rPr lang="en-GB" sz="2200" baseline="30000" dirty="0">
                <a:solidFill>
                  <a:srgbClr val="C00000"/>
                </a:solidFill>
              </a:rPr>
              <a:t>+</a:t>
            </a:r>
            <a:r>
              <a:rPr lang="en-GB" sz="2200" dirty="0">
                <a:solidFill>
                  <a:srgbClr val="C00000"/>
                </a:solidFill>
              </a:rPr>
              <a:t> beam, </a:t>
            </a:r>
            <a:r>
              <a:rPr lang="en-GB" sz="2200" dirty="0">
                <a:solidFill>
                  <a:srgbClr val="0070C0"/>
                </a:solidFill>
              </a:rPr>
              <a:t>emittance dominated transport</a:t>
            </a:r>
            <a:r>
              <a:rPr lang="en-GB" sz="2200" dirty="0">
                <a:solidFill>
                  <a:srgbClr val="C00000"/>
                </a:solidFill>
              </a:rPr>
              <a:t> </a:t>
            </a:r>
            <a:r>
              <a:rPr lang="en-GB" sz="2200" dirty="0"/>
              <a:t>(test performance of the lens as focusing device)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3A8D18-0A2C-4A75-8B0F-F735B5E89E02}"/>
              </a:ext>
            </a:extLst>
          </p:cNvPr>
          <p:cNvSpPr txBox="1"/>
          <p:nvPr/>
        </p:nvSpPr>
        <p:spPr>
          <a:xfrm>
            <a:off x="1943737" y="103704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IPAC2013, THPWO021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8E5D44-4B11-4183-B25F-F9DA88B64F1B}"/>
              </a:ext>
            </a:extLst>
          </p:cNvPr>
          <p:cNvSpPr txBox="1"/>
          <p:nvPr/>
        </p:nvSpPr>
        <p:spPr>
          <a:xfrm>
            <a:off x="215862" y="1012189"/>
            <a:ext cx="14718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GSI, 2012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36F4DFB-2F41-4F39-B8C7-F0F3174B1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" y="1960375"/>
            <a:ext cx="5338022" cy="26324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AF98212-00F6-486F-A960-88999B44F6F5}"/>
              </a:ext>
            </a:extLst>
          </p:cNvPr>
          <p:cNvSpPr txBox="1"/>
          <p:nvPr/>
        </p:nvSpPr>
        <p:spPr>
          <a:xfrm>
            <a:off x="6096000" y="2819805"/>
            <a:ext cx="16459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FF0000"/>
                </a:solidFill>
              </a:rPr>
              <a:t>aberrations</a:t>
            </a:r>
          </a:p>
        </p:txBody>
      </p:sp>
    </p:spTree>
    <p:extLst>
      <p:ext uri="{BB962C8B-B14F-4D97-AF65-F5344CB8AC3E}">
        <p14:creationId xmlns:p14="http://schemas.microsoft.com/office/powerpoint/2010/main" val="3565583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01023E6-28A0-44AB-B97A-D8B4650DB46E}"/>
              </a:ext>
            </a:extLst>
          </p:cNvPr>
          <p:cNvSpPr/>
          <p:nvPr/>
        </p:nvSpPr>
        <p:spPr>
          <a:xfrm>
            <a:off x="198348" y="850031"/>
            <a:ext cx="4278919" cy="384847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B71297-C85C-4918-AD37-81C8E05F5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E4416A-9490-43CE-BBA2-2A7BA0449FC7}"/>
              </a:ext>
            </a:extLst>
          </p:cNvPr>
          <p:cNvSpPr txBox="1"/>
          <p:nvPr/>
        </p:nvSpPr>
        <p:spPr>
          <a:xfrm>
            <a:off x="215862" y="248666"/>
            <a:ext cx="64287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/>
              <a:t>Pulsed high-field solenoids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9940AD-0BEC-48E7-A89A-0B4DDDB67E27}"/>
              </a:ext>
            </a:extLst>
          </p:cNvPr>
          <p:cNvCxnSpPr>
            <a:cxnSpLocks/>
          </p:cNvCxnSpPr>
          <p:nvPr/>
        </p:nvCxnSpPr>
        <p:spPr>
          <a:xfrm>
            <a:off x="215862" y="802664"/>
            <a:ext cx="438731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697D410-29D5-4F4A-92AB-155ADA0FB2B0}"/>
              </a:ext>
            </a:extLst>
          </p:cNvPr>
          <p:cNvSpPr txBox="1"/>
          <p:nvPr/>
        </p:nvSpPr>
        <p:spPr>
          <a:xfrm>
            <a:off x="76144" y="3622799"/>
            <a:ext cx="400615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&lt; 19.5 T, </a:t>
            </a:r>
            <a:r>
              <a:rPr lang="en-GB" sz="2200" dirty="0">
                <a:solidFill>
                  <a:srgbClr val="FF0000"/>
                </a:solidFill>
              </a:rPr>
              <a:t>2 or 3 pulses/min.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S1, S2: 40 mm bore diameter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14° half-angle geometrical acceptance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FF"/>
                </a:solidFill>
              </a:rPr>
              <a:t>Measured transmission     (18.6 MeV protons)</a:t>
            </a:r>
            <a:endParaRPr lang="en-GB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FF"/>
                </a:solidFill>
              </a:rPr>
              <a:t>50.6% (dual solenoid)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FF"/>
                </a:solidFill>
              </a:rPr>
              <a:t>28.6% (single solenoid)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03A6CB-0E42-4905-8773-EC0CA68D5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825" y="85309"/>
            <a:ext cx="1752752" cy="922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D88CF3-7929-44A5-AC05-6D53EDF379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64"/>
          <a:stretch/>
        </p:blipFill>
        <p:spPr>
          <a:xfrm>
            <a:off x="7570107" y="287138"/>
            <a:ext cx="4067806" cy="23672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4ADBEB5-0C35-412E-AC32-CA9B44855E45}"/>
              </a:ext>
            </a:extLst>
          </p:cNvPr>
          <p:cNvSpPr txBox="1"/>
          <p:nvPr/>
        </p:nvSpPr>
        <p:spPr>
          <a:xfrm>
            <a:off x="8034918" y="2708676"/>
            <a:ext cx="3860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Particle loss due to single solenoid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Limited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Spherical aberrations (</a:t>
            </a:r>
            <a:r>
              <a:rPr lang="en-GB" sz="2000" b="1" dirty="0">
                <a:solidFill>
                  <a:srgbClr val="6A6EA4"/>
                </a:solidFill>
              </a:rPr>
              <a:t>highly divergent protons</a:t>
            </a:r>
            <a:r>
              <a:rPr lang="en-GB" sz="2000" dirty="0"/>
              <a:t> travel closer to the windings)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501FA1-AD01-4880-892E-4EF0DCAB0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0582" y="3468299"/>
            <a:ext cx="3556184" cy="31410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A9DFDC2-D51E-43F0-8936-49D3F99C51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4700" y="4339892"/>
            <a:ext cx="3899852" cy="21189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55DBB69-65A1-4FF5-9422-40D5EF0437F1}"/>
              </a:ext>
            </a:extLst>
          </p:cNvPr>
          <p:cNvSpPr txBox="1"/>
          <p:nvPr/>
        </p:nvSpPr>
        <p:spPr>
          <a:xfrm>
            <a:off x="4331119" y="3821305"/>
            <a:ext cx="1127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GPT sim.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E82F06C-33C9-443C-A273-F31491F8F8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3480" y="4858874"/>
            <a:ext cx="1117772" cy="27705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CD0EEF8-A83B-421B-9DB8-D4AC99EAB467}"/>
              </a:ext>
            </a:extLst>
          </p:cNvPr>
          <p:cNvSpPr/>
          <p:nvPr/>
        </p:nvSpPr>
        <p:spPr>
          <a:xfrm>
            <a:off x="7474700" y="77209"/>
            <a:ext cx="4518952" cy="662498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865DB37-7905-4603-A4C6-CC4916FE87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759" y="1236762"/>
            <a:ext cx="6550383" cy="18925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859D35E-27A4-437B-9A19-DF471D35E16F}"/>
                  </a:ext>
                </a:extLst>
              </p:cNvPr>
              <p:cNvSpPr txBox="1"/>
              <p:nvPr/>
            </p:nvSpPr>
            <p:spPr>
              <a:xfrm>
                <a:off x="242439" y="881617"/>
                <a:ext cx="426527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5.7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GB" sz="2000" dirty="0"/>
                  <a:t> protons at source (25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GB" sz="2000" dirty="0"/>
                  <a:t>1 MeV)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859D35E-27A4-437B-9A19-DF471D35E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39" y="881617"/>
                <a:ext cx="4265270" cy="307777"/>
              </a:xfrm>
              <a:prstGeom prst="rect">
                <a:avLst/>
              </a:prstGeom>
              <a:blipFill>
                <a:blip r:embed="rId8"/>
                <a:stretch>
                  <a:fillRect l="-2146" t="-26000" r="-2861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D3E90A5D-A307-4038-B7DA-15044B912631}"/>
              </a:ext>
            </a:extLst>
          </p:cNvPr>
          <p:cNvSpPr txBox="1"/>
          <p:nvPr/>
        </p:nvSpPr>
        <p:spPr>
          <a:xfrm>
            <a:off x="76144" y="64886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baseline="0" dirty="0">
                <a:latin typeface="Corbel" panose="020B0503020204020204" pitchFamily="34" charset="0"/>
                <a:hlinkClick r:id="rId9"/>
              </a:rPr>
              <a:t>https://doi.org/10.1038/s41598-020-65775-7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7448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6C2EBE-71E2-433C-9B85-18B3B2D92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19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8332CD-FE78-4A72-AE32-2E2D37092913}"/>
              </a:ext>
            </a:extLst>
          </p:cNvPr>
          <p:cNvSpPr txBox="1"/>
          <p:nvPr/>
        </p:nvSpPr>
        <p:spPr>
          <a:xfrm>
            <a:off x="215862" y="248666"/>
            <a:ext cx="64287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/>
              <a:t>Active plasma lenses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0F13036-D586-4E88-9F07-F5D098D9193D}"/>
              </a:ext>
            </a:extLst>
          </p:cNvPr>
          <p:cNvCxnSpPr>
            <a:cxnSpLocks/>
          </p:cNvCxnSpPr>
          <p:nvPr/>
        </p:nvCxnSpPr>
        <p:spPr>
          <a:xfrm>
            <a:off x="215862" y="802664"/>
            <a:ext cx="35768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22D4938-84B3-4053-9E71-159DE6E0C242}"/>
                  </a:ext>
                </a:extLst>
              </p:cNvPr>
              <p:cNvSpPr txBox="1"/>
              <p:nvPr/>
            </p:nvSpPr>
            <p:spPr>
              <a:xfrm>
                <a:off x="128742" y="2451323"/>
                <a:ext cx="4721898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rgbClr val="0070C0"/>
                    </a:solidFill>
                  </a:rPr>
                  <a:t>1 mm-diameter </a:t>
                </a:r>
                <a:r>
                  <a:rPr lang="en-GB" sz="2200" dirty="0" err="1">
                    <a:solidFill>
                      <a:srgbClr val="0070C0"/>
                    </a:solidFill>
                  </a:rPr>
                  <a:t>Ar</a:t>
                </a:r>
                <a:r>
                  <a:rPr lang="en-GB" sz="2200" dirty="0">
                    <a:solidFill>
                      <a:srgbClr val="0070C0"/>
                    </a:solidFill>
                  </a:rPr>
                  <a:t> gas-filled capillary, 33 mm length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13 mm behind the tape drive target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2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0.2% </m:t>
                    </m:r>
                  </m:oMath>
                </a14:m>
                <a:r>
                  <a:rPr lang="en-GB" sz="2200" dirty="0">
                    <a:solidFill>
                      <a:srgbClr val="C00000"/>
                    </a:solidFill>
                  </a:rPr>
                  <a:t>transport efficiency </a:t>
                </a:r>
                <a:r>
                  <a:rPr lang="en-GB" sz="2200" dirty="0"/>
                  <a:t>through the APL (protons &gt;1.5 MeV)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22D4938-84B3-4053-9E71-159DE6E0C2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742" y="2451323"/>
                <a:ext cx="4721898" cy="1785104"/>
              </a:xfrm>
              <a:prstGeom prst="rect">
                <a:avLst/>
              </a:prstGeom>
              <a:blipFill>
                <a:blip r:embed="rId2"/>
                <a:stretch>
                  <a:fillRect l="-1419" t="-2389" r="-2452" b="-6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ABF75E82-BF0A-4147-9A4C-0436D2D2E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640" y="2116504"/>
            <a:ext cx="7113520" cy="423984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3B17E0D-1FFA-46A8-AD37-7D4E2A32B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862" y="936395"/>
            <a:ext cx="7346317" cy="10973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6C39D6C-349C-48C9-BD1B-198A50A674AC}"/>
              </a:ext>
            </a:extLst>
          </p:cNvPr>
          <p:cNvSpPr txBox="1"/>
          <p:nvPr/>
        </p:nvSpPr>
        <p:spPr>
          <a:xfrm>
            <a:off x="6644640" y="29003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https://www.nature.com/articles/s41598-022-05181-3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921C88-8054-4264-A27D-352D0CF7BF55}"/>
              </a:ext>
            </a:extLst>
          </p:cNvPr>
          <p:cNvSpPr txBox="1"/>
          <p:nvPr/>
        </p:nvSpPr>
        <p:spPr>
          <a:xfrm>
            <a:off x="227840" y="5290433"/>
            <a:ext cx="15904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/>
              <a:t>APL 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71AFD9-5B26-4A9A-9F5B-50ADEC1C5241}"/>
              </a:ext>
            </a:extLst>
          </p:cNvPr>
          <p:cNvSpPr txBox="1"/>
          <p:nvPr/>
        </p:nvSpPr>
        <p:spPr>
          <a:xfrm>
            <a:off x="215862" y="5693566"/>
            <a:ext cx="6369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6"/>
              </a:rPr>
              <a:t>DOI: 10.1103/PhysRevLett.115.184802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8F4AF5D-0BBF-444A-8BF1-C750BE3CFE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6552" y="1489581"/>
            <a:ext cx="2779586" cy="52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888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544D0-1E7F-40DE-AE77-423D08D27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F9A6D7-20EC-47AB-A1CA-907C664244F6}"/>
              </a:ext>
            </a:extLst>
          </p:cNvPr>
          <p:cNvSpPr txBox="1"/>
          <p:nvPr/>
        </p:nvSpPr>
        <p:spPr>
          <a:xfrm>
            <a:off x="225595" y="280221"/>
            <a:ext cx="3273743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Solenoid requirements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3A6C08-88CD-4C9B-86CB-922E9D26AC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353"/>
          <a:stretch/>
        </p:blipFill>
        <p:spPr>
          <a:xfrm>
            <a:off x="5260589" y="580292"/>
            <a:ext cx="6765156" cy="12769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A68869-43AC-4C90-98A0-929B621788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004"/>
          <a:stretch/>
        </p:blipFill>
        <p:spPr>
          <a:xfrm>
            <a:off x="5260589" y="1815280"/>
            <a:ext cx="6765158" cy="5797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DDFF52A-5380-4FC0-A3EF-C49DCF65D8E2}"/>
              </a:ext>
            </a:extLst>
          </p:cNvPr>
          <p:cNvSpPr/>
          <p:nvPr/>
        </p:nvSpPr>
        <p:spPr>
          <a:xfrm>
            <a:off x="9982200" y="511943"/>
            <a:ext cx="1986356" cy="19004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83CBFF-7721-46CB-A7E5-CE79AC2AFFA4}"/>
              </a:ext>
            </a:extLst>
          </p:cNvPr>
          <p:cNvSpPr txBox="1"/>
          <p:nvPr/>
        </p:nvSpPr>
        <p:spPr>
          <a:xfrm>
            <a:off x="8539479" y="2485223"/>
            <a:ext cx="3350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Equivalent field of a solenoid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C8F95AC-2C34-4D90-80E6-253FB5DF6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589" y="3099581"/>
            <a:ext cx="6700022" cy="3491346"/>
          </a:xfrm>
          <a:prstGeom prst="rect">
            <a:avLst/>
          </a:prstGeom>
          <a:ln>
            <a:solidFill>
              <a:srgbClr val="00206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E8345B4-A08B-42B1-8BBB-A201EAFA3A80}"/>
                  </a:ext>
                </a:extLst>
              </p:cNvPr>
              <p:cNvSpPr txBox="1"/>
              <p:nvPr/>
            </p:nvSpPr>
            <p:spPr>
              <a:xfrm>
                <a:off x="223444" y="1252706"/>
                <a:ext cx="4307916" cy="3573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1</a:t>
                </a:r>
                <a:r>
                  <a:rPr lang="en-GB" sz="2000" baseline="30000" dirty="0"/>
                  <a:t>st</a:t>
                </a:r>
                <a:r>
                  <a:rPr lang="en-GB" sz="2000" dirty="0"/>
                  <a:t> solenoid most demanding</a:t>
                </a:r>
              </a:p>
              <a:p>
                <a:pPr marL="542925" lvl="1" indent="-1809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𝐵𝑑𝑧</m:t>
                        </m:r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=1.233 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nary>
                  </m:oMath>
                </a14:m>
                <a:endParaRPr lang="en-GB" sz="2000" dirty="0">
                  <a:solidFill>
                    <a:schemeClr val="tx1"/>
                  </a:solidFill>
                </a:endParaRPr>
              </a:p>
              <a:p>
                <a:pPr marL="542925" lvl="1" indent="-180975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Choose nominal design with 1 m long coil (Gabor lens flange-to-flange space is 1.157 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Solenoids 2 to 5</a:t>
                </a:r>
              </a:p>
              <a:p>
                <a:pPr marL="542925" lvl="1" indent="-180975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Different design (for lower material cost, power consumption)</a:t>
                </a:r>
              </a:p>
              <a:p>
                <a:pPr marL="542925" lvl="1" indent="-1809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𝐵𝑑𝑧</m:t>
                        </m:r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≤0.8</m:t>
                        </m:r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Tm</m:t>
                        </m:r>
                      </m:e>
                    </m:nary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E8345B4-A08B-42B1-8BBB-A201EAFA3A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44" y="1252706"/>
                <a:ext cx="4307916" cy="3573029"/>
              </a:xfrm>
              <a:prstGeom prst="rect">
                <a:avLst/>
              </a:prstGeom>
              <a:blipFill>
                <a:blip r:embed="rId4"/>
                <a:stretch>
                  <a:fillRect l="-1275" t="-9029" b="-238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8051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E0B8E95C-6BEA-4BCF-84CF-88E978E2FAC2}"/>
              </a:ext>
            </a:extLst>
          </p:cNvPr>
          <p:cNvSpPr/>
          <p:nvPr/>
        </p:nvSpPr>
        <p:spPr>
          <a:xfrm>
            <a:off x="225596" y="3962839"/>
            <a:ext cx="5997925" cy="16579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5DCD57D-9960-42EE-8942-1170ADBEBD49}"/>
              </a:ext>
            </a:extLst>
          </p:cNvPr>
          <p:cNvSpPr/>
          <p:nvPr/>
        </p:nvSpPr>
        <p:spPr>
          <a:xfrm>
            <a:off x="225595" y="5919287"/>
            <a:ext cx="9823681" cy="793923"/>
          </a:xfrm>
          <a:prstGeom prst="rect">
            <a:avLst/>
          </a:prstGeom>
          <a:solidFill>
            <a:srgbClr val="D8F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12A9BE-88A4-40D3-9630-877F9684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3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F7FA15-E4CE-400C-A2FF-A49415F0C91D}"/>
              </a:ext>
            </a:extLst>
          </p:cNvPr>
          <p:cNvSpPr txBox="1"/>
          <p:nvPr/>
        </p:nvSpPr>
        <p:spPr>
          <a:xfrm>
            <a:off x="225595" y="280221"/>
            <a:ext cx="280208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Choice of material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EB47C9-8B8B-4F87-92D3-6EF6250AAD7A}"/>
              </a:ext>
            </a:extLst>
          </p:cNvPr>
          <p:cNvCxnSpPr>
            <a:cxnSpLocks/>
          </p:cNvCxnSpPr>
          <p:nvPr/>
        </p:nvCxnSpPr>
        <p:spPr>
          <a:xfrm>
            <a:off x="6451600" y="150755"/>
            <a:ext cx="0" cy="54830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31F3B98-6875-4E15-AB80-5D16F3919C85}"/>
              </a:ext>
            </a:extLst>
          </p:cNvPr>
          <p:cNvSpPr txBox="1"/>
          <p:nvPr/>
        </p:nvSpPr>
        <p:spPr>
          <a:xfrm>
            <a:off x="3844184" y="150755"/>
            <a:ext cx="25464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400" dirty="0">
                <a:solidFill>
                  <a:srgbClr val="FF0000"/>
                </a:solidFill>
              </a:rPr>
              <a:t>Normal conducting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C672-956E-4B38-81BC-83646B6D71A7}"/>
              </a:ext>
            </a:extLst>
          </p:cNvPr>
          <p:cNvSpPr txBox="1"/>
          <p:nvPr/>
        </p:nvSpPr>
        <p:spPr>
          <a:xfrm>
            <a:off x="6512561" y="150755"/>
            <a:ext cx="25464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Superconducting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25D2D4E-DCBF-4D18-9D53-9E2C7BA16E87}"/>
              </a:ext>
            </a:extLst>
          </p:cNvPr>
          <p:cNvSpPr/>
          <p:nvPr/>
        </p:nvSpPr>
        <p:spPr>
          <a:xfrm>
            <a:off x="6645447" y="4344934"/>
            <a:ext cx="5176007" cy="12758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0D891D-C47F-466F-8D73-3FDCEC8D533D}"/>
              </a:ext>
            </a:extLst>
          </p:cNvPr>
          <p:cNvCxnSpPr>
            <a:cxnSpLocks/>
          </p:cNvCxnSpPr>
          <p:nvPr/>
        </p:nvCxnSpPr>
        <p:spPr>
          <a:xfrm flipV="1">
            <a:off x="3844184" y="612420"/>
            <a:ext cx="5106776" cy="228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04CC8E0-A15F-45A3-A6CE-44DF67B9677E}"/>
              </a:ext>
            </a:extLst>
          </p:cNvPr>
          <p:cNvSpPr txBox="1"/>
          <p:nvPr/>
        </p:nvSpPr>
        <p:spPr>
          <a:xfrm>
            <a:off x="6712525" y="1232568"/>
            <a:ext cx="502816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Very high current density compared to conventional conductors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Negligible power consumption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Complicated structure: rigid coil former + insulating cryostat (large space requirement around the coil)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The cryostat/cooling infrastructure needs careful maintenance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Cost of superconducting coils is significantly  higher than the cost of conventional conductor</a:t>
            </a:r>
            <a:endParaRPr lang="en-GB" sz="2000" dirty="0">
              <a:solidFill>
                <a:srgbClr val="0000F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A96767-63FB-45E0-954B-49A36AAF1AAB}"/>
              </a:ext>
            </a:extLst>
          </p:cNvPr>
          <p:cNvSpPr txBox="1"/>
          <p:nvPr/>
        </p:nvSpPr>
        <p:spPr>
          <a:xfrm>
            <a:off x="3240169" y="695901"/>
            <a:ext cx="3530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i="1" dirty="0"/>
              <a:t>(Hollow copper conductor)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CD1572-9381-45CC-9427-B1AD457627A9}"/>
              </a:ext>
            </a:extLst>
          </p:cNvPr>
          <p:cNvSpPr txBox="1"/>
          <p:nvPr/>
        </p:nvSpPr>
        <p:spPr>
          <a:xfrm>
            <a:off x="280953" y="1237225"/>
            <a:ext cx="59979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Very common design in many accelerator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Efficient 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water in direct contact with the source of heat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Coils potted in resin are typically very robust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Each cable has to be insulated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adds complexity and requires more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Weight of the coils is typically high</a:t>
            </a:r>
            <a:endParaRPr lang="en-GB" sz="2000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Cooling and electric circuits are interwoven, but need separation at the their ends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pressure drop leads to complex cooling circuits for large coils + increased risk of water leakages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F11ACA-0101-4CAF-8AE4-DD3B209E58E6}"/>
              </a:ext>
            </a:extLst>
          </p:cNvPr>
          <p:cNvSpPr txBox="1"/>
          <p:nvPr/>
        </p:nvSpPr>
        <p:spPr>
          <a:xfrm>
            <a:off x="332789" y="5944009"/>
            <a:ext cx="9498562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Aim of this design exercise</a:t>
            </a:r>
            <a:r>
              <a:rPr lang="en-GB" sz="20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: evaluate the requirements and performance of a normal-conducting solenoid that is suitable for </a:t>
            </a:r>
            <a:r>
              <a:rPr lang="en-GB" sz="2000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LhARA</a:t>
            </a:r>
            <a:endParaRPr lang="en-GB" sz="2000" dirty="0"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928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4BD2D1-8D5B-43DB-B354-FEC5602B5C0D}"/>
              </a:ext>
            </a:extLst>
          </p:cNvPr>
          <p:cNvSpPr txBox="1"/>
          <p:nvPr/>
        </p:nvSpPr>
        <p:spPr>
          <a:xfrm>
            <a:off x="225595" y="280221"/>
            <a:ext cx="348280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SC solenoid for </a:t>
            </a:r>
            <a:r>
              <a:rPr lang="en-GB" sz="2600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LhARA</a:t>
            </a:r>
            <a:endParaRPr lang="en-GB" sz="2600" dirty="0"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259F5D-72BA-453D-96F2-C4797F46F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95" y="1795719"/>
            <a:ext cx="4642423" cy="32665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54949A-5EB2-496A-95C5-C59D10CAC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430" y="772664"/>
            <a:ext cx="6459975" cy="44455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B598169-1AA3-40A2-B2AF-C196353D4D6E}"/>
              </a:ext>
            </a:extLst>
          </p:cNvPr>
          <p:cNvSpPr txBox="1"/>
          <p:nvPr/>
        </p:nvSpPr>
        <p:spPr>
          <a:xfrm>
            <a:off x="225594" y="946298"/>
            <a:ext cx="43159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Preliminary design and analysis </a:t>
            </a:r>
            <a:r>
              <a:rPr lang="en-GB" sz="2200" i="0" u="none" strike="noStrike" baseline="0" dirty="0"/>
              <a:t>(A. </a:t>
            </a:r>
            <a:r>
              <a:rPr lang="en-GB" sz="2200" i="0" u="none" strike="noStrike" baseline="0" dirty="0" err="1"/>
              <a:t>Beqiri</a:t>
            </a:r>
            <a:r>
              <a:rPr lang="en-GB" sz="2200" i="0" u="none" strike="noStrike" baseline="0" dirty="0"/>
              <a:t>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218952A-25CB-4079-AFE8-235D1B64B516}"/>
                  </a:ext>
                </a:extLst>
              </p:cNvPr>
              <p:cNvSpPr txBox="1"/>
              <p:nvPr/>
            </p:nvSpPr>
            <p:spPr>
              <a:xfrm>
                <a:off x="225594" y="5311537"/>
                <a:ext cx="492967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b="1" dirty="0">
                    <a:solidFill>
                      <a:srgbClr val="C00000"/>
                    </a:solidFill>
                  </a:rPr>
                  <a:t>Nb-</a:t>
                </a:r>
                <a:r>
                  <a:rPr lang="en-GB" sz="2400" b="1" dirty="0" err="1">
                    <a:solidFill>
                      <a:srgbClr val="C00000"/>
                    </a:solidFill>
                  </a:rPr>
                  <a:t>Ti</a:t>
                </a:r>
                <a:endParaRPr lang="en-GB" sz="2400" b="1" dirty="0">
                  <a:solidFill>
                    <a:srgbClr val="C0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b="1" dirty="0">
                    <a:solidFill>
                      <a:srgbClr val="C00000"/>
                    </a:solidFill>
                  </a:rPr>
                  <a:t>2-stage cryo-cooler (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b="1" dirty="0">
                    <a:solidFill>
                      <a:srgbClr val="C00000"/>
                    </a:solidFill>
                  </a:rPr>
                  <a:t>45 W)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b="1" dirty="0">
                    <a:solidFill>
                      <a:srgbClr val="C00000"/>
                    </a:solidFill>
                  </a:rPr>
                  <a:t>Coil: 1 m, 1.3 T, 250 A, 2 layers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218952A-25CB-4079-AFE8-235D1B64B5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94" y="5311537"/>
                <a:ext cx="4929676" cy="1200329"/>
              </a:xfrm>
              <a:prstGeom prst="rect">
                <a:avLst/>
              </a:prstGeom>
              <a:blipFill>
                <a:blip r:embed="rId4"/>
                <a:stretch>
                  <a:fillRect l="-1607" t="-4061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8570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813418-A913-4E1C-B25A-DA2E87E4E6A9}"/>
              </a:ext>
            </a:extLst>
          </p:cNvPr>
          <p:cNvSpPr txBox="1"/>
          <p:nvPr/>
        </p:nvSpPr>
        <p:spPr>
          <a:xfrm>
            <a:off x="225595" y="280221"/>
            <a:ext cx="348280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SC solenoid for </a:t>
            </a:r>
            <a:r>
              <a:rPr lang="en-GB" sz="2600" dirty="0" err="1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LhARA</a:t>
            </a:r>
            <a:endParaRPr lang="en-GB" sz="2600" dirty="0">
              <a:latin typeface="CMU Sans Serif" panose="02000603000000000000" pitchFamily="2" charset="0"/>
              <a:ea typeface="CMU Sans Serif" panose="02000603000000000000" pitchFamily="2" charset="0"/>
              <a:cs typeface="CMU Sans Serif" panose="02000603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2B3A94-D03E-4945-8DCE-AF2EAAC4D038}"/>
              </a:ext>
            </a:extLst>
          </p:cNvPr>
          <p:cNvSpPr txBox="1"/>
          <p:nvPr/>
        </p:nvSpPr>
        <p:spPr>
          <a:xfrm>
            <a:off x="225594" y="946298"/>
            <a:ext cx="43159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2-D magnetic and thermal model</a:t>
            </a:r>
            <a:endParaRPr lang="en-GB" sz="2200" i="0" u="none" strike="noStrike" baseline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51709B-376D-4855-8E01-C51A8D172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051" y="1550819"/>
            <a:ext cx="4169469" cy="39457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2402C5-2350-4589-A3F3-7BECD8CDD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621" y="371661"/>
            <a:ext cx="3604381" cy="35500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B1B5BFF-F1DF-4C49-B6CB-A9734F16B6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8619" y="4102067"/>
            <a:ext cx="3986352" cy="23842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DAA35E-4121-4340-BB22-E87ED722D8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2070" y="371661"/>
            <a:ext cx="2484335" cy="522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506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12A9BE-88A4-40D3-9630-877F9684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F7FA15-E4CE-400C-A2FF-A49415F0C91D}"/>
              </a:ext>
            </a:extLst>
          </p:cNvPr>
          <p:cNvSpPr txBox="1"/>
          <p:nvPr/>
        </p:nvSpPr>
        <p:spPr>
          <a:xfrm>
            <a:off x="225595" y="280221"/>
            <a:ext cx="392984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NC Solenoid–param. space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F8BA45-00BA-4826-939B-DE98F1EA5D5B}"/>
              </a:ext>
            </a:extLst>
          </p:cNvPr>
          <p:cNvSpPr/>
          <p:nvPr/>
        </p:nvSpPr>
        <p:spPr>
          <a:xfrm>
            <a:off x="6096000" y="87052"/>
            <a:ext cx="5689600" cy="357142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AAA3887-44CF-468A-98C0-0F70A36F2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8401" y="900368"/>
            <a:ext cx="4900799" cy="3063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B6A36CB1-20CA-4041-AADE-2B3B557929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81401" y="3707949"/>
            <a:ext cx="4900799" cy="3063000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8FA6BEB8-4231-4AA9-B465-F3E9F1A9DD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15" y="4203667"/>
            <a:ext cx="3807925" cy="251780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4F242077-CE81-4FE4-96D8-EC5F8784ED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77401" y="208139"/>
            <a:ext cx="5326798" cy="3329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938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12A9BE-88A4-40D3-9630-877F9684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7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F7FA15-E4CE-400C-A2FF-A49415F0C91D}"/>
              </a:ext>
            </a:extLst>
          </p:cNvPr>
          <p:cNvSpPr txBox="1"/>
          <p:nvPr/>
        </p:nvSpPr>
        <p:spPr>
          <a:xfrm>
            <a:off x="225595" y="280221"/>
            <a:ext cx="4681685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NC Solenoid–Graded coil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4DD4EB-C2F3-4C68-AE26-D1C2F3BBEC52}"/>
              </a:ext>
            </a:extLst>
          </p:cNvPr>
          <p:cNvSpPr txBox="1"/>
          <p:nvPr/>
        </p:nvSpPr>
        <p:spPr>
          <a:xfrm>
            <a:off x="284480" y="1168400"/>
            <a:ext cx="106070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Use more than one transverse size for the copper 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Increase the diameter of the cooling channel in the layers further away from the bore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by keeping the conducting area constant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301DD5-6080-427A-97F8-E916A6FE3CC8}"/>
              </a:ext>
            </a:extLst>
          </p:cNvPr>
          <p:cNvGrpSpPr>
            <a:grpSpLocks noChangeAspect="1"/>
          </p:cNvGrpSpPr>
          <p:nvPr/>
        </p:nvGrpSpPr>
        <p:grpSpPr>
          <a:xfrm>
            <a:off x="7751149" y="1046480"/>
            <a:ext cx="494353" cy="494353"/>
            <a:chOff x="6281759" y="708199"/>
            <a:chExt cx="5040000" cy="504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1C3887-FFE8-4301-824F-55B62521E920}"/>
                </a:ext>
              </a:extLst>
            </p:cNvPr>
            <p:cNvSpPr/>
            <p:nvPr/>
          </p:nvSpPr>
          <p:spPr>
            <a:xfrm>
              <a:off x="6281759" y="708199"/>
              <a:ext cx="5040000" cy="5040000"/>
            </a:xfrm>
            <a:prstGeom prst="rect">
              <a:avLst/>
            </a:prstGeom>
            <a:solidFill>
              <a:srgbClr val="E3E37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E6A03B1D-4C75-49BA-8C12-D57481DC20B1}"/>
                </a:ext>
              </a:extLst>
            </p:cNvPr>
            <p:cNvSpPr/>
            <p:nvPr/>
          </p:nvSpPr>
          <p:spPr>
            <a:xfrm>
              <a:off x="6461759" y="888199"/>
              <a:ext cx="4680000" cy="4680000"/>
            </a:xfrm>
            <a:prstGeom prst="roundRect">
              <a:avLst>
                <a:gd name="adj" fmla="val 9905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7696175-F90F-44E1-8068-67AEEB0D5334}"/>
                </a:ext>
              </a:extLst>
            </p:cNvPr>
            <p:cNvSpPr/>
            <p:nvPr/>
          </p:nvSpPr>
          <p:spPr>
            <a:xfrm rot="16200000">
              <a:off x="7541759" y="1968199"/>
              <a:ext cx="2520000" cy="252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87A91DF-910F-4466-9106-9562C60E81DB}"/>
              </a:ext>
            </a:extLst>
          </p:cNvPr>
          <p:cNvGrpSpPr>
            <a:grpSpLocks noChangeAspect="1"/>
          </p:cNvGrpSpPr>
          <p:nvPr/>
        </p:nvGrpSpPr>
        <p:grpSpPr>
          <a:xfrm>
            <a:off x="8386172" y="965200"/>
            <a:ext cx="575633" cy="575633"/>
            <a:chOff x="6281759" y="708198"/>
            <a:chExt cx="5039999" cy="5040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317F981-99BD-48A2-BD6F-3BE3F21C2250}"/>
                </a:ext>
              </a:extLst>
            </p:cNvPr>
            <p:cNvSpPr/>
            <p:nvPr/>
          </p:nvSpPr>
          <p:spPr>
            <a:xfrm>
              <a:off x="6281759" y="708198"/>
              <a:ext cx="5039999" cy="5040000"/>
            </a:xfrm>
            <a:prstGeom prst="rect">
              <a:avLst/>
            </a:prstGeom>
            <a:solidFill>
              <a:srgbClr val="E3E37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F2368FF-6EDB-4CD0-BF78-707819088D6B}"/>
                </a:ext>
              </a:extLst>
            </p:cNvPr>
            <p:cNvSpPr/>
            <p:nvPr/>
          </p:nvSpPr>
          <p:spPr>
            <a:xfrm>
              <a:off x="6461759" y="888199"/>
              <a:ext cx="4680000" cy="4680000"/>
            </a:xfrm>
            <a:prstGeom prst="roundRect">
              <a:avLst>
                <a:gd name="adj" fmla="val 9905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633B04A-9F3B-4B20-9E45-F8EF137387F6}"/>
                </a:ext>
              </a:extLst>
            </p:cNvPr>
            <p:cNvSpPr/>
            <p:nvPr/>
          </p:nvSpPr>
          <p:spPr>
            <a:xfrm rot="16200000">
              <a:off x="7140690" y="1536297"/>
              <a:ext cx="3322130" cy="332212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91EB815-1F38-49A9-9029-882E87B6F3DA}"/>
              </a:ext>
            </a:extLst>
          </p:cNvPr>
          <p:cNvGrpSpPr>
            <a:grpSpLocks noChangeAspect="1"/>
          </p:cNvGrpSpPr>
          <p:nvPr/>
        </p:nvGrpSpPr>
        <p:grpSpPr>
          <a:xfrm>
            <a:off x="9102475" y="760391"/>
            <a:ext cx="788308" cy="788308"/>
            <a:chOff x="6281759" y="708198"/>
            <a:chExt cx="5039999" cy="5040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BECDF6D-3E63-4904-BF10-E757A45A8FBE}"/>
                </a:ext>
              </a:extLst>
            </p:cNvPr>
            <p:cNvSpPr/>
            <p:nvPr/>
          </p:nvSpPr>
          <p:spPr>
            <a:xfrm>
              <a:off x="6281759" y="708198"/>
              <a:ext cx="5039999" cy="5040000"/>
            </a:xfrm>
            <a:prstGeom prst="rect">
              <a:avLst/>
            </a:prstGeom>
            <a:solidFill>
              <a:srgbClr val="E3E37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6101795-D2B4-4789-8EF6-858642C512D6}"/>
                </a:ext>
              </a:extLst>
            </p:cNvPr>
            <p:cNvSpPr/>
            <p:nvPr/>
          </p:nvSpPr>
          <p:spPr>
            <a:xfrm>
              <a:off x="6461759" y="888199"/>
              <a:ext cx="4680000" cy="4680000"/>
            </a:xfrm>
            <a:prstGeom prst="roundRect">
              <a:avLst>
                <a:gd name="adj" fmla="val 9905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BC51EF2-9C5F-4A9E-AAAB-43D15913ECEC}"/>
                </a:ext>
              </a:extLst>
            </p:cNvPr>
            <p:cNvSpPr/>
            <p:nvPr/>
          </p:nvSpPr>
          <p:spPr>
            <a:xfrm rot="16200000">
              <a:off x="6960448" y="1475469"/>
              <a:ext cx="3682622" cy="368262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6E7D42E-C00A-48B6-9A26-64C29487D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16" y="2900234"/>
            <a:ext cx="9448013" cy="3362742"/>
          </a:xfrm>
          <a:prstGeom prst="rect">
            <a:avLst/>
          </a:prstGeom>
        </p:spPr>
      </p:pic>
      <p:sp>
        <p:nvSpPr>
          <p:cNvPr id="23" name="Right Brace 22">
            <a:extLst>
              <a:ext uri="{FF2B5EF4-FFF2-40B4-BE49-F238E27FC236}">
                <a16:creationId xmlns:a16="http://schemas.microsoft.com/office/drawing/2014/main" id="{5BF6384D-143D-48B4-9F98-F01FA3ABE1EC}"/>
              </a:ext>
            </a:extLst>
          </p:cNvPr>
          <p:cNvSpPr/>
          <p:nvPr/>
        </p:nvSpPr>
        <p:spPr>
          <a:xfrm>
            <a:off x="7998325" y="4826000"/>
            <a:ext cx="123589" cy="701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2434B53C-CBA1-4BD1-AB1D-8A996F2EFF3B}"/>
              </a:ext>
            </a:extLst>
          </p:cNvPr>
          <p:cNvSpPr/>
          <p:nvPr/>
        </p:nvSpPr>
        <p:spPr>
          <a:xfrm>
            <a:off x="7998324" y="4031586"/>
            <a:ext cx="123589" cy="701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085A8C6B-AF6C-491A-9B6A-51254A234164}"/>
              </a:ext>
            </a:extLst>
          </p:cNvPr>
          <p:cNvSpPr/>
          <p:nvPr/>
        </p:nvSpPr>
        <p:spPr>
          <a:xfrm>
            <a:off x="7998324" y="3230290"/>
            <a:ext cx="123589" cy="70104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8FA10D-06B8-48DA-8B84-30D083CFD229}"/>
              </a:ext>
            </a:extLst>
          </p:cNvPr>
          <p:cNvSpPr txBox="1"/>
          <p:nvPr/>
        </p:nvSpPr>
        <p:spPr>
          <a:xfrm>
            <a:off x="8406730" y="3370739"/>
            <a:ext cx="2616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 layers, cable size 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D0266F-229D-486C-8DD7-1FAC4C066559}"/>
              </a:ext>
            </a:extLst>
          </p:cNvPr>
          <p:cNvSpPr txBox="1"/>
          <p:nvPr/>
        </p:nvSpPr>
        <p:spPr>
          <a:xfrm>
            <a:off x="8386172" y="4160585"/>
            <a:ext cx="2616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 layers, cable size 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A031ABC-143C-470B-BFCB-0AED0D8845B7}"/>
              </a:ext>
            </a:extLst>
          </p:cNvPr>
          <p:cNvSpPr txBox="1"/>
          <p:nvPr/>
        </p:nvSpPr>
        <p:spPr>
          <a:xfrm>
            <a:off x="8406730" y="4949841"/>
            <a:ext cx="2616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 layers, cable size 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1264F42-BEF3-4518-AA20-AE6F085AA155}"/>
              </a:ext>
            </a:extLst>
          </p:cNvPr>
          <p:cNvSpPr txBox="1"/>
          <p:nvPr/>
        </p:nvSpPr>
        <p:spPr>
          <a:xfrm>
            <a:off x="7815444" y="606765"/>
            <a:ext cx="193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F3535C-1CDC-4FC7-AC23-45EB31146F2D}"/>
              </a:ext>
            </a:extLst>
          </p:cNvPr>
          <p:cNvSpPr txBox="1"/>
          <p:nvPr/>
        </p:nvSpPr>
        <p:spPr>
          <a:xfrm>
            <a:off x="8514080" y="563810"/>
            <a:ext cx="193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5DE3AD-4784-40D3-9124-4B8E83B8D8DE}"/>
              </a:ext>
            </a:extLst>
          </p:cNvPr>
          <p:cNvSpPr txBox="1"/>
          <p:nvPr/>
        </p:nvSpPr>
        <p:spPr>
          <a:xfrm>
            <a:off x="9303589" y="343581"/>
            <a:ext cx="193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695905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6" y="280221"/>
            <a:ext cx="3259284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400 A NC Solenoid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DFE5AEC3-2FBD-4E35-9851-0CE86BF174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6074" b="4593"/>
          <a:stretch/>
        </p:blipFill>
        <p:spPr>
          <a:xfrm>
            <a:off x="3723641" y="136525"/>
            <a:ext cx="8498839" cy="63269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B44298-8A29-4DE5-A55D-EEA7094010DD}"/>
                  </a:ext>
                </a:extLst>
              </p:cNvPr>
              <p:cNvSpPr txBox="1"/>
              <p:nvPr/>
            </p:nvSpPr>
            <p:spPr>
              <a:xfrm>
                <a:off x="225596" y="1290320"/>
                <a:ext cx="3584404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26 total layers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Graded coil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3 types of cable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Each point is a different configuration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</m:d>
                  </m:oMath>
                </a14:m>
                <a:r>
                  <a:rPr lang="en-GB" sz="2000" dirty="0"/>
                  <a:t> with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000" dirty="0"/>
                  <a:t> layers, cable type A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2000" dirty="0"/>
                  <a:t> layers, cable type B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GB" sz="2000" dirty="0"/>
                  <a:t> layers, cable type C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0B44298-8A29-4DE5-A55D-EEA7094010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96" y="1290320"/>
                <a:ext cx="3584404" cy="3477875"/>
              </a:xfrm>
              <a:prstGeom prst="rect">
                <a:avLst/>
              </a:prstGeom>
              <a:blipFill>
                <a:blip r:embed="rId4"/>
                <a:stretch>
                  <a:fillRect l="-1531" t="-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9448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78367-9A00-4E7A-8A46-31C5035B3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A46F-A953-4EBB-88B9-4F4B3B070BDA}" type="slidenum">
              <a:rPr lang="en-GB" smtClean="0"/>
              <a:t>9</a:t>
            </a:fld>
            <a:endParaRPr lang="en-GB"/>
          </a:p>
        </p:txBody>
      </p:sp>
      <p:pic>
        <p:nvPicPr>
          <p:cNvPr id="49" name="Picture 48" descr="Background pattern, rectangle&#10;&#10;Description automatically generated with medium confidence">
            <a:extLst>
              <a:ext uri="{FF2B5EF4-FFF2-40B4-BE49-F238E27FC236}">
                <a16:creationId xmlns:a16="http://schemas.microsoft.com/office/drawing/2014/main" id="{8734A8FF-80FB-49DA-BCAD-11D769A32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0" y="1053302"/>
            <a:ext cx="5382000" cy="16866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3916EF-EFE3-449D-A40B-FC06D6A42BF5}"/>
              </a:ext>
            </a:extLst>
          </p:cNvPr>
          <p:cNvSpPr txBox="1"/>
          <p:nvPr/>
        </p:nvSpPr>
        <p:spPr>
          <a:xfrm>
            <a:off x="225596" y="280221"/>
            <a:ext cx="5138884" cy="4924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rPr>
              <a:t>NC Solenoid–2D FEMM Models</a:t>
            </a:r>
          </a:p>
        </p:txBody>
      </p:sp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BABEB8E0-0F82-4F07-89BA-4605475CB3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0" y="3028715"/>
            <a:ext cx="5383280" cy="1886198"/>
          </a:xfrm>
          <a:prstGeom prst="rect">
            <a:avLst/>
          </a:prstGeom>
        </p:spPr>
      </p:pic>
      <p:pic>
        <p:nvPicPr>
          <p:cNvPr id="18" name="Picture 17" descr="Background pattern&#10;&#10;Description automatically generated">
            <a:extLst>
              <a:ext uri="{FF2B5EF4-FFF2-40B4-BE49-F238E27FC236}">
                <a16:creationId xmlns:a16="http://schemas.microsoft.com/office/drawing/2014/main" id="{7E7B2367-D91B-4B4E-9A4C-67281EA8E0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0" y="4971802"/>
            <a:ext cx="5383280" cy="188619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C889CF8-4A11-4C17-BE3A-9217A98C3DF4}"/>
              </a:ext>
            </a:extLst>
          </p:cNvPr>
          <p:cNvSpPr txBox="1"/>
          <p:nvPr/>
        </p:nvSpPr>
        <p:spPr>
          <a:xfrm>
            <a:off x="280920" y="1017990"/>
            <a:ext cx="821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 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646DA68-D2DB-4431-A2C1-E1EE17BB247D}"/>
              </a:ext>
            </a:extLst>
          </p:cNvPr>
          <p:cNvSpPr txBox="1"/>
          <p:nvPr/>
        </p:nvSpPr>
        <p:spPr>
          <a:xfrm>
            <a:off x="336800" y="3024644"/>
            <a:ext cx="93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1000 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8E5EE4A-24C6-425D-8F0F-42F3E9E85648}"/>
              </a:ext>
            </a:extLst>
          </p:cNvPr>
          <p:cNvSpPr txBox="1"/>
          <p:nvPr/>
        </p:nvSpPr>
        <p:spPr>
          <a:xfrm>
            <a:off x="280920" y="4982498"/>
            <a:ext cx="93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2000 A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AF03442D-C5A7-426B-92E4-0BCF190F9F9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3704" b="5517"/>
          <a:stretch/>
        </p:blipFill>
        <p:spPr>
          <a:xfrm>
            <a:off x="5720080" y="560939"/>
            <a:ext cx="2367280" cy="4319749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CEA1100E-139D-49AE-8EE4-8697890118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60029" y="950118"/>
            <a:ext cx="4331971" cy="2707482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65842B11-4792-4B25-A54F-E9CCD06319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98578" y="3697055"/>
            <a:ext cx="4254872" cy="265929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2285B23-7796-4D5E-86FA-DC1728505511}"/>
              </a:ext>
            </a:extLst>
          </p:cNvPr>
          <p:cNvSpPr txBox="1"/>
          <p:nvPr/>
        </p:nvSpPr>
        <p:spPr>
          <a:xfrm>
            <a:off x="10862560" y="1353119"/>
            <a:ext cx="821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 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EFB62B0-339D-4D1C-8808-33B0D7126F07}"/>
              </a:ext>
            </a:extLst>
          </p:cNvPr>
          <p:cNvSpPr txBox="1"/>
          <p:nvPr/>
        </p:nvSpPr>
        <p:spPr>
          <a:xfrm>
            <a:off x="10730480" y="4115452"/>
            <a:ext cx="93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1000 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CBC90-7177-4566-BF9C-B671D8DC3BE2}"/>
              </a:ext>
            </a:extLst>
          </p:cNvPr>
          <p:cNvSpPr txBox="1"/>
          <p:nvPr/>
        </p:nvSpPr>
        <p:spPr>
          <a:xfrm>
            <a:off x="8610913" y="2320703"/>
            <a:ext cx="618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coil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53DEB3B-C3B6-4A57-823F-AFCF5DAE2AA4}"/>
              </a:ext>
            </a:extLst>
          </p:cNvPr>
          <p:cNvSpPr txBox="1"/>
          <p:nvPr/>
        </p:nvSpPr>
        <p:spPr>
          <a:xfrm>
            <a:off x="9592499" y="2481303"/>
            <a:ext cx="805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cover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4272C05-0E9A-4351-AE72-B7B6F4B6B7AF}"/>
              </a:ext>
            </a:extLst>
          </p:cNvPr>
          <p:cNvCxnSpPr>
            <a:cxnSpLocks/>
          </p:cNvCxnSpPr>
          <p:nvPr/>
        </p:nvCxnSpPr>
        <p:spPr>
          <a:xfrm>
            <a:off x="10370946" y="2720813"/>
            <a:ext cx="359534" cy="4884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2CC2AEB-A4B8-4032-9482-753E46F5D770}"/>
              </a:ext>
            </a:extLst>
          </p:cNvPr>
          <p:cNvCxnSpPr>
            <a:cxnSpLocks/>
          </p:cNvCxnSpPr>
          <p:nvPr/>
        </p:nvCxnSpPr>
        <p:spPr>
          <a:xfrm>
            <a:off x="8974302" y="2681358"/>
            <a:ext cx="359534" cy="4884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B5EB7ED7-CB7D-410A-A43E-5DA7954307DD}"/>
              </a:ext>
            </a:extLst>
          </p:cNvPr>
          <p:cNvSpPr txBox="1"/>
          <p:nvPr/>
        </p:nvSpPr>
        <p:spPr>
          <a:xfrm>
            <a:off x="9266680" y="720731"/>
            <a:ext cx="1930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Field on axis</a:t>
            </a:r>
          </a:p>
        </p:txBody>
      </p:sp>
    </p:spTree>
    <p:extLst>
      <p:ext uri="{BB962C8B-B14F-4D97-AF65-F5344CB8AC3E}">
        <p14:creationId xmlns:p14="http://schemas.microsoft.com/office/powerpoint/2010/main" val="29974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793</Words>
  <Application>Microsoft Office PowerPoint</Application>
  <PresentationFormat>Widescreen</PresentationFormat>
  <Paragraphs>160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CMU Sans Serif</vt:lpstr>
      <vt:lpstr>Corbel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Dascalu, Titus-Stefan</dc:creator>
  <cp:lastModifiedBy>Dascalu, Titus-Stefan</cp:lastModifiedBy>
  <cp:revision>41</cp:revision>
  <dcterms:created xsi:type="dcterms:W3CDTF">2022-10-12T19:04:25Z</dcterms:created>
  <dcterms:modified xsi:type="dcterms:W3CDTF">2022-10-12T20:10:52Z</dcterms:modified>
</cp:coreProperties>
</file>