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71" r:id="rId5"/>
    <p:sldId id="282" r:id="rId6"/>
    <p:sldId id="272" r:id="rId7"/>
    <p:sldId id="283" r:id="rId8"/>
    <p:sldId id="274" r:id="rId9"/>
    <p:sldId id="281" r:id="rId10"/>
    <p:sldId id="270" r:id="rId11"/>
    <p:sldId id="276" r:id="rId12"/>
    <p:sldId id="275" r:id="rId13"/>
    <p:sldId id="277" r:id="rId14"/>
    <p:sldId id="278" r:id="rId15"/>
    <p:sldId id="279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409460-B481-9341-67DB-ACB7B8A01564}" v="111" dt="2023-08-08T13:57:10.751"/>
    <p1510:client id="{C9C633A2-3BB7-4647-9E72-84493970672F}" v="6" dt="2023-08-08T13:58:42.1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48040-E930-2886-8B68-E22BEFFEC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BBB39-DAE3-5BFA-00AF-9B1B60FF3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07BB9-81D2-1C82-4B2C-3A829FB25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EA5A-F0A9-4631-9405-76B10196CDD9}" type="datetimeFigureOut">
              <a:rPr lang="en-GB" smtClean="0"/>
              <a:t>08/08/2023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08252-4B70-10F6-FA42-DFE5DE333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9155D-FEE5-EEE6-51EE-911A8581D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C4D85-FAFE-4AAC-B103-D41C969C6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6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60324-F898-0302-CA6B-C1762B56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5BEAB-AA92-758B-592E-7485905D5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5EDE1-EFCB-4BD2-C5E1-FF431FA2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EA5A-F0A9-4631-9405-76B10196CDD9}" type="datetimeFigureOut">
              <a:rPr lang="en-GB" smtClean="0"/>
              <a:t>08/08/2023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ACCB5-0D52-4508-191B-402E89D27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9BA5-E31C-3C5E-901F-95AC4819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C4D85-FAFE-4AAC-B103-D41C969C6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55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F41B9-6656-0135-A3BD-ADC2E063D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4E977D-ED52-698B-9C52-DC6C16D1A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7E482-9B69-56F9-395A-D94A9FA53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EA5A-F0A9-4631-9405-76B10196CDD9}" type="datetimeFigureOut">
              <a:rPr lang="en-GB" smtClean="0"/>
              <a:t>08/08/2023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A6DE9-B187-FF51-AE4F-95B0625E2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77785-7D0D-B26C-0658-FC4EDD931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C4D85-FAFE-4AAC-B103-D41C969C6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04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ABAA4D-CCBE-D06B-704E-E785332D6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8C3C6-3E5A-5E83-A267-D3F354AF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C5656-7643-355F-FBA6-22E514BBA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0EA5A-F0A9-4631-9405-76B10196CDD9}" type="datetimeFigureOut">
              <a:rPr lang="en-GB" smtClean="0"/>
              <a:t>08/08/2023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456C4-7710-D2A0-B54A-4F8A4FDD5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1C54F-E228-41DE-6F7A-EE344BD39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C4D85-FAFE-4AAC-B103-D41C969C6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BE5BC-0208-5BDD-3514-C19B5888A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GB" sz="5400">
                <a:solidFill>
                  <a:schemeClr val="bg1"/>
                </a:solidFill>
                <a:latin typeface="Arial Black" panose="020B0A04020102020204" pitchFamily="34" charset="0"/>
              </a:rPr>
              <a:t>Modelling the Laser-hybrid Accelerator for Radiobiological Applications (</a:t>
            </a:r>
            <a:r>
              <a:rPr lang="en-GB" sz="5400" err="1">
                <a:solidFill>
                  <a:schemeClr val="bg1"/>
                </a:solidFill>
                <a:latin typeface="Arial Black" panose="020B0A04020102020204" pitchFamily="34" charset="0"/>
              </a:rPr>
              <a:t>LhARA</a:t>
            </a:r>
            <a:r>
              <a:rPr lang="en-GB" sz="5400">
                <a:solidFill>
                  <a:schemeClr val="bg1"/>
                </a:solidFill>
                <a:latin typeface="Arial Black" panose="020B0A04020102020204" pitchFamily="34" charset="0"/>
              </a:rPr>
              <a:t>) </a:t>
            </a:r>
            <a:endParaRPr lang="en-GB" sz="1990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 descr="Royal Holloway, University of London">
            <a:extLst>
              <a:ext uri="{FF2B5EF4-FFF2-40B4-BE49-F238E27FC236}">
                <a16:creationId xmlns:a16="http://schemas.microsoft.com/office/drawing/2014/main" id="{38354390-0C6A-B710-D574-716C0CE15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80" y="4447868"/>
            <a:ext cx="2153104" cy="107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Titus-Stefan Dascalu 1. Introduction 2. LhARA 3. Gabor lens 4. Numerical  studies 5. Data vs. simulation 6. Conclusions 7. Refere">
            <a:extLst>
              <a:ext uri="{FF2B5EF4-FFF2-40B4-BE49-F238E27FC236}">
                <a16:creationId xmlns:a16="http://schemas.microsoft.com/office/drawing/2014/main" id="{9C9C5B57-4862-6217-E87F-FD4FDEF8B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" y="5581842"/>
            <a:ext cx="36861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271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5DB9D-9167-1C4D-C1C1-A8425892F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K3=10,000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5FBBE-9415-C8EF-1D6B-7EA3F4DB3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23983A73-F6EC-273A-6F79-C5CF8ED31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455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1E8274-6E0B-6BC9-6EFD-C751B71DF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K3=60,000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81B8C-3E61-E243-DD14-F479412C1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a black border&#10;&#10;Description automatically generated">
            <a:extLst>
              <a:ext uri="{FF2B5EF4-FFF2-40B4-BE49-F238E27FC236}">
                <a16:creationId xmlns:a16="http://schemas.microsoft.com/office/drawing/2014/main" id="{CDDDF0E6-D8CD-7276-EF42-C98B84F90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80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5A6B2E-529B-84D0-3C11-711B0663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K3=50,000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DBAED1-0377-475F-283F-EB003D799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9E9FA665-86C8-0D01-33C1-17F613369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39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5A0D61-B0FF-5F7D-6BCE-FEB21357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K3=70,000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4EEE7-712C-03FD-852A-FAE92C1A5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a white background&#10;&#10;Description automatically generated">
            <a:extLst>
              <a:ext uri="{FF2B5EF4-FFF2-40B4-BE49-F238E27FC236}">
                <a16:creationId xmlns:a16="http://schemas.microsoft.com/office/drawing/2014/main" id="{F381C091-F544-68A4-6B39-B46EA07BB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56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AC1C38-AE91-7818-75DE-A4DC893B0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K3=90,000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7E4D7-CD2C-FD5A-B5E7-915D71B08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A21CE4E9-F43B-FB19-B3A4-E3429645B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77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8F4CA9-2A8E-6F2C-A8ED-F615733E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K3=80,000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EB570-4C9F-7D1D-4123-3F2FC8217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77FF3DAB-34F7-09AB-7D0B-9071D930B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19344"/>
            <a:ext cx="7225748" cy="54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25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AC1C38-AE91-7818-75DE-A4DC893B0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cs typeface="Calibri Light"/>
              </a:rPr>
              <a:t>K3=100,000</a:t>
            </a:r>
            <a:br>
              <a:rPr lang="en-US" sz="4000">
                <a:solidFill>
                  <a:srgbClr val="FFFFFF"/>
                </a:solidFill>
                <a:cs typeface="Calibri Light"/>
              </a:rPr>
            </a:br>
            <a:r>
              <a:rPr lang="en-US" sz="4000">
                <a:solidFill>
                  <a:srgbClr val="FFFFFF"/>
                </a:solidFill>
                <a:cs typeface="Calibri Light"/>
              </a:rPr>
              <a:t>P=68k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7E4D7-CD2C-FD5A-B5E7-915D71B08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806824"/>
            <a:ext cx="2919738" cy="1494117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A blue graph with black lines&#10;&#10;Description automatically generated">
            <a:extLst>
              <a:ext uri="{FF2B5EF4-FFF2-40B4-BE49-F238E27FC236}">
                <a16:creationId xmlns:a16="http://schemas.microsoft.com/office/drawing/2014/main" id="{631DEBCB-80FC-2D66-F464-4E696BF88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909" y="588753"/>
            <a:ext cx="7027652" cy="530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6C6AEA-67FD-2573-A032-0E78F1FF6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484" y="206111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  <a:latin typeface="Arial Black" panose="020B0A04020102020204" pitchFamily="34" charset="0"/>
              </a:rPr>
              <a:t>Octupole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1DF55D-D350-0998-95A9-2F4BD14F3D2B}"/>
              </a:ext>
            </a:extLst>
          </p:cNvPr>
          <p:cNvSpPr txBox="1">
            <a:spLocks/>
          </p:cNvSpPr>
          <p:nvPr/>
        </p:nvSpPr>
        <p:spPr>
          <a:xfrm>
            <a:off x="217941" y="1749923"/>
            <a:ext cx="11750480" cy="14245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/>
              <a:t>Is this the best positioning for it?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/>
              <a:t>	Does it have long enough to have a strong enough effect on End Station 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/>
              <a:t>What strength does it need to be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/>
              <a:t>	Is this strength feasible?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DDC96F-4F00-5E7B-BD08-7AB7918ED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239"/>
          <a:stretch/>
        </p:blipFill>
        <p:spPr>
          <a:xfrm>
            <a:off x="929424" y="3340389"/>
            <a:ext cx="10327515" cy="3325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C67AEBE-C4C9-96BE-5FDB-3BA53B2A229E}"/>
              </a:ext>
            </a:extLst>
          </p:cNvPr>
          <p:cNvSpPr/>
          <p:nvPr/>
        </p:nvSpPr>
        <p:spPr>
          <a:xfrm>
            <a:off x="8485901" y="6099754"/>
            <a:ext cx="571500" cy="56606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D4287F6-1B94-7818-13C3-3B94AC2E25C9}"/>
              </a:ext>
            </a:extLst>
          </p:cNvPr>
          <p:cNvCxnSpPr>
            <a:cxnSpLocks/>
          </p:cNvCxnSpPr>
          <p:nvPr/>
        </p:nvCxnSpPr>
        <p:spPr>
          <a:xfrm>
            <a:off x="7220942" y="5196096"/>
            <a:ext cx="1264959" cy="88214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5CFAC1FC-97ED-68E1-401C-7585C788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904" y="3340389"/>
            <a:ext cx="2682472" cy="21718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96CA8A-9DA5-7BA0-5A6A-80A832A26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9334" y="1984257"/>
            <a:ext cx="1905165" cy="708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A47C0B-3096-B16F-FEA0-D4C4850B0912}"/>
              </a:ext>
            </a:extLst>
          </p:cNvPr>
          <p:cNvSpPr txBox="1"/>
          <p:nvPr/>
        </p:nvSpPr>
        <p:spPr>
          <a:xfrm>
            <a:off x="5791140" y="300942"/>
            <a:ext cx="611920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AIM: FLAT DOSE DISTRIBUTION AT END STATION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6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39628F-6171-9DAC-9EF4-867C021636D4}"/>
              </a:ext>
            </a:extLst>
          </p:cNvPr>
          <p:cNvSpPr txBox="1"/>
          <p:nvPr/>
        </p:nvSpPr>
        <p:spPr>
          <a:xfrm>
            <a:off x="1789545" y="2262054"/>
            <a:ext cx="9074727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>
                <a:latin typeface="Arial Black"/>
              </a:rPr>
              <a:t>Moving the octupole to just after drift 29 </a:t>
            </a:r>
            <a:endParaRPr lang="en-US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endParaRPr lang="en-US" sz="3600">
              <a:latin typeface="Arial Black"/>
            </a:endParaRPr>
          </a:p>
          <a:p>
            <a:pPr algn="ctr"/>
            <a:endParaRPr lang="en-US" sz="3600">
              <a:latin typeface="Arial Black"/>
            </a:endParaRPr>
          </a:p>
          <a:p>
            <a:pPr algn="ctr"/>
            <a:r>
              <a:rPr lang="en-US" sz="3600" dirty="0">
                <a:latin typeface="Calibri"/>
                <a:ea typeface="Calibri"/>
                <a:cs typeface="Calibri"/>
              </a:rPr>
              <a:t>2 </a:t>
            </a:r>
            <a:r>
              <a:rPr lang="en-US" sz="3600" dirty="0" err="1">
                <a:latin typeface="Calibri"/>
                <a:ea typeface="Calibri"/>
                <a:cs typeface="Calibri"/>
              </a:rPr>
              <a:t>metres</a:t>
            </a:r>
            <a:r>
              <a:rPr lang="en-US" sz="3600" dirty="0">
                <a:latin typeface="Calibri"/>
                <a:ea typeface="Calibri"/>
                <a:cs typeface="Calibri"/>
              </a:rPr>
              <a:t> back from end station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634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091350-86B3-2244-3E1B-027688AB6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K3=20,000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P=68k</a:t>
            </a: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5F3710A5-06C7-D6DF-3316-053BB5606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48" y="2256086"/>
            <a:ext cx="5131088" cy="3848316"/>
          </a:xfrm>
          <a:prstGeom prst="rect">
            <a:avLst/>
          </a:prstGeom>
        </p:spPr>
      </p:pic>
      <p:pic>
        <p:nvPicPr>
          <p:cNvPr id="6" name="Picture 6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BE1C0135-2FF9-1256-CBC3-9C30A1F7A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92573"/>
            <a:ext cx="5131087" cy="38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7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EC5F66-74CD-47A5-E5BB-F078D9131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K3=27500</a:t>
            </a:r>
            <a:br>
              <a:rPr lang="en-US" sz="2800"/>
            </a:br>
            <a:r>
              <a:rPr lang="en-US" sz="2800">
                <a:solidFill>
                  <a:srgbClr val="FFFFFF"/>
                </a:solidFill>
              </a:rPr>
              <a:t>P=68k</a:t>
            </a: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38D729C0-8CC8-FD30-DDD7-6E618667EF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748" y="2256086"/>
            <a:ext cx="5131088" cy="3848316"/>
          </a:xfrm>
          <a:prstGeom prst="rect">
            <a:avLst/>
          </a:prstGeom>
        </p:spPr>
      </p:pic>
      <p:pic>
        <p:nvPicPr>
          <p:cNvPr id="5" name="Picture 5" descr="A blue graph with numbers&#10;&#10;Description automatically generated">
            <a:extLst>
              <a:ext uri="{FF2B5EF4-FFF2-40B4-BE49-F238E27FC236}">
                <a16:creationId xmlns:a16="http://schemas.microsoft.com/office/drawing/2014/main" id="{F0B1C3CC-F6AD-64D0-96FD-370D2517C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92573"/>
            <a:ext cx="5131087" cy="38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73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32F859-15B2-A0E2-D64B-EF4116A1C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K3=30,000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P=68k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8AB32-E78F-FE73-3626-6BF504F92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71507" y="387224"/>
            <a:ext cx="3291839" cy="830453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000">
              <a:solidFill>
                <a:srgbClr val="FFFFFF"/>
              </a:solidFill>
            </a:endParaRPr>
          </a:p>
        </p:txBody>
      </p:sp>
      <p:pic>
        <p:nvPicPr>
          <p:cNvPr id="4" name="Picture 4" descr="A blue graph with white text&#10;&#10;Description automatically generated">
            <a:extLst>
              <a:ext uri="{FF2B5EF4-FFF2-40B4-BE49-F238E27FC236}">
                <a16:creationId xmlns:a16="http://schemas.microsoft.com/office/drawing/2014/main" id="{5F2FB854-F974-FF8B-6E4E-F4ED2A527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48" y="2256086"/>
            <a:ext cx="5131088" cy="3848316"/>
          </a:xfrm>
          <a:prstGeom prst="rect">
            <a:avLst/>
          </a:prstGeom>
        </p:spPr>
      </p:pic>
      <p:pic>
        <p:nvPicPr>
          <p:cNvPr id="5" name="Picture 5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A69BBEAB-6541-CAB8-9102-485162639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92573"/>
            <a:ext cx="5131087" cy="38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86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9CC24-E397-553A-4368-5D37D5A4B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K3=32500</a:t>
            </a:r>
            <a:br>
              <a:rPr lang="en-US" sz="2800"/>
            </a:br>
            <a:r>
              <a:rPr lang="en-US" sz="2800">
                <a:solidFill>
                  <a:srgbClr val="FFFFFF"/>
                </a:solidFill>
              </a:rPr>
              <a:t>P=68k</a:t>
            </a: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157DA26F-CDC3-A3F2-FC85-19C2B9B8FE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748" y="2256086"/>
            <a:ext cx="5131088" cy="3848316"/>
          </a:xfrm>
          <a:prstGeom prst="rect">
            <a:avLst/>
          </a:prstGeom>
        </p:spPr>
      </p:pic>
      <p:pic>
        <p:nvPicPr>
          <p:cNvPr id="5" name="Picture 5" descr="A blue graph with a white background&#10;&#10;Description automatically generated">
            <a:extLst>
              <a:ext uri="{FF2B5EF4-FFF2-40B4-BE49-F238E27FC236}">
                <a16:creationId xmlns:a16="http://schemas.microsoft.com/office/drawing/2014/main" id="{9DFA7BEE-96A9-2CE9-F0E4-021A21E36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92573"/>
            <a:ext cx="5131087" cy="38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5E0EB-F9E6-43EB-FC6D-D4AA22B3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K3=40,000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P=68k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5B86D-8F72-DC5F-5C6E-57128090A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71507" y="387224"/>
            <a:ext cx="3291839" cy="830453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000">
              <a:solidFill>
                <a:srgbClr val="FFFFFF"/>
              </a:solidFill>
            </a:endParaRPr>
          </a:p>
        </p:txBody>
      </p:sp>
      <p:pic>
        <p:nvPicPr>
          <p:cNvPr id="4" name="Picture 4" descr="A blue graph with white background&#10;&#10;Description automatically generated">
            <a:extLst>
              <a:ext uri="{FF2B5EF4-FFF2-40B4-BE49-F238E27FC236}">
                <a16:creationId xmlns:a16="http://schemas.microsoft.com/office/drawing/2014/main" id="{A407D584-31ED-B044-64E0-2A49E458D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48" y="2256086"/>
            <a:ext cx="5131088" cy="3848316"/>
          </a:xfrm>
          <a:prstGeom prst="rect">
            <a:avLst/>
          </a:prstGeom>
        </p:spPr>
      </p:pic>
      <p:pic>
        <p:nvPicPr>
          <p:cNvPr id="5" name="Picture 5" descr="A blue graph with numbers&#10;&#10;Description automatically generated">
            <a:extLst>
              <a:ext uri="{FF2B5EF4-FFF2-40B4-BE49-F238E27FC236}">
                <a16:creationId xmlns:a16="http://schemas.microsoft.com/office/drawing/2014/main" id="{CAF2E089-B428-CE85-E4D6-1E726DDFF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92573"/>
            <a:ext cx="5131087" cy="38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04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39628F-6171-9DAC-9EF4-867C021636D4}"/>
              </a:ext>
            </a:extLst>
          </p:cNvPr>
          <p:cNvSpPr txBox="1"/>
          <p:nvPr/>
        </p:nvSpPr>
        <p:spPr>
          <a:xfrm>
            <a:off x="1535545" y="2055091"/>
            <a:ext cx="907472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 Black"/>
              </a:rPr>
              <a:t>Additional graphs</a:t>
            </a:r>
          </a:p>
        </p:txBody>
      </p:sp>
    </p:spTree>
    <p:extLst>
      <p:ext uri="{BB962C8B-B14F-4D97-AF65-F5344CB8AC3E}">
        <p14:creationId xmlns:p14="http://schemas.microsoft.com/office/powerpoint/2010/main" val="346208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Modelling the Laser-hybrid Accelerator for Radiobiological Applications (LhARA) </vt:lpstr>
      <vt:lpstr>Octupole</vt:lpstr>
      <vt:lpstr>PowerPoint Presentation</vt:lpstr>
      <vt:lpstr>K3=20,000 P=68k</vt:lpstr>
      <vt:lpstr>K3=27500 P=68k</vt:lpstr>
      <vt:lpstr>K3=30,000 P=68k</vt:lpstr>
      <vt:lpstr>K3=32500 P=68k</vt:lpstr>
      <vt:lpstr>K3=40,000 P=68k</vt:lpstr>
      <vt:lpstr>PowerPoint Presentation</vt:lpstr>
      <vt:lpstr>K3=10,000 P=68k</vt:lpstr>
      <vt:lpstr>K3=60,000 P=68k</vt:lpstr>
      <vt:lpstr>K3=50,000 P=68k</vt:lpstr>
      <vt:lpstr>K3=70,000 P=68k</vt:lpstr>
      <vt:lpstr>K3=90,000 P=68k</vt:lpstr>
      <vt:lpstr>K3=80,000 P=68k</vt:lpstr>
      <vt:lpstr>K3=100,000 P=68k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the Laser-hybrid Accelerator for Radiobiological Applications (LhARA) </dc:title>
  <dc:creator>Platt, Lilli (2020)</dc:creator>
  <cp:revision>5</cp:revision>
  <dcterms:created xsi:type="dcterms:W3CDTF">2023-08-08T09:33:37Z</dcterms:created>
  <dcterms:modified xsi:type="dcterms:W3CDTF">2023-08-08T13:59:36Z</dcterms:modified>
</cp:coreProperties>
</file>