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2" r:id="rId3"/>
    <p:sldId id="265" r:id="rId4"/>
    <p:sldId id="266" r:id="rId5"/>
    <p:sldId id="268" r:id="rId6"/>
    <p:sldId id="267" r:id="rId7"/>
    <p:sldId id="263" r:id="rId8"/>
    <p:sldId id="260" r:id="rId9"/>
    <p:sldId id="269" r:id="rId10"/>
    <p:sldId id="270" r:id="rId11"/>
    <p:sldId id="27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67" y="1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60324-F898-0302-CA6B-C1762B56557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9A5BEAB-AA92-758B-592E-7485905D56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C5EDE1-EFCB-4BD2-C5E1-FF431FA2A207}"/>
              </a:ext>
            </a:extLst>
          </p:cNvPr>
          <p:cNvSpPr>
            <a:spLocks noGrp="1"/>
          </p:cNvSpPr>
          <p:nvPr>
            <p:ph type="dt" sz="half" idx="10"/>
          </p:nvPr>
        </p:nvSpPr>
        <p:spPr/>
        <p:txBody>
          <a:bodyPr/>
          <a:lstStyle/>
          <a:p>
            <a:fld id="{F1C0EA5A-F0A9-4631-9405-76B10196CDD9}" type="datetimeFigureOut">
              <a:rPr lang="en-GB" smtClean="0"/>
              <a:t>11/08/2023</a:t>
            </a:fld>
            <a:endParaRPr lang="en-GB"/>
          </a:p>
        </p:txBody>
      </p:sp>
      <p:sp>
        <p:nvSpPr>
          <p:cNvPr id="5" name="Footer Placeholder 4">
            <a:extLst>
              <a:ext uri="{FF2B5EF4-FFF2-40B4-BE49-F238E27FC236}">
                <a16:creationId xmlns:a16="http://schemas.microsoft.com/office/drawing/2014/main" id="{58DACCB5-0D52-4508-191B-402E89D275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4B9BA5-E31C-3C5E-901F-95AC4819E44A}"/>
              </a:ext>
            </a:extLst>
          </p:cNvPr>
          <p:cNvSpPr>
            <a:spLocks noGrp="1"/>
          </p:cNvSpPr>
          <p:nvPr>
            <p:ph type="sldNum" sz="quarter" idx="12"/>
          </p:nvPr>
        </p:nvSpPr>
        <p:spPr/>
        <p:txBody>
          <a:bodyPr/>
          <a:lstStyle/>
          <a:p>
            <a:fld id="{CCAC4D85-FAFE-4AAC-B103-D41C969C67AA}" type="slidenum">
              <a:rPr lang="en-GB" smtClean="0"/>
              <a:t>‹#›</a:t>
            </a:fld>
            <a:endParaRPr lang="en-GB"/>
          </a:p>
        </p:txBody>
      </p:sp>
    </p:spTree>
    <p:extLst>
      <p:ext uri="{BB962C8B-B14F-4D97-AF65-F5344CB8AC3E}">
        <p14:creationId xmlns:p14="http://schemas.microsoft.com/office/powerpoint/2010/main" val="1440556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41B9-6656-0135-A3BD-ADC2E063D5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F4E977D-ED52-698B-9C52-DC6C16D1A9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F57E482-9B69-56F9-395A-D94A9FA53B56}"/>
              </a:ext>
            </a:extLst>
          </p:cNvPr>
          <p:cNvSpPr>
            <a:spLocks noGrp="1"/>
          </p:cNvSpPr>
          <p:nvPr>
            <p:ph type="dt" sz="half" idx="10"/>
          </p:nvPr>
        </p:nvSpPr>
        <p:spPr/>
        <p:txBody>
          <a:bodyPr/>
          <a:lstStyle/>
          <a:p>
            <a:fld id="{F1C0EA5A-F0A9-4631-9405-76B10196CDD9}" type="datetimeFigureOut">
              <a:rPr lang="en-GB" smtClean="0"/>
              <a:t>11/08/2023</a:t>
            </a:fld>
            <a:endParaRPr lang="en-GB"/>
          </a:p>
        </p:txBody>
      </p:sp>
      <p:sp>
        <p:nvSpPr>
          <p:cNvPr id="5" name="Footer Placeholder 4">
            <a:extLst>
              <a:ext uri="{FF2B5EF4-FFF2-40B4-BE49-F238E27FC236}">
                <a16:creationId xmlns:a16="http://schemas.microsoft.com/office/drawing/2014/main" id="{448A6DE9-B187-FF51-AE4F-95B0625E23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4B77785-7D0D-B26C-0658-FC4EDD931F5F}"/>
              </a:ext>
            </a:extLst>
          </p:cNvPr>
          <p:cNvSpPr>
            <a:spLocks noGrp="1"/>
          </p:cNvSpPr>
          <p:nvPr>
            <p:ph type="sldNum" sz="quarter" idx="12"/>
          </p:nvPr>
        </p:nvSpPr>
        <p:spPr/>
        <p:txBody>
          <a:bodyPr/>
          <a:lstStyle/>
          <a:p>
            <a:fld id="{CCAC4D85-FAFE-4AAC-B103-D41C969C67AA}" type="slidenum">
              <a:rPr lang="en-GB" smtClean="0"/>
              <a:t>‹#›</a:t>
            </a:fld>
            <a:endParaRPr lang="en-GB"/>
          </a:p>
        </p:txBody>
      </p:sp>
    </p:spTree>
    <p:extLst>
      <p:ext uri="{BB962C8B-B14F-4D97-AF65-F5344CB8AC3E}">
        <p14:creationId xmlns:p14="http://schemas.microsoft.com/office/powerpoint/2010/main" val="8273044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ABAA4D-CCBE-D06B-704E-E785332D62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58C3C6-3E5A-5E83-A267-D3F354AF01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BC5656-7643-355F-FBA6-22E514BBAD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C0EA5A-F0A9-4631-9405-76B10196CDD9}" type="datetimeFigureOut">
              <a:rPr lang="en-GB" smtClean="0"/>
              <a:t>11/08/2023</a:t>
            </a:fld>
            <a:endParaRPr lang="en-GB"/>
          </a:p>
        </p:txBody>
      </p:sp>
      <p:sp>
        <p:nvSpPr>
          <p:cNvPr id="5" name="Footer Placeholder 4">
            <a:extLst>
              <a:ext uri="{FF2B5EF4-FFF2-40B4-BE49-F238E27FC236}">
                <a16:creationId xmlns:a16="http://schemas.microsoft.com/office/drawing/2014/main" id="{52A456C4-7710-D2A0-B54A-4F8A4FDD50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DF1C54F-E228-41DE-6F7A-EE344BD395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AC4D85-FAFE-4AAC-B103-D41C969C67AA}" type="slidenum">
              <a:rPr lang="en-GB" smtClean="0"/>
              <a:t>‹#›</a:t>
            </a:fld>
            <a:endParaRPr lang="en-GB"/>
          </a:p>
        </p:txBody>
      </p:sp>
    </p:spTree>
    <p:extLst>
      <p:ext uri="{BB962C8B-B14F-4D97-AF65-F5344CB8AC3E}">
        <p14:creationId xmlns:p14="http://schemas.microsoft.com/office/powerpoint/2010/main" val="343383448"/>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hyperlink" Target="https://journals.aps.org/prab/pdf/10.1103/PhysRevSTAB.18.072801"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3ABE5BC-0208-5BDD-3514-C19B5888A743}"/>
              </a:ext>
            </a:extLst>
          </p:cNvPr>
          <p:cNvSpPr>
            <a:spLocks noGrp="1"/>
          </p:cNvSpPr>
          <p:nvPr>
            <p:ph type="ctrTitle"/>
          </p:nvPr>
        </p:nvSpPr>
        <p:spPr>
          <a:xfrm>
            <a:off x="1314824" y="735106"/>
            <a:ext cx="10053763" cy="2928470"/>
          </a:xfrm>
        </p:spPr>
        <p:txBody>
          <a:bodyPr anchor="b">
            <a:normAutofit fontScale="90000"/>
          </a:bodyPr>
          <a:lstStyle/>
          <a:p>
            <a:pPr algn="l"/>
            <a:r>
              <a:rPr lang="en-GB" sz="5400">
                <a:solidFill>
                  <a:schemeClr val="bg1"/>
                </a:solidFill>
                <a:latin typeface="Arial Black" panose="020B0A04020102020204" pitchFamily="34" charset="0"/>
              </a:rPr>
              <a:t>Modelling the Laser-hybrid Accelerator for Radiobiological Applications (</a:t>
            </a:r>
            <a:r>
              <a:rPr lang="en-GB" sz="5400" err="1">
                <a:solidFill>
                  <a:schemeClr val="bg1"/>
                </a:solidFill>
                <a:latin typeface="Arial Black" panose="020B0A04020102020204" pitchFamily="34" charset="0"/>
              </a:rPr>
              <a:t>LhARA</a:t>
            </a:r>
            <a:r>
              <a:rPr lang="en-GB" sz="5400">
                <a:solidFill>
                  <a:schemeClr val="bg1"/>
                </a:solidFill>
                <a:latin typeface="Arial Black" panose="020B0A04020102020204" pitchFamily="34" charset="0"/>
              </a:rPr>
              <a:t>) </a:t>
            </a:r>
            <a:endParaRPr lang="en-GB" sz="19900">
              <a:solidFill>
                <a:schemeClr val="bg1"/>
              </a:solidFill>
              <a:latin typeface="Arial Black" panose="020B0A04020102020204" pitchFamily="34" charset="0"/>
            </a:endParaRPr>
          </a:p>
        </p:txBody>
      </p:sp>
      <p:pic>
        <p:nvPicPr>
          <p:cNvPr id="1027" name="Picture 3" descr="Royal Holloway, University of London">
            <a:extLst>
              <a:ext uri="{FF2B5EF4-FFF2-40B4-BE49-F238E27FC236}">
                <a16:creationId xmlns:a16="http://schemas.microsoft.com/office/drawing/2014/main" id="{38354390-0C6A-B710-D574-716C0CE154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580" y="4447868"/>
            <a:ext cx="2153104" cy="107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29" name="Picture 5" descr="Titus-Stefan Dascalu 1. Introduction 2. LhARA 3. Gabor lens 4. Numerical  studies 5. Data vs. simulation 6. Conclusions 7. Refere">
            <a:extLst>
              <a:ext uri="{FF2B5EF4-FFF2-40B4-BE49-F238E27FC236}">
                <a16:creationId xmlns:a16="http://schemas.microsoft.com/office/drawing/2014/main" id="{9C9C5B57-4862-6217-E87F-FD4FDEF8BC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45" y="5581842"/>
            <a:ext cx="3686175" cy="123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271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761DDFE-071F-4200-B0AA-394476C2D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D9F72B-71E4-11EE-417D-5DCCD10BB005}"/>
              </a:ext>
            </a:extLst>
          </p:cNvPr>
          <p:cNvSpPr>
            <a:spLocks noGrp="1"/>
          </p:cNvSpPr>
          <p:nvPr>
            <p:ph type="title"/>
          </p:nvPr>
        </p:nvSpPr>
        <p:spPr>
          <a:xfrm>
            <a:off x="6524623" y="526189"/>
            <a:ext cx="5167185" cy="1680519"/>
          </a:xfrm>
        </p:spPr>
        <p:txBody>
          <a:bodyPr vert="horz" lIns="91440" tIns="45720" rIns="91440" bIns="45720" rtlCol="0" anchor="ctr">
            <a:normAutofit/>
          </a:bodyPr>
          <a:lstStyle/>
          <a:p>
            <a:br>
              <a:rPr lang="en-US" sz="2800" dirty="0">
                <a:latin typeface="+mn-lt"/>
              </a:rPr>
            </a:br>
            <a:r>
              <a:rPr lang="en-US" sz="2800" dirty="0">
                <a:latin typeface="+mn-lt"/>
              </a:rPr>
              <a:t>Do we want to </a:t>
            </a:r>
            <a:r>
              <a:rPr lang="en-US" sz="2800" dirty="0" err="1">
                <a:latin typeface="+mn-lt"/>
              </a:rPr>
              <a:t>priotitise</a:t>
            </a:r>
            <a:r>
              <a:rPr lang="en-US" sz="2800" dirty="0">
                <a:latin typeface="+mn-lt"/>
              </a:rPr>
              <a:t> the 2% limit or a higher number of particles</a:t>
            </a:r>
          </a:p>
        </p:txBody>
      </p:sp>
      <p:sp>
        <p:nvSpPr>
          <p:cNvPr id="3" name="TextBox 2">
            <a:extLst>
              <a:ext uri="{FF2B5EF4-FFF2-40B4-BE49-F238E27FC236}">
                <a16:creationId xmlns:a16="http://schemas.microsoft.com/office/drawing/2014/main" id="{50FB2A97-E327-F277-8C49-B47B08C51D1C}"/>
              </a:ext>
            </a:extLst>
          </p:cNvPr>
          <p:cNvSpPr txBox="1"/>
          <p:nvPr/>
        </p:nvSpPr>
        <p:spPr>
          <a:xfrm>
            <a:off x="281119" y="64897"/>
            <a:ext cx="5178960" cy="1680519"/>
          </a:xfrm>
          <a:prstGeom prst="rect">
            <a:avLst/>
          </a:prstGeom>
        </p:spPr>
        <p:txBody>
          <a:bodyPr vert="horz" lIns="91440" tIns="45720" rIns="91440" bIns="45720" rtlCol="0" anchor="ctr">
            <a:normAutofit/>
          </a:bodyPr>
          <a:lstStyle/>
          <a:p>
            <a:pPr>
              <a:lnSpc>
                <a:spcPct val="90000"/>
              </a:lnSpc>
              <a:spcAft>
                <a:spcPts val="600"/>
              </a:spcAft>
            </a:pPr>
            <a:r>
              <a:rPr lang="en-US" sz="3600" dirty="0">
                <a:latin typeface="Arial Black" panose="020B0A04020102020204" pitchFamily="34" charset="0"/>
              </a:rPr>
              <a:t>0.0002m vs 0.007m at end station</a:t>
            </a:r>
          </a:p>
        </p:txBody>
      </p:sp>
      <p:pic>
        <p:nvPicPr>
          <p:cNvPr id="4" name="Content Placeholder 3" descr="A graph of energy and gev&#10;&#10;Description automatically generated">
            <a:extLst>
              <a:ext uri="{FF2B5EF4-FFF2-40B4-BE49-F238E27FC236}">
                <a16:creationId xmlns:a16="http://schemas.microsoft.com/office/drawing/2014/main" id="{2E9B3FD0-23EB-3AC7-DF5B-70393F5638B1}"/>
              </a:ext>
            </a:extLst>
          </p:cNvPr>
          <p:cNvPicPr>
            <a:picLocks noGrp="1" noChangeAspect="1"/>
          </p:cNvPicPr>
          <p:nvPr>
            <p:ph idx="1"/>
          </p:nvPr>
        </p:nvPicPr>
        <p:blipFill rotWithShape="1">
          <a:blip r:embed="rId2"/>
          <a:srcRect t="10618" r="-2" b="-2"/>
          <a:stretch/>
        </p:blipFill>
        <p:spPr>
          <a:xfrm>
            <a:off x="838198" y="2545543"/>
            <a:ext cx="5167185" cy="3463908"/>
          </a:xfrm>
          <a:prstGeom prst="rect">
            <a:avLst/>
          </a:prstGeom>
        </p:spPr>
      </p:pic>
      <p:pic>
        <p:nvPicPr>
          <p:cNvPr id="5" name="Picture 4" descr="A graph of energy and gev&#10;&#10;Description automatically generated">
            <a:extLst>
              <a:ext uri="{FF2B5EF4-FFF2-40B4-BE49-F238E27FC236}">
                <a16:creationId xmlns:a16="http://schemas.microsoft.com/office/drawing/2014/main" id="{E14BDFD0-15CB-DDD7-6127-0B9EAC9EB2C2}"/>
              </a:ext>
            </a:extLst>
          </p:cNvPr>
          <p:cNvPicPr>
            <a:picLocks noChangeAspect="1"/>
          </p:cNvPicPr>
          <p:nvPr/>
        </p:nvPicPr>
        <p:blipFill rotWithShape="1">
          <a:blip r:embed="rId3"/>
          <a:srcRect t="10618" r="-2" b="-2"/>
          <a:stretch/>
        </p:blipFill>
        <p:spPr>
          <a:xfrm>
            <a:off x="6198394" y="2545543"/>
            <a:ext cx="5167185" cy="3463908"/>
          </a:xfrm>
          <a:prstGeom prst="rect">
            <a:avLst/>
          </a:prstGeom>
        </p:spPr>
      </p:pic>
    </p:spTree>
    <p:extLst>
      <p:ext uri="{BB962C8B-B14F-4D97-AF65-F5344CB8AC3E}">
        <p14:creationId xmlns:p14="http://schemas.microsoft.com/office/powerpoint/2010/main" val="2366362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7C5FF-5FF9-F77E-BC4E-74D9D0520E03}"/>
              </a:ext>
            </a:extLst>
          </p:cNvPr>
          <p:cNvSpPr>
            <a:spLocks noGrp="1"/>
          </p:cNvSpPr>
          <p:nvPr>
            <p:ph type="title"/>
          </p:nvPr>
        </p:nvSpPr>
        <p:spPr/>
        <p:txBody>
          <a:bodyPr>
            <a:normAutofit fontScale="90000"/>
          </a:bodyPr>
          <a:lstStyle/>
          <a:p>
            <a:r>
              <a:rPr lang="en-US" dirty="0">
                <a:cs typeface="Calibri Light"/>
              </a:rPr>
              <a:t>This is energy 1 and 2 for 0.007m, this shows that all of the work is being done by the collimator in the vertical arc</a:t>
            </a:r>
            <a:endParaRPr lang="en-US" dirty="0"/>
          </a:p>
        </p:txBody>
      </p:sp>
      <p:pic>
        <p:nvPicPr>
          <p:cNvPr id="4" name="Content Placeholder 3" descr="A graph of energy and gev&#10;&#10;Description automatically generated">
            <a:extLst>
              <a:ext uri="{FF2B5EF4-FFF2-40B4-BE49-F238E27FC236}">
                <a16:creationId xmlns:a16="http://schemas.microsoft.com/office/drawing/2014/main" id="{F07962DD-0E75-C771-8223-9216ABAB7E64}"/>
              </a:ext>
            </a:extLst>
          </p:cNvPr>
          <p:cNvPicPr>
            <a:picLocks noGrp="1" noChangeAspect="1"/>
          </p:cNvPicPr>
          <p:nvPr>
            <p:ph idx="1"/>
          </p:nvPr>
        </p:nvPicPr>
        <p:blipFill>
          <a:blip r:embed="rId2"/>
          <a:stretch>
            <a:fillRect/>
          </a:stretch>
        </p:blipFill>
        <p:spPr>
          <a:xfrm>
            <a:off x="290882" y="2041285"/>
            <a:ext cx="5801784" cy="4351338"/>
          </a:xfrm>
        </p:spPr>
      </p:pic>
      <p:pic>
        <p:nvPicPr>
          <p:cNvPr id="5" name="Picture 4" descr="A graph of energy and gev&#10;&#10;Description automatically generated">
            <a:extLst>
              <a:ext uri="{FF2B5EF4-FFF2-40B4-BE49-F238E27FC236}">
                <a16:creationId xmlns:a16="http://schemas.microsoft.com/office/drawing/2014/main" id="{F6D8F48B-3989-C7CB-6FA1-7EF6D8FD0391}"/>
              </a:ext>
            </a:extLst>
          </p:cNvPr>
          <p:cNvPicPr>
            <a:picLocks noChangeAspect="1"/>
          </p:cNvPicPr>
          <p:nvPr/>
        </p:nvPicPr>
        <p:blipFill>
          <a:blip r:embed="rId2"/>
          <a:stretch>
            <a:fillRect/>
          </a:stretch>
        </p:blipFill>
        <p:spPr>
          <a:xfrm>
            <a:off x="6190891" y="2291342"/>
            <a:ext cx="5162909" cy="3880541"/>
          </a:xfrm>
          <a:prstGeom prst="rect">
            <a:avLst/>
          </a:prstGeom>
        </p:spPr>
      </p:pic>
    </p:spTree>
    <p:extLst>
      <p:ext uri="{BB962C8B-B14F-4D97-AF65-F5344CB8AC3E}">
        <p14:creationId xmlns:p14="http://schemas.microsoft.com/office/powerpoint/2010/main" val="3190218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6C6AEA-67FD-2573-A032-0E78F1FF6895}"/>
              </a:ext>
            </a:extLst>
          </p:cNvPr>
          <p:cNvSpPr>
            <a:spLocks noGrp="1"/>
          </p:cNvSpPr>
          <p:nvPr>
            <p:ph type="title"/>
          </p:nvPr>
        </p:nvSpPr>
        <p:spPr>
          <a:xfrm>
            <a:off x="1117484" y="206111"/>
            <a:ext cx="9895951" cy="1033669"/>
          </a:xfrm>
        </p:spPr>
        <p:txBody>
          <a:bodyPr>
            <a:normAutofit/>
          </a:bodyPr>
          <a:lstStyle/>
          <a:p>
            <a:r>
              <a:rPr lang="en-GB" sz="4000">
                <a:solidFill>
                  <a:srgbClr val="FFFFFF"/>
                </a:solidFill>
                <a:latin typeface="Arial Black" panose="020B0A04020102020204" pitchFamily="34" charset="0"/>
              </a:rPr>
              <a:t>Octupole</a:t>
            </a:r>
          </a:p>
        </p:txBody>
      </p:sp>
      <p:sp>
        <p:nvSpPr>
          <p:cNvPr id="6" name="Content Placeholder 2">
            <a:extLst>
              <a:ext uri="{FF2B5EF4-FFF2-40B4-BE49-F238E27FC236}">
                <a16:creationId xmlns:a16="http://schemas.microsoft.com/office/drawing/2014/main" id="{001DF55D-D350-0998-95A9-2F4BD14F3D2B}"/>
              </a:ext>
            </a:extLst>
          </p:cNvPr>
          <p:cNvSpPr txBox="1">
            <a:spLocks/>
          </p:cNvSpPr>
          <p:nvPr/>
        </p:nvSpPr>
        <p:spPr>
          <a:xfrm>
            <a:off x="217941" y="1749923"/>
            <a:ext cx="11750480" cy="1424592"/>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a:t>Is this the best positioning for it?</a:t>
            </a:r>
          </a:p>
          <a:p>
            <a:pPr marL="0" indent="0">
              <a:buFont typeface="Arial" panose="020B0604020202020204" pitchFamily="34" charset="0"/>
              <a:buNone/>
            </a:pPr>
            <a:r>
              <a:rPr lang="en-GB" sz="2000"/>
              <a:t>	Does it have long enough to have a strong enough effect on End Station 1</a:t>
            </a:r>
          </a:p>
          <a:p>
            <a:pPr marL="0" indent="0">
              <a:buFont typeface="Arial" panose="020B0604020202020204" pitchFamily="34" charset="0"/>
              <a:buNone/>
            </a:pPr>
            <a:r>
              <a:rPr lang="en-GB" sz="2000"/>
              <a:t>What strength does it need to be</a:t>
            </a:r>
          </a:p>
          <a:p>
            <a:pPr marL="0" indent="0">
              <a:buFont typeface="Arial" panose="020B0604020202020204" pitchFamily="34" charset="0"/>
              <a:buNone/>
            </a:pPr>
            <a:r>
              <a:rPr lang="en-GB" sz="2000"/>
              <a:t>	Is this strength feasible?</a:t>
            </a:r>
          </a:p>
        </p:txBody>
      </p:sp>
      <p:pic>
        <p:nvPicPr>
          <p:cNvPr id="13" name="Picture 12">
            <a:extLst>
              <a:ext uri="{FF2B5EF4-FFF2-40B4-BE49-F238E27FC236}">
                <a16:creationId xmlns:a16="http://schemas.microsoft.com/office/drawing/2014/main" id="{7ADDC96F-4F00-5E7B-BD08-7AB7918ED837}"/>
              </a:ext>
            </a:extLst>
          </p:cNvPr>
          <p:cNvPicPr>
            <a:picLocks noChangeAspect="1"/>
          </p:cNvPicPr>
          <p:nvPr/>
        </p:nvPicPr>
        <p:blipFill rotWithShape="1">
          <a:blip r:embed="rId2"/>
          <a:srcRect t="21239"/>
          <a:stretch/>
        </p:blipFill>
        <p:spPr>
          <a:xfrm>
            <a:off x="929424" y="3340389"/>
            <a:ext cx="10327515" cy="3325429"/>
          </a:xfrm>
          <a:prstGeom prst="rect">
            <a:avLst/>
          </a:prstGeom>
          <a:ln>
            <a:noFill/>
          </a:ln>
          <a:effectLst>
            <a:outerShdw blurRad="292100" dist="139700" dir="2700000" algn="tl" rotWithShape="0">
              <a:srgbClr val="333333">
                <a:alpha val="65000"/>
              </a:srgbClr>
            </a:outerShdw>
          </a:effectLst>
        </p:spPr>
      </p:pic>
      <p:sp>
        <p:nvSpPr>
          <p:cNvPr id="15" name="Oval 14">
            <a:extLst>
              <a:ext uri="{FF2B5EF4-FFF2-40B4-BE49-F238E27FC236}">
                <a16:creationId xmlns:a16="http://schemas.microsoft.com/office/drawing/2014/main" id="{3C67AEBE-C4C9-96BE-5FDB-3BA53B2A229E}"/>
              </a:ext>
            </a:extLst>
          </p:cNvPr>
          <p:cNvSpPr/>
          <p:nvPr/>
        </p:nvSpPr>
        <p:spPr>
          <a:xfrm>
            <a:off x="8485901" y="6099754"/>
            <a:ext cx="571500" cy="566064"/>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6D4287F6-1B94-7818-13C3-3B94AC2E25C9}"/>
              </a:ext>
            </a:extLst>
          </p:cNvPr>
          <p:cNvCxnSpPr>
            <a:cxnSpLocks/>
          </p:cNvCxnSpPr>
          <p:nvPr/>
        </p:nvCxnSpPr>
        <p:spPr>
          <a:xfrm>
            <a:off x="7220942" y="5196096"/>
            <a:ext cx="1264959" cy="88214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5CFAC1FC-97ED-68E1-401C-7585C7884163}"/>
              </a:ext>
            </a:extLst>
          </p:cNvPr>
          <p:cNvPicPr>
            <a:picLocks noChangeAspect="1"/>
          </p:cNvPicPr>
          <p:nvPr/>
        </p:nvPicPr>
        <p:blipFill>
          <a:blip r:embed="rId3"/>
          <a:stretch>
            <a:fillRect/>
          </a:stretch>
        </p:blipFill>
        <p:spPr>
          <a:xfrm>
            <a:off x="4449904" y="3340389"/>
            <a:ext cx="2682472" cy="2171888"/>
          </a:xfrm>
          <a:prstGeom prst="rect">
            <a:avLst/>
          </a:prstGeom>
        </p:spPr>
      </p:pic>
      <p:pic>
        <p:nvPicPr>
          <p:cNvPr id="19" name="Picture 18">
            <a:extLst>
              <a:ext uri="{FF2B5EF4-FFF2-40B4-BE49-F238E27FC236}">
                <a16:creationId xmlns:a16="http://schemas.microsoft.com/office/drawing/2014/main" id="{D896CA8A-9DA5-7BA0-5A6A-80A832A26C6B}"/>
              </a:ext>
            </a:extLst>
          </p:cNvPr>
          <p:cNvPicPr>
            <a:picLocks noChangeAspect="1"/>
          </p:cNvPicPr>
          <p:nvPr/>
        </p:nvPicPr>
        <p:blipFill>
          <a:blip r:embed="rId4"/>
          <a:stretch>
            <a:fillRect/>
          </a:stretch>
        </p:blipFill>
        <p:spPr>
          <a:xfrm>
            <a:off x="9819334" y="1984257"/>
            <a:ext cx="1905165" cy="708721"/>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BEA47C0B-3096-B16F-FEA0-D4C4850B0912}"/>
              </a:ext>
            </a:extLst>
          </p:cNvPr>
          <p:cNvSpPr txBox="1"/>
          <p:nvPr/>
        </p:nvSpPr>
        <p:spPr>
          <a:xfrm>
            <a:off x="5791140" y="300942"/>
            <a:ext cx="6119209" cy="369332"/>
          </a:xfrm>
          <a:prstGeom prst="rect">
            <a:avLst/>
          </a:prstGeom>
          <a:noFill/>
        </p:spPr>
        <p:txBody>
          <a:bodyPr wrap="square" lIns="91440" tIns="45720" rIns="91440" bIns="45720" rtlCol="0" anchor="t">
            <a:spAutoFit/>
          </a:bodyPr>
          <a:lstStyle/>
          <a:p>
            <a:r>
              <a:rPr lang="en-GB">
                <a:solidFill>
                  <a:schemeClr val="bg1"/>
                </a:solidFill>
              </a:rPr>
              <a:t>AIM: FLAT DOSE DISTRIBUTION AT END STATION</a:t>
            </a:r>
            <a:endParaRPr lang="en-US"/>
          </a:p>
        </p:txBody>
      </p:sp>
    </p:spTree>
    <p:extLst>
      <p:ext uri="{BB962C8B-B14F-4D97-AF65-F5344CB8AC3E}">
        <p14:creationId xmlns:p14="http://schemas.microsoft.com/office/powerpoint/2010/main" val="2244173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3C26058-A36B-25CB-2B8C-4F484564BED7}"/>
              </a:ext>
            </a:extLst>
          </p:cNvPr>
          <p:cNvSpPr txBox="1"/>
          <p:nvPr/>
        </p:nvSpPr>
        <p:spPr>
          <a:xfrm>
            <a:off x="606490" y="317241"/>
            <a:ext cx="10356979" cy="584775"/>
          </a:xfrm>
          <a:prstGeom prst="rect">
            <a:avLst/>
          </a:prstGeom>
          <a:noFill/>
        </p:spPr>
        <p:txBody>
          <a:bodyPr wrap="square" rtlCol="0">
            <a:spAutoFit/>
          </a:bodyPr>
          <a:lstStyle/>
          <a:p>
            <a:r>
              <a:rPr lang="en-GB" sz="3200" dirty="0">
                <a:solidFill>
                  <a:schemeClr val="bg1"/>
                </a:solidFill>
                <a:latin typeface="Arial Black" panose="020B0A04020102020204" pitchFamily="34" charset="0"/>
              </a:rPr>
              <a:t>Calculating field strength</a:t>
            </a:r>
          </a:p>
        </p:txBody>
      </p:sp>
      <p:sp>
        <p:nvSpPr>
          <p:cNvPr id="11" name="TextBox 10">
            <a:extLst>
              <a:ext uri="{FF2B5EF4-FFF2-40B4-BE49-F238E27FC236}">
                <a16:creationId xmlns:a16="http://schemas.microsoft.com/office/drawing/2014/main" id="{E6978650-97E1-04D0-63A4-8A89DD3BD734}"/>
              </a:ext>
            </a:extLst>
          </p:cNvPr>
          <p:cNvSpPr txBox="1"/>
          <p:nvPr/>
        </p:nvSpPr>
        <p:spPr>
          <a:xfrm>
            <a:off x="699796" y="1987420"/>
            <a:ext cx="6447453" cy="1477328"/>
          </a:xfrm>
          <a:prstGeom prst="rect">
            <a:avLst/>
          </a:prstGeom>
          <a:noFill/>
        </p:spPr>
        <p:txBody>
          <a:bodyPr wrap="square" lIns="91440" tIns="45720" rIns="91440" bIns="45720" rtlCol="0" anchor="t">
            <a:spAutoFit/>
          </a:bodyPr>
          <a:lstStyle/>
          <a:p>
            <a:r>
              <a:rPr lang="en-GB" dirty="0"/>
              <a:t>For </a:t>
            </a:r>
            <a:r>
              <a:rPr lang="en-GB" b="1" dirty="0"/>
              <a:t>K3= 20,000 </a:t>
            </a:r>
            <a:r>
              <a:rPr lang="en-GB" dirty="0"/>
              <a:t>with the un-optimised beam, calculations got us </a:t>
            </a:r>
            <a:r>
              <a:rPr lang="en-GB" b="1" dirty="0"/>
              <a:t>+0.2… T and -0.2… T </a:t>
            </a:r>
            <a:r>
              <a:rPr lang="en-GB" dirty="0"/>
              <a:t>for the x and y components of the B field. </a:t>
            </a:r>
          </a:p>
          <a:p>
            <a:endParaRPr lang="en-GB" dirty="0"/>
          </a:p>
          <a:p>
            <a:r>
              <a:rPr lang="en-GB" dirty="0"/>
              <a:t>This means that if we need to increase B according to new calculations with optimised beam this could still be feasible</a:t>
            </a:r>
            <a:endParaRPr lang="en-GB" dirty="0">
              <a:cs typeface="Calibri"/>
            </a:endParaRPr>
          </a:p>
        </p:txBody>
      </p:sp>
      <p:pic>
        <p:nvPicPr>
          <p:cNvPr id="3" name="Picture 2" descr="A black and white background with black text&#10;&#10;Description automatically generated">
            <a:extLst>
              <a:ext uri="{FF2B5EF4-FFF2-40B4-BE49-F238E27FC236}">
                <a16:creationId xmlns:a16="http://schemas.microsoft.com/office/drawing/2014/main" id="{8399AF30-3F29-CE75-C52A-2FAE83339249}"/>
              </a:ext>
            </a:extLst>
          </p:cNvPr>
          <p:cNvPicPr>
            <a:picLocks noChangeAspect="1"/>
          </p:cNvPicPr>
          <p:nvPr/>
        </p:nvPicPr>
        <p:blipFill>
          <a:blip r:embed="rId2"/>
          <a:stretch>
            <a:fillRect/>
          </a:stretch>
        </p:blipFill>
        <p:spPr>
          <a:xfrm>
            <a:off x="9201065" y="2445488"/>
            <a:ext cx="2834354" cy="1054379"/>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48B29507-BB45-5139-5976-47593A0468F0}"/>
              </a:ext>
            </a:extLst>
          </p:cNvPr>
          <p:cNvPicPr>
            <a:picLocks noChangeAspect="1"/>
          </p:cNvPicPr>
          <p:nvPr/>
        </p:nvPicPr>
        <p:blipFill>
          <a:blip r:embed="rId3"/>
          <a:stretch>
            <a:fillRect/>
          </a:stretch>
        </p:blipFill>
        <p:spPr>
          <a:xfrm>
            <a:off x="1492227" y="4471704"/>
            <a:ext cx="2918713" cy="1379340"/>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E2073E7A-C3D1-726E-F49F-6130FED70331}"/>
              </a:ext>
            </a:extLst>
          </p:cNvPr>
          <p:cNvSpPr txBox="1"/>
          <p:nvPr/>
        </p:nvSpPr>
        <p:spPr>
          <a:xfrm>
            <a:off x="2019299" y="5985190"/>
            <a:ext cx="1862236" cy="369332"/>
          </a:xfrm>
          <a:prstGeom prst="rect">
            <a:avLst/>
          </a:prstGeom>
          <a:noFill/>
        </p:spPr>
        <p:txBody>
          <a:bodyPr wrap="square">
            <a:spAutoFit/>
          </a:bodyPr>
          <a:lstStyle/>
          <a:p>
            <a:r>
              <a:rPr lang="en-GB">
                <a:hlinkClick r:id="rId4"/>
              </a:rPr>
              <a:t>untitled (aps.org)</a:t>
            </a:r>
            <a:endParaRPr lang="en-GB"/>
          </a:p>
        </p:txBody>
      </p:sp>
      <p:sp>
        <p:nvSpPr>
          <p:cNvPr id="20" name="TextBox 19">
            <a:extLst>
              <a:ext uri="{FF2B5EF4-FFF2-40B4-BE49-F238E27FC236}">
                <a16:creationId xmlns:a16="http://schemas.microsoft.com/office/drawing/2014/main" id="{37EC9CEB-E4BF-9D28-03BE-844F5D37747B}"/>
              </a:ext>
            </a:extLst>
          </p:cNvPr>
          <p:cNvSpPr txBox="1"/>
          <p:nvPr/>
        </p:nvSpPr>
        <p:spPr>
          <a:xfrm>
            <a:off x="9596050" y="3722914"/>
            <a:ext cx="1905165" cy="646331"/>
          </a:xfrm>
          <a:prstGeom prst="rect">
            <a:avLst/>
          </a:prstGeom>
          <a:noFill/>
        </p:spPr>
        <p:txBody>
          <a:bodyPr wrap="square" rtlCol="0">
            <a:spAutoFit/>
          </a:bodyPr>
          <a:lstStyle/>
          <a:p>
            <a:pPr algn="ctr"/>
            <a:r>
              <a:rPr lang="en-GB" dirty="0"/>
              <a:t>General K3 equation</a:t>
            </a:r>
          </a:p>
        </p:txBody>
      </p:sp>
    </p:spTree>
    <p:extLst>
      <p:ext uri="{BB962C8B-B14F-4D97-AF65-F5344CB8AC3E}">
        <p14:creationId xmlns:p14="http://schemas.microsoft.com/office/powerpoint/2010/main" val="2896294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8CFF01-76CD-E22D-0507-0596FF5AD4F5}"/>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latin typeface="Arial Black" panose="020B0A04020102020204" pitchFamily="34" charset="0"/>
                <a:ea typeface="Calibri Light"/>
                <a:cs typeface="Calibri Light"/>
              </a:rPr>
              <a:t>Two octupoles</a:t>
            </a:r>
            <a:endParaRPr lang="en-US" sz="4000" dirty="0">
              <a:solidFill>
                <a:srgbClr val="FFFFFF"/>
              </a:solidFill>
              <a:latin typeface="Arial Black" panose="020B0A04020102020204" pitchFamily="34" charset="0"/>
            </a:endParaRPr>
          </a:p>
        </p:txBody>
      </p:sp>
      <p:sp>
        <p:nvSpPr>
          <p:cNvPr id="3" name="Content Placeholder 2">
            <a:extLst>
              <a:ext uri="{FF2B5EF4-FFF2-40B4-BE49-F238E27FC236}">
                <a16:creationId xmlns:a16="http://schemas.microsoft.com/office/drawing/2014/main" id="{F3CA5F5E-F9F3-F4B5-AEB0-10FA0029CC11}"/>
              </a:ext>
            </a:extLst>
          </p:cNvPr>
          <p:cNvSpPr>
            <a:spLocks noGrp="1"/>
          </p:cNvSpPr>
          <p:nvPr>
            <p:ph idx="1"/>
          </p:nvPr>
        </p:nvSpPr>
        <p:spPr>
          <a:xfrm>
            <a:off x="4810259" y="649480"/>
            <a:ext cx="6555347" cy="5546047"/>
          </a:xfrm>
        </p:spPr>
        <p:txBody>
          <a:bodyPr vert="horz" lIns="91440" tIns="45720" rIns="91440" bIns="45720" rtlCol="0" anchor="ctr">
            <a:normAutofit/>
          </a:bodyPr>
          <a:lstStyle/>
          <a:p>
            <a:r>
              <a:rPr lang="en-US" sz="2000" dirty="0">
                <a:ea typeface="Calibri"/>
                <a:cs typeface="Calibri"/>
              </a:rPr>
              <a:t>One at end of vertical arc</a:t>
            </a:r>
          </a:p>
          <a:p>
            <a:r>
              <a:rPr lang="en-US" sz="2000" dirty="0">
                <a:ea typeface="Calibri"/>
                <a:cs typeface="Calibri"/>
              </a:rPr>
              <a:t>One in original positioning</a:t>
            </a:r>
          </a:p>
          <a:p>
            <a:pPr marL="0" indent="0">
              <a:buNone/>
            </a:pPr>
            <a:endParaRPr lang="en-US" sz="2000" dirty="0">
              <a:ea typeface="Calibri"/>
              <a:cs typeface="Calibri"/>
            </a:endParaRPr>
          </a:p>
          <a:p>
            <a:pPr marL="0" indent="0">
              <a:buNone/>
            </a:pPr>
            <a:r>
              <a:rPr lang="en-US" sz="2000" dirty="0">
                <a:ea typeface="Calibri"/>
                <a:cs typeface="Calibri"/>
              </a:rPr>
              <a:t>Two tests:</a:t>
            </a:r>
          </a:p>
          <a:p>
            <a:r>
              <a:rPr lang="en-US" sz="2000" dirty="0">
                <a:ea typeface="Calibri"/>
                <a:cs typeface="Calibri"/>
              </a:rPr>
              <a:t>One where the first octupole has reversed polarity</a:t>
            </a:r>
          </a:p>
          <a:p>
            <a:r>
              <a:rPr lang="en-US" sz="2000" dirty="0">
                <a:ea typeface="Calibri"/>
                <a:cs typeface="Calibri"/>
              </a:rPr>
              <a:t>The second where the first octupole is tilted at 22.5 degrees</a:t>
            </a:r>
          </a:p>
          <a:p>
            <a:endParaRPr lang="en-US" sz="2000" dirty="0">
              <a:ea typeface="Calibri"/>
              <a:cs typeface="Calibri"/>
            </a:endParaRPr>
          </a:p>
          <a:p>
            <a:r>
              <a:rPr lang="en-US" sz="2000" dirty="0">
                <a:ea typeface="Calibri"/>
                <a:cs typeface="Calibri"/>
              </a:rPr>
              <a:t>Our hope is that this will give us a more uniform distribution in y, as we have not been seeing this so far</a:t>
            </a:r>
          </a:p>
          <a:p>
            <a:pPr lvl="1"/>
            <a:r>
              <a:rPr lang="en-US" sz="1600" dirty="0">
                <a:ea typeface="Calibri"/>
                <a:cs typeface="Calibri"/>
              </a:rPr>
              <a:t>We have only been seeing uniformity in x up until now</a:t>
            </a:r>
          </a:p>
        </p:txBody>
      </p:sp>
    </p:spTree>
    <p:extLst>
      <p:ext uri="{BB962C8B-B14F-4D97-AF65-F5344CB8AC3E}">
        <p14:creationId xmlns:p14="http://schemas.microsoft.com/office/powerpoint/2010/main" val="3735315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2" name="Rectangle 11">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0CFF95-D714-4AF5-817F-8C3E35B6ADF8}"/>
              </a:ext>
            </a:extLst>
          </p:cNvPr>
          <p:cNvSpPr>
            <a:spLocks noGrp="1"/>
          </p:cNvSpPr>
          <p:nvPr>
            <p:ph type="ctrTitle"/>
          </p:nvPr>
        </p:nvSpPr>
        <p:spPr>
          <a:xfrm>
            <a:off x="699714" y="353160"/>
            <a:ext cx="7091300" cy="898581"/>
          </a:xfrm>
        </p:spPr>
        <p:txBody>
          <a:bodyPr anchor="ctr">
            <a:normAutofit fontScale="90000"/>
          </a:bodyPr>
          <a:lstStyle/>
          <a:p>
            <a:pPr algn="l"/>
            <a:r>
              <a:rPr lang="en-GB" sz="4000" dirty="0">
                <a:solidFill>
                  <a:srgbClr val="FFFFFF"/>
                </a:solidFill>
                <a:latin typeface="Arial Black" panose="020B0A04020102020204" pitchFamily="34" charset="0"/>
              </a:rPr>
              <a:t>Two octupoles, one with reversed polarity</a:t>
            </a:r>
          </a:p>
        </p:txBody>
      </p:sp>
      <p:pic>
        <p:nvPicPr>
          <p:cNvPr id="4" name="Content Placeholder 3" descr="A blue graph with numbers&#10;&#10;Description automatically generated">
            <a:extLst>
              <a:ext uri="{FF2B5EF4-FFF2-40B4-BE49-F238E27FC236}">
                <a16:creationId xmlns:a16="http://schemas.microsoft.com/office/drawing/2014/main" id="{040E3573-6E1D-7125-2E03-6939B423AD2E}"/>
              </a:ext>
            </a:extLst>
          </p:cNvPr>
          <p:cNvPicPr>
            <a:picLocks noChangeAspect="1"/>
          </p:cNvPicPr>
          <p:nvPr/>
        </p:nvPicPr>
        <p:blipFill>
          <a:blip r:embed="rId2"/>
          <a:stretch>
            <a:fillRect/>
          </a:stretch>
        </p:blipFill>
        <p:spPr>
          <a:xfrm>
            <a:off x="0" y="1633277"/>
            <a:ext cx="6684513" cy="5013385"/>
          </a:xfrm>
          <a:prstGeom prst="rect">
            <a:avLst/>
          </a:prstGeom>
        </p:spPr>
      </p:pic>
      <p:pic>
        <p:nvPicPr>
          <p:cNvPr id="5" name="Picture 4">
            <a:extLst>
              <a:ext uri="{FF2B5EF4-FFF2-40B4-BE49-F238E27FC236}">
                <a16:creationId xmlns:a16="http://schemas.microsoft.com/office/drawing/2014/main" id="{4E084907-0FDC-82B1-FFF9-02AA45192975}"/>
              </a:ext>
            </a:extLst>
          </p:cNvPr>
          <p:cNvPicPr>
            <a:picLocks noChangeAspect="1"/>
          </p:cNvPicPr>
          <p:nvPr/>
        </p:nvPicPr>
        <p:blipFill>
          <a:blip r:embed="rId3"/>
          <a:stretch>
            <a:fillRect/>
          </a:stretch>
        </p:blipFill>
        <p:spPr>
          <a:xfrm>
            <a:off x="6146244" y="1708644"/>
            <a:ext cx="6584025" cy="4938018"/>
          </a:xfrm>
          <a:prstGeom prst="rect">
            <a:avLst/>
          </a:prstGeom>
        </p:spPr>
      </p:pic>
      <p:sp>
        <p:nvSpPr>
          <p:cNvPr id="3" name="Subtitle 2">
            <a:extLst>
              <a:ext uri="{FF2B5EF4-FFF2-40B4-BE49-F238E27FC236}">
                <a16:creationId xmlns:a16="http://schemas.microsoft.com/office/drawing/2014/main" id="{1E8648AC-2893-253E-EB6E-6230178ECB5E}"/>
              </a:ext>
            </a:extLst>
          </p:cNvPr>
          <p:cNvSpPr>
            <a:spLocks noGrp="1"/>
          </p:cNvSpPr>
          <p:nvPr>
            <p:ph type="subTitle" idx="1"/>
          </p:nvPr>
        </p:nvSpPr>
        <p:spPr>
          <a:xfrm>
            <a:off x="6584303" y="666853"/>
            <a:ext cx="5607698" cy="830453"/>
          </a:xfrm>
        </p:spPr>
        <p:txBody>
          <a:bodyPr anchor="ctr">
            <a:normAutofit/>
          </a:bodyPr>
          <a:lstStyle/>
          <a:p>
            <a:pPr algn="l"/>
            <a:r>
              <a:rPr lang="en-GB" sz="2000" dirty="0">
                <a:solidFill>
                  <a:schemeClr val="bg1"/>
                </a:solidFill>
              </a:rPr>
              <a:t>-10000 K3 at octupole 1 and 30000 K3 at octupole 2</a:t>
            </a:r>
          </a:p>
        </p:txBody>
      </p:sp>
    </p:spTree>
    <p:extLst>
      <p:ext uri="{BB962C8B-B14F-4D97-AF65-F5344CB8AC3E}">
        <p14:creationId xmlns:p14="http://schemas.microsoft.com/office/powerpoint/2010/main" val="3879549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B712E947-0734-45F9-9C4F-41114EC3A3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85"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12B3290A-D3BF-4B87-B55B-FD9A98B497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9030" cy="1576446"/>
            <a:chOff x="0" y="0"/>
            <a:chExt cx="12192002" cy="1576446"/>
          </a:xfrm>
        </p:grpSpPr>
        <p:sp>
          <p:nvSpPr>
            <p:cNvPr id="18" name="Rectangle 17">
              <a:extLst>
                <a:ext uri="{FF2B5EF4-FFF2-40B4-BE49-F238E27FC236}">
                  <a16:creationId xmlns:a16="http://schemas.microsoft.com/office/drawing/2014/main" id="{033A715A-0686-440A-8F40-441B42A660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761657F-19F2-425B-B7E9-0118CD13C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07778" y="-5307778"/>
              <a:ext cx="1576446" cy="12192002"/>
            </a:xfrm>
            <a:prstGeom prst="rect">
              <a:avLst/>
            </a:prstGeom>
            <a:gradFill>
              <a:gsLst>
                <a:gs pos="45000">
                  <a:schemeClr val="accent1">
                    <a:alpha val="0"/>
                  </a:schemeClr>
                </a:gs>
                <a:gs pos="99000">
                  <a:srgbClr val="000000">
                    <a:alpha val="74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E27B6634-79D3-4EDD-A77A-1065D6F3A4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25434" y="0"/>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92664A1B-A989-8316-A78B-EDECF7BAB827}"/>
              </a:ext>
            </a:extLst>
          </p:cNvPr>
          <p:cNvSpPr>
            <a:spLocks noGrp="1"/>
          </p:cNvSpPr>
          <p:nvPr>
            <p:ph type="title"/>
          </p:nvPr>
        </p:nvSpPr>
        <p:spPr>
          <a:xfrm>
            <a:off x="7669763" y="353160"/>
            <a:ext cx="4037628" cy="1030515"/>
          </a:xfrm>
        </p:spPr>
        <p:txBody>
          <a:bodyPr vert="horz" lIns="91440" tIns="45720" rIns="91440" bIns="45720" rtlCol="0" anchor="ctr">
            <a:noAutofit/>
          </a:bodyPr>
          <a:lstStyle/>
          <a:p>
            <a:r>
              <a:rPr lang="en-US" sz="1800" dirty="0">
                <a:solidFill>
                  <a:srgbClr val="FFFFFF"/>
                </a:solidFill>
              </a:rPr>
              <a:t>This is with octupole 1 at k3 9000 and octupole 2 at k3 20000</a:t>
            </a:r>
          </a:p>
        </p:txBody>
      </p:sp>
      <p:pic>
        <p:nvPicPr>
          <p:cNvPr id="5" name="Picture 4" descr="A blue graph with a white background&#10;&#10;Description automatically generated">
            <a:extLst>
              <a:ext uri="{FF2B5EF4-FFF2-40B4-BE49-F238E27FC236}">
                <a16:creationId xmlns:a16="http://schemas.microsoft.com/office/drawing/2014/main" id="{48D66163-EFD8-00B0-4BDC-319E0132D38E}"/>
              </a:ext>
            </a:extLst>
          </p:cNvPr>
          <p:cNvPicPr>
            <a:picLocks noChangeAspect="1"/>
          </p:cNvPicPr>
          <p:nvPr/>
        </p:nvPicPr>
        <p:blipFill rotWithShape="1">
          <a:blip r:embed="rId2"/>
          <a:srcRect t="10618" r="-2" b="-2"/>
          <a:stretch/>
        </p:blipFill>
        <p:spPr>
          <a:xfrm>
            <a:off x="341813" y="2360645"/>
            <a:ext cx="6181982" cy="4144195"/>
          </a:xfrm>
          <a:prstGeom prst="rect">
            <a:avLst/>
          </a:prstGeom>
        </p:spPr>
      </p:pic>
      <p:pic>
        <p:nvPicPr>
          <p:cNvPr id="4" name="Content Placeholder 3" descr="A blue graph with white background&#10;&#10;Description automatically generated">
            <a:extLst>
              <a:ext uri="{FF2B5EF4-FFF2-40B4-BE49-F238E27FC236}">
                <a16:creationId xmlns:a16="http://schemas.microsoft.com/office/drawing/2014/main" id="{72A2F867-CB90-D59E-E6B8-D779386675A0}"/>
              </a:ext>
            </a:extLst>
          </p:cNvPr>
          <p:cNvPicPr>
            <a:picLocks noGrp="1" noChangeAspect="1"/>
          </p:cNvPicPr>
          <p:nvPr>
            <p:ph idx="1"/>
          </p:nvPr>
        </p:nvPicPr>
        <p:blipFill rotWithShape="1">
          <a:blip r:embed="rId3"/>
          <a:srcRect t="10618" r="-2" b="-2"/>
          <a:stretch/>
        </p:blipFill>
        <p:spPr>
          <a:xfrm>
            <a:off x="6096000" y="2359660"/>
            <a:ext cx="5969255" cy="4001590"/>
          </a:xfrm>
          <a:prstGeom prst="rect">
            <a:avLst/>
          </a:prstGeom>
        </p:spPr>
      </p:pic>
      <p:sp>
        <p:nvSpPr>
          <p:cNvPr id="3" name="Title 1">
            <a:extLst>
              <a:ext uri="{FF2B5EF4-FFF2-40B4-BE49-F238E27FC236}">
                <a16:creationId xmlns:a16="http://schemas.microsoft.com/office/drawing/2014/main" id="{1DEB2F8F-A263-E436-99C9-BE34DE2E093A}"/>
              </a:ext>
            </a:extLst>
          </p:cNvPr>
          <p:cNvSpPr txBox="1">
            <a:spLocks/>
          </p:cNvSpPr>
          <p:nvPr/>
        </p:nvSpPr>
        <p:spPr>
          <a:xfrm>
            <a:off x="699714" y="353160"/>
            <a:ext cx="7091300" cy="898581"/>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rgbClr val="FFFFFF"/>
                </a:solidFill>
                <a:latin typeface="Arial Black" panose="020B0A04020102020204" pitchFamily="34" charset="0"/>
              </a:rPr>
              <a:t>Two octupoles, the first one tilted (22.5 degrees)</a:t>
            </a:r>
          </a:p>
        </p:txBody>
      </p:sp>
    </p:spTree>
    <p:extLst>
      <p:ext uri="{BB962C8B-B14F-4D97-AF65-F5344CB8AC3E}">
        <p14:creationId xmlns:p14="http://schemas.microsoft.com/office/powerpoint/2010/main" val="486843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Rectangle 20">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A9B59A08-B1CB-4B0C-959A-F24FF71BB906}"/>
              </a:ext>
            </a:extLst>
          </p:cNvPr>
          <p:cNvSpPr>
            <a:spLocks noGrp="1"/>
          </p:cNvSpPr>
          <p:nvPr>
            <p:ph type="ctrTitle"/>
          </p:nvPr>
        </p:nvSpPr>
        <p:spPr>
          <a:xfrm>
            <a:off x="95250" y="586855"/>
            <a:ext cx="3572838" cy="3387497"/>
          </a:xfrm>
        </p:spPr>
        <p:txBody>
          <a:bodyPr vert="horz" lIns="91440" tIns="45720" rIns="91440" bIns="45720" rtlCol="0" anchor="b">
            <a:normAutofit/>
          </a:bodyPr>
          <a:lstStyle/>
          <a:p>
            <a:pPr algn="r"/>
            <a:r>
              <a:rPr lang="en-US" sz="4000" kern="1200" dirty="0">
                <a:solidFill>
                  <a:srgbClr val="FFFFFF"/>
                </a:solidFill>
                <a:latin typeface="Arial Black" panose="020B0A04020102020204" pitchFamily="34" charset="0"/>
              </a:rPr>
              <a:t>Conclusions</a:t>
            </a:r>
          </a:p>
        </p:txBody>
      </p:sp>
      <p:sp>
        <p:nvSpPr>
          <p:cNvPr id="3" name="Subtitle 2">
            <a:extLst>
              <a:ext uri="{FF2B5EF4-FFF2-40B4-BE49-F238E27FC236}">
                <a16:creationId xmlns:a16="http://schemas.microsoft.com/office/drawing/2014/main" id="{EA5674FE-B62F-B68F-881C-BD0D20749F4F}"/>
              </a:ext>
            </a:extLst>
          </p:cNvPr>
          <p:cNvSpPr>
            <a:spLocks noGrp="1"/>
          </p:cNvSpPr>
          <p:nvPr>
            <p:ph type="subTitle" idx="1"/>
          </p:nvPr>
        </p:nvSpPr>
        <p:spPr>
          <a:xfrm>
            <a:off x="4810259" y="649480"/>
            <a:ext cx="6555347" cy="5546047"/>
          </a:xfrm>
        </p:spPr>
        <p:txBody>
          <a:bodyPr vert="horz" lIns="91440" tIns="45720" rIns="91440" bIns="45720" rtlCol="0" anchor="ctr">
            <a:normAutofit/>
          </a:bodyPr>
          <a:lstStyle/>
          <a:p>
            <a:pPr marL="342900" indent="-228600" algn="l">
              <a:buFont typeface="Arial" panose="020B0604020202020204" pitchFamily="34" charset="0"/>
              <a:buChar char="•"/>
            </a:pPr>
            <a:r>
              <a:rPr lang="en-US" sz="2000"/>
              <a:t>We have found that it can be moved to the end of the vertical arc and still produce a uniform effect</a:t>
            </a:r>
          </a:p>
          <a:p>
            <a:pPr marL="342900" indent="-228600" algn="l">
              <a:buFont typeface="Arial" panose="020B0604020202020204" pitchFamily="34" charset="0"/>
              <a:buChar char="•"/>
            </a:pPr>
            <a:r>
              <a:rPr lang="en-US" sz="2000"/>
              <a:t>Adding a second octupole so that there is one at the end of the vertical arc and one in the original spot (and either tilting one, or reversing the polarity of one) has a negligible effect.</a:t>
            </a:r>
          </a:p>
          <a:p>
            <a:pPr marL="342900" indent="-228600" algn="l">
              <a:buFont typeface="Arial" panose="020B0604020202020204" pitchFamily="34" charset="0"/>
              <a:buChar char="•"/>
            </a:pPr>
            <a:r>
              <a:rPr lang="en-US" sz="2000"/>
              <a:t>The range of K3 value which seems the most reliable at creating a uniform beam between the varying positionings I have tried of octupoles is between 10000 and 30000.</a:t>
            </a:r>
          </a:p>
          <a:p>
            <a:pPr marL="342900" indent="-228600" algn="l">
              <a:buFont typeface="Arial" panose="020B0604020202020204" pitchFamily="34" charset="0"/>
              <a:buChar char="•"/>
            </a:pPr>
            <a:r>
              <a:rPr lang="en-US" sz="2000"/>
              <a:t>Which is around 0.2 T (20000) which is feasible.</a:t>
            </a:r>
          </a:p>
        </p:txBody>
      </p:sp>
    </p:spTree>
    <p:extLst>
      <p:ext uri="{BB962C8B-B14F-4D97-AF65-F5344CB8AC3E}">
        <p14:creationId xmlns:p14="http://schemas.microsoft.com/office/powerpoint/2010/main" val="1194975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6C6AEA-67FD-2573-A032-0E78F1FF6895}"/>
              </a:ext>
            </a:extLst>
          </p:cNvPr>
          <p:cNvSpPr>
            <a:spLocks noGrp="1"/>
          </p:cNvSpPr>
          <p:nvPr>
            <p:ph type="title"/>
          </p:nvPr>
        </p:nvSpPr>
        <p:spPr>
          <a:xfrm>
            <a:off x="1117484" y="206111"/>
            <a:ext cx="9895951" cy="1033669"/>
          </a:xfrm>
        </p:spPr>
        <p:txBody>
          <a:bodyPr>
            <a:normAutofit/>
          </a:bodyPr>
          <a:lstStyle/>
          <a:p>
            <a:r>
              <a:rPr lang="en-GB" sz="4000" dirty="0">
                <a:solidFill>
                  <a:srgbClr val="FFFFFF"/>
                </a:solidFill>
                <a:latin typeface="Arial Black" panose="020B0A04020102020204" pitchFamily="34" charset="0"/>
              </a:rPr>
              <a:t>Collimators</a:t>
            </a:r>
          </a:p>
        </p:txBody>
      </p:sp>
      <p:sp>
        <p:nvSpPr>
          <p:cNvPr id="6" name="Content Placeholder 2">
            <a:extLst>
              <a:ext uri="{FF2B5EF4-FFF2-40B4-BE49-F238E27FC236}">
                <a16:creationId xmlns:a16="http://schemas.microsoft.com/office/drawing/2014/main" id="{001DF55D-D350-0998-95A9-2F4BD14F3D2B}"/>
              </a:ext>
            </a:extLst>
          </p:cNvPr>
          <p:cNvSpPr txBox="1">
            <a:spLocks/>
          </p:cNvSpPr>
          <p:nvPr/>
        </p:nvSpPr>
        <p:spPr>
          <a:xfrm>
            <a:off x="217941" y="1749923"/>
            <a:ext cx="11750480" cy="142459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-Three collimators</a:t>
            </a:r>
          </a:p>
          <a:p>
            <a:pPr marL="0" indent="0">
              <a:buFont typeface="Arial" panose="020B0604020202020204" pitchFamily="34" charset="0"/>
              <a:buNone/>
            </a:pPr>
            <a:r>
              <a:rPr lang="en-GB" sz="2000" dirty="0"/>
              <a:t>-What apertures would be needed for each respective collimator to create the best flat dose distribution at the end station.</a:t>
            </a:r>
          </a:p>
        </p:txBody>
      </p:sp>
      <p:pic>
        <p:nvPicPr>
          <p:cNvPr id="13" name="Picture 12">
            <a:extLst>
              <a:ext uri="{FF2B5EF4-FFF2-40B4-BE49-F238E27FC236}">
                <a16:creationId xmlns:a16="http://schemas.microsoft.com/office/drawing/2014/main" id="{7ADDC96F-4F00-5E7B-BD08-7AB7918ED837}"/>
              </a:ext>
            </a:extLst>
          </p:cNvPr>
          <p:cNvPicPr>
            <a:picLocks noChangeAspect="1"/>
          </p:cNvPicPr>
          <p:nvPr/>
        </p:nvPicPr>
        <p:blipFill rotWithShape="1">
          <a:blip r:embed="rId2"/>
          <a:srcRect t="21239"/>
          <a:stretch/>
        </p:blipFill>
        <p:spPr>
          <a:xfrm>
            <a:off x="929424" y="3340389"/>
            <a:ext cx="10327515" cy="3325429"/>
          </a:xfrm>
          <a:prstGeom prst="rect">
            <a:avLst/>
          </a:prstGeom>
          <a:ln>
            <a:noFill/>
          </a:ln>
          <a:effectLst>
            <a:outerShdw blurRad="292100" dist="139700" dir="2700000" algn="tl" rotWithShape="0">
              <a:srgbClr val="333333">
                <a:alpha val="65000"/>
              </a:srgbClr>
            </a:outerShdw>
          </a:effectLst>
        </p:spPr>
      </p:pic>
      <p:sp>
        <p:nvSpPr>
          <p:cNvPr id="15" name="Oval 14">
            <a:extLst>
              <a:ext uri="{FF2B5EF4-FFF2-40B4-BE49-F238E27FC236}">
                <a16:creationId xmlns:a16="http://schemas.microsoft.com/office/drawing/2014/main" id="{3C67AEBE-C4C9-96BE-5FDB-3BA53B2A229E}"/>
              </a:ext>
            </a:extLst>
          </p:cNvPr>
          <p:cNvSpPr/>
          <p:nvPr/>
        </p:nvSpPr>
        <p:spPr>
          <a:xfrm>
            <a:off x="9247834" y="6056713"/>
            <a:ext cx="571500" cy="566064"/>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BEA47C0B-3096-B16F-FEA0-D4C4850B0912}"/>
              </a:ext>
            </a:extLst>
          </p:cNvPr>
          <p:cNvSpPr txBox="1"/>
          <p:nvPr/>
        </p:nvSpPr>
        <p:spPr>
          <a:xfrm>
            <a:off x="5791140" y="300942"/>
            <a:ext cx="6119209" cy="646331"/>
          </a:xfrm>
          <a:prstGeom prst="rect">
            <a:avLst/>
          </a:prstGeom>
          <a:noFill/>
        </p:spPr>
        <p:txBody>
          <a:bodyPr wrap="square" lIns="91440" tIns="45720" rIns="91440" bIns="45720" rtlCol="0" anchor="t">
            <a:spAutoFit/>
          </a:bodyPr>
          <a:lstStyle/>
          <a:p>
            <a:r>
              <a:rPr lang="en-GB" dirty="0">
                <a:solidFill>
                  <a:schemeClr val="bg1"/>
                </a:solidFill>
              </a:rPr>
              <a:t>AIM: CLIP OFF THE BEAM SUCH THAT IT BECOMES MORE UNIFORM</a:t>
            </a:r>
            <a:endParaRPr lang="en-US" dirty="0"/>
          </a:p>
        </p:txBody>
      </p:sp>
      <p:sp>
        <p:nvSpPr>
          <p:cNvPr id="3" name="Oval 2">
            <a:extLst>
              <a:ext uri="{FF2B5EF4-FFF2-40B4-BE49-F238E27FC236}">
                <a16:creationId xmlns:a16="http://schemas.microsoft.com/office/drawing/2014/main" id="{B6055B8C-EDD9-3EDA-4EDD-D0BC78749A17}"/>
              </a:ext>
            </a:extLst>
          </p:cNvPr>
          <p:cNvSpPr/>
          <p:nvPr/>
        </p:nvSpPr>
        <p:spPr>
          <a:xfrm>
            <a:off x="10153648" y="5519040"/>
            <a:ext cx="571500" cy="566064"/>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ACDB8AC8-B930-061A-D2CF-C4E3DC5033CD}"/>
              </a:ext>
            </a:extLst>
          </p:cNvPr>
          <p:cNvSpPr/>
          <p:nvPr/>
        </p:nvSpPr>
        <p:spPr>
          <a:xfrm>
            <a:off x="4345713" y="6085104"/>
            <a:ext cx="571500" cy="566064"/>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91363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B01D1B-50A6-8FF5-AEF1-537185784731}"/>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latin typeface="Arial Black"/>
                <a:cs typeface="Calibri Light"/>
              </a:rPr>
              <a:t>Collimator</a:t>
            </a:r>
            <a:endParaRPr lang="en-US" sz="4000">
              <a:solidFill>
                <a:srgbClr val="FFFFFF"/>
              </a:solidFill>
              <a:latin typeface="Arial Black"/>
            </a:endParaRPr>
          </a:p>
        </p:txBody>
      </p:sp>
      <p:sp>
        <p:nvSpPr>
          <p:cNvPr id="3" name="Content Placeholder 2">
            <a:extLst>
              <a:ext uri="{FF2B5EF4-FFF2-40B4-BE49-F238E27FC236}">
                <a16:creationId xmlns:a16="http://schemas.microsoft.com/office/drawing/2014/main" id="{B8EB3158-A3A9-2295-5D9F-726C20F25FBE}"/>
              </a:ext>
            </a:extLst>
          </p:cNvPr>
          <p:cNvSpPr>
            <a:spLocks noGrp="1"/>
          </p:cNvSpPr>
          <p:nvPr>
            <p:ph idx="1"/>
          </p:nvPr>
        </p:nvSpPr>
        <p:spPr>
          <a:xfrm>
            <a:off x="4810259" y="649480"/>
            <a:ext cx="6555347" cy="5546047"/>
          </a:xfrm>
        </p:spPr>
        <p:txBody>
          <a:bodyPr vert="horz" lIns="91440" tIns="45720" rIns="91440" bIns="45720" rtlCol="0" anchor="ctr">
            <a:normAutofit/>
          </a:bodyPr>
          <a:lstStyle/>
          <a:p>
            <a:r>
              <a:rPr lang="en-US" sz="2000" dirty="0">
                <a:cs typeface="Calibri" panose="020F0502020204030204"/>
              </a:rPr>
              <a:t>Clips off parts of the beam based on aperture size</a:t>
            </a:r>
          </a:p>
          <a:p>
            <a:r>
              <a:rPr lang="en-US" sz="2000" dirty="0">
                <a:cs typeface="Calibri" panose="020F0502020204030204"/>
              </a:rPr>
              <a:t>We want to vary the aperture size and see what the energy distribution looks like after the collimator and at the end station</a:t>
            </a:r>
          </a:p>
          <a:p>
            <a:r>
              <a:rPr lang="en-US" sz="2000" dirty="0">
                <a:cs typeface="Calibri" panose="020F0502020204030204"/>
              </a:rPr>
              <a:t>We want the distribution to be within +/-2%</a:t>
            </a:r>
          </a:p>
          <a:p>
            <a:r>
              <a:rPr lang="en-US" sz="2000" dirty="0">
                <a:cs typeface="Calibri" panose="020F0502020204030204"/>
              </a:rPr>
              <a:t>There are three collimators (in the version will has given me) but we are focusing on the first one currently</a:t>
            </a:r>
          </a:p>
        </p:txBody>
      </p:sp>
    </p:spTree>
    <p:extLst>
      <p:ext uri="{BB962C8B-B14F-4D97-AF65-F5344CB8AC3E}">
        <p14:creationId xmlns:p14="http://schemas.microsoft.com/office/powerpoint/2010/main" val="153298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5719</TotalTime>
  <Words>490</Words>
  <Application>Microsoft Office PowerPoint</Application>
  <PresentationFormat>Widescreen</PresentationFormat>
  <Paragraphs>44</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Calibri</vt:lpstr>
      <vt:lpstr>Calibri Light</vt:lpstr>
      <vt:lpstr>Office Theme</vt:lpstr>
      <vt:lpstr>Modelling the Laser-hybrid Accelerator for Radiobiological Applications (LhARA) </vt:lpstr>
      <vt:lpstr>Octupole</vt:lpstr>
      <vt:lpstr>PowerPoint Presentation</vt:lpstr>
      <vt:lpstr>Two octupoles</vt:lpstr>
      <vt:lpstr>Two octupoles, one with reversed polarity</vt:lpstr>
      <vt:lpstr>This is with octupole 1 at k3 9000 and octupole 2 at k3 20000</vt:lpstr>
      <vt:lpstr>Conclusions</vt:lpstr>
      <vt:lpstr>Collimators</vt:lpstr>
      <vt:lpstr>Collimator</vt:lpstr>
      <vt:lpstr> Do we want to priotitise the 2% limit or a higher number of particles</vt:lpstr>
      <vt:lpstr>This is energy 1 and 2 for 0.007m, this shows that all of the work is being done by the collimator in the vertical arc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Platt, Lilli (2020)</dc:creator>
  <cp:lastModifiedBy>Platt, Lilli (2020)</cp:lastModifiedBy>
  <cp:revision>2</cp:revision>
  <dcterms:created xsi:type="dcterms:W3CDTF">2023-08-11T14:47:01Z</dcterms:created>
  <dcterms:modified xsi:type="dcterms:W3CDTF">2023-08-15T14:06:59Z</dcterms:modified>
</cp:coreProperties>
</file>