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1" r:id="rId4"/>
    <p:sldId id="259" r:id="rId5"/>
    <p:sldId id="260" r:id="rId6"/>
    <p:sldId id="268" r:id="rId7"/>
    <p:sldId id="263" r:id="rId8"/>
    <p:sldId id="269" r:id="rId9"/>
    <p:sldId id="262" r:id="rId10"/>
    <p:sldId id="270" r:id="rId11"/>
    <p:sldId id="266" r:id="rId12"/>
    <p:sldId id="271" r:id="rId13"/>
    <p:sldId id="267" r:id="rId14"/>
    <p:sldId id="272" r:id="rId15"/>
    <p:sldId id="265" r:id="rId16"/>
    <p:sldId id="264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53"/>
    <p:restoredTop sz="96327"/>
  </p:normalViewPr>
  <p:slideViewPr>
    <p:cSldViewPr snapToGrid="0" snapToObjects="1">
      <p:cViewPr varScale="1">
        <p:scale>
          <a:sx n="119" d="100"/>
          <a:sy n="119" d="100"/>
        </p:scale>
        <p:origin x="130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18E53-B6C7-BA48-94CE-5697A5D2BC6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E6486-3871-2A4A-8EA8-CBBE2487D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4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E6486-3871-2A4A-8EA8-CBBE2487D28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01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E6486-3871-2A4A-8EA8-CBBE2487D28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20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E6486-3871-2A4A-8EA8-CBBE2487D28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47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26 February,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2/26/24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2/26/24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Some studies with linear optics tool 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9B4CC-7EAA-321F-6BB3-23536FAA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Focusing: Gaussian source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C9E6DA-2828-D574-BB39-33621F85DA7B}"/>
              </a:ext>
            </a:extLst>
          </p:cNvPr>
          <p:cNvSpPr txBox="1"/>
          <p:nvPr/>
        </p:nvSpPr>
        <p:spPr>
          <a:xfrm>
            <a:off x="609600" y="691665"/>
            <a:ext cx="11063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Solenoids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B1CD9-C253-72B5-0B11-F79BCFA6E6C4}"/>
              </a:ext>
            </a:extLst>
          </p:cNvPr>
          <p:cNvSpPr txBox="1"/>
          <p:nvPr/>
        </p:nvSpPr>
        <p:spPr>
          <a:xfrm>
            <a:off x="6417699" y="691988"/>
            <a:ext cx="22869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Gabor lenses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5ACAE2-996F-FD37-4CE8-6C04B866FC38}"/>
              </a:ext>
            </a:extLst>
          </p:cNvPr>
          <p:cNvSpPr txBox="1"/>
          <p:nvPr/>
        </p:nvSpPr>
        <p:spPr>
          <a:xfrm>
            <a:off x="3212201" y="6488667"/>
            <a:ext cx="623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beam-pipe radius 0.035 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C40105-2118-65B9-18C8-B103DC32D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D17649-D3FB-BE24-7815-25BA77986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699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32753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CA5B7-A329-C825-CDAD-D133F14C9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Energy-selection collimator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400B06-9BED-9A5D-E31B-B1C91778B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73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2B6361-9CD0-0C8E-B8A2-00F7B11EA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699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3CEDEE-8D9D-A2D0-810B-0F7B30337EF8}"/>
              </a:ext>
            </a:extLst>
          </p:cNvPr>
          <p:cNvSpPr txBox="1"/>
          <p:nvPr/>
        </p:nvSpPr>
        <p:spPr>
          <a:xfrm>
            <a:off x="617073" y="691665"/>
            <a:ext cx="81657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Before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F81C29-554E-F834-E76F-96346B1E9575}"/>
              </a:ext>
            </a:extLst>
          </p:cNvPr>
          <p:cNvSpPr txBox="1"/>
          <p:nvPr/>
        </p:nvSpPr>
        <p:spPr>
          <a:xfrm>
            <a:off x="6417699" y="691988"/>
            <a:ext cx="115568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0000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After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FC9089-94C1-6276-191B-4D5E3BA5ED70}"/>
              </a:ext>
            </a:extLst>
          </p:cNvPr>
          <p:cNvSpPr txBox="1"/>
          <p:nvPr/>
        </p:nvSpPr>
        <p:spPr>
          <a:xfrm>
            <a:off x="1874948" y="6500946"/>
            <a:ext cx="908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solenoid focusing; TNSA source, beam-pipe radius 0.5 m</a:t>
            </a:r>
          </a:p>
        </p:txBody>
      </p:sp>
    </p:spTree>
    <p:extLst>
      <p:ext uri="{BB962C8B-B14F-4D97-AF65-F5344CB8AC3E}">
        <p14:creationId xmlns:p14="http://schemas.microsoft.com/office/powerpoint/2010/main" val="2750873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CA5B7-A329-C825-CDAD-D133F14C9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Energy-selection collimator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3CEDEE-8D9D-A2D0-810B-0F7B30337EF8}"/>
              </a:ext>
            </a:extLst>
          </p:cNvPr>
          <p:cNvSpPr txBox="1"/>
          <p:nvPr/>
        </p:nvSpPr>
        <p:spPr>
          <a:xfrm>
            <a:off x="617073" y="691665"/>
            <a:ext cx="81657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Before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F81C29-554E-F834-E76F-96346B1E9575}"/>
              </a:ext>
            </a:extLst>
          </p:cNvPr>
          <p:cNvSpPr txBox="1"/>
          <p:nvPr/>
        </p:nvSpPr>
        <p:spPr>
          <a:xfrm>
            <a:off x="6417699" y="691988"/>
            <a:ext cx="115568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0000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After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FC9089-94C1-6276-191B-4D5E3BA5ED70}"/>
              </a:ext>
            </a:extLst>
          </p:cNvPr>
          <p:cNvSpPr txBox="1"/>
          <p:nvPr/>
        </p:nvSpPr>
        <p:spPr>
          <a:xfrm>
            <a:off x="1874948" y="6500946"/>
            <a:ext cx="931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solenoid focusing; TNSA source, beam-pipe radius 0.035 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0AA278-1676-EE55-E837-3D65ECAD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73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F43770B-5A87-3A85-381C-D2CBF4178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699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7580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CA5B7-A329-C825-CDAD-D133F14C9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Energy-selection collimator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3CEDEE-8D9D-A2D0-810B-0F7B30337EF8}"/>
              </a:ext>
            </a:extLst>
          </p:cNvPr>
          <p:cNvSpPr txBox="1"/>
          <p:nvPr/>
        </p:nvSpPr>
        <p:spPr>
          <a:xfrm>
            <a:off x="617073" y="691665"/>
            <a:ext cx="81657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Before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F81C29-554E-F834-E76F-96346B1E9575}"/>
              </a:ext>
            </a:extLst>
          </p:cNvPr>
          <p:cNvSpPr txBox="1"/>
          <p:nvPr/>
        </p:nvSpPr>
        <p:spPr>
          <a:xfrm>
            <a:off x="6417699" y="691988"/>
            <a:ext cx="115568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0000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After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5D1252-86D4-ADDC-91CE-C0AF813C1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73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11726E-E60E-730A-0894-F708779B5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699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7137BC-15DF-0DAF-F810-491487402421}"/>
              </a:ext>
            </a:extLst>
          </p:cNvPr>
          <p:cNvSpPr txBox="1"/>
          <p:nvPr/>
        </p:nvSpPr>
        <p:spPr>
          <a:xfrm>
            <a:off x="1452520" y="6504166"/>
            <a:ext cx="9301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Gabor lens focusing; TNSA source, beam-pipe radius 0.5 m</a:t>
            </a:r>
          </a:p>
        </p:txBody>
      </p:sp>
    </p:spTree>
    <p:extLst>
      <p:ext uri="{BB962C8B-B14F-4D97-AF65-F5344CB8AC3E}">
        <p14:creationId xmlns:p14="http://schemas.microsoft.com/office/powerpoint/2010/main" val="1041202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CA5B7-A329-C825-CDAD-D133F14C9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Energy-selection collimator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3CEDEE-8D9D-A2D0-810B-0F7B30337EF8}"/>
              </a:ext>
            </a:extLst>
          </p:cNvPr>
          <p:cNvSpPr txBox="1"/>
          <p:nvPr/>
        </p:nvSpPr>
        <p:spPr>
          <a:xfrm>
            <a:off x="617073" y="691665"/>
            <a:ext cx="81657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Before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F81C29-554E-F834-E76F-96346B1E9575}"/>
              </a:ext>
            </a:extLst>
          </p:cNvPr>
          <p:cNvSpPr txBox="1"/>
          <p:nvPr/>
        </p:nvSpPr>
        <p:spPr>
          <a:xfrm>
            <a:off x="6417699" y="691988"/>
            <a:ext cx="115568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0000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After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7137BC-15DF-0DAF-F810-491487402421}"/>
              </a:ext>
            </a:extLst>
          </p:cNvPr>
          <p:cNvSpPr txBox="1"/>
          <p:nvPr/>
        </p:nvSpPr>
        <p:spPr>
          <a:xfrm>
            <a:off x="1452520" y="6504166"/>
            <a:ext cx="9535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Gabor lens focusing; TNSA source, beam-pipe radius 0.035 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5B4508-374F-B4FC-CAB7-C40AE8333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73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3F235F-6327-7027-91D9-05F829EA6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699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64341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9B4CC-7EAA-321F-6BB3-23536FAA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phase space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C9E6DA-2828-D574-BB39-33621F85DA7B}"/>
              </a:ext>
            </a:extLst>
          </p:cNvPr>
          <p:cNvSpPr txBox="1"/>
          <p:nvPr/>
        </p:nvSpPr>
        <p:spPr>
          <a:xfrm>
            <a:off x="609600" y="691665"/>
            <a:ext cx="11063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Solenoids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B1CD9-C253-72B5-0B11-F79BCFA6E6C4}"/>
              </a:ext>
            </a:extLst>
          </p:cNvPr>
          <p:cNvSpPr txBox="1"/>
          <p:nvPr/>
        </p:nvSpPr>
        <p:spPr>
          <a:xfrm>
            <a:off x="6417699" y="691988"/>
            <a:ext cx="22869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Gabor lenses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F14E2F-741C-F334-6BFE-E919CAF27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6891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6BFF2E-809E-110F-62A8-B3397FA96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699" y="106891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B83C5AE-69BD-25CF-9971-EDFA2863BAFE}"/>
              </a:ext>
            </a:extLst>
          </p:cNvPr>
          <p:cNvSpPr txBox="1"/>
          <p:nvPr/>
        </p:nvSpPr>
        <p:spPr>
          <a:xfrm>
            <a:off x="3254618" y="6534500"/>
            <a:ext cx="600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beam-pipe radius 0.5 m</a:t>
            </a:r>
          </a:p>
        </p:txBody>
      </p:sp>
    </p:spTree>
    <p:extLst>
      <p:ext uri="{BB962C8B-B14F-4D97-AF65-F5344CB8AC3E}">
        <p14:creationId xmlns:p14="http://schemas.microsoft.com/office/powerpoint/2010/main" val="2055776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1B6E9-A336-F5CF-A09A-CF5BCF23D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phase space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8D4B85-C141-59C1-04A4-93C55BC5869E}"/>
              </a:ext>
            </a:extLst>
          </p:cNvPr>
          <p:cNvSpPr txBox="1"/>
          <p:nvPr/>
        </p:nvSpPr>
        <p:spPr>
          <a:xfrm>
            <a:off x="609600" y="691665"/>
            <a:ext cx="11063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Solenoids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1E2B22-647C-3D90-593F-B4086AAD1684}"/>
              </a:ext>
            </a:extLst>
          </p:cNvPr>
          <p:cNvSpPr txBox="1"/>
          <p:nvPr/>
        </p:nvSpPr>
        <p:spPr>
          <a:xfrm>
            <a:off x="6417699" y="691988"/>
            <a:ext cx="22869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Gabor lenses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CF73DC-2A45-2901-341D-8A0E9BA41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74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F00FB6-F801-3A01-AC23-06DC610643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973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DDB0F14-73B5-0E00-63C1-8CE16C831B36}"/>
              </a:ext>
            </a:extLst>
          </p:cNvPr>
          <p:cNvSpPr txBox="1"/>
          <p:nvPr/>
        </p:nvSpPr>
        <p:spPr>
          <a:xfrm>
            <a:off x="3166709" y="6513817"/>
            <a:ext cx="600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beam-pipe radius 0.5 m</a:t>
            </a:r>
          </a:p>
        </p:txBody>
      </p:sp>
    </p:spTree>
    <p:extLst>
      <p:ext uri="{BB962C8B-B14F-4D97-AF65-F5344CB8AC3E}">
        <p14:creationId xmlns:p14="http://schemas.microsoft.com/office/powerpoint/2010/main" val="3529467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CD9E0-CF64-0F3C-FC6B-BDE0322C0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BADEB-4A37-A1A5-EE01-AA07CF9A32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Continue development, search for bugs!</a:t>
            </a:r>
          </a:p>
          <a:p>
            <a:r>
              <a:rPr lang="en-US" dirty="0"/>
              <a:t>Preliminary conclusions, or things to (re)evaluate:</a:t>
            </a:r>
          </a:p>
          <a:p>
            <a:pPr lvl="1"/>
            <a:r>
              <a:rPr lang="en-US" dirty="0"/>
              <a:t>TNSA source gives different distributions to Gaussian:</a:t>
            </a:r>
          </a:p>
          <a:p>
            <a:pPr lvl="2"/>
            <a:r>
              <a:rPr lang="en-US" dirty="0"/>
              <a:t>Pattern or particle loss, excursions in focusing, …</a:t>
            </a:r>
          </a:p>
          <a:p>
            <a:pPr lvl="1"/>
            <a:r>
              <a:rPr lang="en-US" dirty="0"/>
              <a:t>Gabor lens focusing not identical to solenoid focusing:</a:t>
            </a:r>
          </a:p>
          <a:p>
            <a:pPr lvl="2"/>
            <a:r>
              <a:rPr lang="en-US" dirty="0"/>
              <a:t>Either need to tweak strengths, move collimators, (find errors)</a:t>
            </a:r>
          </a:p>
          <a:p>
            <a:pPr lvl="1"/>
            <a:r>
              <a:rPr lang="en-US" dirty="0"/>
              <a:t>Beam-pipe/stay clear:</a:t>
            </a:r>
          </a:p>
          <a:p>
            <a:pPr lvl="2"/>
            <a:r>
              <a:rPr lang="en-US" dirty="0"/>
              <a:t>Could just be my problem, but, need to check values</a:t>
            </a:r>
          </a:p>
          <a:p>
            <a:pPr lvl="1"/>
            <a:r>
              <a:rPr lang="en-US" dirty="0"/>
              <a:t>Study longitudinal phase space and specification of cavities:</a:t>
            </a:r>
          </a:p>
          <a:p>
            <a:pPr lvl="2"/>
            <a:r>
              <a:rPr lang="en-US" dirty="0"/>
              <a:t>May be able to profit from JAI project results</a:t>
            </a:r>
          </a:p>
          <a:p>
            <a:r>
              <a:rPr lang="en-US" dirty="0"/>
              <a:t>Need to reset default simulation to use:</a:t>
            </a:r>
          </a:p>
          <a:p>
            <a:pPr lvl="1"/>
            <a:r>
              <a:rPr lang="en-US" dirty="0"/>
              <a:t>Reference </a:t>
            </a:r>
            <a:r>
              <a:rPr lang="en-US" dirty="0" err="1"/>
              <a:t>parameterised</a:t>
            </a:r>
            <a:r>
              <a:rPr lang="en-US" dirty="0"/>
              <a:t> TNSA source</a:t>
            </a:r>
          </a:p>
          <a:p>
            <a:pPr lvl="2"/>
            <a:r>
              <a:rPr lang="en-US" dirty="0" err="1"/>
              <a:t>M.Maxouti</a:t>
            </a:r>
            <a:r>
              <a:rPr lang="en-US" dirty="0"/>
              <a:t> with </a:t>
            </a:r>
            <a:r>
              <a:rPr lang="en-US" dirty="0" err="1"/>
              <a:t>N.Dover</a:t>
            </a:r>
            <a:r>
              <a:rPr lang="en-US" dirty="0"/>
              <a:t> et al; interface proposed to </a:t>
            </a:r>
            <a:r>
              <a:rPr lang="en-US" dirty="0" err="1"/>
              <a:t>W.Shields</a:t>
            </a:r>
            <a:endParaRPr lang="en-US" dirty="0"/>
          </a:p>
          <a:p>
            <a:pPr lvl="1"/>
            <a:r>
              <a:rPr lang="en-US" dirty="0"/>
              <a:t>Gabor lenses:</a:t>
            </a:r>
          </a:p>
          <a:p>
            <a:pPr lvl="2"/>
            <a:r>
              <a:rPr lang="en-US" dirty="0"/>
              <a:t>Transfer matrix and field map</a:t>
            </a:r>
          </a:p>
          <a:p>
            <a:r>
              <a:rPr lang="en-US" dirty="0"/>
              <a:t>Electron densities required to get equivalent solenoid need to be reviewed </a:t>
            </a:r>
            <a:r>
              <a:rPr lang="en-US" dirty="0" err="1"/>
              <a:t>w.r.t.</a:t>
            </a:r>
            <a:r>
              <a:rPr lang="en-US" dirty="0"/>
              <a:t> WP3 </a:t>
            </a:r>
            <a:r>
              <a:rPr lang="en-US" dirty="0" err="1"/>
              <a:t>programme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430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C35E7-CAE5-52A9-F20A-1A6D0FC8C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optics “calculator”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7667D-BB24-9548-2E5A-347309FD7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Last contribution to WP6 Jul23 (!, time flies)</a:t>
            </a:r>
          </a:p>
          <a:p>
            <a:r>
              <a:rPr lang="en-US" dirty="0"/>
              <a:t>Since then:</a:t>
            </a:r>
          </a:p>
          <a:p>
            <a:pPr lvl="1"/>
            <a:r>
              <a:rPr lang="en-US" dirty="0"/>
              <a:t>Implemented basic </a:t>
            </a:r>
            <a:r>
              <a:rPr lang="en-US" dirty="0" err="1"/>
              <a:t>b/l</a:t>
            </a:r>
            <a:r>
              <a:rPr lang="en-US" dirty="0"/>
              <a:t> elements:</a:t>
            </a:r>
          </a:p>
          <a:p>
            <a:pPr lvl="2"/>
            <a:r>
              <a:rPr lang="en-US" dirty="0"/>
              <a:t>Including cylindrical cavity and Gabor lens</a:t>
            </a:r>
          </a:p>
          <a:p>
            <a:pPr lvl="1"/>
            <a:r>
              <a:rPr lang="en-US" dirty="0"/>
              <a:t>Scripts for DRACO, LION, </a:t>
            </a:r>
            <a:r>
              <a:rPr lang="en-US" dirty="0" err="1"/>
              <a:t>LhARA</a:t>
            </a:r>
            <a:r>
              <a:rPr lang="en-US" dirty="0"/>
              <a:t> Stage 1, (</a:t>
            </a:r>
            <a:r>
              <a:rPr lang="en-US" dirty="0" err="1"/>
              <a:t>BioPoP</a:t>
            </a:r>
            <a:r>
              <a:rPr lang="en-US" dirty="0"/>
              <a:t> old iteration)</a:t>
            </a:r>
          </a:p>
          <a:p>
            <a:r>
              <a:rPr lang="en-US" dirty="0"/>
              <a:t>Now:</a:t>
            </a:r>
          </a:p>
          <a:p>
            <a:pPr lvl="1"/>
            <a:r>
              <a:rPr lang="en-US" dirty="0"/>
              <a:t>Have first implementation of Maria’s WP2-blessed TNSA source spectrum for protons</a:t>
            </a:r>
          </a:p>
          <a:p>
            <a:pPr lvl="1"/>
            <a:r>
              <a:rPr lang="en-US" dirty="0"/>
              <a:t>Integrating </a:t>
            </a:r>
            <a:r>
              <a:rPr lang="en-US" dirty="0" err="1"/>
              <a:t>visualisation</a:t>
            </a:r>
            <a:r>
              <a:rPr lang="en-US" dirty="0"/>
              <a:t> tool coded by students</a:t>
            </a:r>
          </a:p>
          <a:p>
            <a:r>
              <a:rPr lang="en-US" dirty="0"/>
              <a:t>Value?</a:t>
            </a:r>
          </a:p>
          <a:p>
            <a:pPr lvl="1"/>
            <a:r>
              <a:rPr lang="en-US" i="1" dirty="0"/>
              <a:t>My</a:t>
            </a:r>
            <a:r>
              <a:rPr lang="en-US" dirty="0"/>
              <a:t> education!</a:t>
            </a:r>
          </a:p>
          <a:p>
            <a:pPr lvl="1"/>
            <a:r>
              <a:rPr lang="en-US" dirty="0"/>
              <a:t>Checks, quick calculations</a:t>
            </a:r>
          </a:p>
          <a:p>
            <a:pPr lvl="1"/>
            <a:r>
              <a:rPr lang="en-US" dirty="0"/>
              <a:t>Engagement with (e.g.) u/g and p/g project students</a:t>
            </a:r>
          </a:p>
        </p:txBody>
      </p:sp>
    </p:spTree>
    <p:extLst>
      <p:ext uri="{BB962C8B-B14F-4D97-AF65-F5344CB8AC3E}">
        <p14:creationId xmlns:p14="http://schemas.microsoft.com/office/powerpoint/2010/main" val="205945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2E4D8-9363-B163-2AB7-D72F2C6C8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95F42-FA95-22CD-2532-C077F1B04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</a:t>
            </a:r>
            <a:r>
              <a:rPr lang="en-US" dirty="0" err="1"/>
              <a:t>LhARA</a:t>
            </a:r>
            <a:r>
              <a:rPr lang="en-US" dirty="0"/>
              <a:t>, only energy selection collimator implemented</a:t>
            </a:r>
          </a:p>
          <a:p>
            <a:r>
              <a:rPr lang="en-US" dirty="0"/>
              <a:t>Cavities implemented as low-field, 200 MHz, cylindrical cavities:</a:t>
            </a:r>
          </a:p>
          <a:p>
            <a:pPr lvl="1"/>
            <a:r>
              <a:rPr lang="en-US" dirty="0"/>
              <a:t>Almost no effect w\ present configuration</a:t>
            </a:r>
          </a:p>
          <a:p>
            <a:r>
              <a:rPr lang="en-US" dirty="0"/>
              <a:t>Gabor lenses implemented using solenoid </a:t>
            </a:r>
            <a:r>
              <a:rPr lang="en-US" dirty="0" err="1"/>
              <a:t>paramters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i.e. </a:t>
            </a:r>
            <a:r>
              <a:rPr lang="en-US" i="1" dirty="0"/>
              <a:t>same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/p for Gabor lens, code calculates, e.g., electron density to give equivalent focusing strength</a:t>
            </a:r>
          </a:p>
          <a:p>
            <a:r>
              <a:rPr lang="en-US" dirty="0"/>
              <a:t>2x10</a:t>
            </a:r>
            <a:r>
              <a:rPr lang="en-US" baseline="30000" dirty="0"/>
              <a:t>6</a:t>
            </a:r>
            <a:r>
              <a:rPr lang="en-US" dirty="0"/>
              <a:t> protons generated at source “towards” </a:t>
            </a:r>
            <a:r>
              <a:rPr lang="en-US" dirty="0" err="1"/>
              <a:t>nozel</a:t>
            </a:r>
            <a:endParaRPr lang="en-US" dirty="0"/>
          </a:p>
          <a:p>
            <a:pPr lvl="1"/>
            <a:r>
              <a:rPr lang="en-US" dirty="0"/>
              <a:t>I.e. cut on </a:t>
            </a:r>
            <a:r>
              <a:rPr lang="en-US" dirty="0" err="1"/>
              <a:t>cos</a:t>
            </a:r>
            <a:r>
              <a:rPr lang="en-US" dirty="0" err="1">
                <a:latin typeface="Symbol" pitchFamily="2" charset="2"/>
              </a:rPr>
              <a:t>q</a:t>
            </a:r>
            <a:r>
              <a:rPr lang="en-US" dirty="0"/>
              <a:t> at generation</a:t>
            </a:r>
          </a:p>
          <a:p>
            <a:r>
              <a:rPr lang="en-US" dirty="0"/>
              <a:t>Beam pipe radius:</a:t>
            </a:r>
          </a:p>
          <a:p>
            <a:pPr lvl="1"/>
            <a:r>
              <a:rPr lang="en-US" dirty="0"/>
              <a:t>0.5 m (too large)</a:t>
            </a:r>
          </a:p>
          <a:p>
            <a:pPr lvl="1"/>
            <a:r>
              <a:rPr lang="en-US" dirty="0"/>
              <a:t>0.035 m (too small?)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673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9B4CC-7EAA-321F-6BB3-23536FAA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C9E6DA-2828-D574-BB39-33621F85DA7B}"/>
              </a:ext>
            </a:extLst>
          </p:cNvPr>
          <p:cNvSpPr txBox="1"/>
          <p:nvPr/>
        </p:nvSpPr>
        <p:spPr>
          <a:xfrm>
            <a:off x="609600" y="148264"/>
            <a:ext cx="414831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Laser-driven TNSA (MM)</a:t>
            </a:r>
          </a:p>
          <a:p>
            <a:r>
              <a:rPr lang="en-US" dirty="0">
                <a:solidFill>
                  <a:srgbClr val="002060"/>
                </a:solidFill>
              </a:rPr>
              <a:t>Energy distribution from ?? (ref from MM)</a:t>
            </a:r>
          </a:p>
          <a:p>
            <a:r>
              <a:rPr lang="en-US" dirty="0">
                <a:solidFill>
                  <a:srgbClr val="002060"/>
                </a:solidFill>
              </a:rPr>
              <a:t>Angular distribution flat in </a:t>
            </a:r>
            <a:r>
              <a:rPr lang="en-US" dirty="0" err="1">
                <a:solidFill>
                  <a:srgbClr val="002060"/>
                </a:solidFill>
              </a:rPr>
              <a:t>cos</a:t>
            </a:r>
            <a:r>
              <a:rPr lang="en-US" dirty="0" err="1">
                <a:solidFill>
                  <a:srgbClr val="002060"/>
                </a:solidFill>
                <a:latin typeface="Symbol" pitchFamily="2" charset="2"/>
              </a:rPr>
              <a:t>q</a:t>
            </a:r>
            <a:r>
              <a:rPr lang="en-US" dirty="0">
                <a:solidFill>
                  <a:srgbClr val="002060"/>
                </a:solidFill>
              </a:rPr>
              <a:t> and </a:t>
            </a:r>
            <a:r>
              <a:rPr lang="en-US" dirty="0">
                <a:solidFill>
                  <a:srgbClr val="002060"/>
                </a:solidFill>
                <a:latin typeface="Symbol" pitchFamily="2" charset="2"/>
              </a:rPr>
              <a:t>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61F104-BD07-A983-B6CB-D25174B6E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61320"/>
            <a:ext cx="5486400" cy="54864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CB1CD9-C253-72B5-0B11-F79BCFA6E6C4}"/>
              </a:ext>
            </a:extLst>
          </p:cNvPr>
          <p:cNvSpPr txBox="1"/>
          <p:nvPr/>
        </p:nvSpPr>
        <p:spPr>
          <a:xfrm>
            <a:off x="6393950" y="148264"/>
            <a:ext cx="392699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Gaussian</a:t>
            </a:r>
          </a:p>
          <a:p>
            <a:r>
              <a:rPr lang="en-US" dirty="0">
                <a:solidFill>
                  <a:srgbClr val="002060"/>
                </a:solidFill>
              </a:rPr>
              <a:t>Mean 15 MeV, width 2%</a:t>
            </a:r>
          </a:p>
          <a:p>
            <a:r>
              <a:rPr lang="en-US" dirty="0">
                <a:solidFill>
                  <a:srgbClr val="002060"/>
                </a:solidFill>
              </a:rPr>
              <a:t>Angular distribution flat in </a:t>
            </a:r>
            <a:r>
              <a:rPr lang="en-US" dirty="0" err="1">
                <a:solidFill>
                  <a:srgbClr val="002060"/>
                </a:solidFill>
              </a:rPr>
              <a:t>cos</a:t>
            </a:r>
            <a:r>
              <a:rPr lang="en-US" dirty="0" err="1">
                <a:solidFill>
                  <a:srgbClr val="002060"/>
                </a:solidFill>
                <a:latin typeface="Symbol" pitchFamily="2" charset="2"/>
              </a:rPr>
              <a:t>q</a:t>
            </a:r>
            <a:r>
              <a:rPr lang="en-US" dirty="0">
                <a:solidFill>
                  <a:srgbClr val="002060"/>
                </a:solidFill>
              </a:rPr>
              <a:t> and </a:t>
            </a:r>
            <a:r>
              <a:rPr lang="en-US" dirty="0">
                <a:solidFill>
                  <a:srgbClr val="002060"/>
                </a:solidFill>
                <a:latin typeface="Symbol" pitchFamily="2" charset="2"/>
              </a:rPr>
              <a:t>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5A0F16-BDC5-DF55-A121-8EFB7535E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3950" y="1061320"/>
            <a:ext cx="5486400" cy="54864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60136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9B4CC-7EAA-321F-6BB3-23536FAA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C9E6DA-2828-D574-BB39-33621F85DA7B}"/>
              </a:ext>
            </a:extLst>
          </p:cNvPr>
          <p:cNvSpPr txBox="1"/>
          <p:nvPr/>
        </p:nvSpPr>
        <p:spPr>
          <a:xfrm>
            <a:off x="609600" y="148264"/>
            <a:ext cx="414831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Laser-driven TNSA (MM)</a:t>
            </a:r>
          </a:p>
          <a:p>
            <a:r>
              <a:rPr lang="en-US" dirty="0">
                <a:solidFill>
                  <a:srgbClr val="002060"/>
                </a:solidFill>
              </a:rPr>
              <a:t>Energy distribution from ?? (ref from MM)</a:t>
            </a:r>
          </a:p>
          <a:p>
            <a:r>
              <a:rPr lang="en-US" dirty="0">
                <a:solidFill>
                  <a:srgbClr val="002060"/>
                </a:solidFill>
              </a:rPr>
              <a:t>Angular distribution flat in </a:t>
            </a:r>
            <a:r>
              <a:rPr lang="en-US" dirty="0" err="1">
                <a:solidFill>
                  <a:srgbClr val="002060"/>
                </a:solidFill>
              </a:rPr>
              <a:t>cos</a:t>
            </a:r>
            <a:r>
              <a:rPr lang="en-US" dirty="0" err="1">
                <a:solidFill>
                  <a:srgbClr val="002060"/>
                </a:solidFill>
                <a:latin typeface="Symbol" pitchFamily="2" charset="2"/>
              </a:rPr>
              <a:t>q</a:t>
            </a:r>
            <a:r>
              <a:rPr lang="en-US" dirty="0">
                <a:solidFill>
                  <a:srgbClr val="002060"/>
                </a:solidFill>
              </a:rPr>
              <a:t> and </a:t>
            </a:r>
            <a:r>
              <a:rPr lang="en-US" dirty="0">
                <a:solidFill>
                  <a:srgbClr val="002060"/>
                </a:solidFill>
                <a:latin typeface="Symbol" pitchFamily="2" charset="2"/>
              </a:rPr>
              <a:t>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B1CD9-C253-72B5-0B11-F79BCFA6E6C4}"/>
              </a:ext>
            </a:extLst>
          </p:cNvPr>
          <p:cNvSpPr txBox="1"/>
          <p:nvPr/>
        </p:nvSpPr>
        <p:spPr>
          <a:xfrm>
            <a:off x="6393950" y="148264"/>
            <a:ext cx="392699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Gaussian</a:t>
            </a:r>
          </a:p>
          <a:p>
            <a:r>
              <a:rPr lang="en-US" dirty="0">
                <a:solidFill>
                  <a:srgbClr val="002060"/>
                </a:solidFill>
              </a:rPr>
              <a:t>Mean 15 MeV, width 2%</a:t>
            </a:r>
          </a:p>
          <a:p>
            <a:r>
              <a:rPr lang="en-US" dirty="0">
                <a:solidFill>
                  <a:srgbClr val="002060"/>
                </a:solidFill>
              </a:rPr>
              <a:t>Angular distribution flat in </a:t>
            </a:r>
            <a:r>
              <a:rPr lang="en-US" dirty="0" err="1">
                <a:solidFill>
                  <a:srgbClr val="002060"/>
                </a:solidFill>
              </a:rPr>
              <a:t>cos</a:t>
            </a:r>
            <a:r>
              <a:rPr lang="en-US" dirty="0" err="1">
                <a:solidFill>
                  <a:srgbClr val="002060"/>
                </a:solidFill>
                <a:latin typeface="Symbol" pitchFamily="2" charset="2"/>
              </a:rPr>
              <a:t>q</a:t>
            </a:r>
            <a:r>
              <a:rPr lang="en-US" dirty="0">
                <a:solidFill>
                  <a:srgbClr val="002060"/>
                </a:solidFill>
              </a:rPr>
              <a:t> and </a:t>
            </a:r>
            <a:r>
              <a:rPr lang="en-US" dirty="0">
                <a:solidFill>
                  <a:srgbClr val="002060"/>
                </a:solidFill>
                <a:latin typeface="Symbol" pitchFamily="2" charset="2"/>
              </a:rPr>
              <a:t>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2F1CA6-E7B6-7F4B-FACC-B95076C9FBC0}"/>
              </a:ext>
            </a:extLst>
          </p:cNvPr>
          <p:cNvSpPr txBox="1"/>
          <p:nvPr/>
        </p:nvSpPr>
        <p:spPr>
          <a:xfrm>
            <a:off x="2421788" y="6525070"/>
            <a:ext cx="7780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solenoid focusing; beam-pipe radius 0.5 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9ABCDC-2DBF-F99A-943C-888FC4F61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223" y="1061320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D3EADB-BA94-DAF9-3D07-BAE8144E2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061320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29197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9B4CC-7EAA-321F-6BB3-23536FAA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C9E6DA-2828-D574-BB39-33621F85DA7B}"/>
              </a:ext>
            </a:extLst>
          </p:cNvPr>
          <p:cNvSpPr txBox="1"/>
          <p:nvPr/>
        </p:nvSpPr>
        <p:spPr>
          <a:xfrm>
            <a:off x="609600" y="148264"/>
            <a:ext cx="414831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Laser-driven TNSA (MM)</a:t>
            </a:r>
          </a:p>
          <a:p>
            <a:r>
              <a:rPr lang="en-US" dirty="0">
                <a:solidFill>
                  <a:srgbClr val="002060"/>
                </a:solidFill>
              </a:rPr>
              <a:t>Energy distribution from ?? (ref from MM)</a:t>
            </a:r>
          </a:p>
          <a:p>
            <a:r>
              <a:rPr lang="en-US" dirty="0">
                <a:solidFill>
                  <a:srgbClr val="002060"/>
                </a:solidFill>
              </a:rPr>
              <a:t>Angular distribution flat in </a:t>
            </a:r>
            <a:r>
              <a:rPr lang="en-US" dirty="0" err="1">
                <a:solidFill>
                  <a:srgbClr val="002060"/>
                </a:solidFill>
              </a:rPr>
              <a:t>cos</a:t>
            </a:r>
            <a:r>
              <a:rPr lang="en-US" dirty="0" err="1">
                <a:solidFill>
                  <a:srgbClr val="002060"/>
                </a:solidFill>
                <a:latin typeface="Symbol" pitchFamily="2" charset="2"/>
              </a:rPr>
              <a:t>q</a:t>
            </a:r>
            <a:r>
              <a:rPr lang="en-US" dirty="0">
                <a:solidFill>
                  <a:srgbClr val="002060"/>
                </a:solidFill>
              </a:rPr>
              <a:t> and </a:t>
            </a:r>
            <a:r>
              <a:rPr lang="en-US" dirty="0">
                <a:solidFill>
                  <a:srgbClr val="002060"/>
                </a:solidFill>
                <a:latin typeface="Symbol" pitchFamily="2" charset="2"/>
              </a:rPr>
              <a:t>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B1CD9-C253-72B5-0B11-F79BCFA6E6C4}"/>
              </a:ext>
            </a:extLst>
          </p:cNvPr>
          <p:cNvSpPr txBox="1"/>
          <p:nvPr/>
        </p:nvSpPr>
        <p:spPr>
          <a:xfrm>
            <a:off x="6393950" y="148264"/>
            <a:ext cx="392699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Gaussian</a:t>
            </a:r>
          </a:p>
          <a:p>
            <a:r>
              <a:rPr lang="en-US" dirty="0">
                <a:solidFill>
                  <a:srgbClr val="002060"/>
                </a:solidFill>
              </a:rPr>
              <a:t>Mean 15 MeV, width 2%</a:t>
            </a:r>
          </a:p>
          <a:p>
            <a:r>
              <a:rPr lang="en-US" dirty="0">
                <a:solidFill>
                  <a:srgbClr val="002060"/>
                </a:solidFill>
              </a:rPr>
              <a:t>Angular distribution flat in </a:t>
            </a:r>
            <a:r>
              <a:rPr lang="en-US" dirty="0" err="1">
                <a:solidFill>
                  <a:srgbClr val="002060"/>
                </a:solidFill>
              </a:rPr>
              <a:t>cos</a:t>
            </a:r>
            <a:r>
              <a:rPr lang="en-US" dirty="0" err="1">
                <a:solidFill>
                  <a:srgbClr val="002060"/>
                </a:solidFill>
                <a:latin typeface="Symbol" pitchFamily="2" charset="2"/>
              </a:rPr>
              <a:t>q</a:t>
            </a:r>
            <a:r>
              <a:rPr lang="en-US" dirty="0">
                <a:solidFill>
                  <a:srgbClr val="002060"/>
                </a:solidFill>
              </a:rPr>
              <a:t> and </a:t>
            </a:r>
            <a:r>
              <a:rPr lang="en-US" dirty="0">
                <a:solidFill>
                  <a:srgbClr val="002060"/>
                </a:solidFill>
                <a:latin typeface="Symbol" pitchFamily="2" charset="2"/>
              </a:rPr>
              <a:t>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2F1CA6-E7B6-7F4B-FACC-B95076C9FBC0}"/>
              </a:ext>
            </a:extLst>
          </p:cNvPr>
          <p:cNvSpPr txBox="1"/>
          <p:nvPr/>
        </p:nvSpPr>
        <p:spPr>
          <a:xfrm>
            <a:off x="2421788" y="6525070"/>
            <a:ext cx="8014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solenoid focusing; beam-pipe radius 0.035 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F6A44B-0849-6A41-D80E-7C4EC36C5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71594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8C276B-4B65-6537-7AE1-ED8CE78A7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3950" y="1071594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28684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9B4CC-7EAA-321F-6BB3-23536FAA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Focusing: TNSA source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C9E6DA-2828-D574-BB39-33621F85DA7B}"/>
              </a:ext>
            </a:extLst>
          </p:cNvPr>
          <p:cNvSpPr txBox="1"/>
          <p:nvPr/>
        </p:nvSpPr>
        <p:spPr>
          <a:xfrm>
            <a:off x="609600" y="691665"/>
            <a:ext cx="11063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Solenoids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B1CD9-C253-72B5-0B11-F79BCFA6E6C4}"/>
              </a:ext>
            </a:extLst>
          </p:cNvPr>
          <p:cNvSpPr txBox="1"/>
          <p:nvPr/>
        </p:nvSpPr>
        <p:spPr>
          <a:xfrm>
            <a:off x="6393949" y="691988"/>
            <a:ext cx="22869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Gabor lenses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D3EADB-BA94-DAF9-3D07-BAE8144E2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061320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85D0AA-C816-C778-585C-409040CC6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3949" y="1061320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B65D97-641C-030B-ABE2-74438F029B51}"/>
              </a:ext>
            </a:extLst>
          </p:cNvPr>
          <p:cNvSpPr txBox="1"/>
          <p:nvPr/>
        </p:nvSpPr>
        <p:spPr>
          <a:xfrm>
            <a:off x="3132685" y="6511601"/>
            <a:ext cx="600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beam-pipe radius 0.5 m</a:t>
            </a:r>
          </a:p>
        </p:txBody>
      </p:sp>
    </p:spTree>
    <p:extLst>
      <p:ext uri="{BB962C8B-B14F-4D97-AF65-F5344CB8AC3E}">
        <p14:creationId xmlns:p14="http://schemas.microsoft.com/office/powerpoint/2010/main" val="3564747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9B4CC-7EAA-321F-6BB3-23536FAA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Focusing: TNSA source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C9E6DA-2828-D574-BB39-33621F85DA7B}"/>
              </a:ext>
            </a:extLst>
          </p:cNvPr>
          <p:cNvSpPr txBox="1"/>
          <p:nvPr/>
        </p:nvSpPr>
        <p:spPr>
          <a:xfrm>
            <a:off x="609600" y="691665"/>
            <a:ext cx="11063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Solenoids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B1CD9-C253-72B5-0B11-F79BCFA6E6C4}"/>
              </a:ext>
            </a:extLst>
          </p:cNvPr>
          <p:cNvSpPr txBox="1"/>
          <p:nvPr/>
        </p:nvSpPr>
        <p:spPr>
          <a:xfrm>
            <a:off x="6393949" y="691988"/>
            <a:ext cx="22869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Gabor lenses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B65D97-641C-030B-ABE2-74438F029B51}"/>
              </a:ext>
            </a:extLst>
          </p:cNvPr>
          <p:cNvSpPr txBox="1"/>
          <p:nvPr/>
        </p:nvSpPr>
        <p:spPr>
          <a:xfrm>
            <a:off x="3132685" y="6511601"/>
            <a:ext cx="623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beam-pipe radius 0.035 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139F8F-BF39-3E37-825A-DD98D8142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066428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1DFA84-5ADB-67ED-0F44-B429F32B5F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3949" y="1066428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81644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9B4CC-7EAA-321F-6BB3-23536FAA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Focusing: Gaussian source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C9E6DA-2828-D574-BB39-33621F85DA7B}"/>
              </a:ext>
            </a:extLst>
          </p:cNvPr>
          <p:cNvSpPr txBox="1"/>
          <p:nvPr/>
        </p:nvSpPr>
        <p:spPr>
          <a:xfrm>
            <a:off x="609600" y="691665"/>
            <a:ext cx="11063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Solenoids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CB1CD9-C253-72B5-0B11-F79BCFA6E6C4}"/>
              </a:ext>
            </a:extLst>
          </p:cNvPr>
          <p:cNvSpPr txBox="1"/>
          <p:nvPr/>
        </p:nvSpPr>
        <p:spPr>
          <a:xfrm>
            <a:off x="6417699" y="691988"/>
            <a:ext cx="22869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Gabor lenses</a:t>
            </a:r>
            <a:endParaRPr lang="en-US" dirty="0">
              <a:solidFill>
                <a:srgbClr val="002060"/>
              </a:solidFill>
              <a:latin typeface="Symbol" pitchFamily="2" charset="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2EDF9C-5A94-6324-66A9-EED2BDEFA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31794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2F350F-106D-3645-C33A-E4AFEF158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824" y="1060997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5ACAE2-996F-FD37-4CE8-6C04B866FC38}"/>
              </a:ext>
            </a:extLst>
          </p:cNvPr>
          <p:cNvSpPr txBox="1"/>
          <p:nvPr/>
        </p:nvSpPr>
        <p:spPr>
          <a:xfrm>
            <a:off x="3212201" y="6488667"/>
            <a:ext cx="600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Comparison at end of Stage 1 lattice; beam-pipe radius 0.5 m</a:t>
            </a:r>
          </a:p>
        </p:txBody>
      </p:sp>
    </p:spTree>
    <p:extLst>
      <p:ext uri="{BB962C8B-B14F-4D97-AF65-F5344CB8AC3E}">
        <p14:creationId xmlns:p14="http://schemas.microsoft.com/office/powerpoint/2010/main" val="1328264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</TotalTime>
  <Words>686</Words>
  <Application>Microsoft Macintosh PowerPoint</Application>
  <PresentationFormat>Widescreen</PresentationFormat>
  <Paragraphs>108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Arial</vt:lpstr>
      <vt:lpstr>Calibri</vt:lpstr>
      <vt:lpstr>Calibri Light</vt:lpstr>
      <vt:lpstr>Symbol</vt:lpstr>
      <vt:lpstr>Office Theme</vt:lpstr>
      <vt:lpstr>Some studies with linear optics tool …</vt:lpstr>
      <vt:lpstr>Linear optics “calculator”</vt:lpstr>
      <vt:lpstr>Comments:</vt:lpstr>
      <vt:lpstr>Source</vt:lpstr>
      <vt:lpstr>Source</vt:lpstr>
      <vt:lpstr>Source</vt:lpstr>
      <vt:lpstr>Focusing: TNSA source</vt:lpstr>
      <vt:lpstr>Focusing: TNSA source</vt:lpstr>
      <vt:lpstr>Focusing: Gaussian source</vt:lpstr>
      <vt:lpstr>Focusing: Gaussian source</vt:lpstr>
      <vt:lpstr>Energy-selection collimator</vt:lpstr>
      <vt:lpstr>Energy-selection collimator</vt:lpstr>
      <vt:lpstr>Energy-selection collimator</vt:lpstr>
      <vt:lpstr>Energy-selection collimator</vt:lpstr>
      <vt:lpstr>Longitudinal phase space</vt:lpstr>
      <vt:lpstr>Longitudinal phase space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72</cp:revision>
  <dcterms:created xsi:type="dcterms:W3CDTF">2022-02-08T12:34:24Z</dcterms:created>
  <dcterms:modified xsi:type="dcterms:W3CDTF">2024-02-26T08:06:39Z</dcterms:modified>
</cp:coreProperties>
</file>