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61" r:id="rId3"/>
    <p:sldId id="351" r:id="rId4"/>
    <p:sldId id="353" r:id="rId5"/>
    <p:sldId id="354" r:id="rId6"/>
    <p:sldId id="365" r:id="rId7"/>
    <p:sldId id="352" r:id="rId8"/>
    <p:sldId id="370" r:id="rId9"/>
    <p:sldId id="369" r:id="rId10"/>
    <p:sldId id="356" r:id="rId11"/>
    <p:sldId id="371" r:id="rId12"/>
    <p:sldId id="366" r:id="rId13"/>
    <p:sldId id="357" r:id="rId14"/>
    <p:sldId id="359" r:id="rId15"/>
    <p:sldId id="368" r:id="rId16"/>
    <p:sldId id="373" r:id="rId17"/>
    <p:sldId id="375" r:id="rId18"/>
    <p:sldId id="374" r:id="rId19"/>
    <p:sldId id="376" r:id="rId20"/>
    <p:sldId id="3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955"/>
    <p:restoredTop sz="93571"/>
  </p:normalViewPr>
  <p:slideViewPr>
    <p:cSldViewPr snapToGrid="0" snapToObjects="1">
      <p:cViewPr varScale="1">
        <p:scale>
          <a:sx n="86" d="100"/>
          <a:sy n="86" d="100"/>
        </p:scale>
        <p:origin x="216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11 June, 2024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11 June, 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383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73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77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84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8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88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54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96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866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44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72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93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8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424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11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1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7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085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877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6/11/24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6/11/24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FFA Magnets 3D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04/06/24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Keeping clamp gap height at 48 mm</a:t>
            </a:r>
          </a:p>
          <a:p>
            <a:r>
              <a:rPr lang="en-US" dirty="0"/>
              <a:t>Varying thickness of the clamps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C46ED45-92BB-40A5-E46E-74AB26908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2132423"/>
            <a:ext cx="4534604" cy="3492345"/>
          </a:xfrm>
          <a:prstGeom prst="rect">
            <a:avLst/>
          </a:prstGeom>
        </p:spPr>
      </p:pic>
      <p:pic>
        <p:nvPicPr>
          <p:cNvPr id="9" name="Picture 8" descr="A graph of a number of clamping lines&#10;&#10;Description automatically generated">
            <a:extLst>
              <a:ext uri="{FF2B5EF4-FFF2-40B4-BE49-F238E27FC236}">
                <a16:creationId xmlns:a16="http://schemas.microsoft.com/office/drawing/2014/main" id="{685E9022-9364-683D-322C-31D3048B1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878" y="2132423"/>
            <a:ext cx="4393890" cy="350260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9ACFA4-E2F5-1218-0006-544D266820FA}"/>
              </a:ext>
            </a:extLst>
          </p:cNvPr>
          <p:cNvSpPr/>
          <p:nvPr/>
        </p:nvSpPr>
        <p:spPr>
          <a:xfrm>
            <a:off x="2899317" y="4348976"/>
            <a:ext cx="1170878" cy="107051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070DA1-9121-DDCF-AF7E-309EC3AE0AB5}"/>
              </a:ext>
            </a:extLst>
          </p:cNvPr>
          <p:cNvCxnSpPr/>
          <p:nvPr/>
        </p:nvCxnSpPr>
        <p:spPr>
          <a:xfrm flipV="1">
            <a:off x="3908998" y="3883724"/>
            <a:ext cx="1499343" cy="6213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161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2761248" y="919978"/>
            <a:ext cx="483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in clamp with increasing thickness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8" name="Picture 7" descr="A multicolored rectangular object with numbers&#10;&#10;Description automatically generated">
            <a:extLst>
              <a:ext uri="{FF2B5EF4-FFF2-40B4-BE49-F238E27FC236}">
                <a16:creationId xmlns:a16="http://schemas.microsoft.com/office/drawing/2014/main" id="{906A9105-BF97-8B17-DA87-103E3EEC7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341" y="2371408"/>
            <a:ext cx="4102113" cy="2017014"/>
          </a:xfrm>
          <a:prstGeom prst="rect">
            <a:avLst/>
          </a:prstGeom>
        </p:spPr>
      </p:pic>
      <p:pic>
        <p:nvPicPr>
          <p:cNvPr id="12" name="Picture 11" descr="A rainbow colored rectangular objects&#10;&#10;Description automatically generated">
            <a:extLst>
              <a:ext uri="{FF2B5EF4-FFF2-40B4-BE49-F238E27FC236}">
                <a16:creationId xmlns:a16="http://schemas.microsoft.com/office/drawing/2014/main" id="{83A1428B-A169-A3A9-B642-99645857B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454" y="2371408"/>
            <a:ext cx="4449518" cy="2017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B9C8B6-0505-B672-D94A-E0DFF6DBE9F2}"/>
              </a:ext>
            </a:extLst>
          </p:cNvPr>
          <p:cNvSpPr txBox="1"/>
          <p:nvPr/>
        </p:nvSpPr>
        <p:spPr>
          <a:xfrm>
            <a:off x="1408703" y="172834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Clamp thickness 35mm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B55815-C588-1120-E299-2D5CAA5A64D3}"/>
              </a:ext>
            </a:extLst>
          </p:cNvPr>
          <p:cNvSpPr txBox="1"/>
          <p:nvPr/>
        </p:nvSpPr>
        <p:spPr>
          <a:xfrm>
            <a:off x="5560131" y="1774851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Clamp thickness 45mm </a:t>
            </a:r>
          </a:p>
        </p:txBody>
      </p:sp>
      <p:pic>
        <p:nvPicPr>
          <p:cNvPr id="17" name="Picture 16" descr="A rainbow colored bar chart&#10;&#10;Description automatically generated with medium confidence">
            <a:extLst>
              <a:ext uri="{FF2B5EF4-FFF2-40B4-BE49-F238E27FC236}">
                <a16:creationId xmlns:a16="http://schemas.microsoft.com/office/drawing/2014/main" id="{ACE5142B-0820-7688-5399-1331785E2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82" y="1774851"/>
            <a:ext cx="1064216" cy="3119882"/>
          </a:xfrm>
          <a:prstGeom prst="rect">
            <a:avLst/>
          </a:prstGeom>
        </p:spPr>
      </p:pic>
      <p:pic>
        <p:nvPicPr>
          <p:cNvPr id="19" name="Picture 18" descr="A rainbow colored bar with numbers&#10;&#10;Description automatically generated">
            <a:extLst>
              <a:ext uri="{FF2B5EF4-FFF2-40B4-BE49-F238E27FC236}">
                <a16:creationId xmlns:a16="http://schemas.microsoft.com/office/drawing/2014/main" id="{28F6DC09-3459-B810-D986-AC299C40F4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1164" y="1684491"/>
            <a:ext cx="1041671" cy="321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97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2761248" y="919978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Connecting the clamps with yoke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7" name="Picture 6" descr="A diagram of a curved arrow&#10;&#10;Description automatically generated with medium confidence">
            <a:extLst>
              <a:ext uri="{FF2B5EF4-FFF2-40B4-BE49-F238E27FC236}">
                <a16:creationId xmlns:a16="http://schemas.microsoft.com/office/drawing/2014/main" id="{49D6B447-A1CC-1E06-CB7A-1A2DB7DB8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41" y="1544969"/>
            <a:ext cx="4209881" cy="4079800"/>
          </a:xfrm>
          <a:prstGeom prst="rect">
            <a:avLst/>
          </a:prstGeom>
        </p:spPr>
      </p:pic>
      <p:pic>
        <p:nvPicPr>
          <p:cNvPr id="9" name="Picture 8" descr="A rainbow colored bar chart&#10;&#10;Description automatically generated">
            <a:extLst>
              <a:ext uri="{FF2B5EF4-FFF2-40B4-BE49-F238E27FC236}">
                <a16:creationId xmlns:a16="http://schemas.microsoft.com/office/drawing/2014/main" id="{DCCB93E3-AD07-C934-5717-F838F1D0F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6" y="1544969"/>
            <a:ext cx="1170895" cy="4079800"/>
          </a:xfrm>
          <a:prstGeom prst="rect">
            <a:avLst/>
          </a:prstGeom>
        </p:spPr>
      </p:pic>
      <p:pic>
        <p:nvPicPr>
          <p:cNvPr id="14" name="Picture 13" descr="A multicolored rectangular object with numbers&#10;&#10;Description automatically generated">
            <a:extLst>
              <a:ext uri="{FF2B5EF4-FFF2-40B4-BE49-F238E27FC236}">
                <a16:creationId xmlns:a16="http://schemas.microsoft.com/office/drawing/2014/main" id="{2735832C-F488-AA18-A624-86BED4481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5199" y="2108729"/>
            <a:ext cx="4568801" cy="295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84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Keeping clamp gap height at 48 mm</a:t>
            </a:r>
          </a:p>
          <a:p>
            <a:r>
              <a:rPr lang="en-US" dirty="0"/>
              <a:t>Thickness of clamp 35 mm</a:t>
            </a:r>
          </a:p>
        </p:txBody>
      </p:sp>
      <p:pic>
        <p:nvPicPr>
          <p:cNvPr id="16" name="Picture 15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BD17B0C1-1C67-FA56-BB2E-2810FBA8C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88" y="2215585"/>
            <a:ext cx="4413024" cy="3309768"/>
          </a:xfrm>
          <a:prstGeom prst="rect">
            <a:avLst/>
          </a:prstGeom>
        </p:spPr>
      </p:pic>
      <p:pic>
        <p:nvPicPr>
          <p:cNvPr id="18" name="Picture 1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8EAFE55-41CE-B304-BC57-4E4F3C933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241" y="2215585"/>
            <a:ext cx="4413024" cy="330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79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972296" y="1048566"/>
            <a:ext cx="7199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the same current settings, how does the integrated field change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8" name="Picture 7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023FD1F4-76EB-3B09-9C0F-1BBD22A78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63" y="1551244"/>
            <a:ext cx="5686072" cy="430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44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Reducing the thickness of return yokes</a:t>
            </a:r>
          </a:p>
        </p:txBody>
      </p:sp>
      <p:pic>
        <p:nvPicPr>
          <p:cNvPr id="13" name="Picture 12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39972F53-C1DB-3A4A-4A50-8B93BE224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347" y="1971896"/>
            <a:ext cx="5709305" cy="42819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31A037-7C8E-4495-5FFF-B93FF80590F9}"/>
              </a:ext>
            </a:extLst>
          </p:cNvPr>
          <p:cNvSpPr txBox="1"/>
          <p:nvPr/>
        </p:nvSpPr>
        <p:spPr>
          <a:xfrm>
            <a:off x="891601" y="1602564"/>
            <a:ext cx="868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yoke 200mm, Outer yoke 400mm, Yoke height 400mm</a:t>
            </a:r>
          </a:p>
        </p:txBody>
      </p:sp>
    </p:spTree>
    <p:extLst>
      <p:ext uri="{BB962C8B-B14F-4D97-AF65-F5344CB8AC3E}">
        <p14:creationId xmlns:p14="http://schemas.microsoft.com/office/powerpoint/2010/main" val="405265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421685" y="886878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</a:t>
            </a:r>
          </a:p>
          <a:p>
            <a:r>
              <a:rPr lang="en-US" dirty="0"/>
              <a:t>Reduced Yoke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7" name="Picture 6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0F9C13AF-314F-35E6-59E1-CD531A335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777" y="2287692"/>
            <a:ext cx="4256538" cy="2536821"/>
          </a:xfrm>
          <a:prstGeom prst="rect">
            <a:avLst/>
          </a:prstGeom>
        </p:spPr>
      </p:pic>
      <p:pic>
        <p:nvPicPr>
          <p:cNvPr id="10" name="Picture 9" descr="A rainbow colored bar with numbers&#10;&#10;Description automatically generated">
            <a:extLst>
              <a:ext uri="{FF2B5EF4-FFF2-40B4-BE49-F238E27FC236}">
                <a16:creationId xmlns:a16="http://schemas.microsoft.com/office/drawing/2014/main" id="{72F5A3DD-9F96-D09E-B17E-B98879515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60" y="1750975"/>
            <a:ext cx="1227282" cy="3610256"/>
          </a:xfrm>
          <a:prstGeom prst="rect">
            <a:avLst/>
          </a:prstGeom>
        </p:spPr>
      </p:pic>
      <p:pic>
        <p:nvPicPr>
          <p:cNvPr id="16" name="Picture 15" descr="A rainbow colored object on a white background&#10;&#10;Description automatically generated">
            <a:extLst>
              <a:ext uri="{FF2B5EF4-FFF2-40B4-BE49-F238E27FC236}">
                <a16:creationId xmlns:a16="http://schemas.microsoft.com/office/drawing/2014/main" id="{B27F48F9-D40B-6401-868C-B026A1CC05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2315" y="1805133"/>
            <a:ext cx="3330434" cy="377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80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Only reducing the thickness of inner yoke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1A037-7C8E-4495-5FFF-B93FF80590F9}"/>
              </a:ext>
            </a:extLst>
          </p:cNvPr>
          <p:cNvSpPr txBox="1"/>
          <p:nvPr/>
        </p:nvSpPr>
        <p:spPr>
          <a:xfrm>
            <a:off x="2379532" y="1600480"/>
            <a:ext cx="438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Outer yoke 600mm, Yoke height 600mm</a:t>
            </a:r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E85690F3-8A96-23FE-8F58-2826299D1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872" y="1971897"/>
            <a:ext cx="5454338" cy="409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46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421685" y="886878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</a:t>
            </a:r>
          </a:p>
          <a:p>
            <a:r>
              <a:rPr lang="en-US" dirty="0"/>
              <a:t>Reduced Yoke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FC16A6-ED7B-2ADC-584A-C20F4623A3D1}"/>
              </a:ext>
            </a:extLst>
          </p:cNvPr>
          <p:cNvSpPr txBox="1"/>
          <p:nvPr/>
        </p:nvSpPr>
        <p:spPr>
          <a:xfrm>
            <a:off x="1399263" y="192448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100mm inner yoke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912C99-5590-7972-E55C-9CED7F961258}"/>
              </a:ext>
            </a:extLst>
          </p:cNvPr>
          <p:cNvSpPr txBox="1"/>
          <p:nvPr/>
        </p:nvSpPr>
        <p:spPr>
          <a:xfrm>
            <a:off x="5416639" y="1924483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200mm inner yoke</a:t>
            </a:r>
          </a:p>
        </p:txBody>
      </p:sp>
      <p:pic>
        <p:nvPicPr>
          <p:cNvPr id="9" name="Picture 8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51A64CDC-0B9C-0027-BD37-423E83283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5951" y="2779787"/>
            <a:ext cx="5133047" cy="2601681"/>
          </a:xfrm>
          <a:prstGeom prst="rect">
            <a:avLst/>
          </a:prstGeom>
        </p:spPr>
      </p:pic>
      <p:pic>
        <p:nvPicPr>
          <p:cNvPr id="13" name="Picture 12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3D19FA5F-6AB2-78CE-C818-46303C15D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167" y="2779787"/>
            <a:ext cx="4923665" cy="260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48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 we need an inner yoke?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B1AA23-77A7-BE58-30AC-BD08E35CCC6D}"/>
              </a:ext>
            </a:extLst>
          </p:cNvPr>
          <p:cNvSpPr txBox="1"/>
          <p:nvPr/>
        </p:nvSpPr>
        <p:spPr>
          <a:xfrm>
            <a:off x="2379532" y="1600480"/>
            <a:ext cx="438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Outer yoke 600mm, Yoke height 600mm</a:t>
            </a:r>
          </a:p>
        </p:txBody>
      </p:sp>
      <p:pic>
        <p:nvPicPr>
          <p:cNvPr id="13" name="Picture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3087442-7ADC-CF80-1F6C-A10A1E8F1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407" y="1600480"/>
            <a:ext cx="5877185" cy="466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BBE85-3B0F-E20D-FE9B-A3CE9CF33AAC}"/>
              </a:ext>
            </a:extLst>
          </p:cNvPr>
          <p:cNvSpPr txBox="1"/>
          <p:nvPr/>
        </p:nvSpPr>
        <p:spPr>
          <a:xfrm>
            <a:off x="3215699" y="3136612"/>
            <a:ext cx="2829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LhARA</a:t>
            </a:r>
            <a:r>
              <a:rPr lang="en-US" sz="3200" dirty="0"/>
              <a:t> Singlet</a:t>
            </a:r>
          </a:p>
        </p:txBody>
      </p:sp>
    </p:spTree>
    <p:extLst>
      <p:ext uri="{BB962C8B-B14F-4D97-AF65-F5344CB8AC3E}">
        <p14:creationId xmlns:p14="http://schemas.microsoft.com/office/powerpoint/2010/main" val="1633450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421685" y="886878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</a:t>
            </a:r>
          </a:p>
          <a:p>
            <a:r>
              <a:rPr lang="en-US" dirty="0"/>
              <a:t>Reduced Yoke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7" name="Picture 6" descr="A rainbow colored cubes with numbers&#10;&#10;Description automatically generated">
            <a:extLst>
              <a:ext uri="{FF2B5EF4-FFF2-40B4-BE49-F238E27FC236}">
                <a16:creationId xmlns:a16="http://schemas.microsoft.com/office/drawing/2014/main" id="{A5758575-7870-826E-E979-567BD6C74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01" y="1808237"/>
            <a:ext cx="4978400" cy="3378200"/>
          </a:xfrm>
          <a:prstGeom prst="rect">
            <a:avLst/>
          </a:prstGeom>
        </p:spPr>
      </p:pic>
      <p:pic>
        <p:nvPicPr>
          <p:cNvPr id="10" name="Picture 9" descr="A rainbow colored arrow with numbers&#10;&#10;Description automatically generated">
            <a:extLst>
              <a:ext uri="{FF2B5EF4-FFF2-40B4-BE49-F238E27FC236}">
                <a16:creationId xmlns:a16="http://schemas.microsoft.com/office/drawing/2014/main" id="{9C8E0F59-C058-0B15-3EB8-E71BB33BA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48" y="1533209"/>
            <a:ext cx="3221537" cy="392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03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een and red graph&#10;&#10;Description automatically generated">
            <a:extLst>
              <a:ext uri="{FF2B5EF4-FFF2-40B4-BE49-F238E27FC236}">
                <a16:creationId xmlns:a16="http://schemas.microsoft.com/office/drawing/2014/main" id="{B7BCD68C-422D-9A84-28B7-1AA6241A3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27" y="1310769"/>
            <a:ext cx="5032316" cy="273518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056200" y="869970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Pictures of the spiral magnet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pic>
        <p:nvPicPr>
          <p:cNvPr id="13" name="Picture 12" descr="A green and red rectangular object&#10;&#10;Description automatically generated">
            <a:extLst>
              <a:ext uri="{FF2B5EF4-FFF2-40B4-BE49-F238E27FC236}">
                <a16:creationId xmlns:a16="http://schemas.microsoft.com/office/drawing/2014/main" id="{597345DD-25B9-7DAE-E9C6-776A8DCFC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427" y="3605748"/>
            <a:ext cx="5032316" cy="258306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08F480-5224-BF11-7F87-9AD6322C5BA2}"/>
              </a:ext>
            </a:extLst>
          </p:cNvPr>
          <p:cNvSpPr txBox="1"/>
          <p:nvPr/>
        </p:nvSpPr>
        <p:spPr>
          <a:xfrm>
            <a:off x="5441245" y="2493696"/>
            <a:ext cx="111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859747-FEBA-F050-6BAE-627DC365C310}"/>
              </a:ext>
            </a:extLst>
          </p:cNvPr>
          <p:cNvSpPr txBox="1"/>
          <p:nvPr/>
        </p:nvSpPr>
        <p:spPr>
          <a:xfrm>
            <a:off x="5248743" y="4654018"/>
            <a:ext cx="390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  <a:p>
            <a:r>
              <a:rPr lang="en-US" dirty="0"/>
              <a:t>(Only top half of the magnet shown)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4D31C-404E-85F4-8553-C0AF0A848C6B}"/>
              </a:ext>
            </a:extLst>
          </p:cNvPr>
          <p:cNvSpPr txBox="1"/>
          <p:nvPr/>
        </p:nvSpPr>
        <p:spPr>
          <a:xfrm>
            <a:off x="5565422" y="3759200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Conductors shown in red</a:t>
            </a:r>
          </a:p>
          <a:p>
            <a:r>
              <a:rPr lang="en-US" dirty="0"/>
              <a:t>Iron shown in green</a:t>
            </a:r>
          </a:p>
        </p:txBody>
      </p:sp>
    </p:spTree>
    <p:extLst>
      <p:ext uri="{BB962C8B-B14F-4D97-AF65-F5344CB8AC3E}">
        <p14:creationId xmlns:p14="http://schemas.microsoft.com/office/powerpoint/2010/main" val="191231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537101" y="735312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Integrated B Field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35A51E-6A2A-C322-3DEB-15657F6D6C46}"/>
                  </a:ext>
                </a:extLst>
              </p:cNvPr>
              <p:cNvSpPr txBox="1"/>
              <p:nvPr/>
            </p:nvSpPr>
            <p:spPr>
              <a:xfrm>
                <a:off x="239595" y="1104644"/>
                <a:ext cx="8733738" cy="10535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0" i="0" dirty="0">
                    <a:solidFill>
                      <a:srgbClr val="242424"/>
                    </a:solidFill>
                    <a:effectLst/>
                    <a:latin typeface="Segoe UI" panose="020B0502040204020203" pitchFamily="34" charset="0"/>
                  </a:rPr>
                  <a:t>k-value=</a:t>
                </a:r>
                <a:r>
                  <a:rPr lang="en-GB" b="0" i="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5.33</a:t>
                </a:r>
                <a:r>
                  <a:rPr lang="en-US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, r</a:t>
                </a:r>
                <a:r>
                  <a:rPr lang="en-US" baseline="-25000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0 </a:t>
                </a:r>
                <a:r>
                  <a:rPr lang="en-US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= 3.477m , B</a:t>
                </a:r>
                <a:r>
                  <a:rPr lang="en-US" baseline="-25000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0 </a:t>
                </a:r>
                <a:r>
                  <a:rPr lang="en-US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= 1.405T,  BL</a:t>
                </a:r>
                <a:r>
                  <a:rPr lang="en-US" baseline="-25000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0</a:t>
                </a:r>
                <a:r>
                  <a:rPr lang="en-US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 = </a:t>
                </a:r>
                <a:r>
                  <a:rPr lang="en-GB" b="0" i="0" dirty="0">
                    <a:solidFill>
                      <a:srgbClr val="242424"/>
                    </a:solidFill>
                    <a:effectLst/>
                    <a:latin typeface="Segoe UI" panose="020B0502040204020203" pitchFamily="34" charset="0"/>
                  </a:rPr>
                  <a:t>1.044 Tm (Assuming hardedge model)</a:t>
                </a:r>
              </a:p>
              <a:p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𝐵𝐿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−1 </m:t>
                    </m:r>
                  </m:oMath>
                </a14:m>
                <a:r>
                  <a:rPr lang="en-GB" dirty="0">
                    <a:solidFill>
                      <a:srgbClr val="242424"/>
                    </a:solidFill>
                    <a:latin typeface="Segoe UI" panose="020B0502040204020203" pitchFamily="34" charset="0"/>
                  </a:rPr>
                  <a:t>, dk/k&lt;1%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35A51E-6A2A-C322-3DEB-15657F6D6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95" y="1104644"/>
                <a:ext cx="8733738" cy="1053558"/>
              </a:xfrm>
              <a:prstGeom prst="rect">
                <a:avLst/>
              </a:prstGeom>
              <a:blipFill>
                <a:blip r:embed="rId3"/>
                <a:stretch>
                  <a:fillRect l="-581" t="-238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with blue lines&#10;&#10;Description automatically generated">
            <a:extLst>
              <a:ext uri="{FF2B5EF4-FFF2-40B4-BE49-F238E27FC236}">
                <a16:creationId xmlns:a16="http://schemas.microsoft.com/office/drawing/2014/main" id="{B4D760AB-A277-A45D-9AE7-E12083D6B0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719" y="2437142"/>
            <a:ext cx="4054686" cy="3140954"/>
          </a:xfrm>
          <a:prstGeom prst="rect">
            <a:avLst/>
          </a:prstGeom>
        </p:spPr>
      </p:pic>
      <p:pic>
        <p:nvPicPr>
          <p:cNvPr id="7" name="Picture 6" descr="A graph with blue lines&#10;&#10;Description automatically generated">
            <a:extLst>
              <a:ext uri="{FF2B5EF4-FFF2-40B4-BE49-F238E27FC236}">
                <a16:creationId xmlns:a16="http://schemas.microsoft.com/office/drawing/2014/main" id="{9BEB7C9E-7239-27DE-5CF5-AD5978FD78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95" y="2523449"/>
            <a:ext cx="4054686" cy="305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0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056200" y="869970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of pole face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F5BF7-6B40-578F-AD1F-43B528E2D44D}"/>
              </a:ext>
            </a:extLst>
          </p:cNvPr>
          <p:cNvSpPr txBox="1"/>
          <p:nvPr/>
        </p:nvSpPr>
        <p:spPr>
          <a:xfrm>
            <a:off x="3113388" y="1420537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Reaches 2.6 T at the </a:t>
            </a:r>
          </a:p>
          <a:p>
            <a:r>
              <a:rPr lang="en-US" dirty="0"/>
              <a:t>outer radii of the pole </a:t>
            </a:r>
          </a:p>
        </p:txBody>
      </p:sp>
      <p:pic>
        <p:nvPicPr>
          <p:cNvPr id="9" name="Picture 8" descr="A rainbow colored graph on a white background&#10;&#10;Description automatically generated">
            <a:extLst>
              <a:ext uri="{FF2B5EF4-FFF2-40B4-BE49-F238E27FC236}">
                <a16:creationId xmlns:a16="http://schemas.microsoft.com/office/drawing/2014/main" id="{554C9378-2A14-AAD3-3118-7B748D751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441" y="2477414"/>
            <a:ext cx="3389884" cy="3498650"/>
          </a:xfrm>
          <a:prstGeom prst="rect">
            <a:avLst/>
          </a:prstGeom>
        </p:spPr>
      </p:pic>
      <p:pic>
        <p:nvPicPr>
          <p:cNvPr id="11" name="Picture 10" descr="A rainbow colored object with numbers&#10;&#10;Description automatically generated">
            <a:extLst>
              <a:ext uri="{FF2B5EF4-FFF2-40B4-BE49-F238E27FC236}">
                <a16:creationId xmlns:a16="http://schemas.microsoft.com/office/drawing/2014/main" id="{440D1052-542F-827C-899A-D20F06092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280" y="2477414"/>
            <a:ext cx="2736743" cy="3476403"/>
          </a:xfrm>
          <a:prstGeom prst="rect">
            <a:avLst/>
          </a:prstGeom>
        </p:spPr>
      </p:pic>
      <p:pic>
        <p:nvPicPr>
          <p:cNvPr id="13" name="Picture 12" descr="A rainbow colored graph with numbers&#10;&#10;Description automatically generated">
            <a:extLst>
              <a:ext uri="{FF2B5EF4-FFF2-40B4-BE49-F238E27FC236}">
                <a16:creationId xmlns:a16="http://schemas.microsoft.com/office/drawing/2014/main" id="{68500914-F809-AECC-34A5-DD52A8D84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485" y="1527278"/>
            <a:ext cx="1651000" cy="4495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791E41-94A8-8CCD-5202-BFD0FD70F4E7}"/>
              </a:ext>
            </a:extLst>
          </p:cNvPr>
          <p:cNvSpPr txBox="1"/>
          <p:nvPr/>
        </p:nvSpPr>
        <p:spPr>
          <a:xfrm>
            <a:off x="6087799" y="208747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Pole Face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5233AE-CE1E-A2EC-B019-F1FCB9A4DB37}"/>
              </a:ext>
            </a:extLst>
          </p:cNvPr>
          <p:cNvSpPr txBox="1"/>
          <p:nvPr/>
        </p:nvSpPr>
        <p:spPr>
          <a:xfrm>
            <a:off x="2966850" y="2248103"/>
            <a:ext cx="144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Return Yoke</a:t>
            </a:r>
          </a:p>
        </p:txBody>
      </p:sp>
    </p:spTree>
    <p:extLst>
      <p:ext uri="{BB962C8B-B14F-4D97-AF65-F5344CB8AC3E}">
        <p14:creationId xmlns:p14="http://schemas.microsoft.com/office/powerpoint/2010/main" val="210041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2126458" y="863900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Added clamps 25 mm thickness on either side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pic>
        <p:nvPicPr>
          <p:cNvPr id="13" name="Picture 12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9E04F020-82E5-4752-7176-2A951C823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394" y="2384704"/>
            <a:ext cx="4058048" cy="2635508"/>
          </a:xfrm>
          <a:prstGeom prst="rect">
            <a:avLst/>
          </a:prstGeom>
        </p:spPr>
      </p:pic>
      <p:pic>
        <p:nvPicPr>
          <p:cNvPr id="15" name="Picture 14" descr="A diagram of a curved object&#10;&#10;Description automatically generated">
            <a:extLst>
              <a:ext uri="{FF2B5EF4-FFF2-40B4-BE49-F238E27FC236}">
                <a16:creationId xmlns:a16="http://schemas.microsoft.com/office/drawing/2014/main" id="{8CEBFC9A-6ABC-41D5-A135-84BB9AB97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060" y="1289050"/>
            <a:ext cx="4145772" cy="4279900"/>
          </a:xfrm>
          <a:prstGeom prst="rect">
            <a:avLst/>
          </a:prstGeom>
        </p:spPr>
      </p:pic>
      <p:pic>
        <p:nvPicPr>
          <p:cNvPr id="17" name="Picture 16" descr="A rainbow colored graph with numbers&#10;&#10;Description automatically generated">
            <a:extLst>
              <a:ext uri="{FF2B5EF4-FFF2-40B4-BE49-F238E27FC236}">
                <a16:creationId xmlns:a16="http://schemas.microsoft.com/office/drawing/2014/main" id="{3EABBCBB-B204-F4BB-3984-5A59C10AF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40" y="1289050"/>
            <a:ext cx="1384300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79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908998" y="8639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 vs theta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808278" y="1622625"/>
            <a:ext cx="3527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Varying gap height of the clamps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42B159-C354-D463-263E-8965BEDF7A0E}"/>
              </a:ext>
            </a:extLst>
          </p:cNvPr>
          <p:cNvSpPr txBox="1"/>
          <p:nvPr/>
        </p:nvSpPr>
        <p:spPr>
          <a:xfrm>
            <a:off x="2935111" y="1348512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 of clamps 25 mm</a:t>
            </a:r>
          </a:p>
        </p:txBody>
      </p:sp>
      <p:pic>
        <p:nvPicPr>
          <p:cNvPr id="13" name="Picture 12" descr="A graph of a number of clamping poles&#10;&#10;Description automatically generated">
            <a:extLst>
              <a:ext uri="{FF2B5EF4-FFF2-40B4-BE49-F238E27FC236}">
                <a16:creationId xmlns:a16="http://schemas.microsoft.com/office/drawing/2014/main" id="{E09DC988-A018-89C6-54AD-B1A716195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0" y="2091806"/>
            <a:ext cx="4306586" cy="3417682"/>
          </a:xfrm>
          <a:prstGeom prst="rect">
            <a:avLst/>
          </a:prstGeom>
        </p:spPr>
      </p:pic>
      <p:pic>
        <p:nvPicPr>
          <p:cNvPr id="16" name="Picture 15" descr="A graph of a diagram&#10;&#10;Description automatically generated">
            <a:extLst>
              <a:ext uri="{FF2B5EF4-FFF2-40B4-BE49-F238E27FC236}">
                <a16:creationId xmlns:a16="http://schemas.microsoft.com/office/drawing/2014/main" id="{7C63E1AF-FEB0-35CB-569C-6D3977C35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8" y="2096655"/>
            <a:ext cx="4306586" cy="343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10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421685" y="888409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</a:t>
            </a:r>
          </a:p>
          <a:p>
            <a:r>
              <a:rPr lang="en-US" dirty="0"/>
              <a:t>Clamp at aperture height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CF9D100F-D198-ACAF-14C0-B73C55E4B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016" y="2633880"/>
            <a:ext cx="4128731" cy="2294670"/>
          </a:xfrm>
          <a:prstGeom prst="rect">
            <a:avLst/>
          </a:prstGeom>
        </p:spPr>
      </p:pic>
      <p:pic>
        <p:nvPicPr>
          <p:cNvPr id="10" name="Picture 9" descr="A rainbow colored object with a scale&#10;&#10;Description automatically generated with medium confidence">
            <a:extLst>
              <a:ext uri="{FF2B5EF4-FFF2-40B4-BE49-F238E27FC236}">
                <a16:creationId xmlns:a16="http://schemas.microsoft.com/office/drawing/2014/main" id="{F9EF8BC8-B28A-8271-E817-741666E8E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362" y="1900515"/>
            <a:ext cx="2226134" cy="3761399"/>
          </a:xfrm>
          <a:prstGeom prst="rect">
            <a:avLst/>
          </a:prstGeom>
        </p:spPr>
      </p:pic>
      <p:pic>
        <p:nvPicPr>
          <p:cNvPr id="13" name="Picture 12" descr="A rainbow colored bar with numbers&#10;&#10;Description automatically generated">
            <a:extLst>
              <a:ext uri="{FF2B5EF4-FFF2-40B4-BE49-F238E27FC236}">
                <a16:creationId xmlns:a16="http://schemas.microsoft.com/office/drawing/2014/main" id="{9C995BC3-36C8-F6F2-D077-333878883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595" y="1664464"/>
            <a:ext cx="1284761" cy="408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4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406017-4F5D-64EF-39D4-6884A78204C5}"/>
              </a:ext>
            </a:extLst>
          </p:cNvPr>
          <p:cNvSpPr txBox="1"/>
          <p:nvPr/>
        </p:nvSpPr>
        <p:spPr>
          <a:xfrm>
            <a:off x="3421685" y="888409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Saturation level </a:t>
            </a:r>
          </a:p>
          <a:p>
            <a:r>
              <a:rPr lang="en-US" dirty="0"/>
              <a:t>Clamp at pole height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pic>
        <p:nvPicPr>
          <p:cNvPr id="9" name="Picture 8" descr="A multicolored cube with lines and numbers&#10;&#10;Description automatically generated">
            <a:extLst>
              <a:ext uri="{FF2B5EF4-FFF2-40B4-BE49-F238E27FC236}">
                <a16:creationId xmlns:a16="http://schemas.microsoft.com/office/drawing/2014/main" id="{42C1C40B-B9C4-C08A-50F4-636AC1346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909" y="2468880"/>
            <a:ext cx="3968346" cy="2682308"/>
          </a:xfrm>
          <a:prstGeom prst="rect">
            <a:avLst/>
          </a:prstGeom>
        </p:spPr>
      </p:pic>
      <p:pic>
        <p:nvPicPr>
          <p:cNvPr id="15" name="Picture 14" descr="A close-up of a computer generated image&#10;&#10;Description automatically generated">
            <a:extLst>
              <a:ext uri="{FF2B5EF4-FFF2-40B4-BE49-F238E27FC236}">
                <a16:creationId xmlns:a16="http://schemas.microsoft.com/office/drawing/2014/main" id="{5FEA5469-1F9C-A5C6-4A44-3AD47CFF3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888" y="1991957"/>
            <a:ext cx="1941190" cy="3461630"/>
          </a:xfrm>
          <a:prstGeom prst="rect">
            <a:avLst/>
          </a:prstGeom>
        </p:spPr>
      </p:pic>
      <p:pic>
        <p:nvPicPr>
          <p:cNvPr id="18" name="Picture 17" descr="A rainbow colored bar chart&#10;&#10;Description automatically generated">
            <a:extLst>
              <a:ext uri="{FF2B5EF4-FFF2-40B4-BE49-F238E27FC236}">
                <a16:creationId xmlns:a16="http://schemas.microsoft.com/office/drawing/2014/main" id="{A42890A3-4156-C5C5-7891-FA929755AF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56" y="1900516"/>
            <a:ext cx="1291689" cy="376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90861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28306</TotalTime>
  <Words>343</Words>
  <Application>Microsoft Macintosh PowerPoint</Application>
  <PresentationFormat>On-screen Show (4:3)</PresentationFormat>
  <Paragraphs>96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Aptos</vt:lpstr>
      <vt:lpstr>Arial</vt:lpstr>
      <vt:lpstr>Cambria Math</vt:lpstr>
      <vt:lpstr>Segoe UI</vt:lpstr>
      <vt:lpstr>Imperial College London Theme</vt:lpstr>
      <vt:lpstr>FFA Magnets 3D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124</cp:revision>
  <dcterms:created xsi:type="dcterms:W3CDTF">2017-02-16T14:49:58Z</dcterms:created>
  <dcterms:modified xsi:type="dcterms:W3CDTF">2024-06-12T12:52:03Z</dcterms:modified>
</cp:coreProperties>
</file>