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443" r:id="rId3"/>
    <p:sldId id="446" r:id="rId4"/>
    <p:sldId id="444" r:id="rId5"/>
    <p:sldId id="455" r:id="rId6"/>
    <p:sldId id="454" r:id="rId7"/>
    <p:sldId id="44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0"/>
    <a:srgbClr val="EBEEEE"/>
    <a:srgbClr val="002548"/>
    <a:srgbClr val="003E74"/>
    <a:srgbClr val="D4EFFC"/>
    <a:srgbClr val="9D9D9D"/>
    <a:srgbClr val="0085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30"/>
    <p:restoredTop sz="93101"/>
  </p:normalViewPr>
  <p:slideViewPr>
    <p:cSldViewPr snapToGrid="0" snapToObjects="1">
      <p:cViewPr varScale="1">
        <p:scale>
          <a:sx n="113" d="100"/>
          <a:sy n="113" d="100"/>
        </p:scale>
        <p:origin x="61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904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9844C-7184-134E-A493-938FBAA8C888}" type="datetime3">
              <a:rPr lang="en-GB" smtClean="0">
                <a:solidFill>
                  <a:srgbClr val="003E74"/>
                </a:solidFill>
              </a:rPr>
              <a:t>12 November, 2024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7081531F-7BE5-A548-B71F-6DE4C5DB5669}" type="datetime3">
              <a:rPr lang="en-GB" smtClean="0"/>
              <a:t>12 November, 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874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3751D-9198-43F0-755F-6FD7068D5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58A619-044C-9B2F-54F0-62959A5FA7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15DC9A-BD56-675E-389C-C22069D82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8773F41-DE91-7042-848C-3C86D3F8FF65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008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27FF9-8250-9FFC-FC17-F760BB3C8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8CF62A-BCA4-18C7-4F09-2751160293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FD2EE1-2098-E237-B9B7-7AE3FF96D0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9982481-A9F4-008C-9C9B-186E3EB6851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389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DA1DF-D7E6-77D1-789A-E1BEA31B3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E40E72-0463-6013-5D9F-6234313162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8575A5-BAAD-2F55-9F81-52AE4118C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C1764E7B-F381-3032-EF39-217A69BC735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822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A5116-3D5B-FF2F-4A9D-E054E49B0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76477A-852E-1D53-5102-15328D0170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17865D-C60A-A1EA-716D-EE7794E23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75EE787-4240-2A4D-E698-53DF04C4CDD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105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00A44-E3B8-D3A6-129B-662EA46A7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BC8D5F-E88A-3A2F-5A42-1E76E2F83A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72EE26-F71D-B598-2949-09EC29E98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5274E307-A54D-41FC-5700-C5E9FB1C4FF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477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2346581"/>
            <a:ext cx="3950878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3448-F0B7-77DE-88B4-542FF89055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9203-70F7-C461-632A-3F45CB8A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7D0E0-96AA-C2BE-374F-C989F5396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8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92A-ED70-0429-9509-0EBEEB97A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A2E16-1CBF-7B3E-2840-560AD93186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98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4B29A-410E-4FCC-D254-9310CC48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49BEED-658C-50D9-9356-C1A64DB4C4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47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2307-F60B-319A-6266-8FB476707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07C95A-E26A-23D5-06F1-1B9FB782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786A20-5017-B366-03CE-DE1169F4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FB56D8-5F89-C3E3-51EA-4AA2FD34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23BB-8E60-B924-F186-3CECA2EE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BE621-0C23-90B8-852A-417212BA2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FA4A69-AE3F-54E3-3005-52F3992E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6F1F3B-879E-6231-D77F-D4EBEC742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42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4E784-1D7D-44D0-DEB0-A938D952F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6AFC6-041B-F9B1-9A26-040BB5938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A9267-3A9E-CC40-9C72-79628C459520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5F77D-1546-7B19-39CC-7E77E857C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090C3-FAD9-55AE-0F6A-AE8875C1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A259F-B4AF-2A4C-AFE3-FE9855138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42832"/>
            <a:ext cx="6400800" cy="6045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 userDrawn="1"/>
        </p:nvSpPr>
        <p:spPr>
          <a:xfrm>
            <a:off x="6340639" y="800593"/>
            <a:ext cx="2346162" cy="257244"/>
          </a:xfrm>
          <a:prstGeom prst="rect">
            <a:avLst/>
          </a:prstGeom>
        </p:spPr>
        <p:txBody>
          <a:bodyPr lIns="0" tIns="0" rIns="0" bIns="0"/>
          <a:lstStyle>
            <a:lvl1pPr marL="0" indent="0" algn="r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None/>
              <a:defRPr sz="1200" b="0" kern="1200" baseline="0">
                <a:solidFill>
                  <a:srgbClr val="003E74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–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E74"/>
              </a:buClr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273580"/>
            <a:ext cx="6400800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57112-07EF-D696-EFC2-A3C5BE14BF5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16411789-765B-9A45-83FF-6F3004B6E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45089"/>
            <a:ext cx="3601176" cy="79776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545982"/>
            <a:ext cx="3601176" cy="2153335"/>
          </a:xfrm>
        </p:spPr>
        <p:txBody>
          <a:bodyPr/>
          <a:lstStyle>
            <a:lvl1pPr>
              <a:defRPr sz="5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522041"/>
            <a:ext cx="3601176" cy="339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aseline="0">
                <a:solidFill>
                  <a:srgbClr val="002548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546225"/>
            <a:ext cx="3930650" cy="4316413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39A74F-8FD2-F819-11B1-5B4D935D62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581"/>
            <a:ext cx="8229600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 sz="1200"/>
            </a:lvl3pPr>
            <a:lvl4pPr>
              <a:buClr>
                <a:srgbClr val="002548"/>
              </a:buClr>
              <a:defRPr sz="1200"/>
            </a:lvl4pPr>
            <a:lvl5pPr>
              <a:buClr>
                <a:srgbClr val="002548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458D9-4E39-4A8F-EB95-3E12D087D5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2346581"/>
            <a:ext cx="3950878" cy="2797494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346526"/>
            <a:ext cx="3951287" cy="64416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00A041-81AC-5F7E-9F3A-D1E65886CF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199" y="2346581"/>
            <a:ext cx="3950877" cy="3644104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  <a:lvl2pPr>
              <a:buClr>
                <a:srgbClr val="002548"/>
              </a:buClr>
              <a:defRPr/>
            </a:lvl2pPr>
            <a:lvl3pPr>
              <a:buClr>
                <a:srgbClr val="002548"/>
              </a:buClr>
              <a:defRPr/>
            </a:lvl3pPr>
            <a:lvl4pPr>
              <a:buClr>
                <a:srgbClr val="002548"/>
              </a:buClr>
              <a:defRPr/>
            </a:lvl4pPr>
            <a:lvl5pPr>
              <a:buClr>
                <a:srgbClr val="002548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87908"/>
            <a:ext cx="8229600" cy="50755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3" y="2346581"/>
            <a:ext cx="3951287" cy="2788292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3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0E0F1-4346-1B88-A210-8C8C5AC198C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8229601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7088A-31FD-BEB3-ED0C-D2B3F4F0D3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199" y="1487908"/>
            <a:ext cx="3951287" cy="364696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9" y="5420143"/>
            <a:ext cx="3951287" cy="5705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rgbClr val="002548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3" y="1487908"/>
            <a:ext cx="3951287" cy="2395455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3" y="4214645"/>
            <a:ext cx="3951287" cy="1776040"/>
          </a:xfrm>
          <a:prstGeom prst="rect">
            <a:avLst/>
          </a:prstGeom>
        </p:spPr>
        <p:txBody>
          <a:bodyPr/>
          <a:lstStyle>
            <a:lvl1pPr>
              <a:buClr>
                <a:srgbClr val="002548"/>
              </a:buClr>
              <a:defRPr/>
            </a:lvl1pPr>
          </a:lstStyle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AD4DC-2EB3-86D3-D93C-BEF0DB28BE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340638" y="469900"/>
            <a:ext cx="2346162" cy="31229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095256" y="791391"/>
            <a:ext cx="1591545" cy="2571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1C6AE2-2605-47ED-87AE-4AE4398D46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lege_Powerpoint_Background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3117" y="-386890"/>
            <a:ext cx="9517117" cy="71378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13451"/>
            <a:ext cx="8229600" cy="507556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E6C704-8147-965C-FBAA-617A46D8A024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2144298" y="19508"/>
            <a:ext cx="1979510" cy="50608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8E8C7-ED1C-77D2-1CAA-F203CD7BB6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73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9252C1-CD3B-FD91-1485-BD0ADAFCC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1936" y="647494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A259F-B4AF-2A4C-AFE3-FE985513828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4CB6BD-DFB8-EB79-F373-6419B5DFE4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73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A9267-3A9E-CC40-9C72-79628C459520}" type="datetimeFigureOut">
              <a:rPr lang="en-US" smtClean="0"/>
              <a:t>11/12/24</a:t>
            </a:fld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39296-CB0C-963D-F7CB-179C6D1B5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0160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6" r:id="rId3"/>
    <p:sldLayoutId id="2147483650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3E7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2548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Ta-Jen </a:t>
            </a:r>
            <a:r>
              <a:rPr lang="en-US" dirty="0" err="1"/>
              <a:t>Kuo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096689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FFA Magnets 3D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5273580"/>
            <a:ext cx="6400800" cy="972984"/>
          </a:xfrm>
        </p:spPr>
        <p:txBody>
          <a:bodyPr>
            <a:normAutofit/>
          </a:bodyPr>
          <a:lstStyle/>
          <a:p>
            <a:r>
              <a:rPr lang="en-US" dirty="0"/>
              <a:t>Supervisor: </a:t>
            </a:r>
            <a:r>
              <a:rPr lang="en-US" dirty="0" err="1"/>
              <a:t>Jaroslaw</a:t>
            </a:r>
            <a:r>
              <a:rPr lang="en-US" dirty="0"/>
              <a:t> Pasternak, Jean-Baptiste Lagrange</a:t>
            </a:r>
          </a:p>
          <a:p>
            <a:endParaRPr lang="en-US" dirty="0"/>
          </a:p>
          <a:p>
            <a:r>
              <a:rPr lang="en-US" dirty="0"/>
              <a:t>Imperial College London, STFC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12/11/24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329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91BC0-53D8-5887-A0A0-7E82ADEDEF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8D138F-9B16-2E8F-8C7A-E4184F5A4D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35A51E-6A2A-C322-3DEB-15657F6D6C46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22FBFA-3847-31FC-CEA4-944F9E5B9CBA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B3F3F-0E26-4E0A-7166-3F99ED546C1D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ABBE85-3B0F-E20D-FE9B-A3CE9CF33AAC}"/>
              </a:ext>
            </a:extLst>
          </p:cNvPr>
          <p:cNvSpPr txBox="1"/>
          <p:nvPr/>
        </p:nvSpPr>
        <p:spPr>
          <a:xfrm>
            <a:off x="3101180" y="3136612"/>
            <a:ext cx="27604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LhARA</a:t>
            </a:r>
            <a:r>
              <a:rPr lang="en-US" sz="3200" dirty="0"/>
              <a:t> singlet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32685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FB9FFD-4C4B-B7D9-C3D6-CB58C96D3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D0101-27B2-0BA8-3446-B4DB3DD82B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B9F44-6AB5-3B7F-F7BA-1F01C4EE969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2CCBA9-B2EA-DF7F-7F07-D8F6981C0BD1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1FE553-9665-8921-D108-481F8CC8B511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C3DD8B-F837-1CE6-4652-217942645531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51F2917E-DF47-C859-D0D7-29C1F001F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2847" y="2305539"/>
            <a:ext cx="4233953" cy="31441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B424B4-5963-D803-2FEE-59679AB84E32}"/>
              </a:ext>
            </a:extLst>
          </p:cNvPr>
          <p:cNvSpPr txBox="1"/>
          <p:nvPr/>
        </p:nvSpPr>
        <p:spPr>
          <a:xfrm>
            <a:off x="288551" y="1104644"/>
            <a:ext cx="8481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Previously the field in </a:t>
            </a:r>
            <a:r>
              <a:rPr lang="en-US" dirty="0" err="1"/>
              <a:t>LhARA</a:t>
            </a:r>
            <a:r>
              <a:rPr lang="en-US" dirty="0"/>
              <a:t> only contained closed orbits for 17-127 MeV beam. </a:t>
            </a:r>
          </a:p>
          <a:p>
            <a:r>
              <a:rPr lang="en-US" dirty="0"/>
              <a:t>Scaled the field down, slightly larger GFR and reoptimized.  </a:t>
            </a:r>
          </a:p>
        </p:txBody>
      </p:sp>
      <p:pic>
        <p:nvPicPr>
          <p:cNvPr id="14" name="Picture 13" descr="A graph of a line&#10;&#10;Description automatically generated">
            <a:extLst>
              <a:ext uri="{FF2B5EF4-FFF2-40B4-BE49-F238E27FC236}">
                <a16:creationId xmlns:a16="http://schemas.microsoft.com/office/drawing/2014/main" id="{CC80B490-D6C3-2C6F-C785-7EDE3E10D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2305539"/>
            <a:ext cx="4148160" cy="316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082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99770-781D-B57E-9FE2-D25E960B9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495EEC-72F7-1B7A-5A25-0AF1DEC8854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091740-58D8-6FB1-B052-B6E03EDDEC78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0BC325-5553-BF07-4F61-74E8ECD8A599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6B4DFD-FC25-161D-D581-15F7D1B3D6FD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A graph of a blue line&#10;&#10;Description automatically generated">
            <a:extLst>
              <a:ext uri="{FF2B5EF4-FFF2-40B4-BE49-F238E27FC236}">
                <a16:creationId xmlns:a16="http://schemas.microsoft.com/office/drawing/2014/main" id="{9E0CD544-57D4-ED88-E83E-4244DF7653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93" y="669600"/>
            <a:ext cx="3169502" cy="2467012"/>
          </a:xfrm>
          <a:prstGeom prst="rect">
            <a:avLst/>
          </a:prstGeom>
        </p:spPr>
      </p:pic>
      <p:pic>
        <p:nvPicPr>
          <p:cNvPr id="9" name="Picture 8" descr="A graph with blue lines&#10;&#10;Description automatically generated">
            <a:extLst>
              <a:ext uri="{FF2B5EF4-FFF2-40B4-BE49-F238E27FC236}">
                <a16:creationId xmlns:a16="http://schemas.microsoft.com/office/drawing/2014/main" id="{30CFEE0F-2808-A7E4-EA92-1B40B01D16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793" y="3243289"/>
            <a:ext cx="3169502" cy="2475653"/>
          </a:xfrm>
          <a:prstGeom prst="rect">
            <a:avLst/>
          </a:prstGeom>
        </p:spPr>
      </p:pic>
      <p:pic>
        <p:nvPicPr>
          <p:cNvPr id="13" name="Picture 12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70C215A9-B285-3187-7DF5-EB07F89697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6415" y="1713269"/>
            <a:ext cx="4806519" cy="4055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5DEC65-18FD-D476-28F5-01D65D532209}"/>
              </a:ext>
            </a:extLst>
          </p:cNvPr>
          <p:cNvSpPr txBox="1"/>
          <p:nvPr/>
        </p:nvSpPr>
        <p:spPr>
          <a:xfrm>
            <a:off x="4143022" y="756356"/>
            <a:ext cx="51776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Vertical tune variation smaller in 17-127 MeV</a:t>
            </a:r>
          </a:p>
          <a:p>
            <a:r>
              <a:rPr lang="en-US" dirty="0"/>
              <a:t>As I shaped the clamps accordingly (Yet to carry </a:t>
            </a:r>
          </a:p>
          <a:p>
            <a:r>
              <a:rPr lang="en-US" dirty="0"/>
              <a:t>Out for 15-127 MeV case)  </a:t>
            </a:r>
          </a:p>
        </p:txBody>
      </p:sp>
    </p:spTree>
    <p:extLst>
      <p:ext uri="{BB962C8B-B14F-4D97-AF65-F5344CB8AC3E}">
        <p14:creationId xmlns:p14="http://schemas.microsoft.com/office/powerpoint/2010/main" val="2761739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56E73-D90A-B121-6D25-BDB2748D8A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477935-B2F6-9E5F-E287-4A033C41E65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D63AAB-E63C-3506-E615-C00554BED050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3DA675-EEEA-AF0E-1A30-82365EC3F7B8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510B3B-4F8E-4F8E-64A0-500E83E11587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A green and red object with a red section&#10;&#10;Description automatically generated with medium confidence">
            <a:extLst>
              <a:ext uri="{FF2B5EF4-FFF2-40B4-BE49-F238E27FC236}">
                <a16:creationId xmlns:a16="http://schemas.microsoft.com/office/drawing/2014/main" id="{8D02E2DA-06D8-3118-A510-BD6ACE9FD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32" y="3370727"/>
            <a:ext cx="5364011" cy="2730917"/>
          </a:xfrm>
          <a:prstGeom prst="rect">
            <a:avLst/>
          </a:prstGeom>
        </p:spPr>
      </p:pic>
      <p:pic>
        <p:nvPicPr>
          <p:cNvPr id="15" name="Picture 14" descr="A green and red striped structure&#10;&#10;Description automatically generated">
            <a:extLst>
              <a:ext uri="{FF2B5EF4-FFF2-40B4-BE49-F238E27FC236}">
                <a16:creationId xmlns:a16="http://schemas.microsoft.com/office/drawing/2014/main" id="{E07E82E6-4266-FC9E-0054-BFAC0380D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8136" y="588564"/>
            <a:ext cx="4394200" cy="254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2032A12-59B5-69BB-941C-9E9886C441E7}"/>
              </a:ext>
            </a:extLst>
          </p:cNvPr>
          <p:cNvSpPr txBox="1"/>
          <p:nvPr/>
        </p:nvSpPr>
        <p:spPr>
          <a:xfrm>
            <a:off x="0" y="1400480"/>
            <a:ext cx="475826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Clamp height varies</a:t>
            </a:r>
          </a:p>
          <a:p>
            <a:r>
              <a:rPr lang="en-US" dirty="0"/>
              <a:t>Between 52mm to 56.5 mm off the midplane</a:t>
            </a:r>
          </a:p>
          <a:p>
            <a:endParaRPr lang="en-US" dirty="0"/>
          </a:p>
          <a:p>
            <a:r>
              <a:rPr lang="en-US" dirty="0"/>
              <a:t>Stays at 52 mm off the midplane everywhere</a:t>
            </a:r>
          </a:p>
          <a:p>
            <a:r>
              <a:rPr lang="en-US" dirty="0"/>
              <a:t>else 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100F12A-EAD8-6C0A-07F9-A71ED4D63664}"/>
              </a:ext>
            </a:extLst>
          </p:cNvPr>
          <p:cNvSpPr/>
          <p:nvPr/>
        </p:nvSpPr>
        <p:spPr>
          <a:xfrm>
            <a:off x="2817737" y="4736185"/>
            <a:ext cx="847770" cy="84052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68CE24E-03A0-8CBF-3B92-64F0A3642C93}"/>
              </a:ext>
            </a:extLst>
          </p:cNvPr>
          <p:cNvCxnSpPr>
            <a:stCxn id="18" idx="6"/>
          </p:cNvCxnSpPr>
          <p:nvPr/>
        </p:nvCxnSpPr>
        <p:spPr>
          <a:xfrm flipV="1">
            <a:off x="3665507" y="2829383"/>
            <a:ext cx="1834236" cy="23270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630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56C58-165C-AA0A-6783-E1248E5F3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71AB14-14E9-DDD1-A8C6-930D9E9B236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EF24D1-9C46-79A0-E6A9-EC3991D32C4B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8D1655-7BDB-5DDA-33E1-62F8839BF563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105471-6B33-86CD-782D-C143BC1E61E0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7" name="Picture 16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BC4F42D0-7734-F299-3355-B0D7C934A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16" y="3642268"/>
            <a:ext cx="2835949" cy="2189846"/>
          </a:xfrm>
          <a:prstGeom prst="rect">
            <a:avLst/>
          </a:prstGeom>
        </p:spPr>
      </p:pic>
      <p:pic>
        <p:nvPicPr>
          <p:cNvPr id="19" name="Picture 18" descr="A graph of a ring&#10;&#10;Description automatically generated with medium confidence">
            <a:extLst>
              <a:ext uri="{FF2B5EF4-FFF2-40B4-BE49-F238E27FC236}">
                <a16:creationId xmlns:a16="http://schemas.microsoft.com/office/drawing/2014/main" id="{54DC17E2-E92E-4725-569B-6DF084B59B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16" y="1417898"/>
            <a:ext cx="2835949" cy="2224370"/>
          </a:xfrm>
          <a:prstGeom prst="rect">
            <a:avLst/>
          </a:prstGeom>
        </p:spPr>
      </p:pic>
      <p:pic>
        <p:nvPicPr>
          <p:cNvPr id="21" name="Picture 20" descr="A diagram of a beam&#10;&#10;Description automatically generated">
            <a:extLst>
              <a:ext uri="{FF2B5EF4-FFF2-40B4-BE49-F238E27FC236}">
                <a16:creationId xmlns:a16="http://schemas.microsoft.com/office/drawing/2014/main" id="{4DA1685C-E7A2-9B3B-6E6D-9E3650B096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3625" y="1427809"/>
            <a:ext cx="4748650" cy="400667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22DE8B6-A09B-E8CE-B051-5EDD45A223AF}"/>
              </a:ext>
            </a:extLst>
          </p:cNvPr>
          <p:cNvSpPr txBox="1"/>
          <p:nvPr/>
        </p:nvSpPr>
        <p:spPr>
          <a:xfrm>
            <a:off x="1150771" y="656554"/>
            <a:ext cx="7968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Ring tune after clamp shaping. Will carry out a similar study for lower energy</a:t>
            </a:r>
          </a:p>
          <a:p>
            <a:r>
              <a:rPr lang="en-US" dirty="0"/>
              <a:t>range to see if the tunes are similar</a:t>
            </a:r>
          </a:p>
        </p:txBody>
      </p:sp>
    </p:spTree>
    <p:extLst>
      <p:ext uri="{BB962C8B-B14F-4D97-AF65-F5344CB8AC3E}">
        <p14:creationId xmlns:p14="http://schemas.microsoft.com/office/powerpoint/2010/main" val="2332663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FB47AE-923F-D3EE-1E77-ADB8F1411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AC75EA-9476-C011-1EFE-6A71394F63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42A5C3-80DE-B086-40B7-7CCE88181B3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6411789-765B-9A45-83FF-6F3004B6E24B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EC4EFC-BE76-1F9F-4A41-961B8F64D0E7}"/>
              </a:ext>
            </a:extLst>
          </p:cNvPr>
          <p:cNvSpPr txBox="1"/>
          <p:nvPr/>
        </p:nvSpPr>
        <p:spPr>
          <a:xfrm>
            <a:off x="239595" y="110464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GB" dirty="0">
              <a:solidFill>
                <a:srgbClr val="242424"/>
              </a:solidFill>
              <a:latin typeface="Segoe UI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2E388C-38F4-DB92-DE61-C59100A32B0D}"/>
              </a:ext>
            </a:extLst>
          </p:cNvPr>
          <p:cNvSpPr txBox="1"/>
          <p:nvPr/>
        </p:nvSpPr>
        <p:spPr>
          <a:xfrm>
            <a:off x="239595" y="59114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94AC41-D40D-A3E9-8A06-ACF518285898}"/>
              </a:ext>
            </a:extLst>
          </p:cNvPr>
          <p:cNvSpPr txBox="1"/>
          <p:nvPr/>
        </p:nvSpPr>
        <p:spPr>
          <a:xfrm>
            <a:off x="2633007" y="1233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6560A69-B848-CF72-BBD1-7B103A7C4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683681"/>
              </p:ext>
            </p:extLst>
          </p:nvPr>
        </p:nvGraphicFramePr>
        <p:xfrm>
          <a:off x="402388" y="1048566"/>
          <a:ext cx="5411392" cy="4862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6424">
                  <a:extLst>
                    <a:ext uri="{9D8B030D-6E8A-4147-A177-3AD203B41FA5}">
                      <a16:colId xmlns:a16="http://schemas.microsoft.com/office/drawing/2014/main" val="4098793512"/>
                    </a:ext>
                  </a:extLst>
                </a:gridCol>
                <a:gridCol w="676424">
                  <a:extLst>
                    <a:ext uri="{9D8B030D-6E8A-4147-A177-3AD203B41FA5}">
                      <a16:colId xmlns:a16="http://schemas.microsoft.com/office/drawing/2014/main" val="261617756"/>
                    </a:ext>
                  </a:extLst>
                </a:gridCol>
                <a:gridCol w="676424">
                  <a:extLst>
                    <a:ext uri="{9D8B030D-6E8A-4147-A177-3AD203B41FA5}">
                      <a16:colId xmlns:a16="http://schemas.microsoft.com/office/drawing/2014/main" val="1415125563"/>
                    </a:ext>
                  </a:extLst>
                </a:gridCol>
                <a:gridCol w="676424">
                  <a:extLst>
                    <a:ext uri="{9D8B030D-6E8A-4147-A177-3AD203B41FA5}">
                      <a16:colId xmlns:a16="http://schemas.microsoft.com/office/drawing/2014/main" val="3741121579"/>
                    </a:ext>
                  </a:extLst>
                </a:gridCol>
                <a:gridCol w="676424">
                  <a:extLst>
                    <a:ext uri="{9D8B030D-6E8A-4147-A177-3AD203B41FA5}">
                      <a16:colId xmlns:a16="http://schemas.microsoft.com/office/drawing/2014/main" val="1242717494"/>
                    </a:ext>
                  </a:extLst>
                </a:gridCol>
                <a:gridCol w="676424">
                  <a:extLst>
                    <a:ext uri="{9D8B030D-6E8A-4147-A177-3AD203B41FA5}">
                      <a16:colId xmlns:a16="http://schemas.microsoft.com/office/drawing/2014/main" val="1771401306"/>
                    </a:ext>
                  </a:extLst>
                </a:gridCol>
                <a:gridCol w="676424">
                  <a:extLst>
                    <a:ext uri="{9D8B030D-6E8A-4147-A177-3AD203B41FA5}">
                      <a16:colId xmlns:a16="http://schemas.microsoft.com/office/drawing/2014/main" val="217131251"/>
                    </a:ext>
                  </a:extLst>
                </a:gridCol>
                <a:gridCol w="676424">
                  <a:extLst>
                    <a:ext uri="{9D8B030D-6E8A-4147-A177-3AD203B41FA5}">
                      <a16:colId xmlns:a16="http://schemas.microsoft.com/office/drawing/2014/main" val="2260091458"/>
                    </a:ext>
                  </a:extLst>
                </a:gridCol>
              </a:tblGrid>
              <a:tr h="14382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Trim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Main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3156122973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width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width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0.075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2959590184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height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0.0925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height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0.117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1315004814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area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0.000648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m^2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Coil area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0.006143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m^2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2582327712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3075490563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1180397832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2032633041"/>
                  </a:ext>
                </a:extLst>
              </a:tr>
              <a:tr h="2603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Cu Resistivity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1.68E-08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Ohm.m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Cu Resistivity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1.68E-08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Ohm.m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3559997546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extLst>
                  <a:ext uri="{0D108BD9-81ED-4DB2-BD59-A6C34878D82A}">
                    <a16:rowId xmlns:a16="http://schemas.microsoft.com/office/drawing/2014/main" val="568185168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Trimcoil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Length (m)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Current (AT)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Resistance (Ohm)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Power (W)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530026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4.812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15013.86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1.32E-05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2.97E+03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447416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2.37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5302.91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6.14E-05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1.73E+03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813241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2.61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3923.03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6.77E-05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1.04E+03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65776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2.85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3252.98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7.39E-05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7.82E+02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607196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3.09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2733.86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8.02E-05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6.00E+02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670045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3.33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2331.47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8.65E-05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4.70E+02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790904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3.58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2004.73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9.28E-05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3.73E+02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656230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3.82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1740.58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9.90E-05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3.00E+02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859521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4.06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1515.34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1.05E-04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2.42E+02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692520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1335.54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1.12E-04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1.99E+02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2079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2.77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5302.91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7.20E-05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2.02E+03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117158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3923.03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7.82E-05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1.20E+03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953352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3.26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3252.98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8.45E-05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8.94E+02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8540856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2733.86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9.08E-05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6.78E+02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23127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3.73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2331.47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9.69E-05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5.27E+02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234486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3.98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2004.73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1.03E-04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4.15E+02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802810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4.22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1740.58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1.10E-04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3.32E+02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160013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4.46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1515.34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1.16E-04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2.66E+02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797778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4.70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1335.54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1.22E-04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2.18E+02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933434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112690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935522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Total Power (W)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341110"/>
                  </a:ext>
                </a:extLst>
              </a:tr>
              <a:tr h="143828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 dirty="0">
                          <a:effectLst/>
                        </a:rPr>
                        <a:t>1.53E+04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35" marR="6435" marT="643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23456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6D357C9-8259-3895-537D-5F86A2521549}"/>
              </a:ext>
            </a:extLst>
          </p:cNvPr>
          <p:cNvSpPr txBox="1"/>
          <p:nvPr/>
        </p:nvSpPr>
        <p:spPr>
          <a:xfrm>
            <a:off x="5991390" y="1964267"/>
            <a:ext cx="304442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power estimate:</a:t>
            </a:r>
          </a:p>
          <a:p>
            <a:endParaRPr lang="en-US" dirty="0"/>
          </a:p>
          <a:p>
            <a:r>
              <a:rPr lang="en-US" dirty="0"/>
              <a:t>15.3 kw x 2 x 10</a:t>
            </a:r>
          </a:p>
          <a:p>
            <a:endParaRPr lang="en-US" dirty="0"/>
          </a:p>
          <a:p>
            <a:r>
              <a:rPr lang="en-US" dirty="0"/>
              <a:t>= 306 kW magnet power</a:t>
            </a:r>
          </a:p>
          <a:p>
            <a:r>
              <a:rPr lang="en-US" dirty="0"/>
              <a:t>                for the whole ring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1387E3-448B-879F-FF3E-064EE9352D2F}"/>
              </a:ext>
            </a:extLst>
          </p:cNvPr>
          <p:cNvSpPr txBox="1"/>
          <p:nvPr/>
        </p:nvSpPr>
        <p:spPr>
          <a:xfrm>
            <a:off x="5813780" y="4818960"/>
            <a:ext cx="3159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Comparing to 432 kw previously </a:t>
            </a:r>
          </a:p>
        </p:txBody>
      </p:sp>
    </p:spTree>
    <p:extLst>
      <p:ext uri="{BB962C8B-B14F-4D97-AF65-F5344CB8AC3E}">
        <p14:creationId xmlns:p14="http://schemas.microsoft.com/office/powerpoint/2010/main" val="2134968599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42682</TotalTime>
  <Words>360</Words>
  <Application>Microsoft Macintosh PowerPoint</Application>
  <PresentationFormat>On-screen Show (4:3)</PresentationFormat>
  <Paragraphs>166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Segoe UI</vt:lpstr>
      <vt:lpstr>Imperial College London Theme</vt:lpstr>
      <vt:lpstr>FFA Magnets 3D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Kuo, Ta-Jen</cp:lastModifiedBy>
  <cp:revision>181</cp:revision>
  <dcterms:created xsi:type="dcterms:W3CDTF">2017-02-16T14:49:58Z</dcterms:created>
  <dcterms:modified xsi:type="dcterms:W3CDTF">2024-11-12T16:14:42Z</dcterms:modified>
</cp:coreProperties>
</file>