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50" r:id="rId1"/>
  </p:sldMasterIdLst>
  <p:notesMasterIdLst>
    <p:notesMasterId r:id="rId11"/>
  </p:notesMasterIdLst>
  <p:sldIdLst>
    <p:sldId id="256" r:id="rId2"/>
    <p:sldId id="257" r:id="rId3"/>
    <p:sldId id="262" r:id="rId4"/>
    <p:sldId id="259" r:id="rId5"/>
    <p:sldId id="263" r:id="rId6"/>
    <p:sldId id="260" r:id="rId7"/>
    <p:sldId id="264" r:id="rId8"/>
    <p:sldId id="261" r:id="rId9"/>
    <p:sldId id="258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60"/>
    <p:restoredTop sz="94737"/>
  </p:normalViewPr>
  <p:slideViewPr>
    <p:cSldViewPr snapToGrid="0">
      <p:cViewPr varScale="1">
        <p:scale>
          <a:sx n="128" d="100"/>
          <a:sy n="128" d="100"/>
        </p:scale>
        <p:origin x="176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ABEB414-442C-8F4F-9E9B-5F9A0EA5801F}" type="datetimeFigureOut">
              <a:rPr lang="en-US" smtClean="0"/>
              <a:t>6/10/25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D4B0DDD-1918-0948-85A3-4E4F7F04B3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45172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jp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hyperlink" Target="mailto:matthew.pereira.2023@live.rhul.ac.uk" TargetMode="External"/><Relationship Id="rId4" Type="http://schemas.openxmlformats.org/officeDocument/2006/relationships/image" Target="../media/image3.jp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A logo with blue letters&#10;&#10;Description automatically generated">
            <a:extLst>
              <a:ext uri="{FF2B5EF4-FFF2-40B4-BE49-F238E27FC236}">
                <a16:creationId xmlns:a16="http://schemas.microsoft.com/office/drawing/2014/main" id="{C6784855-CDAC-FFB4-6FEC-A036839401D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556178" y="5478582"/>
            <a:ext cx="3635822" cy="1038806"/>
          </a:xfrm>
          <a:prstGeom prst="rect">
            <a:avLst/>
          </a:prstGeom>
        </p:spPr>
      </p:pic>
      <p:pic>
        <p:nvPicPr>
          <p:cNvPr id="12" name="Picture 11" descr="A blue and grey logo&#10;&#10;Description automatically generated">
            <a:extLst>
              <a:ext uri="{FF2B5EF4-FFF2-40B4-BE49-F238E27FC236}">
                <a16:creationId xmlns:a16="http://schemas.microsoft.com/office/drawing/2014/main" id="{8A327794-8889-A254-8A70-E9B6A19A418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980204" y="5335203"/>
            <a:ext cx="3935758" cy="1325563"/>
          </a:xfrm>
          <a:prstGeom prst="rect">
            <a:avLst/>
          </a:prstGeom>
        </p:spPr>
      </p:pic>
      <p:sp>
        <p:nvSpPr>
          <p:cNvPr id="17" name="Title 16">
            <a:extLst>
              <a:ext uri="{FF2B5EF4-FFF2-40B4-BE49-F238E27FC236}">
                <a16:creationId xmlns:a16="http://schemas.microsoft.com/office/drawing/2014/main" id="{C3349B64-A826-C497-03AC-DF5EEBA309F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183342" y="821246"/>
            <a:ext cx="11008658" cy="1325563"/>
          </a:xfrm>
          <a:noFill/>
        </p:spPr>
        <p:txBody>
          <a:bodyPr>
            <a:noAutofit/>
          </a:bodyPr>
          <a:lstStyle>
            <a:lvl1pPr algn="l">
              <a:defRPr sz="5400" b="1" i="0">
                <a:ln>
                  <a:noFill/>
                </a:ln>
                <a:solidFill>
                  <a:schemeClr val="tx1"/>
                </a:solidFill>
                <a:latin typeface="Univers Condensed" panose="020B0506020202050204" pitchFamily="34" charset="0"/>
              </a:defRPr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24" name="Text Placeholder 19">
            <a:extLst>
              <a:ext uri="{FF2B5EF4-FFF2-40B4-BE49-F238E27FC236}">
                <a16:creationId xmlns:a16="http://schemas.microsoft.com/office/drawing/2014/main" id="{9B3DB72F-DD25-83FF-902A-8386EBFCC5D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181754" y="4033939"/>
            <a:ext cx="3807105" cy="412071"/>
          </a:xfrm>
        </p:spPr>
        <p:txBody>
          <a:bodyPr>
            <a:normAutofit/>
          </a:bodyPr>
          <a:lstStyle>
            <a:lvl1pPr marL="0" indent="0" algn="l">
              <a:buNone/>
              <a:defRPr sz="2800" b="0" i="0">
                <a:latin typeface="Univers Condensed" panose="020B0506020202050204" pitchFamily="34" charset="0"/>
              </a:defRPr>
            </a:lvl1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Date</a:t>
            </a:r>
          </a:p>
        </p:txBody>
      </p:sp>
      <p:sp>
        <p:nvSpPr>
          <p:cNvPr id="27" name="Text Placeholder 19">
            <a:extLst>
              <a:ext uri="{FF2B5EF4-FFF2-40B4-BE49-F238E27FC236}">
                <a16:creationId xmlns:a16="http://schemas.microsoft.com/office/drawing/2014/main" id="{5DB137A5-6C52-6AFB-B680-EFE285CCDAC7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184930" y="1952110"/>
            <a:ext cx="11008658" cy="477132"/>
          </a:xfrm>
        </p:spPr>
        <p:txBody>
          <a:bodyPr>
            <a:noAutofit/>
          </a:bodyPr>
          <a:lstStyle>
            <a:lvl1pPr marL="0" indent="0" algn="l">
              <a:buNone/>
              <a:defRPr sz="3200" b="0" i="0">
                <a:latin typeface="Univers Condensed" panose="020B0506020202050204" pitchFamily="34" charset="0"/>
              </a:defRPr>
            </a:lvl1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Subtitle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D3824006-2647-DBDA-AD80-01AC78947FD0}"/>
              </a:ext>
            </a:extLst>
          </p:cNvPr>
          <p:cNvSpPr/>
          <p:nvPr userDrawn="1"/>
        </p:nvSpPr>
        <p:spPr>
          <a:xfrm>
            <a:off x="-1588" y="1"/>
            <a:ext cx="1183342" cy="685800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 descr="A logo of a university&#10;&#10;Description automatically generated">
            <a:extLst>
              <a:ext uri="{FF2B5EF4-FFF2-40B4-BE49-F238E27FC236}">
                <a16:creationId xmlns:a16="http://schemas.microsoft.com/office/drawing/2014/main" id="{387A6066-DB96-50BC-AD43-DC61046EF168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rcRect t="5758" b="21970"/>
          <a:stretch/>
        </p:blipFill>
        <p:spPr>
          <a:xfrm>
            <a:off x="0" y="5411602"/>
            <a:ext cx="2355574" cy="1172767"/>
          </a:xfrm>
          <a:prstGeom prst="rect">
            <a:avLst/>
          </a:prstGeom>
        </p:spPr>
      </p:pic>
      <p:sp>
        <p:nvSpPr>
          <p:cNvPr id="31" name="TextBox 30">
            <a:extLst>
              <a:ext uri="{FF2B5EF4-FFF2-40B4-BE49-F238E27FC236}">
                <a16:creationId xmlns:a16="http://schemas.microsoft.com/office/drawing/2014/main" id="{566FCE65-F8B8-5BDB-EB6E-610A29E8EA85}"/>
              </a:ext>
            </a:extLst>
          </p:cNvPr>
          <p:cNvSpPr txBox="1"/>
          <p:nvPr userDrawn="1"/>
        </p:nvSpPr>
        <p:spPr>
          <a:xfrm>
            <a:off x="1154340" y="2823074"/>
            <a:ext cx="3803929" cy="523220"/>
          </a:xfrm>
          <a:prstGeom prst="rect">
            <a:avLst/>
          </a:prstGeom>
          <a:noFill/>
        </p:spPr>
        <p:txBody>
          <a:bodyPr wrap="square" rtlCol="0" anchor="t" anchorCtr="0">
            <a:spAutoFit/>
          </a:bodyPr>
          <a:lstStyle/>
          <a:p>
            <a:r>
              <a:rPr lang="en-US" sz="2800" b="0" i="0" dirty="0">
                <a:latin typeface="Univers Condensed" panose="020B0506020202050204" pitchFamily="34" charset="0"/>
              </a:rPr>
              <a:t>Matt Pereira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4FEAD6D9-C74D-59DE-7491-A2B05428C5DE}"/>
              </a:ext>
            </a:extLst>
          </p:cNvPr>
          <p:cNvSpPr txBox="1"/>
          <p:nvPr userDrawn="1"/>
        </p:nvSpPr>
        <p:spPr>
          <a:xfrm>
            <a:off x="1154340" y="3342250"/>
            <a:ext cx="47505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0" i="0" dirty="0">
                <a:latin typeface="Univers Condensed" panose="020B0506020202050204" pitchFamily="34" charset="0"/>
              </a:rPr>
              <a:t>(matthew.pereira.2023@live.rhul.ac.uk)</a:t>
            </a:r>
          </a:p>
        </p:txBody>
      </p:sp>
    </p:spTree>
    <p:extLst>
      <p:ext uri="{BB962C8B-B14F-4D97-AF65-F5344CB8AC3E}">
        <p14:creationId xmlns:p14="http://schemas.microsoft.com/office/powerpoint/2010/main" val="20425920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A3133B-C6F5-5D14-F9D9-6AACB0B73BD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0" y="6677"/>
            <a:ext cx="12192002" cy="967358"/>
          </a:xfrm>
          <a:solidFill>
            <a:schemeClr val="accent2">
              <a:lumMod val="60000"/>
              <a:lumOff val="40000"/>
            </a:schemeClr>
          </a:solidFill>
        </p:spPr>
        <p:txBody>
          <a:bodyPr anchor="t" anchorCtr="0">
            <a:normAutofit/>
          </a:bodyPr>
          <a:lstStyle>
            <a:lvl1pPr>
              <a:defRPr sz="4400" b="1" i="0">
                <a:effectLst/>
                <a:latin typeface="Univers Condensed" panose="020B0506020202050204" pitchFamily="34" charset="0"/>
              </a:defRPr>
            </a:lvl1pPr>
          </a:lstStyle>
          <a:p>
            <a:r>
              <a:rPr lang="en-US" dirty="0"/>
              <a:t>Slide Title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19FE1542-45FC-9445-710D-10E7000E026C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-4" y="523561"/>
            <a:ext cx="12192000" cy="463827"/>
          </a:xfrm>
        </p:spPr>
        <p:txBody>
          <a:bodyPr anchor="b">
            <a:noAutofit/>
          </a:bodyPr>
          <a:lstStyle>
            <a:lvl1pPr marL="0" indent="0">
              <a:buNone/>
              <a:defRPr sz="2400" b="0" i="0">
                <a:latin typeface="Univers Condensed" panose="020B0506020202050204" pitchFamily="34" charset="0"/>
              </a:defRPr>
            </a:lvl1pPr>
          </a:lstStyle>
          <a:p>
            <a:pPr lvl="0"/>
            <a:r>
              <a:rPr lang="en-US" dirty="0"/>
              <a:t>Slide Subtitle</a:t>
            </a:r>
          </a:p>
        </p:txBody>
      </p:sp>
      <p:pic>
        <p:nvPicPr>
          <p:cNvPr id="7" name="Picture 6" descr="A logo of a university&#10;&#10;Description automatically generated">
            <a:extLst>
              <a:ext uri="{FF2B5EF4-FFF2-40B4-BE49-F238E27FC236}">
                <a16:creationId xmlns:a16="http://schemas.microsoft.com/office/drawing/2014/main" id="{04FB3BC5-BC4E-71EC-0A80-E3D22114909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 t="5758" b="21970"/>
          <a:stretch/>
        </p:blipFill>
        <p:spPr>
          <a:xfrm>
            <a:off x="10222180" y="6677"/>
            <a:ext cx="1969820" cy="980712"/>
          </a:xfrm>
          <a:prstGeom prst="rect">
            <a:avLst/>
          </a:prstGeom>
        </p:spPr>
      </p:pic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F810411A-46F9-A8A2-95D0-B87EEFBA668A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147026" y="1265237"/>
            <a:ext cx="3967773" cy="4327525"/>
          </a:xfrm>
        </p:spPr>
        <p:txBody>
          <a:bodyPr>
            <a:normAutofit/>
          </a:bodyPr>
          <a:lstStyle>
            <a:lvl1pPr marL="0" indent="0">
              <a:buNone/>
              <a:defRPr sz="1800" b="0" i="0">
                <a:latin typeface="Univers Light" panose="020B0403020202020204" pitchFamily="34" charset="0"/>
              </a:defRPr>
            </a:lvl1pPr>
          </a:lstStyle>
          <a:p>
            <a:pPr lvl="0"/>
            <a:endParaRPr lang="en-US" dirty="0"/>
          </a:p>
        </p:txBody>
      </p:sp>
      <p:sp>
        <p:nvSpPr>
          <p:cNvPr id="18" name="Content Placeholder 17">
            <a:extLst>
              <a:ext uri="{FF2B5EF4-FFF2-40B4-BE49-F238E27FC236}">
                <a16:creationId xmlns:a16="http://schemas.microsoft.com/office/drawing/2014/main" id="{B6E90654-CD31-89C4-6196-92C26CE076FA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4223546" y="1265237"/>
            <a:ext cx="7707313" cy="4327525"/>
          </a:xfrm>
        </p:spPr>
        <p:txBody>
          <a:bodyPr>
            <a:normAutofit/>
          </a:bodyPr>
          <a:lstStyle>
            <a:lvl1pPr marL="0" indent="0">
              <a:buNone/>
              <a:defRPr sz="2400" b="0" i="0">
                <a:latin typeface="Univers Light" panose="020B0403020202020204" pitchFamily="34" charset="0"/>
              </a:defRPr>
            </a:lvl1pPr>
          </a:lstStyle>
          <a:p>
            <a:pPr lvl="0"/>
            <a:endParaRPr lang="en-US" dirty="0"/>
          </a:p>
        </p:txBody>
      </p:sp>
      <p:sp>
        <p:nvSpPr>
          <p:cNvPr id="19" name="Date Placeholder 18">
            <a:extLst>
              <a:ext uri="{FF2B5EF4-FFF2-40B4-BE49-F238E27FC236}">
                <a16:creationId xmlns:a16="http://schemas.microsoft.com/office/drawing/2014/main" id="{B983539E-54D8-C885-11B2-2FA3A30C6F53}"/>
              </a:ext>
            </a:extLst>
          </p:cNvPr>
          <p:cNvSpPr>
            <a:spLocks noGrp="1"/>
          </p:cNvSpPr>
          <p:nvPr>
            <p:ph type="dt" sz="half" idx="17"/>
          </p:nvPr>
        </p:nvSpPr>
        <p:spPr>
          <a:xfrm>
            <a:off x="0" y="6356350"/>
            <a:ext cx="2743200" cy="365125"/>
          </a:xfrm>
        </p:spPr>
        <p:txBody>
          <a:bodyPr/>
          <a:lstStyle/>
          <a:p>
            <a:fld id="{432260EC-3B05-F24A-B376-992490DA5713}" type="datetime1">
              <a:rPr lang="en-US" smtClean="0"/>
              <a:t>6/10/25</a:t>
            </a:fld>
            <a:endParaRPr lang="en-US"/>
          </a:p>
        </p:txBody>
      </p:sp>
      <p:sp>
        <p:nvSpPr>
          <p:cNvPr id="20" name="Footer Placeholder 19">
            <a:extLst>
              <a:ext uri="{FF2B5EF4-FFF2-40B4-BE49-F238E27FC236}">
                <a16:creationId xmlns:a16="http://schemas.microsoft.com/office/drawing/2014/main" id="{79EB9736-D2FE-AE3F-E0C8-2DFB299D56E5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>
          <a:xfrm>
            <a:off x="-1" y="5977872"/>
            <a:ext cx="4114800" cy="365125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/>
              <a:t>Name - Date</a:t>
            </a:r>
            <a:endParaRPr lang="en-US" dirty="0"/>
          </a:p>
        </p:txBody>
      </p:sp>
      <p:sp>
        <p:nvSpPr>
          <p:cNvPr id="21" name="Slide Number Placeholder 20">
            <a:extLst>
              <a:ext uri="{FF2B5EF4-FFF2-40B4-BE49-F238E27FC236}">
                <a16:creationId xmlns:a16="http://schemas.microsoft.com/office/drawing/2014/main" id="{ABE66BAC-9B92-0102-6524-1BF3EC4BD88C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>
          <a:xfrm>
            <a:off x="4724399" y="6356350"/>
            <a:ext cx="2743200" cy="365125"/>
          </a:xfrm>
        </p:spPr>
        <p:txBody>
          <a:bodyPr/>
          <a:lstStyle>
            <a:lvl1pPr algn="ctr">
              <a:defRPr/>
            </a:lvl1pPr>
          </a:lstStyle>
          <a:p>
            <a:fld id="{A6705782-4A63-F44F-90E5-EE22377B008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60389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B7F3341A-080D-691E-7EEF-56C68688149E}"/>
              </a:ext>
            </a:extLst>
          </p:cNvPr>
          <p:cNvSpPr txBox="1"/>
          <p:nvPr userDrawn="1"/>
        </p:nvSpPr>
        <p:spPr>
          <a:xfrm>
            <a:off x="3029469" y="988135"/>
            <a:ext cx="613306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b="1" i="0" dirty="0">
                <a:latin typeface="Univers Condensed" panose="020B0506020202050204" pitchFamily="34" charset="0"/>
              </a:rPr>
              <a:t>Thank You</a:t>
            </a:r>
          </a:p>
        </p:txBody>
      </p:sp>
      <p:pic>
        <p:nvPicPr>
          <p:cNvPr id="8" name="Picture 7" descr="A logo with blue letters&#10;&#10;Description automatically generated">
            <a:extLst>
              <a:ext uri="{FF2B5EF4-FFF2-40B4-BE49-F238E27FC236}">
                <a16:creationId xmlns:a16="http://schemas.microsoft.com/office/drawing/2014/main" id="{97B125B7-432E-59C3-0FC5-8CF2F9982D6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556178" y="5478582"/>
            <a:ext cx="3635822" cy="1038806"/>
          </a:xfrm>
          <a:prstGeom prst="rect">
            <a:avLst/>
          </a:prstGeom>
        </p:spPr>
      </p:pic>
      <p:pic>
        <p:nvPicPr>
          <p:cNvPr id="9" name="Picture 8" descr="A blue and grey logo&#10;&#10;Description automatically generated">
            <a:extLst>
              <a:ext uri="{FF2B5EF4-FFF2-40B4-BE49-F238E27FC236}">
                <a16:creationId xmlns:a16="http://schemas.microsoft.com/office/drawing/2014/main" id="{842E0EC4-DEB1-01FB-3715-A4B5E943BE88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980204" y="5335203"/>
            <a:ext cx="3935758" cy="1325563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BA5863CE-D42F-FC17-E217-BE13BDFF4A5B}"/>
              </a:ext>
            </a:extLst>
          </p:cNvPr>
          <p:cNvSpPr/>
          <p:nvPr userDrawn="1"/>
        </p:nvSpPr>
        <p:spPr>
          <a:xfrm>
            <a:off x="-1588" y="1"/>
            <a:ext cx="1183342" cy="685800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 descr="A logo of a university&#10;&#10;Description automatically generated">
            <a:extLst>
              <a:ext uri="{FF2B5EF4-FFF2-40B4-BE49-F238E27FC236}">
                <a16:creationId xmlns:a16="http://schemas.microsoft.com/office/drawing/2014/main" id="{DBC60515-84E4-8510-DA2E-2352FDEE9C6B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rcRect t="5758" b="21970"/>
          <a:stretch/>
        </p:blipFill>
        <p:spPr>
          <a:xfrm>
            <a:off x="0" y="5411602"/>
            <a:ext cx="2355574" cy="1172767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307E2327-3C3D-7579-5DA8-8AB39C2469F7}"/>
              </a:ext>
            </a:extLst>
          </p:cNvPr>
          <p:cNvSpPr txBox="1"/>
          <p:nvPr userDrawn="1"/>
        </p:nvSpPr>
        <p:spPr>
          <a:xfrm>
            <a:off x="2872157" y="3767555"/>
            <a:ext cx="64476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0" i="0" dirty="0">
                <a:latin typeface="Univers Condensed" panose="020B0506020202050204" pitchFamily="34" charset="0"/>
              </a:rPr>
              <a:t>Matt Pereira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D718F93-9921-8DD5-B302-FC43BFEA9C4B}"/>
              </a:ext>
            </a:extLst>
          </p:cNvPr>
          <p:cNvSpPr txBox="1"/>
          <p:nvPr userDrawn="1"/>
        </p:nvSpPr>
        <p:spPr>
          <a:xfrm>
            <a:off x="2872157" y="4355944"/>
            <a:ext cx="64476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0" i="0" dirty="0">
                <a:latin typeface="Univers Condensed" panose="020B0506020202050204" pitchFamily="34" charset="0"/>
                <a:hlinkClick r:id="rId5"/>
              </a:rPr>
              <a:t>matthew.pereira.2023@live.rhul.ac.uk</a:t>
            </a:r>
            <a:r>
              <a:rPr lang="en-US" sz="2800" b="0" i="0" dirty="0">
                <a:latin typeface="Univers Condensed" panose="020B0506020202050204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6877898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A13B1F0-089E-9731-C9C4-5355A395CA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33102DD-88F2-1CCE-84CA-D8D0E24C467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24CE2A-B33D-C9B8-3365-377C22F159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9D852F3-A2DC-D24E-B6A1-3F322617E0BB}" type="datetime1">
              <a:rPr lang="en-US" smtClean="0"/>
              <a:t>6/10/25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FF18C2-1400-FF23-088E-88C887D5FB6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r>
              <a:rPr lang="en-US"/>
              <a:t>Name - Date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2F015BB-2958-6212-AD59-27A457092C6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6705782-4A63-F44F-90E5-EE22377B00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86668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1" r:id="rId1"/>
    <p:sldLayoutId id="2147483762" r:id="rId2"/>
    <p:sldLayoutId id="2147483763" r:id="rId3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08FCD4-1705-8926-3308-4916D1669B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LhARA Stage 1 Space Charge Beams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8731AC6-3FA4-8C3A-5B6E-D4EE65551A6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/>
              <a:t>10/06/25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433F06F-3F34-6A6B-2676-B845073624D2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Spot Size </a:t>
            </a:r>
            <a:r>
              <a:rPr lang="en-US" dirty="0" err="1"/>
              <a:t>Optimised</a:t>
            </a:r>
            <a:r>
              <a:rPr lang="en-US" dirty="0"/>
              <a:t> Beams from LLO to GPT</a:t>
            </a:r>
          </a:p>
        </p:txBody>
      </p:sp>
    </p:spTree>
    <p:extLst>
      <p:ext uri="{BB962C8B-B14F-4D97-AF65-F5344CB8AC3E}">
        <p14:creationId xmlns:p14="http://schemas.microsoft.com/office/powerpoint/2010/main" val="25839042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FF0A6C-7A64-65E1-1FDC-68CA85F1EE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3.0 cm Beam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E6398B5-9EC2-AECF-24AA-70659D0770D6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>
            <a:normAutofit/>
          </a:bodyPr>
          <a:lstStyle/>
          <a:p>
            <a:r>
              <a:rPr lang="en-US" dirty="0"/>
              <a:t>Phase Space Coords and Correlations @ S1 End Station</a:t>
            </a:r>
          </a:p>
        </p:txBody>
      </p:sp>
      <p:pic>
        <p:nvPicPr>
          <p:cNvPr id="10" name="Content Placeholder 9">
            <a:extLst>
              <a:ext uri="{FF2B5EF4-FFF2-40B4-BE49-F238E27FC236}">
                <a16:creationId xmlns:a16="http://schemas.microsoft.com/office/drawing/2014/main" id="{EB57FEF0-C8EC-82F5-A13C-5A1712E183EB}"/>
              </a:ext>
            </a:extLst>
          </p:cNvPr>
          <p:cNvPicPr>
            <a:picLocks noGrp="1" noChangeAspect="1"/>
          </p:cNvPicPr>
          <p:nvPr>
            <p:ph sz="quarter" idx="16"/>
          </p:nvPr>
        </p:nvPicPr>
        <p:blipFill>
          <a:blip r:embed="rId2"/>
          <a:stretch>
            <a:fillRect/>
          </a:stretch>
        </p:blipFill>
        <p:spPr>
          <a:xfrm>
            <a:off x="0" y="1575922"/>
            <a:ext cx="6176926" cy="3706156"/>
          </a:xfrm>
        </p:spPr>
      </p:pic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103089CA-9F7A-B96B-A12E-F5F07874C7D2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2882ACC8-6F72-BE49-AC1C-A3BAFF706248}" type="datetime1">
              <a:rPr lang="en-US" smtClean="0"/>
              <a:t>6/10/25</a:t>
            </a:fld>
            <a:endParaRPr lang="en-US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8D82466B-FFE3-4B34-E9AE-C721E215D30D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A6705782-4A63-F44F-90E5-EE22377B008E}" type="slidenum">
              <a:rPr lang="en-US" smtClean="0"/>
              <a:pPr/>
              <a:t>2</a:t>
            </a:fld>
            <a:endParaRPr lang="en-US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9BAFAAE8-7083-8542-0CA0-6BE1C3A8622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54924" y="1617878"/>
            <a:ext cx="6037072" cy="36222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5679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54168DA-BCF0-0193-7D92-55F40814089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5FBE35-691F-5C14-2E36-212C38F226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3.0 cm Beam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E4F1216-8E40-33F1-5449-6745215F663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>
            <a:normAutofit/>
          </a:bodyPr>
          <a:lstStyle/>
          <a:p>
            <a:r>
              <a:rPr lang="en-US" dirty="0"/>
              <a:t>Phase Space Coords and Correlations @ Start of “Beam Delivery” (Final 2.0m)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168FB8A6-CD2C-B96F-97BE-6F10ED2E4442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2882ACC8-6F72-BE49-AC1C-A3BAFF706248}" type="datetime1">
              <a:rPr lang="en-US" smtClean="0"/>
              <a:t>6/10/25</a:t>
            </a:fld>
            <a:endParaRPr lang="en-US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A79172A1-2352-F36B-559E-EAF5FB0A3E8D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A6705782-4A63-F44F-90E5-EE22377B008E}" type="slidenum">
              <a:rPr lang="en-US" smtClean="0"/>
              <a:pPr/>
              <a:t>3</a:t>
            </a:fld>
            <a:endParaRPr lang="en-US"/>
          </a:p>
        </p:txBody>
      </p:sp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23CDA841-E4C1-A8C8-3049-E59244DB6180}"/>
              </a:ext>
            </a:extLst>
          </p:cNvPr>
          <p:cNvPicPr>
            <a:picLocks noGrp="1" noChangeAspect="1"/>
          </p:cNvPicPr>
          <p:nvPr>
            <p:ph sz="quarter" idx="16"/>
          </p:nvPr>
        </p:nvPicPr>
        <p:blipFill>
          <a:blip r:embed="rId2"/>
          <a:stretch>
            <a:fillRect/>
          </a:stretch>
        </p:blipFill>
        <p:spPr>
          <a:xfrm>
            <a:off x="-4" y="1617878"/>
            <a:ext cx="6037071" cy="3622243"/>
          </a:xfr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124E70F9-E453-BE2B-9D61-518E999D2EB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37067" y="1617878"/>
            <a:ext cx="6037072" cy="36222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73355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6D13425-EFED-6EAC-2BE0-DDBC522BC6D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9F99A8-2548-50E5-7C5E-30D4CB121D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2.5 cm Beam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335D1B1-CFFD-1C33-4DB4-788E604F780A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>
            <a:normAutofit/>
          </a:bodyPr>
          <a:lstStyle/>
          <a:p>
            <a:r>
              <a:rPr lang="en-US" dirty="0"/>
              <a:t>Phase Space Coords and Correlations @ S1 End Station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5A7D2A35-B1EC-224D-9FBB-EDBB8395035C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2882ACC8-6F72-BE49-AC1C-A3BAFF706248}" type="datetime1">
              <a:rPr lang="en-US" smtClean="0"/>
              <a:t>6/10/25</a:t>
            </a:fld>
            <a:endParaRPr lang="en-US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FA158669-E44D-8A16-0721-F4ABDFA0A59A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A6705782-4A63-F44F-90E5-EE22377B008E}" type="slidenum">
              <a:rPr lang="en-US" smtClean="0"/>
              <a:pPr/>
              <a:t>4</a:t>
            </a:fld>
            <a:endParaRPr lang="en-US"/>
          </a:p>
        </p:txBody>
      </p:sp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3E314F97-EF7D-C0B7-5237-5B5242A946A5}"/>
              </a:ext>
            </a:extLst>
          </p:cNvPr>
          <p:cNvPicPr>
            <a:picLocks noGrp="1" noChangeAspect="1"/>
          </p:cNvPicPr>
          <p:nvPr>
            <p:ph sz="quarter" idx="16"/>
          </p:nvPr>
        </p:nvPicPr>
        <p:blipFill>
          <a:blip r:embed="rId2"/>
          <a:stretch>
            <a:fillRect/>
          </a:stretch>
        </p:blipFill>
        <p:spPr>
          <a:xfrm>
            <a:off x="-80926" y="1575922"/>
            <a:ext cx="6176926" cy="3706156"/>
          </a:xfr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C3B23FB9-9A21-F874-A085-8AB89851AAC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5996" y="1575923"/>
            <a:ext cx="6020507" cy="36123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38460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66E8DCE-7F9E-A5F8-4CB6-B13244D2C05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4F70B2-DD60-3061-9A66-5B6E1F2438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2.5 cm Beam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218DCC9-3F59-A161-3C35-33406F129DE0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>
            <a:normAutofit/>
          </a:bodyPr>
          <a:lstStyle/>
          <a:p>
            <a:r>
              <a:rPr lang="en-US" dirty="0"/>
              <a:t>Phase Space Coords and Correlations @ Start of “Beam Delivery” (Final 2.0m)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D73E066C-4BEB-D8AE-2D97-5A65462F7F3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2882ACC8-6F72-BE49-AC1C-A3BAFF706248}" type="datetime1">
              <a:rPr lang="en-US" smtClean="0"/>
              <a:t>6/10/25</a:t>
            </a:fld>
            <a:endParaRPr lang="en-US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36F7A758-BE5D-1D8D-0A7F-F8E6FD6F7B4B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A6705782-4A63-F44F-90E5-EE22377B008E}" type="slidenum">
              <a:rPr lang="en-US" smtClean="0"/>
              <a:pPr/>
              <a:t>5</a:t>
            </a:fld>
            <a:endParaRPr lang="en-US"/>
          </a:p>
        </p:txBody>
      </p:sp>
      <p:pic>
        <p:nvPicPr>
          <p:cNvPr id="10" name="Content Placeholder 9">
            <a:extLst>
              <a:ext uri="{FF2B5EF4-FFF2-40B4-BE49-F238E27FC236}">
                <a16:creationId xmlns:a16="http://schemas.microsoft.com/office/drawing/2014/main" id="{C9B6BCD6-E8CA-3FE8-D538-83F8147D71A6}"/>
              </a:ext>
            </a:extLst>
          </p:cNvPr>
          <p:cNvPicPr>
            <a:picLocks noGrp="1" noChangeAspect="1"/>
          </p:cNvPicPr>
          <p:nvPr>
            <p:ph sz="quarter" idx="16"/>
          </p:nvPr>
        </p:nvPicPr>
        <p:blipFill>
          <a:blip r:embed="rId2"/>
          <a:stretch>
            <a:fillRect/>
          </a:stretch>
        </p:blipFill>
        <p:spPr>
          <a:xfrm>
            <a:off x="0" y="1617878"/>
            <a:ext cx="6037071" cy="3622243"/>
          </a:xfr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88B7F93B-86A7-EA3D-C3CC-D0E33188CC8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37071" y="1617878"/>
            <a:ext cx="6037072" cy="36222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33967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3FECECC-DA0D-E678-6BCB-35282936229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159FCC96-BF31-C5CE-1C76-3493BF85E521}"/>
              </a:ext>
            </a:extLst>
          </p:cNvPr>
          <p:cNvPicPr>
            <a:picLocks noGrp="1" noChangeAspect="1"/>
          </p:cNvPicPr>
          <p:nvPr>
            <p:ph sz="quarter" idx="16"/>
          </p:nvPr>
        </p:nvPicPr>
        <p:blipFill>
          <a:blip r:embed="rId2"/>
          <a:stretch>
            <a:fillRect/>
          </a:stretch>
        </p:blipFill>
        <p:spPr>
          <a:xfrm>
            <a:off x="-3" y="1504273"/>
            <a:ext cx="6176926" cy="3706156"/>
          </a:xfr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9CBB4AA-E17D-6C53-9BFB-EF6215452D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2.0 cm Beam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3EC78C1-32DC-68BE-2F1D-C9495EB0F7BA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>
            <a:normAutofit/>
          </a:bodyPr>
          <a:lstStyle/>
          <a:p>
            <a:r>
              <a:rPr lang="en-US" dirty="0"/>
              <a:t>Phase Space Coords and Correlations @ S1 End Station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9E102B40-EA22-89FE-4281-6D683F6AFF40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2882ACC8-6F72-BE49-AC1C-A3BAFF706248}" type="datetime1">
              <a:rPr lang="en-US" smtClean="0"/>
              <a:t>6/10/25</a:t>
            </a:fld>
            <a:endParaRPr lang="en-US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4526A99C-D4C1-D4D4-D16B-AE26F2DE3AB1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A6705782-4A63-F44F-90E5-EE22377B008E}" type="slidenum">
              <a:rPr lang="en-US" smtClean="0"/>
              <a:pPr/>
              <a:t>6</a:t>
            </a:fld>
            <a:endParaRPr lang="en-US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F011888C-F125-626B-D621-628E8CCA0C3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34899" y="1490919"/>
            <a:ext cx="6057097" cy="36342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782628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9505BD2-52C7-238B-5FAA-D3AA770ACB1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AD812E-C0D4-6216-7531-FC928140DA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2.0 cm Beam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056A812-0BEE-6E32-9199-CA6B2D0325E7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>
            <a:normAutofit/>
          </a:bodyPr>
          <a:lstStyle/>
          <a:p>
            <a:r>
              <a:rPr lang="en-US" dirty="0"/>
              <a:t>Phase Space Coords and Correlations @ Start of “Beam Delivery” (Final 2.0m)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ED77904D-859C-F15D-4B9D-FC0FAB1131DD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2882ACC8-6F72-BE49-AC1C-A3BAFF706248}" type="datetime1">
              <a:rPr lang="en-US" smtClean="0"/>
              <a:t>6/10/25</a:t>
            </a:fld>
            <a:endParaRPr lang="en-US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381AA521-16FF-6F2D-EACB-BFEF6E2F4B33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A6705782-4A63-F44F-90E5-EE22377B008E}" type="slidenum">
              <a:rPr lang="en-US" smtClean="0"/>
              <a:pPr/>
              <a:t>7</a:t>
            </a:fld>
            <a:endParaRPr lang="en-US"/>
          </a:p>
        </p:txBody>
      </p:sp>
      <p:pic>
        <p:nvPicPr>
          <p:cNvPr id="10" name="Content Placeholder 9">
            <a:extLst>
              <a:ext uri="{FF2B5EF4-FFF2-40B4-BE49-F238E27FC236}">
                <a16:creationId xmlns:a16="http://schemas.microsoft.com/office/drawing/2014/main" id="{81F45B5E-B695-D86D-BF94-BF7AFE4FB2EF}"/>
              </a:ext>
            </a:extLst>
          </p:cNvPr>
          <p:cNvPicPr>
            <a:picLocks noGrp="1" noChangeAspect="1"/>
          </p:cNvPicPr>
          <p:nvPr>
            <p:ph sz="quarter" idx="16"/>
          </p:nvPr>
        </p:nvPicPr>
        <p:blipFill>
          <a:blip r:embed="rId2"/>
          <a:stretch>
            <a:fillRect/>
          </a:stretch>
        </p:blipFill>
        <p:spPr>
          <a:xfrm>
            <a:off x="0" y="1617878"/>
            <a:ext cx="6037067" cy="3622241"/>
          </a:xfr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2D230CC8-37D2-DC50-9310-12D2BA6DA28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5996" y="1617878"/>
            <a:ext cx="6037068" cy="36222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22743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9F80BC7-A0D2-CD8A-FCAD-3168B63F55D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C70C43-26F3-DBC8-2642-72F4DC44AB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3.0 cm Beam w/ Extended Model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CE35BAE-90C4-D255-8FA6-29C11A2A7AC6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>
            <a:normAutofit/>
          </a:bodyPr>
          <a:lstStyle/>
          <a:p>
            <a:r>
              <a:rPr lang="en-US" dirty="0"/>
              <a:t>Phase Space Coords and Correlations @ + 2.0m from S1 End Station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F0D68F2D-F50F-010B-F25E-F5687C166983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2882ACC8-6F72-BE49-AC1C-A3BAFF706248}" type="datetime1">
              <a:rPr lang="en-US" smtClean="0"/>
              <a:t>6/10/25</a:t>
            </a:fld>
            <a:endParaRPr lang="en-US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E250EF8A-53F9-49C6-3CA1-B2C4EE1014A0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A6705782-4A63-F44F-90E5-EE22377B008E}" type="slidenum">
              <a:rPr lang="en-US" smtClean="0"/>
              <a:pPr/>
              <a:t>8</a:t>
            </a:fld>
            <a:endParaRPr lang="en-US"/>
          </a:p>
        </p:txBody>
      </p:sp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FFDCEE0E-6631-F985-7B0C-270025E5B721}"/>
              </a:ext>
            </a:extLst>
          </p:cNvPr>
          <p:cNvPicPr>
            <a:picLocks noGrp="1" noChangeAspect="1"/>
          </p:cNvPicPr>
          <p:nvPr>
            <p:ph sz="quarter" idx="16"/>
          </p:nvPr>
        </p:nvPicPr>
        <p:blipFill>
          <a:blip r:embed="rId2"/>
          <a:stretch>
            <a:fillRect/>
          </a:stretch>
        </p:blipFill>
        <p:spPr>
          <a:xfrm>
            <a:off x="-3" y="1617878"/>
            <a:ext cx="6096004" cy="3657603"/>
          </a:xfr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BB114C5F-C44C-C329-918A-797A6E248B9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16477" y="1617878"/>
            <a:ext cx="6096005" cy="36576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224229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14129846"/>
      </p:ext>
    </p:extLst>
  </p:cSld>
  <p:clrMapOvr>
    <a:masterClrMapping/>
  </p:clrMapOvr>
</p:sld>
</file>

<file path=ppt/theme/theme1.xml><?xml version="1.0" encoding="utf-8"?>
<a:theme xmlns:a="http://schemas.openxmlformats.org/drawingml/2006/main" name="Custom Design">
  <a:themeElements>
    <a:clrScheme name="Custom 1">
      <a:dk1>
        <a:srgbClr val="000000"/>
      </a:dk1>
      <a:lt1>
        <a:srgbClr val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1817</TotalTime>
  <Words>141</Words>
  <Application>Microsoft Macintosh PowerPoint</Application>
  <PresentationFormat>Widescreen</PresentationFormat>
  <Paragraphs>31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5" baseType="lpstr">
      <vt:lpstr>Aptos</vt:lpstr>
      <vt:lpstr>Aptos Display</vt:lpstr>
      <vt:lpstr>Arial</vt:lpstr>
      <vt:lpstr>Univers Condensed</vt:lpstr>
      <vt:lpstr>Univers Light</vt:lpstr>
      <vt:lpstr>Custom Design</vt:lpstr>
      <vt:lpstr>LhARA Stage 1 Space Charge Beams</vt:lpstr>
      <vt:lpstr>3.0 cm Beam</vt:lpstr>
      <vt:lpstr>3.0 cm Beam</vt:lpstr>
      <vt:lpstr>2.5 cm Beam</vt:lpstr>
      <vt:lpstr>2.5 cm Beam</vt:lpstr>
      <vt:lpstr>2.0 cm Beam</vt:lpstr>
      <vt:lpstr>2.0 cm Beam</vt:lpstr>
      <vt:lpstr>3.0 cm Beam w/ Extended Model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Matt Pereira</dc:creator>
  <cp:lastModifiedBy>Pereira, Matthew (2023)</cp:lastModifiedBy>
  <cp:revision>7</cp:revision>
  <dcterms:created xsi:type="dcterms:W3CDTF">2024-10-17T09:31:09Z</dcterms:created>
  <dcterms:modified xsi:type="dcterms:W3CDTF">2025-06-10T14:43:47Z</dcterms:modified>
</cp:coreProperties>
</file>