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581" r:id="rId3"/>
    <p:sldId id="455" r:id="rId4"/>
    <p:sldId id="578" r:id="rId5"/>
    <p:sldId id="558" r:id="rId6"/>
    <p:sldId id="568" r:id="rId7"/>
    <p:sldId id="569" r:id="rId8"/>
    <p:sldId id="570" r:id="rId9"/>
    <p:sldId id="567" r:id="rId10"/>
    <p:sldId id="560" r:id="rId11"/>
    <p:sldId id="572" r:id="rId12"/>
    <p:sldId id="571" r:id="rId13"/>
    <p:sldId id="573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DF0"/>
    <a:srgbClr val="EBEEEE"/>
    <a:srgbClr val="002548"/>
    <a:srgbClr val="003E74"/>
    <a:srgbClr val="D4EFFC"/>
    <a:srgbClr val="9D9D9D"/>
    <a:srgbClr val="0085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130"/>
    <p:restoredTop sz="93000"/>
  </p:normalViewPr>
  <p:slideViewPr>
    <p:cSldViewPr snapToGrid="0" snapToObjects="1">
      <p:cViewPr varScale="1">
        <p:scale>
          <a:sx n="113" d="100"/>
          <a:sy n="113" d="100"/>
        </p:scale>
        <p:origin x="616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93" d="100"/>
          <a:sy n="93" d="100"/>
        </p:scale>
        <p:origin x="3904" y="20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b="1" dirty="0">
                <a:solidFill>
                  <a:srgbClr val="003E74"/>
                </a:solidFill>
              </a:rPr>
              <a:t>Name of presentation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C9844C-7184-134E-A493-938FBAA8C888}" type="datetime3">
              <a:rPr lang="en-GB" smtClean="0">
                <a:solidFill>
                  <a:srgbClr val="003E74"/>
                </a:solidFill>
              </a:rPr>
              <a:t>24 June, 2025</a:t>
            </a:fld>
            <a:endParaRPr lang="en-US" dirty="0">
              <a:solidFill>
                <a:srgbClr val="003E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6949037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1">
                <a:solidFill>
                  <a:srgbClr val="003E74"/>
                </a:solidFill>
              </a:defRPr>
            </a:lvl1pPr>
          </a:lstStyle>
          <a:p>
            <a:r>
              <a:rPr lang="en-US" dirty="0"/>
              <a:t>Name of presentation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rgbClr val="003E74"/>
                </a:solidFill>
              </a:defRPr>
            </a:lvl1pPr>
          </a:lstStyle>
          <a:p>
            <a:fld id="{7081531F-7BE5-A548-B71F-6DE4C5DB5669}" type="datetime3">
              <a:rPr lang="en-GB" smtClean="0"/>
              <a:t>24 June, 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265648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67B1A3-DE9A-514B-F639-A856F2A4C6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15A7570-2B1D-AE10-9DE7-C85EBA873FE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6A6280F-8F2E-7093-F7A5-B349B465AB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8318FC27-D813-D4AD-AFE2-4D10BFC887DE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21513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4DA1DF-D7E6-77D1-789A-E1BEA31B3E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6E40E72-0463-6013-5D9F-62343131625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F8575A5-BAAD-2F55-9F81-52AE4118C9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C1764E7B-F381-3032-EF39-217A69BC7357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98224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B14F1F-87D1-9A58-67F4-1458D0DD29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55A2352-C42B-B8FF-3106-A079EB679E6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D79692A-EF84-F45F-4741-A5231AFD87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946A8BC8-4C30-669F-C866-F25A1E23481C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07454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E97115-EB2C-19BD-DDC1-40526C6D3A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7845390-67D4-4C49-A71A-4CEE7B718F0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ADD5B21-3CBD-D734-1480-BE38F13E9F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BF98EEB2-D717-D728-F565-E9FC556B7804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45141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46536D-5824-E87D-28F2-F76EACC669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50C4DBB-72AC-3329-7A09-7DF06A2D06C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F0429CC-4187-80B9-9FFE-3DDE229577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A7D7ECFC-5DC1-BD2C-0517-6D791A15542F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79404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ECBE53-5937-8EEB-4ABC-2012B5816C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DF1AA7B-9170-5E30-70FE-3FE6C0B4EB1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13736E2-9D4A-84E9-C187-558A85002C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E078F701-3242-5374-EB5F-3E85491C3C37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4074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(two colum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>
            <a:spLocks noGrp="1"/>
          </p:cNvSpPr>
          <p:nvPr>
            <p:ph idx="11"/>
          </p:nvPr>
        </p:nvSpPr>
        <p:spPr>
          <a:xfrm>
            <a:off x="457199" y="2346581"/>
            <a:ext cx="3950877" cy="3644104"/>
          </a:xfrm>
          <a:prstGeom prst="rect">
            <a:avLst/>
          </a:prstGeom>
        </p:spPr>
        <p:txBody>
          <a:bodyPr/>
          <a:lstStyle>
            <a:lvl1pPr>
              <a:buClr>
                <a:srgbClr val="002548"/>
              </a:buClr>
              <a:defRPr/>
            </a:lvl1pPr>
            <a:lvl2pPr>
              <a:buClr>
                <a:srgbClr val="002548"/>
              </a:buClr>
              <a:defRPr/>
            </a:lvl2pPr>
            <a:lvl3pPr>
              <a:buClr>
                <a:srgbClr val="002548"/>
              </a:buClr>
              <a:defRPr/>
            </a:lvl3pPr>
            <a:lvl4pPr>
              <a:buClr>
                <a:srgbClr val="002548"/>
              </a:buClr>
              <a:defRPr/>
            </a:lvl4pPr>
            <a:lvl5pPr>
              <a:buClr>
                <a:srgbClr val="002548"/>
              </a:buClr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340638" y="469900"/>
            <a:ext cx="2346162" cy="312291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1">
                <a:solidFill>
                  <a:srgbClr val="003E74"/>
                </a:solidFill>
              </a:defRPr>
            </a:lvl1pPr>
            <a:lvl2pPr marL="457200" indent="0">
              <a:buNone/>
              <a:defRPr sz="1200">
                <a:solidFill>
                  <a:srgbClr val="003E74"/>
                </a:solidFill>
              </a:defRPr>
            </a:lvl2pPr>
            <a:lvl3pPr marL="914400" indent="0">
              <a:buNone/>
              <a:defRPr sz="1200">
                <a:solidFill>
                  <a:srgbClr val="003E74"/>
                </a:solidFill>
              </a:defRPr>
            </a:lvl3pPr>
            <a:lvl4pPr marL="1371600" indent="0">
              <a:buNone/>
              <a:defRPr sz="1200">
                <a:solidFill>
                  <a:srgbClr val="003E74"/>
                </a:solidFill>
              </a:defRPr>
            </a:lvl4pPr>
            <a:lvl5pPr marL="1828800" indent="0">
              <a:buNone/>
              <a:defRPr sz="12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 dirty="0"/>
              <a:t>Click to edit presentation title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2"/>
          </p:nvPr>
        </p:nvSpPr>
        <p:spPr>
          <a:xfrm>
            <a:off x="4735923" y="2346581"/>
            <a:ext cx="3950878" cy="3644104"/>
          </a:xfrm>
          <a:prstGeom prst="rect">
            <a:avLst/>
          </a:prstGeom>
        </p:spPr>
        <p:txBody>
          <a:bodyPr/>
          <a:lstStyle>
            <a:lvl1pPr>
              <a:buClr>
                <a:srgbClr val="002548"/>
              </a:buClr>
              <a:defRPr/>
            </a:lvl1pPr>
            <a:lvl2pPr>
              <a:buClr>
                <a:srgbClr val="002548"/>
              </a:buClr>
              <a:defRPr/>
            </a:lvl2pPr>
            <a:lvl3pPr>
              <a:buClr>
                <a:srgbClr val="002548"/>
              </a:buClr>
              <a:defRPr/>
            </a:lvl3pPr>
            <a:lvl4pPr>
              <a:buClr>
                <a:srgbClr val="002548"/>
              </a:buClr>
              <a:defRPr/>
            </a:lvl4pPr>
            <a:lvl5pPr>
              <a:buClr>
                <a:srgbClr val="002548"/>
              </a:buClr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7095256" y="791391"/>
            <a:ext cx="1591545" cy="25717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/>
              <a:t>Click to add the date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A343448-F0B7-77DE-88B4-542FF890550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27529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7E9203-70F7-C461-632A-3F45CB8A64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CC7D0E0-96AA-C2BE-374F-C989F5396D6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5886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76792A-ED70-0429-9509-0EBEEB97A4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58A2E16-1CBF-7B3E-2840-560AD931862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29983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84B29A-410E-4FCC-D254-9310CC4861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D49BEED-658C-50D9-9356-C1A64DB4C4A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01477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F2307-F60B-319A-6266-8FB476707D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807C95A-E26A-23D5-06F1-1B9FB782CE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A9267-3A9E-CC40-9C72-79628C459520}" type="datetimeFigureOut">
              <a:rPr lang="en-US" smtClean="0"/>
              <a:t>6/24/25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6786A20-5017-B366-03CE-DE1169F4D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BFB56D8-5F89-C3E3-51EA-4AA2FD34D5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A259F-B4AF-2A4C-AFE3-FE98551382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4182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8223BB-8E60-B924-F186-3CECA2EEBE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9EBE621-0C23-90B8-852A-417212BA2C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A9267-3A9E-CC40-9C72-79628C459520}" type="datetimeFigureOut">
              <a:rPr lang="en-US" smtClean="0"/>
              <a:t>6/24/25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EFA4A69-AE3F-54E3-3005-52F3992E33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6F1F3B-879E-6231-D77F-D4EBEC7420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A259F-B4AF-2A4C-AFE3-FE98551382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3424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94E784-1D7D-44D0-DEB0-A938D952F9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786AFC6-041B-F9B1-9A26-040BB59381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A9267-3A9E-CC40-9C72-79628C459520}" type="datetimeFigureOut">
              <a:rPr lang="en-US" smtClean="0"/>
              <a:t>6/24/25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45F77D-1546-7B19-39CC-7E77E857C2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0090C3-FAD9-55AE-0F6A-AE8875C19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A259F-B4AF-2A4C-AFE3-FE98551382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790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(no image)">
    <p:bg>
      <p:bgPr>
        <a:solidFill>
          <a:srgbClr val="FFFD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942832"/>
            <a:ext cx="6400800" cy="604513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800">
                <a:solidFill>
                  <a:srgbClr val="000000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7" name="Text Placeholder 3"/>
          <p:cNvSpPr txBox="1">
            <a:spLocks/>
          </p:cNvSpPr>
          <p:nvPr userDrawn="1"/>
        </p:nvSpPr>
        <p:spPr>
          <a:xfrm>
            <a:off x="6340639" y="800593"/>
            <a:ext cx="2346162" cy="257244"/>
          </a:xfrm>
          <a:prstGeom prst="rect">
            <a:avLst/>
          </a:prstGeom>
        </p:spPr>
        <p:txBody>
          <a:bodyPr lIns="0" tIns="0" rIns="0" bIns="0"/>
          <a:lstStyle>
            <a:lvl1pPr marL="0" indent="0" algn="r" defTabSz="457200" rtl="0" eaLnBrk="1" latinLnBrk="0" hangingPunct="1">
              <a:spcBef>
                <a:spcPct val="20000"/>
              </a:spcBef>
              <a:buClr>
                <a:srgbClr val="003E74"/>
              </a:buClr>
              <a:buFont typeface="Arial"/>
              <a:buNone/>
              <a:defRPr sz="1200" b="0" kern="1200" baseline="0">
                <a:solidFill>
                  <a:srgbClr val="003E74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003E74"/>
              </a:buClr>
              <a:buFont typeface="Arial"/>
              <a:buChar char="–"/>
              <a:defRPr sz="1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003E74"/>
              </a:buClr>
              <a:buFont typeface="Arial"/>
              <a:buChar char="•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003E74"/>
              </a:buClr>
              <a:buFont typeface="Arial"/>
              <a:buChar char="–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003E74"/>
              </a:buClr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" y="5273580"/>
            <a:ext cx="6400800" cy="339811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 baseline="0">
                <a:solidFill>
                  <a:srgbClr val="002548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GB" dirty="0"/>
              <a:t>Click to edit author name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7095256" y="791391"/>
            <a:ext cx="1591545" cy="25717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/>
              <a:t>Click to add the 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57112-07EF-D696-EFC2-A3C5BE14BF5B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16411789-765B-9A45-83FF-6F3004B6E2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0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(with im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245089"/>
            <a:ext cx="3601176" cy="797761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800">
                <a:solidFill>
                  <a:srgbClr val="000000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4" name="Title 12"/>
          <p:cNvSpPr>
            <a:spLocks noGrp="1"/>
          </p:cNvSpPr>
          <p:nvPr>
            <p:ph type="title"/>
          </p:nvPr>
        </p:nvSpPr>
        <p:spPr>
          <a:xfrm>
            <a:off x="457200" y="1545982"/>
            <a:ext cx="3601176" cy="2153335"/>
          </a:xfrm>
        </p:spPr>
        <p:txBody>
          <a:bodyPr/>
          <a:lstStyle>
            <a:lvl1pPr>
              <a:defRPr sz="5000" b="0">
                <a:solidFill>
                  <a:srgbClr val="003E74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" y="5522041"/>
            <a:ext cx="3601176" cy="339811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 baseline="0">
                <a:solidFill>
                  <a:srgbClr val="002548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GB" dirty="0"/>
              <a:t>Click to edit author name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4756151" y="1546225"/>
            <a:ext cx="3930650" cy="4316413"/>
          </a:xfrm>
          <a:prstGeom prst="rect">
            <a:avLst/>
          </a:prstGeom>
        </p:spPr>
        <p:txBody>
          <a:bodyPr/>
          <a:lstStyle>
            <a:lvl1pPr>
              <a:buClr>
                <a:srgbClr val="002548"/>
              </a:buClr>
              <a:defRPr/>
            </a:lvl1pPr>
          </a:lstStyle>
          <a:p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7095256" y="791391"/>
            <a:ext cx="1591545" cy="25717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/>
              <a:t>Click to add the date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239A74F-8FD2-F819-11B1-5B4D935D626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20300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(one colum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6581"/>
            <a:ext cx="8229600" cy="3644104"/>
          </a:xfrm>
          <a:prstGeom prst="rect">
            <a:avLst/>
          </a:prstGeom>
        </p:spPr>
        <p:txBody>
          <a:bodyPr/>
          <a:lstStyle>
            <a:lvl1pPr>
              <a:buClr>
                <a:srgbClr val="002548"/>
              </a:buClr>
              <a:defRPr/>
            </a:lvl1pPr>
            <a:lvl2pPr>
              <a:buClr>
                <a:srgbClr val="002548"/>
              </a:buClr>
              <a:defRPr/>
            </a:lvl2pPr>
            <a:lvl3pPr>
              <a:buClr>
                <a:srgbClr val="002548"/>
              </a:buClr>
              <a:defRPr sz="1200"/>
            </a:lvl3pPr>
            <a:lvl4pPr>
              <a:buClr>
                <a:srgbClr val="002548"/>
              </a:buClr>
              <a:defRPr sz="1200"/>
            </a:lvl4pPr>
            <a:lvl5pPr>
              <a:buClr>
                <a:srgbClr val="002548"/>
              </a:buClr>
              <a:defRPr sz="1200">
                <a:latin typeface="+mn-lt"/>
              </a:defRPr>
            </a:lvl5pPr>
            <a:lvl6pPr marL="2286000" indent="0">
              <a:buNone/>
              <a:defRPr sz="1400" baseline="0">
                <a:latin typeface="+mn-lt"/>
              </a:defRPr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340638" y="469900"/>
            <a:ext cx="2346162" cy="312291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1">
                <a:solidFill>
                  <a:srgbClr val="003E74"/>
                </a:solidFill>
              </a:defRPr>
            </a:lvl1pPr>
            <a:lvl2pPr marL="457200" indent="0">
              <a:buNone/>
              <a:defRPr sz="1200">
                <a:solidFill>
                  <a:srgbClr val="003E74"/>
                </a:solidFill>
              </a:defRPr>
            </a:lvl2pPr>
            <a:lvl3pPr marL="914400" indent="0">
              <a:buNone/>
              <a:defRPr sz="1200">
                <a:solidFill>
                  <a:srgbClr val="003E74"/>
                </a:solidFill>
              </a:defRPr>
            </a:lvl3pPr>
            <a:lvl4pPr marL="1371600" indent="0">
              <a:buNone/>
              <a:defRPr sz="1200">
                <a:solidFill>
                  <a:srgbClr val="003E74"/>
                </a:solidFill>
              </a:defRPr>
            </a:lvl4pPr>
            <a:lvl5pPr marL="1828800" indent="0">
              <a:buNone/>
              <a:defRPr sz="12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 dirty="0"/>
              <a:t>Click to edit presentation title</a:t>
            </a:r>
            <a:endParaRPr lang="en-US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095256" y="791391"/>
            <a:ext cx="1591545" cy="25717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/>
              <a:t>Click to add the date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F458D9-4E39-4A8F-EB95-3E12D087D571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92599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(with quo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1"/>
          </p:nvPr>
        </p:nvSpPr>
        <p:spPr>
          <a:xfrm>
            <a:off x="457199" y="2346581"/>
            <a:ext cx="3950877" cy="3644104"/>
          </a:xfrm>
          <a:prstGeom prst="rect">
            <a:avLst/>
          </a:prstGeom>
        </p:spPr>
        <p:txBody>
          <a:bodyPr/>
          <a:lstStyle>
            <a:lvl1pPr>
              <a:buClr>
                <a:srgbClr val="002548"/>
              </a:buClr>
              <a:defRPr/>
            </a:lvl1pPr>
            <a:lvl2pPr>
              <a:buClr>
                <a:srgbClr val="0085CA"/>
              </a:buClr>
              <a:defRPr/>
            </a:lvl2pPr>
            <a:lvl3pPr>
              <a:buClr>
                <a:srgbClr val="0085CA"/>
              </a:buClr>
              <a:defRPr/>
            </a:lvl3pPr>
            <a:lvl4pPr>
              <a:buClr>
                <a:srgbClr val="0085CA"/>
              </a:buClr>
              <a:defRPr/>
            </a:lvl4pPr>
            <a:lvl5pPr>
              <a:buClr>
                <a:srgbClr val="0085CA"/>
              </a:buClr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487908"/>
            <a:ext cx="8229600" cy="507556"/>
          </a:xfrm>
        </p:spPr>
        <p:txBody>
          <a:bodyPr/>
          <a:lstStyle>
            <a:lvl1pPr>
              <a:defRPr sz="28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340638" y="469900"/>
            <a:ext cx="2346162" cy="312291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1">
                <a:solidFill>
                  <a:srgbClr val="003E74"/>
                </a:solidFill>
              </a:defRPr>
            </a:lvl1pPr>
            <a:lvl2pPr marL="457200" indent="0">
              <a:buNone/>
              <a:defRPr sz="1200">
                <a:solidFill>
                  <a:srgbClr val="003E74"/>
                </a:solidFill>
              </a:defRPr>
            </a:lvl2pPr>
            <a:lvl3pPr marL="914400" indent="0">
              <a:buNone/>
              <a:defRPr sz="1200">
                <a:solidFill>
                  <a:srgbClr val="003E74"/>
                </a:solidFill>
              </a:defRPr>
            </a:lvl3pPr>
            <a:lvl4pPr marL="1371600" indent="0">
              <a:buNone/>
              <a:defRPr sz="1200">
                <a:solidFill>
                  <a:srgbClr val="003E74"/>
                </a:solidFill>
              </a:defRPr>
            </a:lvl4pPr>
            <a:lvl5pPr marL="1828800" indent="0">
              <a:buNone/>
              <a:defRPr sz="12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 dirty="0"/>
              <a:t>Click to edit presentation title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2" hasCustomPrompt="1"/>
          </p:nvPr>
        </p:nvSpPr>
        <p:spPr>
          <a:xfrm>
            <a:off x="4735923" y="2346581"/>
            <a:ext cx="3950878" cy="2797494"/>
          </a:xfrm>
          <a:prstGeom prst="rect">
            <a:avLst/>
          </a:prstGeom>
        </p:spPr>
        <p:txBody>
          <a:bodyPr/>
          <a:lstStyle>
            <a:lvl1pPr marL="0" indent="0">
              <a:buClr>
                <a:srgbClr val="0085CA"/>
              </a:buClr>
              <a:buNone/>
              <a:defRPr sz="2800" b="0" i="1" baseline="0">
                <a:solidFill>
                  <a:srgbClr val="003E74"/>
                </a:solidFill>
              </a:defRPr>
            </a:lvl1pPr>
            <a:lvl2pPr>
              <a:buClr>
                <a:srgbClr val="0085CA"/>
              </a:buClr>
              <a:defRPr/>
            </a:lvl2pPr>
            <a:lvl3pPr>
              <a:buClr>
                <a:srgbClr val="0085CA"/>
              </a:buClr>
              <a:defRPr/>
            </a:lvl3pPr>
            <a:lvl4pPr>
              <a:buClr>
                <a:srgbClr val="0085CA"/>
              </a:buClr>
              <a:defRPr/>
            </a:lvl4pPr>
            <a:lvl5pPr>
              <a:buClr>
                <a:srgbClr val="0085CA"/>
              </a:buClr>
              <a:defRPr/>
            </a:lvl5pPr>
          </a:lstStyle>
          <a:p>
            <a:pPr lvl="0"/>
            <a:r>
              <a:rPr lang="en-GB" dirty="0"/>
              <a:t>“Click to add a quote”</a:t>
            </a:r>
            <a:endParaRPr lang="en-US" dirty="0"/>
          </a:p>
        </p:txBody>
      </p:sp>
      <p:sp>
        <p:nvSpPr>
          <p:cNvPr id="8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735513" y="5346526"/>
            <a:ext cx="3951287" cy="644160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85CA"/>
              </a:buClr>
              <a:buSzTx/>
              <a:buFont typeface="Arial"/>
              <a:buNone/>
              <a:tabLst/>
              <a:defRPr sz="1200" baseline="0">
                <a:solidFill>
                  <a:srgbClr val="002548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85CA"/>
              </a:buClr>
              <a:buSzTx/>
              <a:buFont typeface="Arial"/>
              <a:buNone/>
              <a:tabLst/>
              <a:defRPr/>
            </a:pPr>
            <a:r>
              <a:rPr lang="en-GB" dirty="0"/>
              <a:t>Click to add quote attribution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7095256" y="791391"/>
            <a:ext cx="1591545" cy="25717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/>
              <a:t>Click to add the date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D00A041-81AC-5F7E-9F3A-D1E65886CFA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8024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(two columns with im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1"/>
          </p:nvPr>
        </p:nvSpPr>
        <p:spPr>
          <a:xfrm>
            <a:off x="457199" y="2346581"/>
            <a:ext cx="3950877" cy="3644104"/>
          </a:xfrm>
          <a:prstGeom prst="rect">
            <a:avLst/>
          </a:prstGeom>
        </p:spPr>
        <p:txBody>
          <a:bodyPr/>
          <a:lstStyle>
            <a:lvl1pPr>
              <a:buClr>
                <a:srgbClr val="002548"/>
              </a:buClr>
              <a:defRPr/>
            </a:lvl1pPr>
            <a:lvl2pPr>
              <a:buClr>
                <a:srgbClr val="002548"/>
              </a:buClr>
              <a:defRPr/>
            </a:lvl2pPr>
            <a:lvl3pPr>
              <a:buClr>
                <a:srgbClr val="002548"/>
              </a:buClr>
              <a:defRPr/>
            </a:lvl3pPr>
            <a:lvl4pPr>
              <a:buClr>
                <a:srgbClr val="002548"/>
              </a:buClr>
              <a:defRPr/>
            </a:lvl4pPr>
            <a:lvl5pPr>
              <a:buClr>
                <a:srgbClr val="002548"/>
              </a:buClr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487908"/>
            <a:ext cx="8229600" cy="507556"/>
          </a:xfrm>
        </p:spPr>
        <p:txBody>
          <a:bodyPr/>
          <a:lstStyle>
            <a:lvl1pPr>
              <a:defRPr sz="28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340638" y="469900"/>
            <a:ext cx="2346162" cy="312291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1">
                <a:solidFill>
                  <a:srgbClr val="003E74"/>
                </a:solidFill>
              </a:defRPr>
            </a:lvl1pPr>
            <a:lvl2pPr marL="457200" indent="0">
              <a:buNone/>
              <a:defRPr sz="1200">
                <a:solidFill>
                  <a:srgbClr val="003E74"/>
                </a:solidFill>
              </a:defRPr>
            </a:lvl2pPr>
            <a:lvl3pPr marL="914400" indent="0">
              <a:buNone/>
              <a:defRPr sz="1200">
                <a:solidFill>
                  <a:srgbClr val="003E74"/>
                </a:solidFill>
              </a:defRPr>
            </a:lvl3pPr>
            <a:lvl4pPr marL="1371600" indent="0">
              <a:buNone/>
              <a:defRPr sz="1200">
                <a:solidFill>
                  <a:srgbClr val="003E74"/>
                </a:solidFill>
              </a:defRPr>
            </a:lvl4pPr>
            <a:lvl5pPr marL="1828800" indent="0">
              <a:buNone/>
              <a:defRPr sz="12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 dirty="0"/>
              <a:t>Click to edit presentation title</a:t>
            </a:r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4735513" y="2346581"/>
            <a:ext cx="3951287" cy="2788292"/>
          </a:xfrm>
          <a:prstGeom prst="rect">
            <a:avLst/>
          </a:prstGeom>
        </p:spPr>
        <p:txBody>
          <a:bodyPr/>
          <a:lstStyle>
            <a:lvl1pPr>
              <a:buClr>
                <a:srgbClr val="002548"/>
              </a:buClr>
              <a:defRPr/>
            </a:lvl1pPr>
          </a:lstStyle>
          <a:p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735513" y="5420143"/>
            <a:ext cx="3951287" cy="5705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rgbClr val="002548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add caption</a:t>
            </a:r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095256" y="791391"/>
            <a:ext cx="1591545" cy="25717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/>
              <a:t>Click to add the date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9F0E0F1-4346-1B88-A210-8C8C5AC198C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7259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image/media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340638" y="469900"/>
            <a:ext cx="2346162" cy="312291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1">
                <a:solidFill>
                  <a:srgbClr val="003E74"/>
                </a:solidFill>
              </a:defRPr>
            </a:lvl1pPr>
            <a:lvl2pPr marL="457200" indent="0">
              <a:buNone/>
              <a:defRPr sz="1200">
                <a:solidFill>
                  <a:srgbClr val="003E74"/>
                </a:solidFill>
              </a:defRPr>
            </a:lvl2pPr>
            <a:lvl3pPr marL="914400" indent="0">
              <a:buNone/>
              <a:defRPr sz="1200">
                <a:solidFill>
                  <a:srgbClr val="003E74"/>
                </a:solidFill>
              </a:defRPr>
            </a:lvl3pPr>
            <a:lvl4pPr marL="1371600" indent="0">
              <a:buNone/>
              <a:defRPr sz="1200">
                <a:solidFill>
                  <a:srgbClr val="003E74"/>
                </a:solidFill>
              </a:defRPr>
            </a:lvl4pPr>
            <a:lvl5pPr marL="1828800" indent="0">
              <a:buNone/>
              <a:defRPr sz="12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 dirty="0"/>
              <a:t>Click to edit presentation title</a:t>
            </a:r>
            <a:endParaRPr lang="en-US" dirty="0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457199" y="1487908"/>
            <a:ext cx="8229601" cy="3646965"/>
          </a:xfrm>
          <a:prstGeom prst="rect">
            <a:avLst/>
          </a:prstGeom>
        </p:spPr>
        <p:txBody>
          <a:bodyPr/>
          <a:lstStyle>
            <a:lvl1pPr>
              <a:buClr>
                <a:srgbClr val="002548"/>
              </a:buClr>
              <a:defRPr/>
            </a:lvl1pPr>
          </a:lstStyle>
          <a:p>
            <a:endParaRPr lang="en-US" dirty="0"/>
          </a:p>
        </p:txBody>
      </p:sp>
      <p:sp>
        <p:nvSpPr>
          <p:cNvPr id="8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57199" y="5420143"/>
            <a:ext cx="3951287" cy="5705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rgbClr val="002548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add caption</a:t>
            </a:r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095256" y="791391"/>
            <a:ext cx="1591545" cy="25717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/>
              <a:t>Click to add the date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FB7088A-31FD-BEB3-ED0C-D2B3F4F0D37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95570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images/media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340638" y="469900"/>
            <a:ext cx="2346162" cy="312291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1">
                <a:solidFill>
                  <a:srgbClr val="003E74"/>
                </a:solidFill>
              </a:defRPr>
            </a:lvl1pPr>
            <a:lvl2pPr marL="457200" indent="0">
              <a:buNone/>
              <a:defRPr sz="1200">
                <a:solidFill>
                  <a:srgbClr val="003E74"/>
                </a:solidFill>
              </a:defRPr>
            </a:lvl2pPr>
            <a:lvl3pPr marL="914400" indent="0">
              <a:buNone/>
              <a:defRPr sz="1200">
                <a:solidFill>
                  <a:srgbClr val="003E74"/>
                </a:solidFill>
              </a:defRPr>
            </a:lvl3pPr>
            <a:lvl4pPr marL="1371600" indent="0">
              <a:buNone/>
              <a:defRPr sz="1200">
                <a:solidFill>
                  <a:srgbClr val="003E74"/>
                </a:solidFill>
              </a:defRPr>
            </a:lvl4pPr>
            <a:lvl5pPr marL="1828800" indent="0">
              <a:buNone/>
              <a:defRPr sz="12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 dirty="0"/>
              <a:t>Click to edit presentation title</a:t>
            </a:r>
            <a:endParaRPr lang="en-US" dirty="0"/>
          </a:p>
        </p:txBody>
      </p:sp>
      <p:sp>
        <p:nvSpPr>
          <p:cNvPr id="5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457199" y="1487908"/>
            <a:ext cx="3951287" cy="3646965"/>
          </a:xfrm>
          <a:prstGeom prst="rect">
            <a:avLst/>
          </a:prstGeom>
        </p:spPr>
        <p:txBody>
          <a:bodyPr/>
          <a:lstStyle>
            <a:lvl1pPr>
              <a:buClr>
                <a:srgbClr val="002548"/>
              </a:buClr>
              <a:defRPr/>
            </a:lvl1pPr>
          </a:lstStyle>
          <a:p>
            <a:endParaRPr lang="en-US" dirty="0"/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57199" y="5420143"/>
            <a:ext cx="3951287" cy="5705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rgbClr val="002548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add caption</a:t>
            </a:r>
            <a:endParaRPr lang="en-US" dirty="0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4735513" y="1487908"/>
            <a:ext cx="3951287" cy="2395455"/>
          </a:xfrm>
          <a:prstGeom prst="rect">
            <a:avLst/>
          </a:prstGeom>
        </p:spPr>
        <p:txBody>
          <a:bodyPr/>
          <a:lstStyle>
            <a:lvl1pPr>
              <a:buClr>
                <a:srgbClr val="002548"/>
              </a:buClr>
              <a:defRPr/>
            </a:lvl1pPr>
          </a:lstStyle>
          <a:p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6"/>
          </p:nvPr>
        </p:nvSpPr>
        <p:spPr>
          <a:xfrm>
            <a:off x="4735513" y="4214645"/>
            <a:ext cx="3951287" cy="1776040"/>
          </a:xfrm>
          <a:prstGeom prst="rect">
            <a:avLst/>
          </a:prstGeom>
        </p:spPr>
        <p:txBody>
          <a:bodyPr/>
          <a:lstStyle>
            <a:lvl1pPr>
              <a:buClr>
                <a:srgbClr val="002548"/>
              </a:buClr>
              <a:defRPr/>
            </a:lvl1pPr>
          </a:lstStyle>
          <a:p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095256" y="791391"/>
            <a:ext cx="1591545" cy="25717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/>
              <a:t>Click to add the date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93AD4DC-2EB3-86D3-D93C-BEF0DB28BE2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0341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rgbClr val="FFFD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340638" y="469900"/>
            <a:ext cx="2346162" cy="312291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1">
                <a:solidFill>
                  <a:srgbClr val="003E74"/>
                </a:solidFill>
              </a:defRPr>
            </a:lvl1pPr>
            <a:lvl2pPr marL="457200" indent="0">
              <a:buNone/>
              <a:defRPr sz="1200">
                <a:solidFill>
                  <a:srgbClr val="003E74"/>
                </a:solidFill>
              </a:defRPr>
            </a:lvl2pPr>
            <a:lvl3pPr marL="914400" indent="0">
              <a:buNone/>
              <a:defRPr sz="1200">
                <a:solidFill>
                  <a:srgbClr val="003E74"/>
                </a:solidFill>
              </a:defRPr>
            </a:lvl3pPr>
            <a:lvl4pPr marL="1371600" indent="0">
              <a:buNone/>
              <a:defRPr sz="1200">
                <a:solidFill>
                  <a:srgbClr val="003E74"/>
                </a:solidFill>
              </a:defRPr>
            </a:lvl4pPr>
            <a:lvl5pPr marL="1828800" indent="0">
              <a:buNone/>
              <a:defRPr sz="12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 dirty="0"/>
              <a:t>Click to edit presentation title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095256" y="791391"/>
            <a:ext cx="1591545" cy="25717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/>
              <a:t>Click to add the date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61C6AE2-2605-47ED-87AE-4AE4398D46B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725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D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llege_Powerpoint_Background.png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3117" y="-386890"/>
            <a:ext cx="9517117" cy="7137837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713451"/>
            <a:ext cx="8229600" cy="507556"/>
          </a:xfrm>
          <a:prstGeom prst="rect">
            <a:avLst/>
          </a:prstGeom>
        </p:spPr>
        <p:txBody>
          <a:bodyPr vert="horz" lIns="0" tIns="45720" rIns="0" bIns="0" rtlCol="0" anchor="ctr">
            <a:no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7E6C704-8147-965C-FBAA-617A46D8A024}"/>
              </a:ext>
            </a:extLst>
          </p:cNvPr>
          <p:cNvPicPr>
            <a:picLocks noChangeAspect="1"/>
          </p:cNvPicPr>
          <p:nvPr userDrawn="1"/>
        </p:nvPicPr>
        <p:blipFill>
          <a:blip r:embed="rId18"/>
          <a:stretch>
            <a:fillRect/>
          </a:stretch>
        </p:blipFill>
        <p:spPr>
          <a:xfrm>
            <a:off x="2144298" y="19508"/>
            <a:ext cx="1979510" cy="506088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C8E8C7-ED1C-77D2-1CAA-F203CD7BB6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473367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89252C1-CD3B-FD91-1485-BD0ADAFCC3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51936" y="647494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0A259F-B4AF-2A4C-AFE3-FE985513828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F34CB6BD-DFB8-EB79-F373-6419B5DFE4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47336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6A9267-3A9E-CC40-9C72-79628C459520}" type="datetimeFigureOut">
              <a:rPr lang="en-US" smtClean="0"/>
              <a:t>6/24/25</a:t>
            </a:fld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D939296-CB0C-963D-F7CB-179C6D1B5C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301609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5372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49" r:id="rId2"/>
    <p:sldLayoutId id="2147483656" r:id="rId3"/>
    <p:sldLayoutId id="2147483650" r:id="rId4"/>
    <p:sldLayoutId id="2147483660" r:id="rId5"/>
    <p:sldLayoutId id="2147483657" r:id="rId6"/>
    <p:sldLayoutId id="2147483658" r:id="rId7"/>
    <p:sldLayoutId id="2147483659" r:id="rId8"/>
    <p:sldLayoutId id="2147483655" r:id="rId9"/>
    <p:sldLayoutId id="2147483661" r:id="rId10"/>
    <p:sldLayoutId id="2147483662" r:id="rId11"/>
    <p:sldLayoutId id="2147483663" r:id="rId12"/>
    <p:sldLayoutId id="2147483664" r:id="rId13"/>
    <p:sldLayoutId id="2147483665" r:id="rId14"/>
    <p:sldLayoutId id="2147483666" r:id="rId15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rgbClr val="003E74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002548"/>
        </a:buClr>
        <a:buFont typeface="Arial"/>
        <a:buChar char="•"/>
        <a:defRPr sz="18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002548"/>
        </a:buClr>
        <a:buFont typeface="Arial"/>
        <a:buChar char="–"/>
        <a:defRPr sz="18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002548"/>
        </a:buClr>
        <a:buFont typeface="Arial"/>
        <a:buChar char="•"/>
        <a:defRPr sz="12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002548"/>
        </a:buClr>
        <a:buFont typeface="Arial"/>
        <a:buChar char="–"/>
        <a:defRPr sz="12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002548"/>
        </a:buClr>
        <a:buFont typeface="Arial"/>
        <a:buChar char="»"/>
        <a:defRPr sz="12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Ta-Jen </a:t>
            </a:r>
            <a:r>
              <a:rPr lang="en-US" dirty="0" err="1"/>
              <a:t>Kuo</a:t>
            </a:r>
            <a:r>
              <a:rPr lang="en-US" dirty="0"/>
              <a:t>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457200" y="2096689"/>
            <a:ext cx="8229600" cy="1143000"/>
          </a:xfrm>
        </p:spPr>
        <p:txBody>
          <a:bodyPr/>
          <a:lstStyle/>
          <a:p>
            <a:pPr algn="ctr"/>
            <a:r>
              <a:rPr lang="en-US" dirty="0"/>
              <a:t>FFA Magnets 3D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57200" y="5273580"/>
            <a:ext cx="6400800" cy="972984"/>
          </a:xfrm>
        </p:spPr>
        <p:txBody>
          <a:bodyPr>
            <a:normAutofit/>
          </a:bodyPr>
          <a:lstStyle/>
          <a:p>
            <a:r>
              <a:rPr lang="en-US" dirty="0"/>
              <a:t>Supervisor: </a:t>
            </a:r>
            <a:r>
              <a:rPr lang="en-US" dirty="0" err="1"/>
              <a:t>Jaroslaw</a:t>
            </a:r>
            <a:r>
              <a:rPr lang="en-US" dirty="0"/>
              <a:t> Pasternak, Jean-Baptiste Lagrange</a:t>
            </a:r>
          </a:p>
          <a:p>
            <a:endParaRPr lang="en-US" dirty="0"/>
          </a:p>
          <a:p>
            <a:r>
              <a:rPr lang="en-US" dirty="0"/>
              <a:t>Imperial College London, STFC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en-US" sz="1600"/>
              <a:t>24/06/25</a:t>
            </a:r>
            <a:endParaRPr lang="en-US" sz="1600" dirty="0"/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9543293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93BA2E-926A-0593-50F4-ABC5798AE4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1">
            <a:extLst>
              <a:ext uri="{FF2B5EF4-FFF2-40B4-BE49-F238E27FC236}">
                <a16:creationId xmlns:a16="http://schemas.microsoft.com/office/drawing/2014/main" id="{4B1D1E1D-3E23-AD9C-D518-F37B787B92D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340638" y="469900"/>
            <a:ext cx="2346162" cy="31229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1" name="Text Placeholder 4">
            <a:extLst>
              <a:ext uri="{FF2B5EF4-FFF2-40B4-BE49-F238E27FC236}">
                <a16:creationId xmlns:a16="http://schemas.microsoft.com/office/drawing/2014/main" id="{24F5E525-0DDF-DDD5-18FF-EB092C5773A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095256" y="791391"/>
            <a:ext cx="1591545" cy="257175"/>
          </a:xfrm>
        </p:spPr>
        <p:txBody>
          <a:bodyPr>
            <a:normAutofit lnSpcReduction="10000"/>
          </a:bodyPr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D3D76A-F1AC-9545-2E74-8DB3AEE1BB6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6457950" y="6356350"/>
            <a:ext cx="20574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16411789-765B-9A45-83FF-6F3004B6E24B}" type="slidenum">
              <a:rPr lang="en-US" smtClean="0"/>
              <a:pPr>
                <a:spcAft>
                  <a:spcPts val="600"/>
                </a:spcAft>
              </a:pPr>
              <a:t>10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C58C223-B141-2C33-726A-F008F29BEDDE}"/>
              </a:ext>
            </a:extLst>
          </p:cNvPr>
          <p:cNvSpPr txBox="1"/>
          <p:nvPr/>
        </p:nvSpPr>
        <p:spPr>
          <a:xfrm>
            <a:off x="5144273" y="236786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601CACC-B9EF-7CCF-C78E-5F1E057408D8}"/>
              </a:ext>
            </a:extLst>
          </p:cNvPr>
          <p:cNvSpPr txBox="1"/>
          <p:nvPr/>
        </p:nvSpPr>
        <p:spPr>
          <a:xfrm>
            <a:off x="524656" y="809469"/>
            <a:ext cx="7430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Vertical tune spread decreased with horizontal tune not changing much</a:t>
            </a:r>
          </a:p>
        </p:txBody>
      </p:sp>
      <p:pic>
        <p:nvPicPr>
          <p:cNvPr id="8" name="Picture 7" descr="A diagram of a graph&#10;&#10;AI-generated content may be incorrect.">
            <a:extLst>
              <a:ext uri="{FF2B5EF4-FFF2-40B4-BE49-F238E27FC236}">
                <a16:creationId xmlns:a16="http://schemas.microsoft.com/office/drawing/2014/main" id="{E300B1D1-C664-BF76-1531-7175A02714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5072" y="1809366"/>
            <a:ext cx="4361738" cy="3786183"/>
          </a:xfrm>
          <a:prstGeom prst="rect">
            <a:avLst/>
          </a:prstGeom>
        </p:spPr>
      </p:pic>
      <p:pic>
        <p:nvPicPr>
          <p:cNvPr id="13" name="Picture 12" descr="A graph of a number of blue and orange lines&#10;&#10;AI-generated content may be incorrect.">
            <a:extLst>
              <a:ext uri="{FF2B5EF4-FFF2-40B4-BE49-F238E27FC236}">
                <a16:creationId xmlns:a16="http://schemas.microsoft.com/office/drawing/2014/main" id="{56920966-AF18-8C2E-7B2D-60CA9D815F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8118" y="3857941"/>
            <a:ext cx="2788920" cy="2192668"/>
          </a:xfrm>
          <a:prstGeom prst="rect">
            <a:avLst/>
          </a:prstGeom>
        </p:spPr>
      </p:pic>
      <p:pic>
        <p:nvPicPr>
          <p:cNvPr id="15" name="Picture 14" descr="A graph of a number of blue and orange lines&#10;&#10;AI-generated content may be incorrect.">
            <a:extLst>
              <a:ext uri="{FF2B5EF4-FFF2-40B4-BE49-F238E27FC236}">
                <a16:creationId xmlns:a16="http://schemas.microsoft.com/office/drawing/2014/main" id="{10C163CF-FA5E-B48A-7534-47925BD1A8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8118" y="1615364"/>
            <a:ext cx="2788920" cy="2203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3884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CCEA19-8BCE-1C8C-0361-D931A34FCA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B0F5900-94F0-A425-50D0-762102FA360B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6411789-765B-9A45-83FF-6F3004B6E24B}" type="slidenum">
              <a:rPr lang="en-US" smtClean="0"/>
              <a:t>11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5A33DB7-0BEF-8C2A-F7E4-834799DF0B4B}"/>
              </a:ext>
            </a:extLst>
          </p:cNvPr>
          <p:cNvSpPr txBox="1"/>
          <p:nvPr/>
        </p:nvSpPr>
        <p:spPr>
          <a:xfrm>
            <a:off x="239595" y="1104644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  <a:p>
            <a:endParaRPr lang="en-GB" dirty="0">
              <a:solidFill>
                <a:srgbClr val="242424"/>
              </a:solidFill>
              <a:latin typeface="Segoe UI" panose="020B0502040204020203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1A1FA46-41F6-81B7-DC93-03B508730733}"/>
              </a:ext>
            </a:extLst>
          </p:cNvPr>
          <p:cNvSpPr txBox="1"/>
          <p:nvPr/>
        </p:nvSpPr>
        <p:spPr>
          <a:xfrm>
            <a:off x="239595" y="5911401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2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3582D46-1843-641F-E477-926D56F1FFD1}"/>
              </a:ext>
            </a:extLst>
          </p:cNvPr>
          <p:cNvSpPr txBox="1"/>
          <p:nvPr/>
        </p:nvSpPr>
        <p:spPr>
          <a:xfrm>
            <a:off x="2633007" y="12332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4CD1BF5-BF93-4DDB-B798-E16D772D1B53}"/>
              </a:ext>
            </a:extLst>
          </p:cNvPr>
          <p:cNvSpPr txBox="1"/>
          <p:nvPr/>
        </p:nvSpPr>
        <p:spPr>
          <a:xfrm>
            <a:off x="2018599" y="593832"/>
            <a:ext cx="656965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Comparing the coefficients before and after clamp shaping</a:t>
            </a:r>
          </a:p>
          <a:p>
            <a:r>
              <a:rPr lang="en-US" dirty="0"/>
              <a:t>Max energy case: 15-127MeV</a:t>
            </a:r>
          </a:p>
        </p:txBody>
      </p:sp>
      <p:pic>
        <p:nvPicPr>
          <p:cNvPr id="6" name="Picture 5" descr="A graph of a line graph&#10;&#10;AI-generated content may be incorrect.">
            <a:extLst>
              <a:ext uri="{FF2B5EF4-FFF2-40B4-BE49-F238E27FC236}">
                <a16:creationId xmlns:a16="http://schemas.microsoft.com/office/drawing/2014/main" id="{57EF900A-3AA8-C1D7-DA8B-9BBC090956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7678" y="2548890"/>
            <a:ext cx="2942344" cy="2334121"/>
          </a:xfrm>
          <a:prstGeom prst="rect">
            <a:avLst/>
          </a:prstGeom>
        </p:spPr>
      </p:pic>
      <p:pic>
        <p:nvPicPr>
          <p:cNvPr id="9" name="Picture 8" descr="A graph of a line graph&#10;&#10;AI-generated content may be incorrect.">
            <a:extLst>
              <a:ext uri="{FF2B5EF4-FFF2-40B4-BE49-F238E27FC236}">
                <a16:creationId xmlns:a16="http://schemas.microsoft.com/office/drawing/2014/main" id="{0F9AEF14-F937-1C71-65F3-A212BDD871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525" y="2548890"/>
            <a:ext cx="2972113" cy="2334120"/>
          </a:xfrm>
          <a:prstGeom prst="rect">
            <a:avLst/>
          </a:prstGeom>
        </p:spPr>
      </p:pic>
      <p:pic>
        <p:nvPicPr>
          <p:cNvPr id="18" name="Picture 17" descr="A graph of a line graph&#10;&#10;AI-generated content may be incorrect.">
            <a:extLst>
              <a:ext uri="{FF2B5EF4-FFF2-40B4-BE49-F238E27FC236}">
                <a16:creationId xmlns:a16="http://schemas.microsoft.com/office/drawing/2014/main" id="{C258B919-E4A4-8A4C-3161-024D33190E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60131" y="2548890"/>
            <a:ext cx="2942344" cy="2345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27202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AA83E9-FA57-BCC0-1596-9983CB8801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7D28B1-5EDB-5AAE-7409-9F038198B2A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6457950" y="6356350"/>
            <a:ext cx="20574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16411789-765B-9A45-83FF-6F3004B6E24B}" type="slidenum">
              <a:rPr lang="en-US" smtClean="0"/>
              <a:pPr>
                <a:spcAft>
                  <a:spcPts val="600"/>
                </a:spcAft>
              </a:pPr>
              <a:t>12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4736391-3A26-8774-437C-24589389E9DB}"/>
              </a:ext>
            </a:extLst>
          </p:cNvPr>
          <p:cNvSpPr txBox="1"/>
          <p:nvPr/>
        </p:nvSpPr>
        <p:spPr>
          <a:xfrm>
            <a:off x="5144273" y="236786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842FE38-A540-8FC7-D065-F1D45B74C486}"/>
              </a:ext>
            </a:extLst>
          </p:cNvPr>
          <p:cNvSpPr txBox="1"/>
          <p:nvPr/>
        </p:nvSpPr>
        <p:spPr>
          <a:xfrm>
            <a:off x="1653595" y="1008365"/>
            <a:ext cx="656965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Comparing the coefficients before and after clamp shaping</a:t>
            </a:r>
          </a:p>
          <a:p>
            <a:r>
              <a:rPr lang="en-US" dirty="0"/>
              <a:t>Max energy case: 15-127MeV</a:t>
            </a:r>
          </a:p>
        </p:txBody>
      </p:sp>
      <p:pic>
        <p:nvPicPr>
          <p:cNvPr id="6" name="Picture 5" descr="A graph of a blue and orange line&#10;&#10;AI-generated content may be incorrect.">
            <a:extLst>
              <a:ext uri="{FF2B5EF4-FFF2-40B4-BE49-F238E27FC236}">
                <a16:creationId xmlns:a16="http://schemas.microsoft.com/office/drawing/2014/main" id="{159B1E3A-89D9-A9BB-14CE-CC5FD612E5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4410" y="1781607"/>
            <a:ext cx="2549656" cy="1929826"/>
          </a:xfrm>
          <a:prstGeom prst="rect">
            <a:avLst/>
          </a:prstGeom>
        </p:spPr>
      </p:pic>
      <p:pic>
        <p:nvPicPr>
          <p:cNvPr id="8" name="Picture 7" descr="A graph of a number of objects&#10;&#10;AI-generated content may be incorrect.">
            <a:extLst>
              <a:ext uri="{FF2B5EF4-FFF2-40B4-BE49-F238E27FC236}">
                <a16:creationId xmlns:a16="http://schemas.microsoft.com/office/drawing/2014/main" id="{B45A0427-7A97-0384-9B3F-AE4FA51F26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44" y="1758747"/>
            <a:ext cx="2628900" cy="2110525"/>
          </a:xfrm>
          <a:prstGeom prst="rect">
            <a:avLst/>
          </a:prstGeom>
        </p:spPr>
      </p:pic>
      <p:pic>
        <p:nvPicPr>
          <p:cNvPr id="10" name="Picture 9" descr="A graph with orange lines&#10;&#10;AI-generated content may be incorrect.">
            <a:extLst>
              <a:ext uri="{FF2B5EF4-FFF2-40B4-BE49-F238E27FC236}">
                <a16:creationId xmlns:a16="http://schemas.microsoft.com/office/drawing/2014/main" id="{37F061ED-FE39-DD64-8E08-669A18AC25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39883" y="1781607"/>
            <a:ext cx="2549656" cy="2028951"/>
          </a:xfrm>
          <a:prstGeom prst="rect">
            <a:avLst/>
          </a:prstGeom>
        </p:spPr>
      </p:pic>
      <p:pic>
        <p:nvPicPr>
          <p:cNvPr id="14" name="Picture 13" descr="A graph of a line graph&#10;&#10;AI-generated content may be incorrect.">
            <a:extLst>
              <a:ext uri="{FF2B5EF4-FFF2-40B4-BE49-F238E27FC236}">
                <a16:creationId xmlns:a16="http://schemas.microsoft.com/office/drawing/2014/main" id="{C359893D-5444-A88E-A3EE-9C2D3FAC48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244" y="3952958"/>
            <a:ext cx="2628900" cy="2060367"/>
          </a:xfrm>
          <a:prstGeom prst="rect">
            <a:avLst/>
          </a:prstGeom>
        </p:spPr>
      </p:pic>
      <p:pic>
        <p:nvPicPr>
          <p:cNvPr id="18" name="Picture 17" descr="A graph of a curve&#10;&#10;AI-generated content may be incorrect.">
            <a:extLst>
              <a:ext uri="{FF2B5EF4-FFF2-40B4-BE49-F238E27FC236}">
                <a16:creationId xmlns:a16="http://schemas.microsoft.com/office/drawing/2014/main" id="{5EABD964-B9AB-4675-63E7-DED39315581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39883" y="3937469"/>
            <a:ext cx="2549656" cy="2056903"/>
          </a:xfrm>
          <a:prstGeom prst="rect">
            <a:avLst/>
          </a:prstGeom>
        </p:spPr>
      </p:pic>
      <p:pic>
        <p:nvPicPr>
          <p:cNvPr id="24" name="Picture 23" descr="A graph of a line&#10;&#10;AI-generated content may be incorrect.">
            <a:extLst>
              <a:ext uri="{FF2B5EF4-FFF2-40B4-BE49-F238E27FC236}">
                <a16:creationId xmlns:a16="http://schemas.microsoft.com/office/drawing/2014/main" id="{ADDB2105-1BA2-C0CF-3DA1-938C67F8D35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74410" y="3934005"/>
            <a:ext cx="2731404" cy="2060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45465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07EF7C-E5AE-4661-5FEB-143AFBA997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1">
            <a:extLst>
              <a:ext uri="{FF2B5EF4-FFF2-40B4-BE49-F238E27FC236}">
                <a16:creationId xmlns:a16="http://schemas.microsoft.com/office/drawing/2014/main" id="{A6D92E75-FB29-16B4-CC34-EE52BFC67E7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340638" y="469900"/>
            <a:ext cx="2346162" cy="31229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1" name="Text Placeholder 4">
            <a:extLst>
              <a:ext uri="{FF2B5EF4-FFF2-40B4-BE49-F238E27FC236}">
                <a16:creationId xmlns:a16="http://schemas.microsoft.com/office/drawing/2014/main" id="{B8493416-5502-94C4-CC08-D67FC687523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095256" y="791391"/>
            <a:ext cx="1591545" cy="257175"/>
          </a:xfrm>
        </p:spPr>
        <p:txBody>
          <a:bodyPr>
            <a:normAutofit lnSpcReduction="10000"/>
          </a:bodyPr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60A9171-2213-7697-AADD-52A9B9946ABE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6457950" y="6356350"/>
            <a:ext cx="20574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16411789-765B-9A45-83FF-6F3004B6E24B}" type="slidenum">
              <a:rPr lang="en-US" smtClean="0"/>
              <a:pPr>
                <a:spcAft>
                  <a:spcPts val="600"/>
                </a:spcAft>
              </a:pPr>
              <a:t>13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5682277-7B00-A5B7-4083-669816142897}"/>
              </a:ext>
            </a:extLst>
          </p:cNvPr>
          <p:cNvSpPr txBox="1"/>
          <p:nvPr/>
        </p:nvSpPr>
        <p:spPr>
          <a:xfrm>
            <a:off x="5144273" y="236786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ADF9F18-0108-FD66-C16F-82946CED91D0}"/>
              </a:ext>
            </a:extLst>
          </p:cNvPr>
          <p:cNvSpPr txBox="1"/>
          <p:nvPr/>
        </p:nvSpPr>
        <p:spPr>
          <a:xfrm>
            <a:off x="524656" y="809469"/>
            <a:ext cx="82724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Results in overcorrection in vertical tune as the trend is different at max energy </a:t>
            </a:r>
          </a:p>
        </p:txBody>
      </p:sp>
      <p:pic>
        <p:nvPicPr>
          <p:cNvPr id="3" name="Picture 2" descr="A diagram of lines and numbers&#10;&#10;AI-generated content may be incorrect.">
            <a:extLst>
              <a:ext uri="{FF2B5EF4-FFF2-40B4-BE49-F238E27FC236}">
                <a16:creationId xmlns:a16="http://schemas.microsoft.com/office/drawing/2014/main" id="{5B440B93-6EBF-BC1E-3201-BB08887B24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2375" y="1830350"/>
            <a:ext cx="4434425" cy="3872215"/>
          </a:xfrm>
          <a:prstGeom prst="rect">
            <a:avLst/>
          </a:prstGeom>
        </p:spPr>
      </p:pic>
      <p:pic>
        <p:nvPicPr>
          <p:cNvPr id="6" name="Picture 5" descr="A graph of a number of lines&#10;&#10;AI-generated content may be incorrect.">
            <a:extLst>
              <a:ext uri="{FF2B5EF4-FFF2-40B4-BE49-F238E27FC236}">
                <a16:creationId xmlns:a16="http://schemas.microsoft.com/office/drawing/2014/main" id="{324917ED-44FF-3F6E-0E72-0E07A11C0D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526" y="3766457"/>
            <a:ext cx="3073674" cy="2429108"/>
          </a:xfrm>
          <a:prstGeom prst="rect">
            <a:avLst/>
          </a:prstGeom>
        </p:spPr>
      </p:pic>
      <p:pic>
        <p:nvPicPr>
          <p:cNvPr id="10" name="Picture 9" descr="A graph of a ring&#10;&#10;AI-generated content may be incorrect.">
            <a:extLst>
              <a:ext uri="{FF2B5EF4-FFF2-40B4-BE49-F238E27FC236}">
                <a16:creationId xmlns:a16="http://schemas.microsoft.com/office/drawing/2014/main" id="{3E81F804-60CF-B9FC-5F12-D78F2C8591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2526" y="1265494"/>
            <a:ext cx="3073674" cy="2414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03220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6009B1-5D05-6C54-95F2-7C851405A1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D82A15-689B-712E-64AD-54C2AD371A1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6411789-765B-9A45-83FF-6F3004B6E24B}" type="slidenum">
              <a:rPr lang="en-US" smtClean="0"/>
              <a:t>2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C01E8D6-1A50-D207-36C6-C9AB9FB3FF7C}"/>
              </a:ext>
            </a:extLst>
          </p:cNvPr>
          <p:cNvSpPr txBox="1"/>
          <p:nvPr/>
        </p:nvSpPr>
        <p:spPr>
          <a:xfrm>
            <a:off x="239595" y="1104644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  <a:p>
            <a:endParaRPr lang="en-GB" dirty="0">
              <a:solidFill>
                <a:srgbClr val="242424"/>
              </a:solidFill>
              <a:latin typeface="Segoe UI" panose="020B0502040204020203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0FD7A0A-84A5-6CD8-E90D-7B508E459065}"/>
              </a:ext>
            </a:extLst>
          </p:cNvPr>
          <p:cNvSpPr txBox="1"/>
          <p:nvPr/>
        </p:nvSpPr>
        <p:spPr>
          <a:xfrm>
            <a:off x="239595" y="5911401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2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0F469B0-6149-5A9D-97A2-45EB5F3CB94D}"/>
              </a:ext>
            </a:extLst>
          </p:cNvPr>
          <p:cNvSpPr txBox="1"/>
          <p:nvPr/>
        </p:nvSpPr>
        <p:spPr>
          <a:xfrm>
            <a:off x="2633007" y="12332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7E9399A-F893-5107-2284-891901426A81}"/>
              </a:ext>
            </a:extLst>
          </p:cNvPr>
          <p:cNvSpPr txBox="1"/>
          <p:nvPr/>
        </p:nvSpPr>
        <p:spPr>
          <a:xfrm>
            <a:off x="2742012" y="735312"/>
            <a:ext cx="3659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Research plan for simulation work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4B3E6BC-645A-4B8B-E7BB-D2B954A080D5}"/>
              </a:ext>
            </a:extLst>
          </p:cNvPr>
          <p:cNvSpPr txBox="1"/>
          <p:nvPr/>
        </p:nvSpPr>
        <p:spPr>
          <a:xfrm>
            <a:off x="424326" y="1708958"/>
            <a:ext cx="8524513" cy="53553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/>
              <a:t>Control the fringe field extent by varying the clamp gap height.</a:t>
            </a:r>
          </a:p>
          <a:p>
            <a:r>
              <a:rPr lang="en-US" dirty="0"/>
              <a:t>Due to saturation in </a:t>
            </a:r>
            <a:r>
              <a:rPr lang="en-US" dirty="0" err="1"/>
              <a:t>LhARA</a:t>
            </a:r>
            <a:r>
              <a:rPr lang="en-US" dirty="0"/>
              <a:t> FFA, optimize for highest energy case.</a:t>
            </a:r>
          </a:p>
          <a:p>
            <a:endParaRPr lang="en-US" dirty="0"/>
          </a:p>
          <a:p>
            <a:r>
              <a:rPr lang="en-US" dirty="0"/>
              <a:t>2. With the fitted parameters, create field model in 2D and track. Compare tune </a:t>
            </a:r>
          </a:p>
          <a:p>
            <a:r>
              <a:rPr lang="en-US" dirty="0"/>
              <a:t>results with 3D field map. How well is the fit? How much do I need to vary the </a:t>
            </a:r>
          </a:p>
          <a:p>
            <a:r>
              <a:rPr lang="en-US" dirty="0"/>
              <a:t>Parameters by to reduce tune spread?</a:t>
            </a:r>
          </a:p>
          <a:p>
            <a:endParaRPr lang="en-US" dirty="0"/>
          </a:p>
          <a:p>
            <a:r>
              <a:rPr lang="en-US" dirty="0"/>
              <a:t>(Wanted to have a formula to better predict tune, first approximation to how much </a:t>
            </a:r>
          </a:p>
          <a:p>
            <a:r>
              <a:rPr lang="en-US" dirty="0"/>
              <a:t>I need to vary the parameters by)</a:t>
            </a:r>
          </a:p>
          <a:p>
            <a:endParaRPr lang="en-US" dirty="0"/>
          </a:p>
          <a:p>
            <a:r>
              <a:rPr lang="en-US" dirty="0"/>
              <a:t>3. Optimize for fringe field with possible need to reoptimize k.</a:t>
            </a:r>
          </a:p>
          <a:p>
            <a:endParaRPr lang="en-US" dirty="0"/>
          </a:p>
          <a:p>
            <a:r>
              <a:rPr lang="en-US" dirty="0"/>
              <a:t>4. Check dynamic aperture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70024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556E73-D90A-B121-6D25-BDB2748D8A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477935-B2F6-9E5F-E287-4A033C41E654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6411789-765B-9A45-83FF-6F3004B6E24B}" type="slidenum">
              <a:rPr lang="en-US" smtClean="0"/>
              <a:t>3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DD63AAB-E63C-3506-E615-C00554BED050}"/>
              </a:ext>
            </a:extLst>
          </p:cNvPr>
          <p:cNvSpPr txBox="1"/>
          <p:nvPr/>
        </p:nvSpPr>
        <p:spPr>
          <a:xfrm>
            <a:off x="239595" y="1104644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  <a:p>
            <a:endParaRPr lang="en-GB" dirty="0">
              <a:solidFill>
                <a:srgbClr val="242424"/>
              </a:solidFill>
              <a:latin typeface="Segoe UI" panose="020B0502040204020203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93DA675-EEEA-AF0E-1A30-82365EC3F7B8}"/>
              </a:ext>
            </a:extLst>
          </p:cNvPr>
          <p:cNvSpPr txBox="1"/>
          <p:nvPr/>
        </p:nvSpPr>
        <p:spPr>
          <a:xfrm>
            <a:off x="239595" y="5911401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2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E510B3B-4F8E-4F8E-64A0-500E83E11587}"/>
              </a:ext>
            </a:extLst>
          </p:cNvPr>
          <p:cNvSpPr txBox="1"/>
          <p:nvPr/>
        </p:nvSpPr>
        <p:spPr>
          <a:xfrm>
            <a:off x="2633007" y="12332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6" name="Picture 5" descr="A green and red object with a red section&#10;&#10;Description automatically generated with medium confidence">
            <a:extLst>
              <a:ext uri="{FF2B5EF4-FFF2-40B4-BE49-F238E27FC236}">
                <a16:creationId xmlns:a16="http://schemas.microsoft.com/office/drawing/2014/main" id="{8D02E2DA-06D8-3118-A510-BD6ACE9FDC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732" y="3370727"/>
            <a:ext cx="5364011" cy="2730917"/>
          </a:xfrm>
          <a:prstGeom prst="rect">
            <a:avLst/>
          </a:prstGeom>
        </p:spPr>
      </p:pic>
      <p:pic>
        <p:nvPicPr>
          <p:cNvPr id="15" name="Picture 14" descr="A green and red striped structure&#10;&#10;Description automatically generated">
            <a:extLst>
              <a:ext uri="{FF2B5EF4-FFF2-40B4-BE49-F238E27FC236}">
                <a16:creationId xmlns:a16="http://schemas.microsoft.com/office/drawing/2014/main" id="{E07E82E6-4266-FC9E-0054-BFAC0380D7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8136" y="588564"/>
            <a:ext cx="4394200" cy="25400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2032A12-59B5-69BB-941C-9E9886C441E7}"/>
              </a:ext>
            </a:extLst>
          </p:cNvPr>
          <p:cNvSpPr txBox="1"/>
          <p:nvPr/>
        </p:nvSpPr>
        <p:spPr>
          <a:xfrm>
            <a:off x="0" y="2135131"/>
            <a:ext cx="475826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dirty="0"/>
              <a:t>Clamp height varies</a:t>
            </a:r>
          </a:p>
          <a:p>
            <a:r>
              <a:rPr lang="en-US" dirty="0"/>
              <a:t>Between 52mm to 56.5 mm off the midplane</a:t>
            </a:r>
          </a:p>
          <a:p>
            <a:r>
              <a:rPr lang="en-US" dirty="0"/>
              <a:t>(Both entrance and exit clamps)</a:t>
            </a:r>
          </a:p>
          <a:p>
            <a:endParaRPr lang="en-US" dirty="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8100F12A-EAD8-6C0A-07F9-A71ED4D63664}"/>
              </a:ext>
            </a:extLst>
          </p:cNvPr>
          <p:cNvSpPr/>
          <p:nvPr/>
        </p:nvSpPr>
        <p:spPr>
          <a:xfrm>
            <a:off x="2817737" y="4736185"/>
            <a:ext cx="847770" cy="840526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E68CE24E-03A0-8CBF-3B92-64F0A3642C93}"/>
              </a:ext>
            </a:extLst>
          </p:cNvPr>
          <p:cNvCxnSpPr>
            <a:stCxn id="18" idx="6"/>
          </p:cNvCxnSpPr>
          <p:nvPr/>
        </p:nvCxnSpPr>
        <p:spPr>
          <a:xfrm flipV="1">
            <a:off x="3665507" y="2829383"/>
            <a:ext cx="1834236" cy="232706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43A7B652-5372-CFD1-2291-1AA2A4951155}"/>
              </a:ext>
            </a:extLst>
          </p:cNvPr>
          <p:cNvSpPr txBox="1"/>
          <p:nvPr/>
        </p:nvSpPr>
        <p:spPr>
          <a:xfrm>
            <a:off x="0" y="837410"/>
            <a:ext cx="467307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Previously adjusted the vertical tune by</a:t>
            </a:r>
          </a:p>
          <a:p>
            <a:r>
              <a:rPr lang="en-US" dirty="0"/>
              <a:t>Adjusting the vertical aperture of the clamps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66307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93BA2E-926A-0593-50F4-ABC5798AE4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1">
            <a:extLst>
              <a:ext uri="{FF2B5EF4-FFF2-40B4-BE49-F238E27FC236}">
                <a16:creationId xmlns:a16="http://schemas.microsoft.com/office/drawing/2014/main" id="{4B1D1E1D-3E23-AD9C-D518-F37B787B92D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340638" y="469900"/>
            <a:ext cx="2346162" cy="31229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1" name="Text Placeholder 4">
            <a:extLst>
              <a:ext uri="{FF2B5EF4-FFF2-40B4-BE49-F238E27FC236}">
                <a16:creationId xmlns:a16="http://schemas.microsoft.com/office/drawing/2014/main" id="{24F5E525-0DDF-DDD5-18FF-EB092C5773A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095256" y="791391"/>
            <a:ext cx="1591545" cy="257175"/>
          </a:xfrm>
        </p:spPr>
        <p:txBody>
          <a:bodyPr>
            <a:normAutofit lnSpcReduction="10000"/>
          </a:bodyPr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D3D76A-F1AC-9545-2E74-8DB3AEE1BB6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6457950" y="6356350"/>
            <a:ext cx="20574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16411789-765B-9A45-83FF-6F3004B6E24B}" type="slidenum">
              <a:rPr lang="en-US" smtClean="0"/>
              <a:pPr>
                <a:spcAft>
                  <a:spcPts val="600"/>
                </a:spcAft>
              </a:pPr>
              <a:t>4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C58C223-B141-2C33-726A-F008F29BEDDE}"/>
              </a:ext>
            </a:extLst>
          </p:cNvPr>
          <p:cNvSpPr txBox="1"/>
          <p:nvPr/>
        </p:nvSpPr>
        <p:spPr>
          <a:xfrm>
            <a:off x="5144273" y="236786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6" name="Picture 5" descr="A diagram of a diagram&#10;&#10;AI-generated content may be incorrect.">
            <a:extLst>
              <a:ext uri="{FF2B5EF4-FFF2-40B4-BE49-F238E27FC236}">
                <a16:creationId xmlns:a16="http://schemas.microsoft.com/office/drawing/2014/main" id="{97ABDB19-E42C-7F29-72F9-FE01DF746C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892022"/>
            <a:ext cx="4175360" cy="362087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601CACC-B9EF-7CCF-C78E-5F1E057408D8}"/>
              </a:ext>
            </a:extLst>
          </p:cNvPr>
          <p:cNvSpPr txBox="1"/>
          <p:nvPr/>
        </p:nvSpPr>
        <p:spPr>
          <a:xfrm>
            <a:off x="524656" y="809469"/>
            <a:ext cx="67079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That decreased the vertical tune spread but I wasn’t sure why.</a:t>
            </a:r>
          </a:p>
          <a:p>
            <a:r>
              <a:rPr lang="en-US" dirty="0"/>
              <a:t>Calculate spiral angles and C1 coefficients to see how they vary</a:t>
            </a:r>
          </a:p>
        </p:txBody>
      </p:sp>
      <p:pic>
        <p:nvPicPr>
          <p:cNvPr id="3" name="Picture 2" descr="A graph of a ring&#10;&#10;Description automatically generated with medium confidence">
            <a:extLst>
              <a:ext uri="{FF2B5EF4-FFF2-40B4-BE49-F238E27FC236}">
                <a16:creationId xmlns:a16="http://schemas.microsoft.com/office/drawing/2014/main" id="{3472CB47-CA20-1C83-F99F-22254EB721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9323" y="1594950"/>
            <a:ext cx="2712220" cy="2107405"/>
          </a:xfrm>
          <a:prstGeom prst="rect">
            <a:avLst/>
          </a:prstGeom>
        </p:spPr>
      </p:pic>
      <p:pic>
        <p:nvPicPr>
          <p:cNvPr id="4" name="Picture 3" descr="A graph of a line graph&#10;&#10;Description automatically generated with medium confidence">
            <a:extLst>
              <a:ext uri="{FF2B5EF4-FFF2-40B4-BE49-F238E27FC236}">
                <a16:creationId xmlns:a16="http://schemas.microsoft.com/office/drawing/2014/main" id="{5FECADF8-6CB4-6749-76F4-23E973F57E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9323" y="3919532"/>
            <a:ext cx="2712221" cy="2128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98414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6B2AFA-5BA4-AA07-855C-FF21342FCA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646C8D-9561-B54A-078E-FF4378E756FF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6457950" y="6356350"/>
            <a:ext cx="20574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16411789-765B-9A45-83FF-6F3004B6E24B}" type="slidenum">
              <a:rPr lang="en-US" smtClean="0"/>
              <a:pPr>
                <a:spcAft>
                  <a:spcPts val="600"/>
                </a:spcAft>
              </a:pPr>
              <a:t>5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A235774-4F8A-F897-C8EC-74BD6C68CFC9}"/>
              </a:ext>
            </a:extLst>
          </p:cNvPr>
          <p:cNvSpPr txBox="1"/>
          <p:nvPr/>
        </p:nvSpPr>
        <p:spPr>
          <a:xfrm>
            <a:off x="5144273" y="236786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6" name="Picture 5" descr="A graph with blue and orange lines&#10;&#10;AI-generated content may be incorrect.">
            <a:extLst>
              <a:ext uri="{FF2B5EF4-FFF2-40B4-BE49-F238E27FC236}">
                <a16:creationId xmlns:a16="http://schemas.microsoft.com/office/drawing/2014/main" id="{F4CF4F05-F367-E8C0-9974-6A3F2ACB2A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880" y="1412992"/>
            <a:ext cx="2445196" cy="1909752"/>
          </a:xfrm>
          <a:prstGeom prst="rect">
            <a:avLst/>
          </a:prstGeom>
        </p:spPr>
      </p:pic>
      <p:pic>
        <p:nvPicPr>
          <p:cNvPr id="8" name="Picture 7" descr="A graph with orange and blue lines&#10;&#10;AI-generated content may be incorrect.">
            <a:extLst>
              <a:ext uri="{FF2B5EF4-FFF2-40B4-BE49-F238E27FC236}">
                <a16:creationId xmlns:a16="http://schemas.microsoft.com/office/drawing/2014/main" id="{7C7D9760-C38D-E6AB-1739-A8D009BDC8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1401" y="1412992"/>
            <a:ext cx="2445197" cy="1923795"/>
          </a:xfrm>
          <a:prstGeom prst="rect">
            <a:avLst/>
          </a:prstGeom>
        </p:spPr>
      </p:pic>
      <p:pic>
        <p:nvPicPr>
          <p:cNvPr id="10" name="Picture 9" descr="A graph of a line graph&#10;&#10;AI-generated content may be incorrect.">
            <a:extLst>
              <a:ext uri="{FF2B5EF4-FFF2-40B4-BE49-F238E27FC236}">
                <a16:creationId xmlns:a16="http://schemas.microsoft.com/office/drawing/2014/main" id="{0FFDBAD5-8C09-16E2-77E8-297C11059E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878" y="3616027"/>
            <a:ext cx="2445198" cy="1884656"/>
          </a:xfrm>
          <a:prstGeom prst="rect">
            <a:avLst/>
          </a:prstGeom>
        </p:spPr>
      </p:pic>
      <p:pic>
        <p:nvPicPr>
          <p:cNvPr id="13" name="Picture 12" descr="A graph of a curve&#10;&#10;AI-generated content may be incorrect.">
            <a:extLst>
              <a:ext uri="{FF2B5EF4-FFF2-40B4-BE49-F238E27FC236}">
                <a16:creationId xmlns:a16="http://schemas.microsoft.com/office/drawing/2014/main" id="{F9740E2B-08AD-8924-86ED-FB4A1FC712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11360" y="3616027"/>
            <a:ext cx="2445198" cy="1941641"/>
          </a:xfrm>
          <a:prstGeom prst="rect">
            <a:avLst/>
          </a:prstGeom>
        </p:spPr>
      </p:pic>
      <p:pic>
        <p:nvPicPr>
          <p:cNvPr id="15" name="Picture 14" descr="A graph of a line graph&#10;&#10;AI-generated content may be incorrect.">
            <a:extLst>
              <a:ext uri="{FF2B5EF4-FFF2-40B4-BE49-F238E27FC236}">
                <a16:creationId xmlns:a16="http://schemas.microsoft.com/office/drawing/2014/main" id="{134F8102-4F13-7C36-1581-8093B23C223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51827" y="2151849"/>
            <a:ext cx="3038293" cy="234178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3081800C-00D6-3E40-246B-506847426310}"/>
              </a:ext>
            </a:extLst>
          </p:cNvPr>
          <p:cNvSpPr txBox="1"/>
          <p:nvPr/>
        </p:nvSpPr>
        <p:spPr>
          <a:xfrm>
            <a:off x="1734534" y="497523"/>
            <a:ext cx="63401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Think I got lucky that this certain combination of parameters </a:t>
            </a:r>
          </a:p>
          <a:p>
            <a:r>
              <a:rPr lang="en-US" dirty="0"/>
              <a:t>Resulted in smaller tune spread</a:t>
            </a:r>
          </a:p>
        </p:txBody>
      </p:sp>
    </p:spTree>
    <p:extLst>
      <p:ext uri="{BB962C8B-B14F-4D97-AF65-F5344CB8AC3E}">
        <p14:creationId xmlns:p14="http://schemas.microsoft.com/office/powerpoint/2010/main" val="35884960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5199EC-4454-CE3D-37C8-8A43E036EF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E7395E-8C10-597C-C5C1-3456D168B68B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6411789-765B-9A45-83FF-6F3004B6E24B}" type="slidenum">
              <a:rPr lang="en-US" smtClean="0"/>
              <a:t>6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0927CD7-493D-22E5-8BC9-3871F7954727}"/>
              </a:ext>
            </a:extLst>
          </p:cNvPr>
          <p:cNvSpPr txBox="1"/>
          <p:nvPr/>
        </p:nvSpPr>
        <p:spPr>
          <a:xfrm>
            <a:off x="239595" y="1104644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  <a:p>
            <a:endParaRPr lang="en-GB" dirty="0">
              <a:solidFill>
                <a:srgbClr val="242424"/>
              </a:solidFill>
              <a:latin typeface="Segoe UI" panose="020B0502040204020203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AA6579E-F013-FD54-13EE-0D1C9BBB5C89}"/>
              </a:ext>
            </a:extLst>
          </p:cNvPr>
          <p:cNvSpPr txBox="1"/>
          <p:nvPr/>
        </p:nvSpPr>
        <p:spPr>
          <a:xfrm>
            <a:off x="239595" y="5911401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2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3721637-E4EB-61EB-0961-B280F0BD1CCE}"/>
              </a:ext>
            </a:extLst>
          </p:cNvPr>
          <p:cNvSpPr txBox="1"/>
          <p:nvPr/>
        </p:nvSpPr>
        <p:spPr>
          <a:xfrm>
            <a:off x="2633007" y="12332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10A583F-4376-D2CD-0E40-7681B26597B7}"/>
              </a:ext>
            </a:extLst>
          </p:cNvPr>
          <p:cNvSpPr txBox="1"/>
          <p:nvPr/>
        </p:nvSpPr>
        <p:spPr>
          <a:xfrm>
            <a:off x="2192866" y="1351668"/>
            <a:ext cx="4758266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dirty="0"/>
              <a:t>Constant clamp gap:</a:t>
            </a:r>
          </a:p>
          <a:p>
            <a:r>
              <a:rPr lang="en-US" altLang="zh-TW" dirty="0"/>
              <a:t>52 mm off the midplane</a:t>
            </a:r>
          </a:p>
          <a:p>
            <a:endParaRPr lang="en-US" altLang="zh-TW" dirty="0"/>
          </a:p>
          <a:p>
            <a:r>
              <a:rPr lang="en-US" altLang="zh-TW" dirty="0"/>
              <a:t>Linear clamp gap:</a:t>
            </a:r>
          </a:p>
          <a:p>
            <a:r>
              <a:rPr lang="en-US" altLang="zh-TW" dirty="0"/>
              <a:t>En clamp height varies</a:t>
            </a:r>
          </a:p>
          <a:p>
            <a:r>
              <a:rPr lang="en-US" dirty="0"/>
              <a:t>From 35 mm to 71 mm off the midplane</a:t>
            </a:r>
          </a:p>
          <a:p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247DF91-14D3-C7C3-5E59-FD679F1DD3EC}"/>
              </a:ext>
            </a:extLst>
          </p:cNvPr>
          <p:cNvSpPr txBox="1"/>
          <p:nvPr/>
        </p:nvSpPr>
        <p:spPr>
          <a:xfrm>
            <a:off x="747876" y="781478"/>
            <a:ext cx="85074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Instead I would like to</a:t>
            </a:r>
            <a:r>
              <a:rPr lang="zh-TW" altLang="en-US" dirty="0"/>
              <a:t> </a:t>
            </a:r>
            <a:r>
              <a:rPr lang="en-US" altLang="zh-TW" dirty="0"/>
              <a:t>vary the clamp gap height in a way that it changes</a:t>
            </a:r>
          </a:p>
          <a:p>
            <a:r>
              <a:rPr lang="en-US" dirty="0"/>
              <a:t>The fringe field extend. Keep current setting the same and vary clamp gap height: </a:t>
            </a:r>
          </a:p>
        </p:txBody>
      </p:sp>
      <p:pic>
        <p:nvPicPr>
          <p:cNvPr id="7" name="Picture 6" descr="A diagram of a green and red bridge&#10;&#10;AI-generated content may be incorrect.">
            <a:extLst>
              <a:ext uri="{FF2B5EF4-FFF2-40B4-BE49-F238E27FC236}">
                <a16:creationId xmlns:a16="http://schemas.microsoft.com/office/drawing/2014/main" id="{B9E0E1C5-9873-E2E9-DC42-25649FDAC5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8567" y="3306852"/>
            <a:ext cx="5726865" cy="2743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5073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7145DA-B411-53DD-314C-1294E4EBD5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2B59DB-EB8C-7EF5-812C-008D1A4A8B55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6411789-765B-9A45-83FF-6F3004B6E24B}" type="slidenum">
              <a:rPr lang="en-US" smtClean="0"/>
              <a:t>7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AEFE8BD-D1CC-477C-07E6-ACC4E30510F9}"/>
              </a:ext>
            </a:extLst>
          </p:cNvPr>
          <p:cNvSpPr txBox="1"/>
          <p:nvPr/>
        </p:nvSpPr>
        <p:spPr>
          <a:xfrm>
            <a:off x="239595" y="1104644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  <a:p>
            <a:endParaRPr lang="en-GB" dirty="0">
              <a:solidFill>
                <a:srgbClr val="242424"/>
              </a:solidFill>
              <a:latin typeface="Segoe UI" panose="020B0502040204020203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D575944-45BF-C776-3C6E-CEE5257DB955}"/>
              </a:ext>
            </a:extLst>
          </p:cNvPr>
          <p:cNvSpPr txBox="1"/>
          <p:nvPr/>
        </p:nvSpPr>
        <p:spPr>
          <a:xfrm>
            <a:off x="239595" y="5911401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2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9641C17-301C-620D-57EE-D668C1C32F40}"/>
              </a:ext>
            </a:extLst>
          </p:cNvPr>
          <p:cNvSpPr txBox="1"/>
          <p:nvPr/>
        </p:nvSpPr>
        <p:spPr>
          <a:xfrm>
            <a:off x="2633007" y="12332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CDDC5C4-758B-E024-34C3-05B366F66FCB}"/>
              </a:ext>
            </a:extLst>
          </p:cNvPr>
          <p:cNvSpPr txBox="1"/>
          <p:nvPr/>
        </p:nvSpPr>
        <p:spPr>
          <a:xfrm>
            <a:off x="747876" y="781478"/>
            <a:ext cx="76482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Adjusting the vertical aperture of the clamps, same current setting in both</a:t>
            </a:r>
          </a:p>
          <a:p>
            <a:endParaRPr lang="en-US" dirty="0"/>
          </a:p>
        </p:txBody>
      </p:sp>
      <p:pic>
        <p:nvPicPr>
          <p:cNvPr id="9" name="Picture 8" descr="A graph of a line graph&#10;&#10;AI-generated content may be incorrect.">
            <a:extLst>
              <a:ext uri="{FF2B5EF4-FFF2-40B4-BE49-F238E27FC236}">
                <a16:creationId xmlns:a16="http://schemas.microsoft.com/office/drawing/2014/main" id="{33DFD52B-3F8E-0536-0684-BA09E59823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7876" y="1300292"/>
            <a:ext cx="3103814" cy="2456294"/>
          </a:xfrm>
          <a:prstGeom prst="rect">
            <a:avLst/>
          </a:prstGeom>
        </p:spPr>
      </p:pic>
      <p:pic>
        <p:nvPicPr>
          <p:cNvPr id="13" name="Picture 12" descr="A graph of a line graph&#10;&#10;AI-generated content may be incorrect.">
            <a:extLst>
              <a:ext uri="{FF2B5EF4-FFF2-40B4-BE49-F238E27FC236}">
                <a16:creationId xmlns:a16="http://schemas.microsoft.com/office/drawing/2014/main" id="{BBB00E8D-45D7-F888-5577-FDC3554CBE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7876" y="3756586"/>
            <a:ext cx="3103814" cy="2453801"/>
          </a:xfrm>
          <a:prstGeom prst="rect">
            <a:avLst/>
          </a:prstGeom>
        </p:spPr>
      </p:pic>
      <p:pic>
        <p:nvPicPr>
          <p:cNvPr id="6" name="Picture 5" descr="A graph with a line&#10;&#10;AI-generated content may be incorrect.">
            <a:extLst>
              <a:ext uri="{FF2B5EF4-FFF2-40B4-BE49-F238E27FC236}">
                <a16:creationId xmlns:a16="http://schemas.microsoft.com/office/drawing/2014/main" id="{479CE16F-C20F-8ABF-D8D7-C2DA304FEBE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75240" y="1750975"/>
            <a:ext cx="4553087" cy="3405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6581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A6A755-C969-916F-1368-2A2D028FF8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4D7437D-6253-1F87-2AFE-B00B2F4EBCD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6411789-765B-9A45-83FF-6F3004B6E24B}" type="slidenum">
              <a:rPr lang="en-US" smtClean="0"/>
              <a:t>8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F9710F0-C8D3-265B-30F4-203670AA3A60}"/>
              </a:ext>
            </a:extLst>
          </p:cNvPr>
          <p:cNvSpPr txBox="1"/>
          <p:nvPr/>
        </p:nvSpPr>
        <p:spPr>
          <a:xfrm>
            <a:off x="239595" y="1104644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  <a:p>
            <a:endParaRPr lang="en-GB" dirty="0">
              <a:solidFill>
                <a:srgbClr val="242424"/>
              </a:solidFill>
              <a:latin typeface="Segoe UI" panose="020B0502040204020203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CDF263A-C2F3-4E00-D5A9-1AF96262D7AC}"/>
              </a:ext>
            </a:extLst>
          </p:cNvPr>
          <p:cNvSpPr txBox="1"/>
          <p:nvPr/>
        </p:nvSpPr>
        <p:spPr>
          <a:xfrm>
            <a:off x="239595" y="5911401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2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8C2B247-2E6F-D8FC-8FFE-AD8F1301F99C}"/>
              </a:ext>
            </a:extLst>
          </p:cNvPr>
          <p:cNvSpPr txBox="1"/>
          <p:nvPr/>
        </p:nvSpPr>
        <p:spPr>
          <a:xfrm>
            <a:off x="2633007" y="12332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5" name="Picture 14" descr="A graph of a line graph&#10;&#10;AI-generated content may be incorrect.">
            <a:extLst>
              <a:ext uri="{FF2B5EF4-FFF2-40B4-BE49-F238E27FC236}">
                <a16:creationId xmlns:a16="http://schemas.microsoft.com/office/drawing/2014/main" id="{8885862D-0CF2-9F1E-FE9D-F06A3BB78C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1596" y="4026085"/>
            <a:ext cx="2730108" cy="2171456"/>
          </a:xfrm>
          <a:prstGeom prst="rect">
            <a:avLst/>
          </a:prstGeom>
        </p:spPr>
      </p:pic>
      <p:pic>
        <p:nvPicPr>
          <p:cNvPr id="7" name="Picture 6" descr="A graph of a line graph&#10;&#10;AI-generated content may be incorrect.">
            <a:extLst>
              <a:ext uri="{FF2B5EF4-FFF2-40B4-BE49-F238E27FC236}">
                <a16:creationId xmlns:a16="http://schemas.microsoft.com/office/drawing/2014/main" id="{F94F64B6-5268-6F35-E488-AFA7EC8933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046905"/>
            <a:ext cx="2730108" cy="2120241"/>
          </a:xfrm>
          <a:prstGeom prst="rect">
            <a:avLst/>
          </a:prstGeom>
        </p:spPr>
      </p:pic>
      <p:pic>
        <p:nvPicPr>
          <p:cNvPr id="12" name="Picture 11" descr="A graph of a line graph&#10;&#10;AI-generated content may be incorrect.">
            <a:extLst>
              <a:ext uri="{FF2B5EF4-FFF2-40B4-BE49-F238E27FC236}">
                <a16:creationId xmlns:a16="http://schemas.microsoft.com/office/drawing/2014/main" id="{67ACFDD8-BF38-1688-911C-016B882782C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22405" y="4021525"/>
            <a:ext cx="2730109" cy="216458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8F51518-5735-583C-62F1-CC96CFC4DB06}"/>
              </a:ext>
            </a:extLst>
          </p:cNvPr>
          <p:cNvSpPr txBox="1"/>
          <p:nvPr/>
        </p:nvSpPr>
        <p:spPr>
          <a:xfrm>
            <a:off x="2581711" y="650959"/>
            <a:ext cx="39805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Fit C1 </a:t>
            </a:r>
            <a:r>
              <a:rPr lang="en-US" dirty="0" err="1"/>
              <a:t>en</a:t>
            </a:r>
            <a:r>
              <a:rPr lang="en-US" dirty="0"/>
              <a:t> and C1 ex with tanh model </a:t>
            </a:r>
          </a:p>
        </p:txBody>
      </p:sp>
      <p:pic>
        <p:nvPicPr>
          <p:cNvPr id="16" name="Picture 15" descr="A math equation with white text&#10;&#10;AI-generated content may be incorrect.">
            <a:extLst>
              <a:ext uri="{FF2B5EF4-FFF2-40B4-BE49-F238E27FC236}">
                <a16:creationId xmlns:a16="http://schemas.microsoft.com/office/drawing/2014/main" id="{4F7925B2-1F0D-137F-79EE-AFE1F19DFD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74817" y="1035256"/>
            <a:ext cx="3824943" cy="1134616"/>
          </a:xfrm>
          <a:prstGeom prst="rect">
            <a:avLst/>
          </a:prstGeom>
        </p:spPr>
      </p:pic>
      <p:pic>
        <p:nvPicPr>
          <p:cNvPr id="17" name="Picture 16" descr="A black background with white text&#10;&#10;AI-generated content may be incorrect.">
            <a:extLst>
              <a:ext uri="{FF2B5EF4-FFF2-40B4-BE49-F238E27FC236}">
                <a16:creationId xmlns:a16="http://schemas.microsoft.com/office/drawing/2014/main" id="{1CBA5569-F0B5-20B8-12C6-BD2ADB3BFC4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56457" y="2328681"/>
            <a:ext cx="6861662" cy="1492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52343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4BE0A9-8FC8-83E7-7F86-DEE3557732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E4D948-E5EB-088C-C95C-0590658DDAAF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6457950" y="6356350"/>
            <a:ext cx="20574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16411789-765B-9A45-83FF-6F3004B6E24B}" type="slidenum">
              <a:rPr lang="en-US" smtClean="0"/>
              <a:pPr>
                <a:spcAft>
                  <a:spcPts val="600"/>
                </a:spcAft>
              </a:pPr>
              <a:t>9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30FC49A-A942-6299-170D-5BC0BD26AAAC}"/>
              </a:ext>
            </a:extLst>
          </p:cNvPr>
          <p:cNvSpPr txBox="1"/>
          <p:nvPr/>
        </p:nvSpPr>
        <p:spPr>
          <a:xfrm>
            <a:off x="5144273" y="236786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7DA9FEC-A875-4B2C-7D12-66A2F1C47762}"/>
              </a:ext>
            </a:extLst>
          </p:cNvPr>
          <p:cNvSpPr txBox="1"/>
          <p:nvPr/>
        </p:nvSpPr>
        <p:spPr>
          <a:xfrm>
            <a:off x="1734534" y="497523"/>
            <a:ext cx="61564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Comparing the coefficients before and after clamp shaping</a:t>
            </a:r>
          </a:p>
          <a:p>
            <a:r>
              <a:rPr lang="en-US" dirty="0"/>
              <a:t>Lower energy case: 7-57 MeV as opposed to 15-127MeV</a:t>
            </a:r>
          </a:p>
        </p:txBody>
      </p:sp>
      <p:pic>
        <p:nvPicPr>
          <p:cNvPr id="11" name="Picture 10" descr="A graph with lines and numbers&#10;&#10;AI-generated content may be incorrect.">
            <a:extLst>
              <a:ext uri="{FF2B5EF4-FFF2-40B4-BE49-F238E27FC236}">
                <a16:creationId xmlns:a16="http://schemas.microsoft.com/office/drawing/2014/main" id="{3241AC71-3A10-814F-222E-42143CB5EE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3338" y="3547093"/>
            <a:ext cx="2650490" cy="2082528"/>
          </a:xfrm>
          <a:prstGeom prst="rect">
            <a:avLst/>
          </a:prstGeom>
        </p:spPr>
      </p:pic>
      <p:pic>
        <p:nvPicPr>
          <p:cNvPr id="17" name="Picture 16" descr="A graph of a line graph&#10;&#10;AI-generated content may be incorrect.">
            <a:extLst>
              <a:ext uri="{FF2B5EF4-FFF2-40B4-BE49-F238E27FC236}">
                <a16:creationId xmlns:a16="http://schemas.microsoft.com/office/drawing/2014/main" id="{9E32E39B-BC8B-0613-D303-C4783DD52D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834" y="3541879"/>
            <a:ext cx="2650490" cy="2086458"/>
          </a:xfrm>
          <a:prstGeom prst="rect">
            <a:avLst/>
          </a:prstGeom>
        </p:spPr>
      </p:pic>
      <p:pic>
        <p:nvPicPr>
          <p:cNvPr id="21" name="Picture 20" descr="A graph of a line graph&#10;&#10;AI-generated content may be incorrect.">
            <a:extLst>
              <a:ext uri="{FF2B5EF4-FFF2-40B4-BE49-F238E27FC236}">
                <a16:creationId xmlns:a16="http://schemas.microsoft.com/office/drawing/2014/main" id="{238064B5-D0FF-6AFD-5C21-2A0420E6D8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30469" y="1347305"/>
            <a:ext cx="2704374" cy="2041125"/>
          </a:xfrm>
          <a:prstGeom prst="rect">
            <a:avLst/>
          </a:prstGeom>
        </p:spPr>
      </p:pic>
      <p:pic>
        <p:nvPicPr>
          <p:cNvPr id="23" name="Picture 22" descr="A graph of a line&#10;&#10;AI-generated content may be incorrect.">
            <a:extLst>
              <a:ext uri="{FF2B5EF4-FFF2-40B4-BE49-F238E27FC236}">
                <a16:creationId xmlns:a16="http://schemas.microsoft.com/office/drawing/2014/main" id="{6DC4DE2D-E067-C9DF-0B56-540C5CB8E1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30469" y="3591881"/>
            <a:ext cx="2557786" cy="1941612"/>
          </a:xfrm>
          <a:prstGeom prst="rect">
            <a:avLst/>
          </a:prstGeom>
        </p:spPr>
      </p:pic>
      <p:pic>
        <p:nvPicPr>
          <p:cNvPr id="25" name="Picture 24" descr="A graph with orange lines&#10;&#10;AI-generated content may be incorrect.">
            <a:extLst>
              <a:ext uri="{FF2B5EF4-FFF2-40B4-BE49-F238E27FC236}">
                <a16:creationId xmlns:a16="http://schemas.microsoft.com/office/drawing/2014/main" id="{0C2CE904-3286-09A7-D444-8893CC04BC8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16805" y="1269782"/>
            <a:ext cx="2543556" cy="2041125"/>
          </a:xfrm>
          <a:prstGeom prst="rect">
            <a:avLst/>
          </a:prstGeom>
        </p:spPr>
      </p:pic>
      <p:pic>
        <p:nvPicPr>
          <p:cNvPr id="27" name="Picture 26" descr="A graph of a number of clamping lines&#10;&#10;AI-generated content may be incorrect.">
            <a:extLst>
              <a:ext uri="{FF2B5EF4-FFF2-40B4-BE49-F238E27FC236}">
                <a16:creationId xmlns:a16="http://schemas.microsoft.com/office/drawing/2014/main" id="{772D197E-5314-5D36-0640-00943741EEC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6834" y="1269782"/>
            <a:ext cx="2650490" cy="2126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4519933"/>
      </p:ext>
    </p:extLst>
  </p:cSld>
  <p:clrMapOvr>
    <a:masterClrMapping/>
  </p:clrMapOvr>
</p:sld>
</file>

<file path=ppt/theme/theme1.xml><?xml version="1.0" encoding="utf-8"?>
<a:theme xmlns:a="http://schemas.openxmlformats.org/drawingml/2006/main" name="Imperial College London Theme">
  <a:themeElements>
    <a:clrScheme name="Imperial College London Presentation">
      <a:dk1>
        <a:srgbClr val="000000"/>
      </a:dk1>
      <a:lt1>
        <a:sysClr val="window" lastClr="FFFFFF"/>
      </a:lt1>
      <a:dk2>
        <a:srgbClr val="003E74"/>
      </a:dk2>
      <a:lt2>
        <a:srgbClr val="9D9D9D"/>
      </a:lt2>
      <a:accent1>
        <a:srgbClr val="0085CA"/>
      </a:accent1>
      <a:accent2>
        <a:srgbClr val="006EAF"/>
      </a:accent2>
      <a:accent3>
        <a:srgbClr val="0CA1CD"/>
      </a:accent3>
      <a:accent4>
        <a:srgbClr val="008EAA"/>
      </a:accent4>
      <a:accent5>
        <a:srgbClr val="379F9F"/>
      </a:accent5>
      <a:accent6>
        <a:srgbClr val="0085CA"/>
      </a:accent6>
      <a:hlink>
        <a:srgbClr val="0085CA"/>
      </a:hlink>
      <a:folHlink>
        <a:srgbClr val="0085C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Imperial College London Presentation">
      <a:dk1>
        <a:srgbClr val="000000"/>
      </a:dk1>
      <a:lt1>
        <a:sysClr val="window" lastClr="FFFFFF"/>
      </a:lt1>
      <a:dk2>
        <a:srgbClr val="003E74"/>
      </a:dk2>
      <a:lt2>
        <a:srgbClr val="9D9D9D"/>
      </a:lt2>
      <a:accent1>
        <a:srgbClr val="0085CA"/>
      </a:accent1>
      <a:accent2>
        <a:srgbClr val="006EAF"/>
      </a:accent2>
      <a:accent3>
        <a:srgbClr val="0CA1CD"/>
      </a:accent3>
      <a:accent4>
        <a:srgbClr val="008EAA"/>
      </a:accent4>
      <a:accent5>
        <a:srgbClr val="379F9F"/>
      </a:accent5>
      <a:accent6>
        <a:srgbClr val="0085CA"/>
      </a:accent6>
      <a:hlink>
        <a:srgbClr val="0085CA"/>
      </a:hlink>
      <a:folHlink>
        <a:srgbClr val="0085C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Imperial College London Presentation">
      <a:dk1>
        <a:srgbClr val="000000"/>
      </a:dk1>
      <a:lt1>
        <a:sysClr val="window" lastClr="FFFFFF"/>
      </a:lt1>
      <a:dk2>
        <a:srgbClr val="003E74"/>
      </a:dk2>
      <a:lt2>
        <a:srgbClr val="9D9D9D"/>
      </a:lt2>
      <a:accent1>
        <a:srgbClr val="0085CA"/>
      </a:accent1>
      <a:accent2>
        <a:srgbClr val="006EAF"/>
      </a:accent2>
      <a:accent3>
        <a:srgbClr val="0CA1CD"/>
      </a:accent3>
      <a:accent4>
        <a:srgbClr val="008EAA"/>
      </a:accent4>
      <a:accent5>
        <a:srgbClr val="379F9F"/>
      </a:accent5>
      <a:accent6>
        <a:srgbClr val="0085CA"/>
      </a:accent6>
      <a:hlink>
        <a:srgbClr val="0085CA"/>
      </a:hlink>
      <a:folHlink>
        <a:srgbClr val="0085C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54700</TotalTime>
  <Words>381</Words>
  <Application>Microsoft Macintosh PowerPoint</Application>
  <PresentationFormat>On-screen Show (4:3)</PresentationFormat>
  <Paragraphs>69</Paragraphs>
  <Slides>13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Segoe UI</vt:lpstr>
      <vt:lpstr>Imperial College London Theme</vt:lpstr>
      <vt:lpstr>FFA Magnets 3D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Imperial College London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Abby Bolt</dc:creator>
  <cp:lastModifiedBy>Kuo, Ta-Jen</cp:lastModifiedBy>
  <cp:revision>217</cp:revision>
  <dcterms:created xsi:type="dcterms:W3CDTF">2017-02-16T14:49:58Z</dcterms:created>
  <dcterms:modified xsi:type="dcterms:W3CDTF">2025-06-24T14:20:23Z</dcterms:modified>
</cp:coreProperties>
</file>