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583" r:id="rId3"/>
    <p:sldId id="591" r:id="rId4"/>
    <p:sldId id="582" r:id="rId5"/>
    <p:sldId id="592" r:id="rId6"/>
    <p:sldId id="584" r:id="rId7"/>
    <p:sldId id="585" r:id="rId8"/>
    <p:sldId id="586" r:id="rId9"/>
    <p:sldId id="587" r:id="rId10"/>
    <p:sldId id="594" r:id="rId11"/>
    <p:sldId id="593" r:id="rId12"/>
    <p:sldId id="596" r:id="rId13"/>
    <p:sldId id="561" r:id="rId14"/>
    <p:sldId id="570" r:id="rId15"/>
    <p:sldId id="595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DF0"/>
    <a:srgbClr val="EBEEEE"/>
    <a:srgbClr val="002548"/>
    <a:srgbClr val="003E74"/>
    <a:srgbClr val="D4EFFC"/>
    <a:srgbClr val="9D9D9D"/>
    <a:srgbClr val="0085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153"/>
    <p:restoredTop sz="92980"/>
  </p:normalViewPr>
  <p:slideViewPr>
    <p:cSldViewPr snapToGrid="0" snapToObjects="1">
      <p:cViewPr>
        <p:scale>
          <a:sx n="64" d="100"/>
          <a:sy n="64" d="100"/>
        </p:scale>
        <p:origin x="2016" y="1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93" d="100"/>
          <a:sy n="93" d="100"/>
        </p:scale>
        <p:origin x="3904" y="20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b="1" dirty="0">
                <a:solidFill>
                  <a:srgbClr val="003E74"/>
                </a:solidFill>
              </a:rPr>
              <a:t>Name of presentation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C9844C-7184-134E-A493-938FBAA8C888}" type="datetime3">
              <a:rPr lang="en-GB" smtClean="0">
                <a:solidFill>
                  <a:srgbClr val="003E74"/>
                </a:solidFill>
              </a:rPr>
              <a:t>15 July, 2025</a:t>
            </a:fld>
            <a:endParaRPr lang="en-US" dirty="0">
              <a:solidFill>
                <a:srgbClr val="003E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949037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1">
                <a:solidFill>
                  <a:srgbClr val="003E74"/>
                </a:solidFill>
              </a:defRPr>
            </a:lvl1pPr>
          </a:lstStyle>
          <a:p>
            <a:r>
              <a:rPr lang="en-US" dirty="0"/>
              <a:t>Name of presentation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rgbClr val="003E74"/>
                </a:solidFill>
              </a:defRPr>
            </a:lvl1pPr>
          </a:lstStyle>
          <a:p>
            <a:fld id="{7081531F-7BE5-A548-B71F-6DE4C5DB5669}" type="datetime3">
              <a:rPr lang="en-GB" smtClean="0"/>
              <a:t>15 July, 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265648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806780-4E58-E468-94EF-4B2982C7F1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2CD1430-E4BA-81D0-9624-1F0D53CFF78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560F57A-A632-00BB-DBA6-30167FD00C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96CF7392-DCA8-9025-B921-E910028DE394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20076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4A2AF2-412E-9DD9-E21D-F50E1EE8DC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65D71FC-DA01-DBE3-D73C-3E77D39B2E1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32E6DA2-E477-526F-F8D7-79C942AF54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7F41917C-BFA2-AEF8-D18F-89B75C2E74FE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0320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two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1"/>
          </p:nvPr>
        </p:nvSpPr>
        <p:spPr>
          <a:xfrm>
            <a:off x="457199" y="2346581"/>
            <a:ext cx="3950877" cy="3644104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  <a:lvl2pPr>
              <a:buClr>
                <a:srgbClr val="002548"/>
              </a:buClr>
              <a:defRPr/>
            </a:lvl2pPr>
            <a:lvl3pPr>
              <a:buClr>
                <a:srgbClr val="002548"/>
              </a:buClr>
              <a:defRPr/>
            </a:lvl3pPr>
            <a:lvl4pPr>
              <a:buClr>
                <a:srgbClr val="002548"/>
              </a:buClr>
              <a:defRPr/>
            </a:lvl4pPr>
            <a:lvl5pPr>
              <a:buClr>
                <a:srgbClr val="002548"/>
              </a:buClr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340638" y="469900"/>
            <a:ext cx="2346162" cy="31229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2"/>
          </p:nvPr>
        </p:nvSpPr>
        <p:spPr>
          <a:xfrm>
            <a:off x="4735923" y="2346581"/>
            <a:ext cx="3950878" cy="3644104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  <a:lvl2pPr>
              <a:buClr>
                <a:srgbClr val="002548"/>
              </a:buClr>
              <a:defRPr/>
            </a:lvl2pPr>
            <a:lvl3pPr>
              <a:buClr>
                <a:srgbClr val="002548"/>
              </a:buClr>
              <a:defRPr/>
            </a:lvl3pPr>
            <a:lvl4pPr>
              <a:buClr>
                <a:srgbClr val="002548"/>
              </a:buClr>
              <a:defRPr/>
            </a:lvl4pPr>
            <a:lvl5pPr>
              <a:buClr>
                <a:srgbClr val="002548"/>
              </a:buClr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343448-F0B7-77DE-88B4-542FF890550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2752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7E9203-70F7-C461-632A-3F45CB8A6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CC7D0E0-96AA-C2BE-374F-C989F5396D6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886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76792A-ED70-0429-9509-0EBEEB97A4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58A2E16-1CBF-7B3E-2840-560AD931862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998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84B29A-410E-4FCC-D254-9310CC486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D49BEED-658C-50D9-9356-C1A64DB4C4A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1477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F2307-F60B-319A-6266-8FB476707D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807C95A-E26A-23D5-06F1-1B9FB782CE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A9267-3A9E-CC40-9C72-79628C459520}" type="datetimeFigureOut">
              <a:rPr lang="en-US" smtClean="0"/>
              <a:t>7/15/25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6786A20-5017-B366-03CE-DE1169F4D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BFB56D8-5F89-C3E3-51EA-4AA2FD34D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A259F-B4AF-2A4C-AFE3-FE98551382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4182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223BB-8E60-B924-F186-3CECA2EEB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EBE621-0C23-90B8-852A-417212BA2C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A9267-3A9E-CC40-9C72-79628C459520}" type="datetimeFigureOut">
              <a:rPr lang="en-US" smtClean="0"/>
              <a:t>7/15/25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FA4A69-AE3F-54E3-3005-52F3992E33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6F1F3B-879E-6231-D77F-D4EBEC742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A259F-B4AF-2A4C-AFE3-FE98551382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3424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94E784-1D7D-44D0-DEB0-A938D952F9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86AFC6-041B-F9B1-9A26-040BB59381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A9267-3A9E-CC40-9C72-79628C459520}" type="datetimeFigureOut">
              <a:rPr lang="en-US" smtClean="0"/>
              <a:t>7/15/25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45F77D-1546-7B19-39CC-7E77E857C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0090C3-FAD9-55AE-0F6A-AE8875C19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A259F-B4AF-2A4C-AFE3-FE98551382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790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(no image)">
    <p:bg>
      <p:bgPr>
        <a:solidFill>
          <a:srgbClr val="FFFD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942832"/>
            <a:ext cx="6400800" cy="604513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800">
                <a:solidFill>
                  <a:srgbClr val="000000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7" name="Text Placeholder 3"/>
          <p:cNvSpPr txBox="1">
            <a:spLocks/>
          </p:cNvSpPr>
          <p:nvPr userDrawn="1"/>
        </p:nvSpPr>
        <p:spPr>
          <a:xfrm>
            <a:off x="6340639" y="800593"/>
            <a:ext cx="2346162" cy="257244"/>
          </a:xfrm>
          <a:prstGeom prst="rect">
            <a:avLst/>
          </a:prstGeom>
        </p:spPr>
        <p:txBody>
          <a:bodyPr lIns="0" tIns="0" rIns="0" bIns="0"/>
          <a:lstStyle>
            <a:lvl1pPr marL="0" indent="0" algn="r" defTabSz="457200" rtl="0" eaLnBrk="1" latinLnBrk="0" hangingPunct="1">
              <a:spcBef>
                <a:spcPct val="20000"/>
              </a:spcBef>
              <a:buClr>
                <a:srgbClr val="003E74"/>
              </a:buClr>
              <a:buFont typeface="Arial"/>
              <a:buNone/>
              <a:defRPr sz="1200" b="0" kern="1200" baseline="0">
                <a:solidFill>
                  <a:srgbClr val="003E74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003E74"/>
              </a:buClr>
              <a:buFont typeface="Arial"/>
              <a:buChar char="–"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003E74"/>
              </a:buClr>
              <a:buFont typeface="Arial"/>
              <a:buChar char="•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003E74"/>
              </a:buClr>
              <a:buFont typeface="Arial"/>
              <a:buChar char="–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003E74"/>
              </a:buClr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5273580"/>
            <a:ext cx="6400800" cy="33981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 baseline="0">
                <a:solidFill>
                  <a:srgbClr val="002548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GB" dirty="0"/>
              <a:t>Click to edit author name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57112-07EF-D696-EFC2-A3C5BE14BF5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16411789-765B-9A45-83FF-6F3004B6E2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0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(with im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245089"/>
            <a:ext cx="3601176" cy="79776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800">
                <a:solidFill>
                  <a:srgbClr val="000000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Title 12"/>
          <p:cNvSpPr>
            <a:spLocks noGrp="1"/>
          </p:cNvSpPr>
          <p:nvPr>
            <p:ph type="title"/>
          </p:nvPr>
        </p:nvSpPr>
        <p:spPr>
          <a:xfrm>
            <a:off x="457200" y="1545982"/>
            <a:ext cx="3601176" cy="2153335"/>
          </a:xfrm>
        </p:spPr>
        <p:txBody>
          <a:bodyPr/>
          <a:lstStyle>
            <a:lvl1pPr>
              <a:defRPr sz="5000" b="0">
                <a:solidFill>
                  <a:srgbClr val="003E74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5522041"/>
            <a:ext cx="3601176" cy="33981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 baseline="0">
                <a:solidFill>
                  <a:srgbClr val="002548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GB" dirty="0"/>
              <a:t>Click to edit author name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4756151" y="1546225"/>
            <a:ext cx="3930650" cy="4316413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</a:lstStyle>
          <a:p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239A74F-8FD2-F819-11B1-5B4D935D626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030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one colum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6581"/>
            <a:ext cx="8229600" cy="3644104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  <a:lvl2pPr>
              <a:buClr>
                <a:srgbClr val="002548"/>
              </a:buClr>
              <a:defRPr/>
            </a:lvl2pPr>
            <a:lvl3pPr>
              <a:buClr>
                <a:srgbClr val="002548"/>
              </a:buClr>
              <a:defRPr sz="1200"/>
            </a:lvl3pPr>
            <a:lvl4pPr>
              <a:buClr>
                <a:srgbClr val="002548"/>
              </a:buClr>
              <a:defRPr sz="1200"/>
            </a:lvl4pPr>
            <a:lvl5pPr>
              <a:buClr>
                <a:srgbClr val="002548"/>
              </a:buClr>
              <a:defRPr sz="1200">
                <a:latin typeface="+mn-lt"/>
              </a:defRPr>
            </a:lvl5pPr>
            <a:lvl6pPr marL="2286000" indent="0">
              <a:buNone/>
              <a:defRPr sz="1400" baseline="0">
                <a:latin typeface="+mn-lt"/>
              </a:defRPr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340638" y="469900"/>
            <a:ext cx="2346162" cy="31229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F458D9-4E39-4A8F-EB95-3E12D087D57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259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with quo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1"/>
          </p:nvPr>
        </p:nvSpPr>
        <p:spPr>
          <a:xfrm>
            <a:off x="457199" y="2346581"/>
            <a:ext cx="3950877" cy="3644104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  <a:lvl2pPr>
              <a:buClr>
                <a:srgbClr val="0085CA"/>
              </a:buClr>
              <a:defRPr/>
            </a:lvl2pPr>
            <a:lvl3pPr>
              <a:buClr>
                <a:srgbClr val="0085CA"/>
              </a:buClr>
              <a:defRPr/>
            </a:lvl3pPr>
            <a:lvl4pPr>
              <a:buClr>
                <a:srgbClr val="0085CA"/>
              </a:buClr>
              <a:defRPr/>
            </a:lvl4pPr>
            <a:lvl5pPr>
              <a:buClr>
                <a:srgbClr val="0085CA"/>
              </a:buClr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487908"/>
            <a:ext cx="8229600" cy="507556"/>
          </a:xfrm>
        </p:spPr>
        <p:txBody>
          <a:bodyPr/>
          <a:lstStyle>
            <a:lvl1pPr>
              <a:defRPr sz="2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340638" y="469900"/>
            <a:ext cx="2346162" cy="31229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2" hasCustomPrompt="1"/>
          </p:nvPr>
        </p:nvSpPr>
        <p:spPr>
          <a:xfrm>
            <a:off x="4735923" y="2346581"/>
            <a:ext cx="3950878" cy="2797494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0085CA"/>
              </a:buClr>
              <a:buNone/>
              <a:defRPr sz="2800" b="0" i="1" baseline="0">
                <a:solidFill>
                  <a:srgbClr val="003E74"/>
                </a:solidFill>
              </a:defRPr>
            </a:lvl1pPr>
            <a:lvl2pPr>
              <a:buClr>
                <a:srgbClr val="0085CA"/>
              </a:buClr>
              <a:defRPr/>
            </a:lvl2pPr>
            <a:lvl3pPr>
              <a:buClr>
                <a:srgbClr val="0085CA"/>
              </a:buClr>
              <a:defRPr/>
            </a:lvl3pPr>
            <a:lvl4pPr>
              <a:buClr>
                <a:srgbClr val="0085CA"/>
              </a:buClr>
              <a:defRPr/>
            </a:lvl4pPr>
            <a:lvl5pPr>
              <a:buClr>
                <a:srgbClr val="0085CA"/>
              </a:buClr>
              <a:defRPr/>
            </a:lvl5pPr>
          </a:lstStyle>
          <a:p>
            <a:pPr lvl="0"/>
            <a:r>
              <a:rPr lang="en-GB" dirty="0"/>
              <a:t>“Click to add a quote”</a:t>
            </a:r>
            <a:endParaRPr lang="en-US" dirty="0"/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735513" y="5346526"/>
            <a:ext cx="3951287" cy="644160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85CA"/>
              </a:buClr>
              <a:buSzTx/>
              <a:buFont typeface="Arial"/>
              <a:buNone/>
              <a:tabLst/>
              <a:defRPr sz="1200" baseline="0">
                <a:solidFill>
                  <a:srgbClr val="002548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85CA"/>
              </a:buClr>
              <a:buSzTx/>
              <a:buFont typeface="Arial"/>
              <a:buNone/>
              <a:tabLst/>
              <a:defRPr/>
            </a:pPr>
            <a:r>
              <a:rPr lang="en-GB" dirty="0"/>
              <a:t>Click to add quote attribution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D00A041-81AC-5F7E-9F3A-D1E65886CFA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024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two columns with im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1"/>
          </p:nvPr>
        </p:nvSpPr>
        <p:spPr>
          <a:xfrm>
            <a:off x="457199" y="2346581"/>
            <a:ext cx="3950877" cy="3644104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  <a:lvl2pPr>
              <a:buClr>
                <a:srgbClr val="002548"/>
              </a:buClr>
              <a:defRPr/>
            </a:lvl2pPr>
            <a:lvl3pPr>
              <a:buClr>
                <a:srgbClr val="002548"/>
              </a:buClr>
              <a:defRPr/>
            </a:lvl3pPr>
            <a:lvl4pPr>
              <a:buClr>
                <a:srgbClr val="002548"/>
              </a:buClr>
              <a:defRPr/>
            </a:lvl4pPr>
            <a:lvl5pPr>
              <a:buClr>
                <a:srgbClr val="002548"/>
              </a:buClr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487908"/>
            <a:ext cx="8229600" cy="507556"/>
          </a:xfrm>
        </p:spPr>
        <p:txBody>
          <a:bodyPr/>
          <a:lstStyle>
            <a:lvl1pPr>
              <a:defRPr sz="2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340638" y="469900"/>
            <a:ext cx="2346162" cy="31229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735513" y="2346581"/>
            <a:ext cx="3951287" cy="2788292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</a:lstStyle>
          <a:p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735513" y="5420143"/>
            <a:ext cx="3951287" cy="5705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rgbClr val="002548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add caption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9F0E0F1-4346-1B88-A210-8C8C5AC198C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7259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/media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340638" y="469900"/>
            <a:ext cx="2346162" cy="31229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57199" y="1487908"/>
            <a:ext cx="8229601" cy="3646965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</a:lstStyle>
          <a:p>
            <a:endParaRPr lang="en-US" dirty="0"/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9" y="5420143"/>
            <a:ext cx="3951287" cy="5705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rgbClr val="002548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add caption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FB7088A-31FD-BEB3-ED0C-D2B3F4F0D37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557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images/media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340638" y="469900"/>
            <a:ext cx="2346162" cy="31229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57199" y="1487908"/>
            <a:ext cx="3951287" cy="3646965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</a:lstStyle>
          <a:p>
            <a:endParaRPr lang="en-US" dirty="0"/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9" y="5420143"/>
            <a:ext cx="3951287" cy="5705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rgbClr val="002548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add caption</a:t>
            </a:r>
            <a:endParaRPr lang="en-US"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4735513" y="1487908"/>
            <a:ext cx="3951287" cy="2395455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4735513" y="4214645"/>
            <a:ext cx="3951287" cy="1776040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</a:lstStyle>
          <a:p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93AD4DC-2EB3-86D3-D93C-BEF0DB28BE2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341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rgbClr val="FFFD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340638" y="469900"/>
            <a:ext cx="2346162" cy="31229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61C6AE2-2605-47ED-87AE-4AE4398D46B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25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D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llege_Powerpoint_Background.png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3117" y="-386890"/>
            <a:ext cx="9517117" cy="713783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13451"/>
            <a:ext cx="8229600" cy="507556"/>
          </a:xfrm>
          <a:prstGeom prst="rect">
            <a:avLst/>
          </a:prstGeom>
        </p:spPr>
        <p:txBody>
          <a:bodyPr vert="horz" lIns="0" tIns="45720" rIns="0" bIns="0" rtlCol="0" anchor="ctr">
            <a:no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7E6C704-8147-965C-FBAA-617A46D8A024}"/>
              </a:ext>
            </a:extLst>
          </p:cNvPr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2144298" y="19508"/>
            <a:ext cx="1979510" cy="506088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C8E8C7-ED1C-77D2-1CAA-F203CD7BB6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473367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89252C1-CD3B-FD91-1485-BD0ADAFCC3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51936" y="647494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0A259F-B4AF-2A4C-AFE3-FE985513828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34CB6BD-DFB8-EB79-F373-6419B5DFE4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47336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6A9267-3A9E-CC40-9C72-79628C459520}" type="datetimeFigureOut">
              <a:rPr lang="en-US" smtClean="0"/>
              <a:t>7/15/25</a:t>
            </a:fld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D939296-CB0C-963D-F7CB-179C6D1B5C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01609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372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49" r:id="rId2"/>
    <p:sldLayoutId id="2147483656" r:id="rId3"/>
    <p:sldLayoutId id="2147483650" r:id="rId4"/>
    <p:sldLayoutId id="2147483660" r:id="rId5"/>
    <p:sldLayoutId id="2147483657" r:id="rId6"/>
    <p:sldLayoutId id="2147483658" r:id="rId7"/>
    <p:sldLayoutId id="2147483659" r:id="rId8"/>
    <p:sldLayoutId id="2147483655" r:id="rId9"/>
    <p:sldLayoutId id="2147483661" r:id="rId10"/>
    <p:sldLayoutId id="2147483662" r:id="rId11"/>
    <p:sldLayoutId id="2147483663" r:id="rId12"/>
    <p:sldLayoutId id="2147483664" r:id="rId13"/>
    <p:sldLayoutId id="2147483665" r:id="rId14"/>
    <p:sldLayoutId id="2147483666" r:id="rId15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3E74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002548"/>
        </a:buClr>
        <a:buFont typeface="Arial"/>
        <a:buChar char="•"/>
        <a:defRPr sz="18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002548"/>
        </a:buClr>
        <a:buFont typeface="Arial"/>
        <a:buChar char="–"/>
        <a:defRPr sz="1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002548"/>
        </a:buClr>
        <a:buFont typeface="Arial"/>
        <a:buChar char="•"/>
        <a:defRPr sz="12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002548"/>
        </a:buClr>
        <a:buFont typeface="Arial"/>
        <a:buChar char="–"/>
        <a:defRPr sz="12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002548"/>
        </a:buClr>
        <a:buFont typeface="Arial"/>
        <a:buChar char="»"/>
        <a:defRPr sz="12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Ta-Jen </a:t>
            </a:r>
            <a:r>
              <a:rPr lang="en-US" dirty="0" err="1"/>
              <a:t>Kuo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457200" y="2096689"/>
            <a:ext cx="8229600" cy="1143000"/>
          </a:xfrm>
        </p:spPr>
        <p:txBody>
          <a:bodyPr/>
          <a:lstStyle/>
          <a:p>
            <a:pPr algn="ctr"/>
            <a:r>
              <a:rPr lang="en-US" dirty="0"/>
              <a:t>FFA Magnets 3D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57200" y="5273580"/>
            <a:ext cx="6400800" cy="972984"/>
          </a:xfrm>
        </p:spPr>
        <p:txBody>
          <a:bodyPr>
            <a:normAutofit/>
          </a:bodyPr>
          <a:lstStyle/>
          <a:p>
            <a:r>
              <a:rPr lang="en-US" dirty="0"/>
              <a:t>Supervisor: </a:t>
            </a:r>
            <a:r>
              <a:rPr lang="en-US" dirty="0" err="1"/>
              <a:t>Jaroslaw</a:t>
            </a:r>
            <a:r>
              <a:rPr lang="en-US" dirty="0"/>
              <a:t> Pasternak, Jean-Baptiste Lagrange</a:t>
            </a:r>
          </a:p>
          <a:p>
            <a:endParaRPr lang="en-US" dirty="0"/>
          </a:p>
          <a:p>
            <a:r>
              <a:rPr lang="en-US" dirty="0"/>
              <a:t>Imperial College London, STFC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sz="1600" dirty="0"/>
              <a:t>15/07/25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543293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D38F0D-0D6E-C364-CCCF-5FA88D83DB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">
            <a:extLst>
              <a:ext uri="{FF2B5EF4-FFF2-40B4-BE49-F238E27FC236}">
                <a16:creationId xmlns:a16="http://schemas.microsoft.com/office/drawing/2014/main" id="{673E1820-54AD-106A-B6D3-AD5BA8A9318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40638" y="469900"/>
            <a:ext cx="2346162" cy="31229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2D2F1E26-5374-8D26-6065-AB9931BD463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095256" y="791391"/>
            <a:ext cx="1591545" cy="257175"/>
          </a:xfrm>
        </p:spPr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D1CD84-9E76-5AAA-7B3F-C83952ED3B5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6457950" y="6356350"/>
            <a:ext cx="20574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6411789-765B-9A45-83FF-6F3004B6E24B}" type="slidenum">
              <a:rPr lang="en-US" smtClean="0"/>
              <a:pPr>
                <a:spcAft>
                  <a:spcPts val="600"/>
                </a:spcAft>
              </a:pPr>
              <a:t>10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669CE78-C14B-914F-94A3-99951BD4792B}"/>
              </a:ext>
            </a:extLst>
          </p:cNvPr>
          <p:cNvSpPr txBox="1"/>
          <p:nvPr/>
        </p:nvSpPr>
        <p:spPr>
          <a:xfrm>
            <a:off x="5144273" y="23678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3" name="Picture 2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CB06DDE9-86AA-9749-E63F-428F3BAB2E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40742"/>
            <a:ext cx="2852420" cy="2254252"/>
          </a:xfrm>
          <a:prstGeom prst="rect">
            <a:avLst/>
          </a:prstGeom>
        </p:spPr>
      </p:pic>
      <p:pic>
        <p:nvPicPr>
          <p:cNvPr id="6" name="Picture 5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C4309C4C-3C43-71A6-CFA2-258FF214AE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9588" y="1234054"/>
            <a:ext cx="2852420" cy="2264861"/>
          </a:xfrm>
          <a:prstGeom prst="rect">
            <a:avLst/>
          </a:prstGeom>
        </p:spPr>
      </p:pic>
      <p:pic>
        <p:nvPicPr>
          <p:cNvPr id="9" name="Picture 8" descr="A graph of a line&#10;&#10;AI-generated content may be incorrect.">
            <a:extLst>
              <a:ext uri="{FF2B5EF4-FFF2-40B4-BE49-F238E27FC236}">
                <a16:creationId xmlns:a16="http://schemas.microsoft.com/office/drawing/2014/main" id="{9BD01E71-CF83-F675-6BDC-646D5F8B21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7509" y="1240742"/>
            <a:ext cx="2852420" cy="2215807"/>
          </a:xfrm>
          <a:prstGeom prst="rect">
            <a:avLst/>
          </a:prstGeom>
        </p:spPr>
      </p:pic>
      <p:pic>
        <p:nvPicPr>
          <p:cNvPr id="11" name="Picture 10" descr="A graph of a number of lines&#10;&#10;AI-generated content may be incorrect.">
            <a:extLst>
              <a:ext uri="{FF2B5EF4-FFF2-40B4-BE49-F238E27FC236}">
                <a16:creationId xmlns:a16="http://schemas.microsoft.com/office/drawing/2014/main" id="{66D6A0FD-5F9F-50B8-7AFA-4C31F27953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757824"/>
            <a:ext cx="2852420" cy="2258166"/>
          </a:xfrm>
          <a:prstGeom prst="rect">
            <a:avLst/>
          </a:prstGeom>
        </p:spPr>
      </p:pic>
      <p:pic>
        <p:nvPicPr>
          <p:cNvPr id="14" name="Picture 13" descr="A graph of a curve&#10;&#10;AI-generated content may be incorrect.">
            <a:extLst>
              <a:ext uri="{FF2B5EF4-FFF2-40B4-BE49-F238E27FC236}">
                <a16:creationId xmlns:a16="http://schemas.microsoft.com/office/drawing/2014/main" id="{C022699B-13CC-E0DF-8758-2F1AD54208E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67686" y="3751129"/>
            <a:ext cx="2808627" cy="2264861"/>
          </a:xfrm>
          <a:prstGeom prst="rect">
            <a:avLst/>
          </a:prstGeom>
        </p:spPr>
      </p:pic>
      <p:pic>
        <p:nvPicPr>
          <p:cNvPr id="16" name="Picture 15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8BFFC4BC-B89D-60E7-A267-D27215291AC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09405" y="3808172"/>
            <a:ext cx="2808627" cy="2196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1396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D0FF5A-DDC0-A45F-AD84-F594AB4B7D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">
            <a:extLst>
              <a:ext uri="{FF2B5EF4-FFF2-40B4-BE49-F238E27FC236}">
                <a16:creationId xmlns:a16="http://schemas.microsoft.com/office/drawing/2014/main" id="{DE48CCA8-CF35-1977-5C66-04A2C2A3849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40638" y="469900"/>
            <a:ext cx="2346162" cy="31229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8C991DF2-250E-ECBF-A362-9B4D90EFD9B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095256" y="791391"/>
            <a:ext cx="1591545" cy="257175"/>
          </a:xfrm>
        </p:spPr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8D2E60-AE66-B6CC-AF88-8D13319AC66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6457950" y="6356350"/>
            <a:ext cx="20574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6411789-765B-9A45-83FF-6F3004B6E24B}" type="slidenum">
              <a:rPr lang="en-US" smtClean="0"/>
              <a:pPr>
                <a:spcAft>
                  <a:spcPts val="600"/>
                </a:spcAft>
              </a:pPr>
              <a:t>11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90C84A4-B81D-5850-0A6D-19E3ABD528D3}"/>
              </a:ext>
            </a:extLst>
          </p:cNvPr>
          <p:cNvSpPr txBox="1"/>
          <p:nvPr/>
        </p:nvSpPr>
        <p:spPr>
          <a:xfrm>
            <a:off x="5144273" y="23678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0" name="Picture 9" descr="A diagram of a graph&#10;&#10;AI-generated content may be incorrect.">
            <a:extLst>
              <a:ext uri="{FF2B5EF4-FFF2-40B4-BE49-F238E27FC236}">
                <a16:creationId xmlns:a16="http://schemas.microsoft.com/office/drawing/2014/main" id="{4A6155F0-E711-1A99-9464-6B6D7D7B49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9673" y="1897380"/>
            <a:ext cx="4268020" cy="3709273"/>
          </a:xfrm>
          <a:prstGeom prst="rect">
            <a:avLst/>
          </a:prstGeom>
        </p:spPr>
      </p:pic>
      <p:pic>
        <p:nvPicPr>
          <p:cNvPr id="13" name="Picture 12" descr="A graph of different colors&#10;&#10;AI-generated content may be incorrect.">
            <a:extLst>
              <a:ext uri="{FF2B5EF4-FFF2-40B4-BE49-F238E27FC236}">
                <a16:creationId xmlns:a16="http://schemas.microsoft.com/office/drawing/2014/main" id="{16761615-21D8-C1C2-ED88-84272A8037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280" y="623793"/>
            <a:ext cx="3581649" cy="2805207"/>
          </a:xfrm>
          <a:prstGeom prst="rect">
            <a:avLst/>
          </a:prstGeom>
        </p:spPr>
      </p:pic>
      <p:pic>
        <p:nvPicPr>
          <p:cNvPr id="15" name="Picture 14" descr="A graph of a number of clamps&#10;&#10;AI-generated content may be incorrect.">
            <a:extLst>
              <a:ext uri="{FF2B5EF4-FFF2-40B4-BE49-F238E27FC236}">
                <a16:creationId xmlns:a16="http://schemas.microsoft.com/office/drawing/2014/main" id="{CB0CCCF5-23E0-C859-D203-152241C11B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280" y="3429000"/>
            <a:ext cx="3591420" cy="2805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5765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F89E6D-B1DA-BE02-8F0D-F290EA5E9C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">
            <a:extLst>
              <a:ext uri="{FF2B5EF4-FFF2-40B4-BE49-F238E27FC236}">
                <a16:creationId xmlns:a16="http://schemas.microsoft.com/office/drawing/2014/main" id="{E07AC4EA-FE56-95F7-F030-1F3EE51A41C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40638" y="469900"/>
            <a:ext cx="2346162" cy="31229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65A4286E-2BB3-41FF-2DB4-5E3DABFA160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095256" y="791391"/>
            <a:ext cx="1591545" cy="257175"/>
          </a:xfrm>
        </p:spPr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F7091E-8D27-9457-4B61-703089FECC5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6457950" y="6356350"/>
            <a:ext cx="20574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6411789-765B-9A45-83FF-6F3004B6E24B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738B673-2DDD-ACE6-B7F9-2111D846E1F3}"/>
              </a:ext>
            </a:extLst>
          </p:cNvPr>
          <p:cNvSpPr txBox="1"/>
          <p:nvPr/>
        </p:nvSpPr>
        <p:spPr>
          <a:xfrm>
            <a:off x="5144273" y="23678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0AC68ED-4184-01E9-38CF-6C11BBD31954}"/>
              </a:ext>
            </a:extLst>
          </p:cNvPr>
          <p:cNvSpPr txBox="1"/>
          <p:nvPr/>
        </p:nvSpPr>
        <p:spPr>
          <a:xfrm>
            <a:off x="3883350" y="3244334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Extra slides</a:t>
            </a:r>
          </a:p>
        </p:txBody>
      </p:sp>
    </p:spTree>
    <p:extLst>
      <p:ext uri="{BB962C8B-B14F-4D97-AF65-F5344CB8AC3E}">
        <p14:creationId xmlns:p14="http://schemas.microsoft.com/office/powerpoint/2010/main" val="3071137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096C7A-C54B-36A0-BB64-E3FF54F7A9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EAB9954-5591-6039-154E-20B260D8390F}"/>
              </a:ext>
            </a:extLst>
          </p:cNvPr>
          <p:cNvSpPr txBox="1"/>
          <p:nvPr/>
        </p:nvSpPr>
        <p:spPr>
          <a:xfrm>
            <a:off x="239595" y="110464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GB" dirty="0">
              <a:solidFill>
                <a:srgbClr val="242424"/>
              </a:solidFill>
              <a:latin typeface="Segoe UI" panose="020B050204020402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2E3BD9-4DCF-7CC4-46F3-4C83F2FFBB00}"/>
              </a:ext>
            </a:extLst>
          </p:cNvPr>
          <p:cNvSpPr txBox="1"/>
          <p:nvPr/>
        </p:nvSpPr>
        <p:spPr>
          <a:xfrm>
            <a:off x="239595" y="5911401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DADB28E-825F-F7BB-E8CB-1F29566D2BB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13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7AF63D-013F-3715-A3EC-4306A4BE812D}"/>
              </a:ext>
            </a:extLst>
          </p:cNvPr>
          <p:cNvSpPr txBox="1"/>
          <p:nvPr/>
        </p:nvSpPr>
        <p:spPr>
          <a:xfrm>
            <a:off x="3889728" y="1427809"/>
            <a:ext cx="1415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Spiral Angle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E17E0BF-EBA0-D36D-8D2B-FD91F6C92BBD}"/>
                  </a:ext>
                </a:extLst>
              </p:cNvPr>
              <p:cNvSpPr txBox="1"/>
              <p:nvPr/>
            </p:nvSpPr>
            <p:spPr>
              <a:xfrm>
                <a:off x="5633432" y="1797141"/>
                <a:ext cx="3137534" cy="32393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𝐶𝑂𝑀</m:t>
                        </m:r>
                      </m:sub>
                    </m:sSub>
                    <m:r>
                      <a:rPr lang="en-US" sz="1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r>
                      <a:rPr lang="en-US" sz="1800" b="0" i="0" smtClean="0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𝐺</m:t>
                            </m:r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  <m: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</m:e>
                        </m:nary>
                      </m:num>
                      <m:den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𝐺</m:t>
                            </m:r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  <m: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</m:e>
                        </m:nary>
                      </m:den>
                    </m:f>
                  </m:oMath>
                </a14:m>
                <a:r>
                  <a:rPr lang="en-US" sz="1800" i="1" dirty="0">
                    <a:latin typeface="Cambria Math" panose="02040503050406030204" pitchFamily="18" charset="0"/>
                  </a:rPr>
                  <a:t>, G=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𝐵𝑧</m:t>
                        </m:r>
                      </m:num>
                      <m:den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den>
                    </m:f>
                  </m:oMath>
                </a14:m>
                <a:endParaRPr lang="en-US" sz="1800" i="1" dirty="0">
                  <a:latin typeface="Cambria Math" panose="02040503050406030204" pitchFamily="18" charset="0"/>
                </a:endParaRPr>
              </a:p>
              <a:p>
                <a:br>
                  <a:rPr lang="en-US" sz="1800" dirty="0"/>
                </a:br>
                <a:r>
                  <a:rPr lang="en-US" sz="1800" dirty="0"/>
                  <a:t>S</a:t>
                </a:r>
                <a:r>
                  <a:rPr lang="en-US" sz="1800" b="0" dirty="0"/>
                  <a:t>piral angle =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 panose="02040503050406030204" pitchFamily="18" charset="0"/>
                          </a:rPr>
                          <m:t>arctan</m:t>
                        </m:r>
                      </m:fName>
                      <m:e>
                        <m:d>
                          <m:d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 ∗</m:t>
                            </m:r>
                            <m:f>
                              <m:fPr>
                                <m:ctrlP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𝜃</m:t>
                                </m:r>
                              </m:num>
                              <m:den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𝑑𝑟</m:t>
                                </m:r>
                              </m:den>
                            </m:f>
                          </m:e>
                        </m:d>
                      </m:e>
                    </m:func>
                  </m:oMath>
                </a14:m>
                <a:endParaRPr lang="en-US" sz="1800" b="0" dirty="0"/>
              </a:p>
              <a:p>
                <a:endParaRPr lang="en-US" sz="1800" dirty="0"/>
              </a:p>
              <a:p>
                <a:r>
                  <a:rPr lang="en-US" dirty="0"/>
                  <a:t>For entry and exit sides of magnet separately</a:t>
                </a:r>
              </a:p>
              <a:p>
                <a:endParaRPr lang="en-US" sz="1800" dirty="0"/>
              </a:p>
              <a:p>
                <a:r>
                  <a:rPr lang="en-US" dirty="0"/>
                  <a:t>Also using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𝐶𝑂𝑀</m:t>
                        </m:r>
                      </m:sub>
                    </m:sSub>
                  </m:oMath>
                </a14:m>
                <a:r>
                  <a:rPr lang="en-US" sz="1800" dirty="0"/>
                  <a:t> </a:t>
                </a:r>
                <a:r>
                  <a:rPr lang="en-US" dirty="0"/>
                  <a:t>as the effective field boundaries</a:t>
                </a:r>
              </a:p>
              <a:p>
                <a:endParaRPr lang="en-US" sz="18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E17E0BF-EBA0-D36D-8D2B-FD91F6C92B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3432" y="1797141"/>
                <a:ext cx="3137534" cy="3239348"/>
              </a:xfrm>
              <a:prstGeom prst="rect">
                <a:avLst/>
              </a:prstGeom>
              <a:blipFill>
                <a:blip r:embed="rId3"/>
                <a:stretch>
                  <a:fillRect l="-1613" t="-109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 descr="A graph of a line graph&#10;&#10;Description automatically generated">
            <a:extLst>
              <a:ext uri="{FF2B5EF4-FFF2-40B4-BE49-F238E27FC236}">
                <a16:creationId xmlns:a16="http://schemas.microsoft.com/office/drawing/2014/main" id="{57F368ED-6FA3-9285-B550-3C6CA6FA64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167" y="1940243"/>
            <a:ext cx="5115397" cy="395685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9AA3E89-C388-9279-22C6-7E95E2B1197A}"/>
              </a:ext>
            </a:extLst>
          </p:cNvPr>
          <p:cNvSpPr txBox="1"/>
          <p:nvPr/>
        </p:nvSpPr>
        <p:spPr>
          <a:xfrm>
            <a:off x="524909" y="689145"/>
            <a:ext cx="736611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Calculate spiral angle from before and after clamp shaping and fit tanh</a:t>
            </a:r>
          </a:p>
          <a:p>
            <a:r>
              <a:rPr lang="en-US" dirty="0"/>
              <a:t>Fringe field model to determine C1.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46333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CF4872-148B-9F58-C790-A45AAADC9D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018DED-819F-8401-F9BA-B81789C0AF9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14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03743A6-94D0-BAD9-2C0C-8AD698405100}"/>
              </a:ext>
            </a:extLst>
          </p:cNvPr>
          <p:cNvSpPr txBox="1"/>
          <p:nvPr/>
        </p:nvSpPr>
        <p:spPr>
          <a:xfrm>
            <a:off x="239595" y="110464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GB" dirty="0">
              <a:solidFill>
                <a:srgbClr val="242424"/>
              </a:solidFill>
              <a:latin typeface="Segoe UI" panose="020B050204020402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C9D059E-9D50-833D-F241-1FBE270637DA}"/>
              </a:ext>
            </a:extLst>
          </p:cNvPr>
          <p:cNvSpPr txBox="1"/>
          <p:nvPr/>
        </p:nvSpPr>
        <p:spPr>
          <a:xfrm>
            <a:off x="239595" y="5911401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768D6D9-5BD2-2724-AED9-3C7B469309A6}"/>
              </a:ext>
            </a:extLst>
          </p:cNvPr>
          <p:cNvSpPr txBox="1"/>
          <p:nvPr/>
        </p:nvSpPr>
        <p:spPr>
          <a:xfrm>
            <a:off x="2633007" y="12332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D58AF19-CFFE-6149-81C1-5ACBE607D54C}"/>
              </a:ext>
            </a:extLst>
          </p:cNvPr>
          <p:cNvSpPr txBox="1"/>
          <p:nvPr/>
        </p:nvSpPr>
        <p:spPr>
          <a:xfrm>
            <a:off x="331960" y="672895"/>
            <a:ext cx="3980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Fit C1 </a:t>
            </a:r>
            <a:r>
              <a:rPr lang="en-US" dirty="0" err="1"/>
              <a:t>en</a:t>
            </a:r>
            <a:r>
              <a:rPr lang="en-US" dirty="0"/>
              <a:t> and C1 ex with tanh model </a:t>
            </a:r>
          </a:p>
        </p:txBody>
      </p:sp>
      <p:pic>
        <p:nvPicPr>
          <p:cNvPr id="16" name="Picture 15" descr="A math equation with white text&#10;&#10;AI-generated content may be incorrect.">
            <a:extLst>
              <a:ext uri="{FF2B5EF4-FFF2-40B4-BE49-F238E27FC236}">
                <a16:creationId xmlns:a16="http://schemas.microsoft.com/office/drawing/2014/main" id="{421DC6EF-2BA8-14CD-D1F0-2055ADC2E0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960" y="1154179"/>
            <a:ext cx="3824943" cy="1134616"/>
          </a:xfrm>
          <a:prstGeom prst="rect">
            <a:avLst/>
          </a:prstGeom>
        </p:spPr>
      </p:pic>
      <p:pic>
        <p:nvPicPr>
          <p:cNvPr id="2" name="Picture 1" descr="A graph of a line graph&#10;&#10;AI-generated content may be incorrect.">
            <a:extLst>
              <a:ext uri="{FF2B5EF4-FFF2-40B4-BE49-F238E27FC236}">
                <a16:creationId xmlns:a16="http://schemas.microsoft.com/office/drawing/2014/main" id="{7C8C56C6-DA90-1550-2329-907B624000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25" y="3821657"/>
            <a:ext cx="2972113" cy="2334120"/>
          </a:xfrm>
          <a:prstGeom prst="rect">
            <a:avLst/>
          </a:prstGeom>
        </p:spPr>
      </p:pic>
      <p:pic>
        <p:nvPicPr>
          <p:cNvPr id="4" name="Picture 3" descr="A graph of a line graph&#10;&#10;AI-generated content may be incorrect.">
            <a:extLst>
              <a:ext uri="{FF2B5EF4-FFF2-40B4-BE49-F238E27FC236}">
                <a16:creationId xmlns:a16="http://schemas.microsoft.com/office/drawing/2014/main" id="{5FDA1363-2914-DA2F-240D-4E3E765643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15712" y="3854279"/>
            <a:ext cx="2942344" cy="2334121"/>
          </a:xfrm>
          <a:prstGeom prst="rect">
            <a:avLst/>
          </a:prstGeom>
        </p:spPr>
      </p:pic>
      <p:pic>
        <p:nvPicPr>
          <p:cNvPr id="6" name="Picture 5" descr="A graph of a line graph&#10;&#10;AI-generated content may be incorrect.">
            <a:extLst>
              <a:ext uri="{FF2B5EF4-FFF2-40B4-BE49-F238E27FC236}">
                <a16:creationId xmlns:a16="http://schemas.microsoft.com/office/drawing/2014/main" id="{418C4A77-F655-F0D6-0EBC-702F949399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01656" y="3861543"/>
            <a:ext cx="2942344" cy="2345498"/>
          </a:xfrm>
          <a:prstGeom prst="rect">
            <a:avLst/>
          </a:prstGeom>
        </p:spPr>
      </p:pic>
      <p:pic>
        <p:nvPicPr>
          <p:cNvPr id="8" name="Picture 7" descr="A black background with white text&#10;&#10;AI-generated content may be incorrect.">
            <a:extLst>
              <a:ext uri="{FF2B5EF4-FFF2-40B4-BE49-F238E27FC236}">
                <a16:creationId xmlns:a16="http://schemas.microsoft.com/office/drawing/2014/main" id="{A650AEA2-91BE-964C-D669-9787865F524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1462" y="2338330"/>
            <a:ext cx="3845441" cy="1211452"/>
          </a:xfrm>
          <a:prstGeom prst="rect">
            <a:avLst/>
          </a:prstGeom>
        </p:spPr>
      </p:pic>
      <p:pic>
        <p:nvPicPr>
          <p:cNvPr id="12" name="Picture 11" descr="A graph with blue and orange lines&#10;&#10;AI-generated content may be incorrect.">
            <a:extLst>
              <a:ext uri="{FF2B5EF4-FFF2-40B4-BE49-F238E27FC236}">
                <a16:creationId xmlns:a16="http://schemas.microsoft.com/office/drawing/2014/main" id="{2580981D-3458-C294-4CDC-278419710F9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40066" y="751347"/>
            <a:ext cx="3959582" cy="2950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6256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28B7EC-5D00-3948-5027-08744E3BD9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">
            <a:extLst>
              <a:ext uri="{FF2B5EF4-FFF2-40B4-BE49-F238E27FC236}">
                <a16:creationId xmlns:a16="http://schemas.microsoft.com/office/drawing/2014/main" id="{CDAC406A-0DEE-3C3C-3FCD-4F296AA6CD2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40638" y="469900"/>
            <a:ext cx="2346162" cy="31229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6D85E7F0-72DB-EB95-9DF9-BA1CD4EE781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095256" y="791391"/>
            <a:ext cx="1591545" cy="257175"/>
          </a:xfrm>
        </p:spPr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E7B566-0F8B-390F-CC4E-D95F074C2AC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6457950" y="6356350"/>
            <a:ext cx="20574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6411789-765B-9A45-83FF-6F3004B6E24B}" type="slidenum">
              <a:rPr lang="en-US" smtClean="0"/>
              <a:pPr>
                <a:spcAft>
                  <a:spcPts val="600"/>
                </a:spcAft>
              </a:pPr>
              <a:t>15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0EEE5BB-4E83-5709-1F0A-CB05A43FAD74}"/>
              </a:ext>
            </a:extLst>
          </p:cNvPr>
          <p:cNvSpPr txBox="1"/>
          <p:nvPr/>
        </p:nvSpPr>
        <p:spPr>
          <a:xfrm>
            <a:off x="5144273" y="23678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3" name="Picture 2" descr="A graph of a line graph&#10;&#10;AI-generated content may be incorrect.">
            <a:extLst>
              <a:ext uri="{FF2B5EF4-FFF2-40B4-BE49-F238E27FC236}">
                <a16:creationId xmlns:a16="http://schemas.microsoft.com/office/drawing/2014/main" id="{08AB5447-11D0-2B6E-C3D9-503B5B0620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3114" y="959513"/>
            <a:ext cx="5511535" cy="4385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5309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1A3CFE-A510-7894-768D-837CAC8A01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">
            <a:extLst>
              <a:ext uri="{FF2B5EF4-FFF2-40B4-BE49-F238E27FC236}">
                <a16:creationId xmlns:a16="http://schemas.microsoft.com/office/drawing/2014/main" id="{C89F3784-0544-9B14-79C7-0758AFDCFCE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40638" y="469900"/>
            <a:ext cx="2346162" cy="31229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7765262A-A959-15F0-39A0-D746CC9279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095256" y="791391"/>
            <a:ext cx="1591545" cy="257175"/>
          </a:xfrm>
        </p:spPr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BE75BC-10AC-E794-4C8F-4E7EC471DED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6457950" y="6356350"/>
            <a:ext cx="20574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6411789-765B-9A45-83FF-6F3004B6E24B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733759D-A9DF-B5FB-8566-26986B2A374E}"/>
              </a:ext>
            </a:extLst>
          </p:cNvPr>
          <p:cNvSpPr txBox="1"/>
          <p:nvPr/>
        </p:nvSpPr>
        <p:spPr>
          <a:xfrm>
            <a:off x="5144273" y="23678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3" name="Picture 2" descr="A diagram of a red and green arrow&#10;&#10;AI-generated content may be incorrect.">
            <a:extLst>
              <a:ext uri="{FF2B5EF4-FFF2-40B4-BE49-F238E27FC236}">
                <a16:creationId xmlns:a16="http://schemas.microsoft.com/office/drawing/2014/main" id="{38B41543-F392-E06E-7AA4-6B4BF6ED5A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1258" y="2466937"/>
            <a:ext cx="4946487" cy="2433985"/>
          </a:xfrm>
          <a:prstGeom prst="rect">
            <a:avLst/>
          </a:prstGeom>
        </p:spPr>
      </p:pic>
      <p:pic>
        <p:nvPicPr>
          <p:cNvPr id="13" name="Picture 12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5CDA6C39-E3D5-536C-FDB4-7A0430077F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255" y="2367868"/>
            <a:ext cx="3542529" cy="263212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CF24F72-19EE-F403-B0B0-D2E0F9953E06}"/>
              </a:ext>
            </a:extLst>
          </p:cNvPr>
          <p:cNvSpPr txBox="1"/>
          <p:nvPr/>
        </p:nvSpPr>
        <p:spPr>
          <a:xfrm>
            <a:off x="2645831" y="1048566"/>
            <a:ext cx="3852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How the clamp height varies with R </a:t>
            </a:r>
          </a:p>
        </p:txBody>
      </p:sp>
    </p:spTree>
    <p:extLst>
      <p:ext uri="{BB962C8B-B14F-4D97-AF65-F5344CB8AC3E}">
        <p14:creationId xmlns:p14="http://schemas.microsoft.com/office/powerpoint/2010/main" val="25285103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FDA189-28D3-9AF7-24BC-36B4CBB621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72DE32-3F70-7C67-ACB3-FBDD7E8EE709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6457950" y="6356350"/>
            <a:ext cx="20574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6411789-765B-9A45-83FF-6F3004B6E24B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696629-85CE-84D0-5E4F-4402ED93816A}"/>
              </a:ext>
            </a:extLst>
          </p:cNvPr>
          <p:cNvSpPr txBox="1"/>
          <p:nvPr/>
        </p:nvSpPr>
        <p:spPr>
          <a:xfrm>
            <a:off x="5144273" y="23678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A5DC4E6-086F-4C4A-4230-337851281C25}"/>
              </a:ext>
            </a:extLst>
          </p:cNvPr>
          <p:cNvSpPr txBox="1"/>
          <p:nvPr/>
        </p:nvSpPr>
        <p:spPr>
          <a:xfrm>
            <a:off x="1653595" y="1008365"/>
            <a:ext cx="656965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Comparing the coefficients before and after clamp shaping</a:t>
            </a:r>
          </a:p>
          <a:p>
            <a:r>
              <a:rPr lang="en-US" dirty="0"/>
              <a:t>Max energy case: 15-127MeV</a:t>
            </a:r>
          </a:p>
        </p:txBody>
      </p:sp>
      <p:pic>
        <p:nvPicPr>
          <p:cNvPr id="17" name="Picture 16" descr="A graph of a diagram&#10;&#10;AI-generated content may be incorrect.">
            <a:extLst>
              <a:ext uri="{FF2B5EF4-FFF2-40B4-BE49-F238E27FC236}">
                <a16:creationId xmlns:a16="http://schemas.microsoft.com/office/drawing/2014/main" id="{B61A3A7D-8375-EB75-0862-4B2466BF29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7950" y="1866058"/>
            <a:ext cx="2454968" cy="1928297"/>
          </a:xfrm>
          <a:prstGeom prst="rect">
            <a:avLst/>
          </a:prstGeom>
        </p:spPr>
      </p:pic>
      <p:pic>
        <p:nvPicPr>
          <p:cNvPr id="20" name="Picture 19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9EFB92FE-FEE3-5A3B-0029-ED739F4961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879" y="1824375"/>
            <a:ext cx="2411432" cy="1894994"/>
          </a:xfrm>
          <a:prstGeom prst="rect">
            <a:avLst/>
          </a:prstGeom>
        </p:spPr>
      </p:pic>
      <p:pic>
        <p:nvPicPr>
          <p:cNvPr id="23" name="Picture 22" descr="A graph with orange lines&#10;&#10;AI-generated content may be incorrect.">
            <a:extLst>
              <a:ext uri="{FF2B5EF4-FFF2-40B4-BE49-F238E27FC236}">
                <a16:creationId xmlns:a16="http://schemas.microsoft.com/office/drawing/2014/main" id="{97F82372-773D-9746-5926-DF9D46F378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30468" y="1824375"/>
            <a:ext cx="2411432" cy="1928298"/>
          </a:xfrm>
          <a:prstGeom prst="rect">
            <a:avLst/>
          </a:prstGeom>
        </p:spPr>
      </p:pic>
      <p:pic>
        <p:nvPicPr>
          <p:cNvPr id="26" name="Picture 25" descr="A graph of a curve&#10;&#10;AI-generated content may be incorrect.">
            <a:extLst>
              <a:ext uri="{FF2B5EF4-FFF2-40B4-BE49-F238E27FC236}">
                <a16:creationId xmlns:a16="http://schemas.microsoft.com/office/drawing/2014/main" id="{D966E6F0-D740-A4EE-298D-90D98D544C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7879" y="4055516"/>
            <a:ext cx="2411432" cy="1952568"/>
          </a:xfrm>
          <a:prstGeom prst="rect">
            <a:avLst/>
          </a:prstGeom>
        </p:spPr>
      </p:pic>
      <p:pic>
        <p:nvPicPr>
          <p:cNvPr id="28" name="Picture 27" descr="A graph of a curve&#10;&#10;AI-generated content may be incorrect.">
            <a:extLst>
              <a:ext uri="{FF2B5EF4-FFF2-40B4-BE49-F238E27FC236}">
                <a16:creationId xmlns:a16="http://schemas.microsoft.com/office/drawing/2014/main" id="{656D03F1-595A-6539-0014-EEEFA18EFBA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30468" y="4055516"/>
            <a:ext cx="2411432" cy="1953132"/>
          </a:xfrm>
          <a:prstGeom prst="rect">
            <a:avLst/>
          </a:prstGeom>
        </p:spPr>
      </p:pic>
      <p:pic>
        <p:nvPicPr>
          <p:cNvPr id="30" name="Picture 29" descr="A graph with blue and orange lines&#10;&#10;AI-generated content may be incorrect.">
            <a:extLst>
              <a:ext uri="{FF2B5EF4-FFF2-40B4-BE49-F238E27FC236}">
                <a16:creationId xmlns:a16="http://schemas.microsoft.com/office/drawing/2014/main" id="{ECD83524-B6B2-6D7A-57F2-EA2F92C44D5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01486" y="4098805"/>
            <a:ext cx="2411432" cy="1865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7690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D134D3-E7A2-8A59-CBE2-524488D90B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">
            <a:extLst>
              <a:ext uri="{FF2B5EF4-FFF2-40B4-BE49-F238E27FC236}">
                <a16:creationId xmlns:a16="http://schemas.microsoft.com/office/drawing/2014/main" id="{DCE21F17-16CB-79CC-0104-3629DB53DFE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40638" y="469900"/>
            <a:ext cx="2346162" cy="31229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A1D3BBF5-E3BD-3C1A-852F-6970E16F34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095256" y="791391"/>
            <a:ext cx="1591545" cy="257175"/>
          </a:xfrm>
        </p:spPr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19CCAD-1C29-1CD4-1E04-C8B72847CFA2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6457950" y="6356350"/>
            <a:ext cx="20574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6411789-765B-9A45-83FF-6F3004B6E24B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0239C5D-DA24-4337-7330-2619756E18C3}"/>
              </a:ext>
            </a:extLst>
          </p:cNvPr>
          <p:cNvSpPr txBox="1"/>
          <p:nvPr/>
        </p:nvSpPr>
        <p:spPr>
          <a:xfrm>
            <a:off x="5144273" y="23678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9" name="Picture 8" descr="A diagram of a graph&#10;&#10;AI-generated content may be incorrect.">
            <a:extLst>
              <a:ext uri="{FF2B5EF4-FFF2-40B4-BE49-F238E27FC236}">
                <a16:creationId xmlns:a16="http://schemas.microsoft.com/office/drawing/2014/main" id="{740D6A6F-1DA6-9FF7-C865-8E99A6355C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2350" y="1379095"/>
            <a:ext cx="4431200" cy="3783403"/>
          </a:xfrm>
          <a:prstGeom prst="rect">
            <a:avLst/>
          </a:prstGeom>
        </p:spPr>
      </p:pic>
      <p:pic>
        <p:nvPicPr>
          <p:cNvPr id="11" name="Picture 10" descr="A graph of a vertical ring tune&#10;&#10;AI-generated content may be incorrect.">
            <a:extLst>
              <a:ext uri="{FF2B5EF4-FFF2-40B4-BE49-F238E27FC236}">
                <a16:creationId xmlns:a16="http://schemas.microsoft.com/office/drawing/2014/main" id="{BF8A2BE9-5C6C-7B64-7A7D-4F0432BCC2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305" y="761774"/>
            <a:ext cx="3209084" cy="2509022"/>
          </a:xfrm>
          <a:prstGeom prst="rect">
            <a:avLst/>
          </a:prstGeom>
        </p:spPr>
      </p:pic>
      <p:pic>
        <p:nvPicPr>
          <p:cNvPr id="14" name="Picture 13" descr="A graph of a ring&#10;&#10;AI-generated content may be incorrect.">
            <a:extLst>
              <a:ext uri="{FF2B5EF4-FFF2-40B4-BE49-F238E27FC236}">
                <a16:creationId xmlns:a16="http://schemas.microsoft.com/office/drawing/2014/main" id="{4476906C-66C7-371F-3CEB-905F49A72F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180" y="3404078"/>
            <a:ext cx="3097209" cy="2425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918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783A24-AD2E-E308-B340-C51C945B37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889438-C577-A94C-D0BC-FBE98468054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6457950" y="6356350"/>
            <a:ext cx="20574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6411789-765B-9A45-83FF-6F3004B6E24B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CD69817-35DC-47FD-562C-4C5DB31A1F36}"/>
              </a:ext>
            </a:extLst>
          </p:cNvPr>
          <p:cNvSpPr txBox="1"/>
          <p:nvPr/>
        </p:nvSpPr>
        <p:spPr>
          <a:xfrm>
            <a:off x="5144273" y="23678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B651A53-6E54-D8BD-079D-A5931125FD46}"/>
              </a:ext>
            </a:extLst>
          </p:cNvPr>
          <p:cNvSpPr txBox="1"/>
          <p:nvPr/>
        </p:nvSpPr>
        <p:spPr>
          <a:xfrm>
            <a:off x="1653595" y="1008365"/>
            <a:ext cx="656965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Comparing the coefficients before and after clamp shaping</a:t>
            </a:r>
          </a:p>
          <a:p>
            <a:r>
              <a:rPr lang="en-US" dirty="0"/>
              <a:t>Lower energy case: 7-57MeV</a:t>
            </a:r>
          </a:p>
        </p:txBody>
      </p:sp>
      <p:pic>
        <p:nvPicPr>
          <p:cNvPr id="4" name="Picture 3" descr="A graph of a number of objects&#10;&#10;AI-generated content may be incorrect.">
            <a:extLst>
              <a:ext uri="{FF2B5EF4-FFF2-40B4-BE49-F238E27FC236}">
                <a16:creationId xmlns:a16="http://schemas.microsoft.com/office/drawing/2014/main" id="{C8541DDF-DE8E-293F-6725-A844FB9020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1486" y="1824375"/>
            <a:ext cx="2381350" cy="1876090"/>
          </a:xfrm>
          <a:prstGeom prst="rect">
            <a:avLst/>
          </a:prstGeom>
        </p:spPr>
      </p:pic>
      <p:pic>
        <p:nvPicPr>
          <p:cNvPr id="7" name="Picture 6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97D3F625-EDD5-660F-EF5D-F02ADDCB8C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879" y="1838335"/>
            <a:ext cx="2449574" cy="1928298"/>
          </a:xfrm>
          <a:prstGeom prst="rect">
            <a:avLst/>
          </a:prstGeom>
        </p:spPr>
      </p:pic>
      <p:pic>
        <p:nvPicPr>
          <p:cNvPr id="9" name="Picture 8" descr="A graph with a line and numbers&#10;&#10;AI-generated content may be incorrect.">
            <a:extLst>
              <a:ext uri="{FF2B5EF4-FFF2-40B4-BE49-F238E27FC236}">
                <a16:creationId xmlns:a16="http://schemas.microsoft.com/office/drawing/2014/main" id="{90BF3E20-D589-ABD0-BD23-6A61B2E652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4472" y="1838335"/>
            <a:ext cx="2449574" cy="1943499"/>
          </a:xfrm>
          <a:prstGeom prst="rect">
            <a:avLst/>
          </a:prstGeom>
        </p:spPr>
      </p:pic>
      <p:pic>
        <p:nvPicPr>
          <p:cNvPr id="11" name="Picture 10" descr="A graph of a line graph&#10;&#10;AI-generated content may be incorrect.">
            <a:extLst>
              <a:ext uri="{FF2B5EF4-FFF2-40B4-BE49-F238E27FC236}">
                <a16:creationId xmlns:a16="http://schemas.microsoft.com/office/drawing/2014/main" id="{317E2641-CCDD-A8A0-E47B-CC3769143D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808" y="3995245"/>
            <a:ext cx="2449574" cy="1975323"/>
          </a:xfrm>
          <a:prstGeom prst="rect">
            <a:avLst/>
          </a:prstGeom>
        </p:spPr>
      </p:pic>
      <p:pic>
        <p:nvPicPr>
          <p:cNvPr id="14" name="Picture 13" descr="A graph with lines and numbers&#10;&#10;AI-generated content may be incorrect.">
            <a:extLst>
              <a:ext uri="{FF2B5EF4-FFF2-40B4-BE49-F238E27FC236}">
                <a16:creationId xmlns:a16="http://schemas.microsoft.com/office/drawing/2014/main" id="{4588DB1C-FFB1-0EEB-B57C-2E040399979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04112" y="3995245"/>
            <a:ext cx="2457217" cy="1975324"/>
          </a:xfrm>
          <a:prstGeom prst="rect">
            <a:avLst/>
          </a:prstGeom>
        </p:spPr>
      </p:pic>
      <p:pic>
        <p:nvPicPr>
          <p:cNvPr id="16" name="Picture 15" descr="A graph of a line&#10;&#10;AI-generated content may be incorrect.">
            <a:extLst>
              <a:ext uri="{FF2B5EF4-FFF2-40B4-BE49-F238E27FC236}">
                <a16:creationId xmlns:a16="http://schemas.microsoft.com/office/drawing/2014/main" id="{F63B50B8-A8D5-000C-7964-088E9598F13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00561" y="3969249"/>
            <a:ext cx="2583200" cy="2001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8569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F2DE2D-9D71-58CF-CEDD-EB5A41575A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">
            <a:extLst>
              <a:ext uri="{FF2B5EF4-FFF2-40B4-BE49-F238E27FC236}">
                <a16:creationId xmlns:a16="http://schemas.microsoft.com/office/drawing/2014/main" id="{04D64936-431B-4D96-F52C-399CEB08FF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40638" y="469900"/>
            <a:ext cx="2346162" cy="31229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CA46570A-4631-66D3-6D86-117D36F65F4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095256" y="791391"/>
            <a:ext cx="1591545" cy="257175"/>
          </a:xfrm>
        </p:spPr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7374B1-2CBC-073E-2DC8-6B9CE98A014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6457950" y="6356350"/>
            <a:ext cx="20574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6411789-765B-9A45-83FF-6F3004B6E24B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7578C66-6539-4242-ECE3-4458A7611FDF}"/>
              </a:ext>
            </a:extLst>
          </p:cNvPr>
          <p:cNvSpPr txBox="1"/>
          <p:nvPr/>
        </p:nvSpPr>
        <p:spPr>
          <a:xfrm>
            <a:off x="5144273" y="23678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3" name="Picture 2" descr="A diagram of a graph&#10;&#10;AI-generated content may be incorrect.">
            <a:extLst>
              <a:ext uri="{FF2B5EF4-FFF2-40B4-BE49-F238E27FC236}">
                <a16:creationId xmlns:a16="http://schemas.microsoft.com/office/drawing/2014/main" id="{7997EF34-BC8A-C183-C872-B1716B40C9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2485" y="1814826"/>
            <a:ext cx="4430930" cy="3775263"/>
          </a:xfrm>
          <a:prstGeom prst="rect">
            <a:avLst/>
          </a:prstGeom>
        </p:spPr>
      </p:pic>
      <p:pic>
        <p:nvPicPr>
          <p:cNvPr id="6" name="Picture 5" descr="A graph of a vertical ring&#10;&#10;AI-generated content may be incorrect.">
            <a:extLst>
              <a:ext uri="{FF2B5EF4-FFF2-40B4-BE49-F238E27FC236}">
                <a16:creationId xmlns:a16="http://schemas.microsoft.com/office/drawing/2014/main" id="{1F015616-594E-EE3A-BF72-054DA727C8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843" y="874455"/>
            <a:ext cx="3289985" cy="2591585"/>
          </a:xfrm>
          <a:prstGeom prst="rect">
            <a:avLst/>
          </a:prstGeom>
        </p:spPr>
      </p:pic>
      <p:pic>
        <p:nvPicPr>
          <p:cNvPr id="8" name="Picture 7" descr="A graph of a ring&#10;&#10;AI-generated content may be incorrect.">
            <a:extLst>
              <a:ext uri="{FF2B5EF4-FFF2-40B4-BE49-F238E27FC236}">
                <a16:creationId xmlns:a16="http://schemas.microsoft.com/office/drawing/2014/main" id="{4664BA82-0230-AE74-C4B6-BA205019C6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843" y="3391959"/>
            <a:ext cx="3377797" cy="259158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9916081-D7C5-29DB-5697-DF31030ABB96}"/>
              </a:ext>
            </a:extLst>
          </p:cNvPr>
          <p:cNvSpPr txBox="1"/>
          <p:nvPr/>
        </p:nvSpPr>
        <p:spPr>
          <a:xfrm>
            <a:off x="2803363" y="505123"/>
            <a:ext cx="2646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Lower extraction energy</a:t>
            </a:r>
          </a:p>
        </p:txBody>
      </p:sp>
    </p:spTree>
    <p:extLst>
      <p:ext uri="{BB962C8B-B14F-4D97-AF65-F5344CB8AC3E}">
        <p14:creationId xmlns:p14="http://schemas.microsoft.com/office/powerpoint/2010/main" val="551313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B3E42B-AEA1-B0B8-DC9D-D529967621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">
            <a:extLst>
              <a:ext uri="{FF2B5EF4-FFF2-40B4-BE49-F238E27FC236}">
                <a16:creationId xmlns:a16="http://schemas.microsoft.com/office/drawing/2014/main" id="{D2C6C482-425C-9935-A1C9-B85F096F871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40638" y="469900"/>
            <a:ext cx="2346162" cy="31229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9AC4C0FC-183D-818F-EDB7-B38471EC15E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095256" y="791391"/>
            <a:ext cx="1591545" cy="257175"/>
          </a:xfrm>
        </p:spPr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5ABBAB-7C0E-BFD6-9D7F-7A22A6800D5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6457950" y="6356350"/>
            <a:ext cx="20574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6411789-765B-9A45-83FF-6F3004B6E24B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7BB71ED-47B6-FA21-C288-A2580FA3D444}"/>
              </a:ext>
            </a:extLst>
          </p:cNvPr>
          <p:cNvSpPr txBox="1"/>
          <p:nvPr/>
        </p:nvSpPr>
        <p:spPr>
          <a:xfrm>
            <a:off x="5144273" y="23678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4" name="Picture 3" descr="A diagram of a graph&#10;&#10;AI-generated content may be incorrect.">
            <a:extLst>
              <a:ext uri="{FF2B5EF4-FFF2-40B4-BE49-F238E27FC236}">
                <a16:creationId xmlns:a16="http://schemas.microsoft.com/office/drawing/2014/main" id="{50931F9B-6082-CFD2-725B-12C9AF3CD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2191" y="1310349"/>
            <a:ext cx="5299618" cy="4517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4623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6FF22E-8C6C-3FBE-0F65-DC1534DC0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">
            <a:extLst>
              <a:ext uri="{FF2B5EF4-FFF2-40B4-BE49-F238E27FC236}">
                <a16:creationId xmlns:a16="http://schemas.microsoft.com/office/drawing/2014/main" id="{159A816D-A290-9AD5-9FA7-62440C0033D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40638" y="469900"/>
            <a:ext cx="2346162" cy="31229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2DC6E9AA-EBAC-5B0E-E7F3-AF98E3A25A6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095256" y="791391"/>
            <a:ext cx="1591545" cy="257175"/>
          </a:xfrm>
        </p:spPr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DE5110-5043-EEF3-58E5-F0D18D9C7B5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6457950" y="6356350"/>
            <a:ext cx="20574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6411789-765B-9A45-83FF-6F3004B6E24B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80BDCD5-50CC-CA3A-98AD-21816FD65E7D}"/>
              </a:ext>
            </a:extLst>
          </p:cNvPr>
          <p:cNvSpPr txBox="1"/>
          <p:nvPr/>
        </p:nvSpPr>
        <p:spPr>
          <a:xfrm>
            <a:off x="5144273" y="23678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3" name="Picture 2" descr="A diagram of a graph&#10;&#10;AI-generated content may be incorrect.">
            <a:extLst>
              <a:ext uri="{FF2B5EF4-FFF2-40B4-BE49-F238E27FC236}">
                <a16:creationId xmlns:a16="http://schemas.microsoft.com/office/drawing/2014/main" id="{C815A3C8-0E0E-8243-9B24-14BC98E944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015" y="1546194"/>
            <a:ext cx="5029969" cy="431252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7E4CF14-93B0-F0D0-2F3D-C7FDF043B9FD}"/>
              </a:ext>
            </a:extLst>
          </p:cNvPr>
          <p:cNvSpPr txBox="1"/>
          <p:nvPr/>
        </p:nvSpPr>
        <p:spPr>
          <a:xfrm>
            <a:off x="1917940" y="581359"/>
            <a:ext cx="51690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Set B0 at 3.477 and optimize for different k value</a:t>
            </a:r>
          </a:p>
          <a:p>
            <a:r>
              <a:rPr lang="en-US" dirty="0"/>
              <a:t>(GFR around 2880-3560 mm)</a:t>
            </a:r>
          </a:p>
        </p:txBody>
      </p:sp>
    </p:spTree>
    <p:extLst>
      <p:ext uri="{BB962C8B-B14F-4D97-AF65-F5344CB8AC3E}">
        <p14:creationId xmlns:p14="http://schemas.microsoft.com/office/powerpoint/2010/main" val="11627763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6E30B2-54C0-9387-7329-1D8DA5AFF3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">
            <a:extLst>
              <a:ext uri="{FF2B5EF4-FFF2-40B4-BE49-F238E27FC236}">
                <a16:creationId xmlns:a16="http://schemas.microsoft.com/office/drawing/2014/main" id="{477EF3A0-7AE6-4ADE-80A4-C954342333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40638" y="469900"/>
            <a:ext cx="2346162" cy="31229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77A81088-4708-46BF-E26E-7F9FD3A27AE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095256" y="791391"/>
            <a:ext cx="1591545" cy="257175"/>
          </a:xfrm>
        </p:spPr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161871-9060-8F1F-5429-5CD15560114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6457950" y="6356350"/>
            <a:ext cx="20574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6411789-765B-9A45-83FF-6F3004B6E24B}" type="slidenum">
              <a:rPr lang="en-US" smtClean="0"/>
              <a:pPr>
                <a:spcAft>
                  <a:spcPts val="600"/>
                </a:spcAft>
              </a:pPr>
              <a:t>9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F7642D1-5ECB-D846-AD3E-5C4CE155185B}"/>
              </a:ext>
            </a:extLst>
          </p:cNvPr>
          <p:cNvSpPr txBox="1"/>
          <p:nvPr/>
        </p:nvSpPr>
        <p:spPr>
          <a:xfrm>
            <a:off x="5144273" y="23678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7" name="Picture 6" descr="A graph of a vertical ring&#10;&#10;AI-generated content may be incorrect.">
            <a:extLst>
              <a:ext uri="{FF2B5EF4-FFF2-40B4-BE49-F238E27FC236}">
                <a16:creationId xmlns:a16="http://schemas.microsoft.com/office/drawing/2014/main" id="{6D12214E-D811-30A5-5A34-0E4A3A5DE1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028" y="2053871"/>
            <a:ext cx="4204473" cy="3278313"/>
          </a:xfrm>
          <a:prstGeom prst="rect">
            <a:avLst/>
          </a:prstGeom>
        </p:spPr>
      </p:pic>
      <p:pic>
        <p:nvPicPr>
          <p:cNvPr id="9" name="Picture 8" descr="A graph of a ring tune&#10;&#10;AI-generated content may be incorrect.">
            <a:extLst>
              <a:ext uri="{FF2B5EF4-FFF2-40B4-BE49-F238E27FC236}">
                <a16:creationId xmlns:a16="http://schemas.microsoft.com/office/drawing/2014/main" id="{D6C180EB-867D-CD59-AAC2-3399EF7D58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5551" y="2063301"/>
            <a:ext cx="4221288" cy="327831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453062E-7BEA-DC57-9902-A1E54707BFEF}"/>
              </a:ext>
            </a:extLst>
          </p:cNvPr>
          <p:cNvSpPr txBox="1"/>
          <p:nvPr/>
        </p:nvSpPr>
        <p:spPr>
          <a:xfrm>
            <a:off x="308610" y="1039135"/>
            <a:ext cx="81205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Tune </a:t>
            </a:r>
            <a:r>
              <a:rPr lang="en-US" dirty="0" err="1"/>
              <a:t>behaviour</a:t>
            </a:r>
            <a:r>
              <a:rPr lang="en-US" dirty="0"/>
              <a:t> is similar with k=5.03 having a longer beam excursion, seeing</a:t>
            </a:r>
          </a:p>
          <a:p>
            <a:r>
              <a:rPr lang="en-US" dirty="0"/>
              <a:t>‘more’ of the oscillations.</a:t>
            </a:r>
          </a:p>
        </p:txBody>
      </p:sp>
    </p:spTree>
    <p:extLst>
      <p:ext uri="{BB962C8B-B14F-4D97-AF65-F5344CB8AC3E}">
        <p14:creationId xmlns:p14="http://schemas.microsoft.com/office/powerpoint/2010/main" val="2672422132"/>
      </p:ext>
    </p:extLst>
  </p:cSld>
  <p:clrMapOvr>
    <a:masterClrMapping/>
  </p:clrMapOvr>
</p:sld>
</file>

<file path=ppt/theme/theme1.xml><?xml version="1.0" encoding="utf-8"?>
<a:theme xmlns:a="http://schemas.openxmlformats.org/drawingml/2006/main" name="Imperial College London Theme">
  <a:themeElements>
    <a:clrScheme name="Imperial College London Presentation">
      <a:dk1>
        <a:srgbClr val="000000"/>
      </a:dk1>
      <a:lt1>
        <a:sysClr val="window" lastClr="FFFFFF"/>
      </a:lt1>
      <a:dk2>
        <a:srgbClr val="003E74"/>
      </a:dk2>
      <a:lt2>
        <a:srgbClr val="9D9D9D"/>
      </a:lt2>
      <a:accent1>
        <a:srgbClr val="0085CA"/>
      </a:accent1>
      <a:accent2>
        <a:srgbClr val="006EAF"/>
      </a:accent2>
      <a:accent3>
        <a:srgbClr val="0CA1CD"/>
      </a:accent3>
      <a:accent4>
        <a:srgbClr val="008EAA"/>
      </a:accent4>
      <a:accent5>
        <a:srgbClr val="379F9F"/>
      </a:accent5>
      <a:accent6>
        <a:srgbClr val="0085CA"/>
      </a:accent6>
      <a:hlink>
        <a:srgbClr val="0085CA"/>
      </a:hlink>
      <a:folHlink>
        <a:srgbClr val="0085C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Imperial College London Presentation">
      <a:dk1>
        <a:srgbClr val="000000"/>
      </a:dk1>
      <a:lt1>
        <a:sysClr val="window" lastClr="FFFFFF"/>
      </a:lt1>
      <a:dk2>
        <a:srgbClr val="003E74"/>
      </a:dk2>
      <a:lt2>
        <a:srgbClr val="9D9D9D"/>
      </a:lt2>
      <a:accent1>
        <a:srgbClr val="0085CA"/>
      </a:accent1>
      <a:accent2>
        <a:srgbClr val="006EAF"/>
      </a:accent2>
      <a:accent3>
        <a:srgbClr val="0CA1CD"/>
      </a:accent3>
      <a:accent4>
        <a:srgbClr val="008EAA"/>
      </a:accent4>
      <a:accent5>
        <a:srgbClr val="379F9F"/>
      </a:accent5>
      <a:accent6>
        <a:srgbClr val="0085CA"/>
      </a:accent6>
      <a:hlink>
        <a:srgbClr val="0085CA"/>
      </a:hlink>
      <a:folHlink>
        <a:srgbClr val="0085C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Imperial College London Presentation">
      <a:dk1>
        <a:srgbClr val="000000"/>
      </a:dk1>
      <a:lt1>
        <a:sysClr val="window" lastClr="FFFFFF"/>
      </a:lt1>
      <a:dk2>
        <a:srgbClr val="003E74"/>
      </a:dk2>
      <a:lt2>
        <a:srgbClr val="9D9D9D"/>
      </a:lt2>
      <a:accent1>
        <a:srgbClr val="0085CA"/>
      </a:accent1>
      <a:accent2>
        <a:srgbClr val="006EAF"/>
      </a:accent2>
      <a:accent3>
        <a:srgbClr val="0CA1CD"/>
      </a:accent3>
      <a:accent4>
        <a:srgbClr val="008EAA"/>
      </a:accent4>
      <a:accent5>
        <a:srgbClr val="379F9F"/>
      </a:accent5>
      <a:accent6>
        <a:srgbClr val="0085CA"/>
      </a:accent6>
      <a:hlink>
        <a:srgbClr val="0085CA"/>
      </a:hlink>
      <a:folHlink>
        <a:srgbClr val="0085C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56338</TotalTime>
  <Words>172</Words>
  <Application>Microsoft Macintosh PowerPoint</Application>
  <PresentationFormat>On-screen Show (4:3)</PresentationFormat>
  <Paragraphs>43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Cambria Math</vt:lpstr>
      <vt:lpstr>Segoe UI</vt:lpstr>
      <vt:lpstr>Imperial College London Theme</vt:lpstr>
      <vt:lpstr>FFA Magnets 3D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Imperial College London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Abby Bolt</dc:creator>
  <cp:lastModifiedBy>Kuo, Ta-Jen</cp:lastModifiedBy>
  <cp:revision>227</cp:revision>
  <dcterms:created xsi:type="dcterms:W3CDTF">2017-02-16T14:49:58Z</dcterms:created>
  <dcterms:modified xsi:type="dcterms:W3CDTF">2025-07-15T14:27:08Z</dcterms:modified>
</cp:coreProperties>
</file>