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63" r:id="rId2"/>
    <p:sldId id="524" r:id="rId3"/>
    <p:sldId id="435" r:id="rId4"/>
    <p:sldId id="528" r:id="rId5"/>
    <p:sldId id="542" r:id="rId6"/>
    <p:sldId id="543" r:id="rId7"/>
    <p:sldId id="544" r:id="rId8"/>
    <p:sldId id="545" r:id="rId9"/>
    <p:sldId id="571" r:id="rId10"/>
    <p:sldId id="572" r:id="rId11"/>
    <p:sldId id="546" r:id="rId12"/>
    <p:sldId id="408" r:id="rId13"/>
    <p:sldId id="5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53"/>
    <p:restoredTop sz="91488"/>
  </p:normalViewPr>
  <p:slideViewPr>
    <p:cSldViewPr snapToGrid="0" snapToObjects="1">
      <p:cViewPr>
        <p:scale>
          <a:sx n="91" d="100"/>
          <a:sy n="91" d="100"/>
        </p:scale>
        <p:origin x="1256" y="600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2696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19 August, 2025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19 August, 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92C07-835D-DE6D-8E74-9C6782241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A9249D-B3BB-451C-E6EC-45AC1A9C52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143419-24C1-5E92-3804-899739EBD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ABFD47F-2BF7-D26C-6934-DCC5CB2F7B9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72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D2D50-05C8-9E28-60F7-A68B90C25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6E1FAE-EBAE-08A3-FFEE-FDDCEE8AE6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BD2EF5-1360-C20B-87F8-93301143C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3841AF3B-7209-9D6A-EE40-86108C881AA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49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615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A2AF2-412E-9DD9-E21D-F50E1EE8D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5D71FC-DA01-DBE3-D73C-3E77D39B2E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2E6DA2-E477-526F-F8D7-79C942AF5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F41917C-BFA2-AEF8-D18F-89B75C2E74F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32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CB89E-F5C7-9881-00AE-C2113D251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9A2A04-F5C4-37A2-F334-C9FCBB7A51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4F594D-78B3-11E1-39A8-9B270DABD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690541A-231D-837F-3218-B1B31AAA81C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962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92BF8-5D93-333E-938A-C1973A296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376602-4EAD-2C8A-1ADB-7EA536781C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7F9809-46D3-4B3F-613A-52B5BE266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F08A1F4-025E-1028-9481-354B79AF49D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15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5D251-26C2-7EA5-93E9-D0B51FAC3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4DF326-76A1-B6F7-5C9F-8BC0F69630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96DAE0-6B11-73CC-6A78-D17ED61F5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38D0A20-761A-2705-0201-E77162CEC2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31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408D8-67FD-4193-737D-9D8C8D88D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019746-C973-29DE-E9CB-D4D1ABF0B1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4638BF-A8ED-F02D-765C-ACA5310F7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2CF154B-B2EA-7E19-CF0E-4D17E2F60B3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428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B7E62-3DBB-F46D-CBC7-362D7DAF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D19D1E-BE77-4FC3-7C30-B586553367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8270F6-613C-CE67-C29E-B2D18D574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A02D0C9-56EE-B111-2CA7-3825DE22C66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02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62493-0CA1-4479-A9C8-2278614A5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69D154-3A9E-4DBE-8C75-3A2F56813C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D1E89-C947-503F-CF21-FA8B325D3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86197BA-1B79-F1FB-A9AB-81B4FF0CB3B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12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A13DC-ECCF-54C2-DE45-55B49514C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E87B99-4297-12FD-E5CC-9D242A159B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1982A8-7214-67BA-5C29-73C87CD79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0AC889D-2ECB-4C89-068E-7D33C0A7170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08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460544-42CB-9B30-16C3-E0D76BD6F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D5FBC0-24EC-6E51-14AE-93D3E65BC7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D59233-1B1C-0B40-83D9-E492284C2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C043CAB-13B0-7671-15DE-E1951FE745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48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8/19/25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BFBF6-14E8-D6A9-E6E6-E4801C185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1FB9-BA70-86CE-AEBB-66EB47D59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10792-8A35-2412-ECA2-607018EF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42AD-76D3-FF4B-B26F-F29A890A216C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1AB26-6777-B293-22D2-2640F886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44727-3FEC-8ED0-118F-112519403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06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8/19/25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3D modelling of FETS-FFA main magnet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19/08/25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67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5E09B-D55E-785E-F44C-C8A72472C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23B29-548A-1A43-C746-ED24C5ECB0D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10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391736-A2AE-9C38-9886-15531FC5A79D}"/>
              </a:ext>
            </a:extLst>
          </p:cNvPr>
          <p:cNvSpPr txBox="1"/>
          <p:nvPr/>
        </p:nvSpPr>
        <p:spPr>
          <a:xfrm>
            <a:off x="3908998" y="782872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Conclusion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27809A-EA30-B318-D7CE-F0381928F4A3}"/>
              </a:ext>
            </a:extLst>
          </p:cNvPr>
          <p:cNvSpPr txBox="1"/>
          <p:nvPr/>
        </p:nvSpPr>
        <p:spPr>
          <a:xfrm>
            <a:off x="253218" y="1429203"/>
            <a:ext cx="90075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Clamp shape flattens increasing trend in vertical tune variation for central working tune</a:t>
            </a:r>
          </a:p>
          <a:p>
            <a:r>
              <a:rPr lang="en-US" dirty="0"/>
              <a:t>[3.41, 3.39]</a:t>
            </a:r>
          </a:p>
          <a:p>
            <a:endParaRPr lang="en-US" dirty="0"/>
          </a:p>
          <a:p>
            <a:r>
              <a:rPr lang="en-US" dirty="0"/>
              <a:t>The same shape also partially flattens the vertical tune variation for  [3.76, 3.06]  </a:t>
            </a:r>
          </a:p>
          <a:p>
            <a:endParaRPr lang="en-US" dirty="0"/>
          </a:p>
          <a:p>
            <a:r>
              <a:rPr lang="en-US" dirty="0"/>
              <a:t>Optimisation will be carried out for the other three corners of the working tune space</a:t>
            </a:r>
          </a:p>
        </p:txBody>
      </p:sp>
    </p:spTree>
    <p:extLst>
      <p:ext uri="{BB962C8B-B14F-4D97-AF65-F5344CB8AC3E}">
        <p14:creationId xmlns:p14="http://schemas.microsoft.com/office/powerpoint/2010/main" val="2720874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5AB05-A4F9-6EE8-BA41-9DA754D97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FCDBE6-F5D9-F86E-E147-C79EC661DE6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11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01AB5C-4B43-BBE2-02B4-A38666C2E6D5}"/>
              </a:ext>
            </a:extLst>
          </p:cNvPr>
          <p:cNvSpPr txBox="1"/>
          <p:nvPr/>
        </p:nvSpPr>
        <p:spPr>
          <a:xfrm>
            <a:off x="3550726" y="3167390"/>
            <a:ext cx="2042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4171245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EA8851-80AE-9D5E-E652-211076E9D8FB}"/>
              </a:ext>
            </a:extLst>
          </p:cNvPr>
          <p:cNvSpPr txBox="1"/>
          <p:nvPr/>
        </p:nvSpPr>
        <p:spPr>
          <a:xfrm>
            <a:off x="3116891" y="8639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Spiral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B2DB128-0CE9-99CF-736F-B879A22EFC30}"/>
                  </a:ext>
                </a:extLst>
              </p:cNvPr>
              <p:cNvSpPr txBox="1"/>
              <p:nvPr/>
            </p:nvSpPr>
            <p:spPr>
              <a:xfrm>
                <a:off x="452615" y="1310512"/>
                <a:ext cx="67632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Using the angle of the centre of moment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𝐶𝑂𝑀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GB" dirty="0"/>
                  <a:t>on the longitudinal gradient G of the field along a constant radius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B2DB128-0CE9-99CF-736F-B879A22EF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615" y="1310512"/>
                <a:ext cx="6763296" cy="646331"/>
              </a:xfrm>
              <a:prstGeom prst="rect">
                <a:avLst/>
              </a:prstGeom>
              <a:blipFill>
                <a:blip r:embed="rId3"/>
                <a:stretch>
                  <a:fillRect l="-749" t="-3846" r="-1124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0A0B39-D0BB-CDE0-8EFE-C69D0283B146}"/>
                  </a:ext>
                </a:extLst>
              </p:cNvPr>
              <p:cNvSpPr txBox="1"/>
              <p:nvPr/>
            </p:nvSpPr>
            <p:spPr>
              <a:xfrm>
                <a:off x="424325" y="1905484"/>
                <a:ext cx="8432291" cy="608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𝐶𝑂𝑀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n-US" dirty="0"/>
                  <a:t>the gradient of the field with respect to theta.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0A0B39-D0BB-CDE0-8EFE-C69D0283B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25" y="1905484"/>
                <a:ext cx="8432291" cy="608821"/>
              </a:xfrm>
              <a:prstGeom prst="rect">
                <a:avLst/>
              </a:prstGeom>
              <a:blipFill>
                <a:blip r:embed="rId4"/>
                <a:stretch>
                  <a:fillRect t="-60417" b="-9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43A052C-C6A3-9AD8-F9FE-798BA86D8165}"/>
              </a:ext>
            </a:extLst>
          </p:cNvPr>
          <p:cNvSpPr txBox="1"/>
          <p:nvPr/>
        </p:nvSpPr>
        <p:spPr>
          <a:xfrm>
            <a:off x="5408208" y="3407322"/>
            <a:ext cx="44982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Introduce spiral angles for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entrance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between F and 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exit 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0F9181-CB2E-05A4-F321-E55F4CFAB1F2}"/>
                  </a:ext>
                </a:extLst>
              </p:cNvPr>
              <p:cNvSpPr txBox="1"/>
              <p:nvPr/>
            </p:nvSpPr>
            <p:spPr>
              <a:xfrm>
                <a:off x="5408208" y="2599181"/>
                <a:ext cx="2416278" cy="501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𝑟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𝐶𝑜𝑚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0F9181-CB2E-05A4-F321-E55F4CFAB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8208" y="2599181"/>
                <a:ext cx="2416278" cy="5013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graph of a graph&#10;&#10;AI-generated content may be incorrect.">
            <a:extLst>
              <a:ext uri="{FF2B5EF4-FFF2-40B4-BE49-F238E27FC236}">
                <a16:creationId xmlns:a16="http://schemas.microsoft.com/office/drawing/2014/main" id="{D95C4C3E-0665-22B6-D207-8E2A60B9E4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436" y="2652772"/>
            <a:ext cx="4374043" cy="338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54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F4872-148B-9F58-C790-A45AAADC9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18DED-819F-8401-F9BA-B81789C0AF9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3743A6-94D0-BAD9-2C0C-8AD698405100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9D059E-9D50-833D-F241-1FBE270637D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68D6D9-5BD2-2724-AED9-3C7B469309A6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58AF19-CFFE-6149-81C1-5ACBE607D54C}"/>
              </a:ext>
            </a:extLst>
          </p:cNvPr>
          <p:cNvSpPr txBox="1"/>
          <p:nvPr/>
        </p:nvSpPr>
        <p:spPr>
          <a:xfrm>
            <a:off x="2581711" y="654467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Fit C1 </a:t>
            </a:r>
            <a:r>
              <a:rPr lang="en-US" dirty="0" err="1"/>
              <a:t>en</a:t>
            </a:r>
            <a:r>
              <a:rPr lang="en-US" dirty="0"/>
              <a:t> and C1 ex with tanh model </a:t>
            </a:r>
          </a:p>
        </p:txBody>
      </p:sp>
      <p:pic>
        <p:nvPicPr>
          <p:cNvPr id="16" name="Picture 15" descr="A math equation with white text&#10;&#10;AI-generated content may be incorrect.">
            <a:extLst>
              <a:ext uri="{FF2B5EF4-FFF2-40B4-BE49-F238E27FC236}">
                <a16:creationId xmlns:a16="http://schemas.microsoft.com/office/drawing/2014/main" id="{421DC6EF-2BA8-14CD-D1F0-2055ADC2E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62" y="1183667"/>
            <a:ext cx="3824943" cy="1134616"/>
          </a:xfrm>
          <a:prstGeom prst="rect">
            <a:avLst/>
          </a:prstGeom>
        </p:spPr>
      </p:pic>
      <p:pic>
        <p:nvPicPr>
          <p:cNvPr id="8" name="Picture 7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A650AEA2-91BE-964C-D669-9787865F5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64" y="2367848"/>
            <a:ext cx="3845441" cy="12114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D11FF2-B6E9-44E0-8838-C66F2B1C34D0}"/>
              </a:ext>
            </a:extLst>
          </p:cNvPr>
          <p:cNvSpPr txBox="1"/>
          <p:nvPr/>
        </p:nvSpPr>
        <p:spPr>
          <a:xfrm>
            <a:off x="4375052" y="1701676"/>
            <a:ext cx="4429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Spiral angle computed with equation from</a:t>
            </a:r>
          </a:p>
          <a:p>
            <a:r>
              <a:rPr lang="en-US" dirty="0"/>
              <a:t>Last slide.</a:t>
            </a:r>
          </a:p>
          <a:p>
            <a:endParaRPr lang="en-US" dirty="0"/>
          </a:p>
          <a:p>
            <a:r>
              <a:rPr lang="en-US" dirty="0"/>
              <a:t>Fit for C1 </a:t>
            </a:r>
            <a:r>
              <a:rPr lang="en-US" dirty="0" err="1"/>
              <a:t>en</a:t>
            </a:r>
            <a:r>
              <a:rPr lang="en-US" dirty="0"/>
              <a:t>, C1 ex, </a:t>
            </a:r>
            <a:r>
              <a:rPr lang="en-US" dirty="0" err="1"/>
              <a:t>EFBen</a:t>
            </a:r>
            <a:r>
              <a:rPr lang="en-US" dirty="0"/>
              <a:t>, </a:t>
            </a:r>
            <a:r>
              <a:rPr lang="en-US"/>
              <a:t>EFBex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5407BC-893B-2846-06E0-67D0E0F6B376}"/>
              </a:ext>
            </a:extLst>
          </p:cNvPr>
          <p:cNvSpPr txBox="1"/>
          <p:nvPr/>
        </p:nvSpPr>
        <p:spPr>
          <a:xfrm>
            <a:off x="731520" y="4560684"/>
            <a:ext cx="704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Fit for F and D separately and add together for the final field model </a:t>
            </a:r>
          </a:p>
        </p:txBody>
      </p:sp>
    </p:spTree>
    <p:extLst>
      <p:ext uri="{BB962C8B-B14F-4D97-AF65-F5344CB8AC3E}">
        <p14:creationId xmlns:p14="http://schemas.microsoft.com/office/powerpoint/2010/main" val="769625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D5EDD-6E63-C8DD-8E79-20970B98E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CD8B36-7B28-9D2D-80F1-9ED0B23DD5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DE1F8-085E-F940-7BA5-75294532E5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EC9331-6AD5-6E80-B9A9-9AB39A7E9D5F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A6A9E-A9AA-69D9-ED7B-836B3A0671ED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31C9D-7F7A-8FD1-77E0-29C6872C64B3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79E73C4-47D4-D7C1-8B7D-D9B132EAA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231" y="1104644"/>
            <a:ext cx="5409033" cy="37863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9761F8-DE29-F072-15B3-D54384D4F771}"/>
              </a:ext>
            </a:extLst>
          </p:cNvPr>
          <p:cNvSpPr txBox="1"/>
          <p:nvPr/>
        </p:nvSpPr>
        <p:spPr>
          <a:xfrm>
            <a:off x="3610260" y="4947046"/>
            <a:ext cx="5633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Central tune point [3.41,3.39] and the four working tune points at the </a:t>
            </a:r>
          </a:p>
          <a:p>
            <a:r>
              <a:rPr lang="en-US" sz="1400" dirty="0"/>
              <a:t>Corners of this table was investigated </a:t>
            </a:r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8DA9D986-1B91-458A-4B18-E277F7A01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5" y="736683"/>
            <a:ext cx="3556525" cy="2788216"/>
          </a:xfrm>
          <a:prstGeom prst="rect">
            <a:avLst/>
          </a:prstGeom>
        </p:spPr>
      </p:pic>
      <p:pic>
        <p:nvPicPr>
          <p:cNvPr id="13" name="Picture 1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8D39099-2754-C7FE-AF1E-F27F11FC3D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35" y="3519776"/>
            <a:ext cx="3556525" cy="273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25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D05A1-1188-7361-C9B8-5CB4CF833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BF3917-E249-35F5-F8CA-49EA0C34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5ED2C7-08CD-8EAA-DE0C-335C41F15E95}"/>
              </a:ext>
            </a:extLst>
          </p:cNvPr>
          <p:cNvSpPr txBox="1">
            <a:spLocks/>
          </p:cNvSpPr>
          <p:nvPr/>
        </p:nvSpPr>
        <p:spPr>
          <a:xfrm>
            <a:off x="914400" y="579112"/>
            <a:ext cx="8229600" cy="50755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3E7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529D54-CF34-C02A-E162-6D504165C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940" y="1282721"/>
            <a:ext cx="6040120" cy="42925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F4906E-F118-6F47-8E90-5468B3EEA85A}"/>
              </a:ext>
            </a:extLst>
          </p:cNvPr>
          <p:cNvSpPr txBox="1"/>
          <p:nvPr/>
        </p:nvSpPr>
        <p:spPr>
          <a:xfrm>
            <a:off x="3906681" y="717336"/>
            <a:ext cx="2245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Variation in cell tune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88C34D-BBD8-294B-E00D-B52EAE27277F}"/>
              </a:ext>
            </a:extLst>
          </p:cNvPr>
          <p:cNvSpPr txBox="1"/>
          <p:nvPr/>
        </p:nvSpPr>
        <p:spPr>
          <a:xfrm>
            <a:off x="177172" y="5586665"/>
            <a:ext cx="417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cell tune variation: +/- 0.000625 </a:t>
            </a:r>
          </a:p>
        </p:txBody>
      </p:sp>
    </p:spTree>
    <p:extLst>
      <p:ext uri="{BB962C8B-B14F-4D97-AF65-F5344CB8AC3E}">
        <p14:creationId xmlns:p14="http://schemas.microsoft.com/office/powerpoint/2010/main" val="412682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21DDA-79BB-0FDC-5C89-A135D91B5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C9DCB-CC4A-37D1-3EFB-576CCF2979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D57A4E-958D-E3F4-F7FB-80BFA7C5907C}"/>
              </a:ext>
            </a:extLst>
          </p:cNvPr>
          <p:cNvSpPr txBox="1"/>
          <p:nvPr/>
        </p:nvSpPr>
        <p:spPr>
          <a:xfrm>
            <a:off x="2234139" y="515068"/>
            <a:ext cx="4393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Variation in cell tune, target +/- 0.000625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47C9E8-A6B0-A171-9F31-68668CD3B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38" y="3613855"/>
            <a:ext cx="3446205" cy="26126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9FA141-3F06-B693-A7AB-0A91F5D61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260" y="3608434"/>
            <a:ext cx="3446205" cy="261260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993C0D-CE67-1EBC-BDB2-760A357D2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1260" y="936490"/>
            <a:ext cx="3446205" cy="26126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B56FDF-701F-292F-A24F-D0B75B48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338" y="1149342"/>
            <a:ext cx="3446205" cy="239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66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8E58C-7BDF-6E62-3391-E2605CD12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53B10C-2F2F-14F5-5B5F-1F26304662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A green and red rectangle&#10;&#10;AI-generated content may be incorrect.">
            <a:extLst>
              <a:ext uri="{FF2B5EF4-FFF2-40B4-BE49-F238E27FC236}">
                <a16:creationId xmlns:a16="http://schemas.microsoft.com/office/drawing/2014/main" id="{7228B9FE-5F44-4415-3E81-8E3354C81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254" y="2731151"/>
            <a:ext cx="5536304" cy="2143961"/>
          </a:xfrm>
          <a:prstGeom prst="rect">
            <a:avLst/>
          </a:prstGeom>
        </p:spPr>
      </p:pic>
      <p:pic>
        <p:nvPicPr>
          <p:cNvPr id="11" name="Picture 10" descr="A green and red seat cushion&#10;&#10;AI-generated content may be incorrect.">
            <a:extLst>
              <a:ext uri="{FF2B5EF4-FFF2-40B4-BE49-F238E27FC236}">
                <a16:creationId xmlns:a16="http://schemas.microsoft.com/office/drawing/2014/main" id="{29053048-BA6E-4FE1-C300-B5DC7976C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54" y="1689587"/>
            <a:ext cx="3722865" cy="42270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5670D4-EFCF-4F3D-43E0-0AE30B04C5CA}"/>
              </a:ext>
            </a:extLst>
          </p:cNvPr>
          <p:cNvSpPr txBox="1"/>
          <p:nvPr/>
        </p:nvSpPr>
        <p:spPr>
          <a:xfrm>
            <a:off x="512779" y="799473"/>
            <a:ext cx="8054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Variation in vertical tune has an increasing trend for every working tune point.</a:t>
            </a:r>
          </a:p>
          <a:p>
            <a:pPr algn="ctr"/>
            <a:r>
              <a:rPr lang="en-US" dirty="0"/>
              <a:t>Vary entry clamp gap height linearly and reoptimize current</a:t>
            </a:r>
          </a:p>
          <a:p>
            <a:pPr algn="ctr"/>
            <a:r>
              <a:rPr lang="en-US" dirty="0"/>
              <a:t>For [3.41,3.39] tune point</a:t>
            </a:r>
          </a:p>
        </p:txBody>
      </p:sp>
    </p:spTree>
    <p:extLst>
      <p:ext uri="{BB962C8B-B14F-4D97-AF65-F5344CB8AC3E}">
        <p14:creationId xmlns:p14="http://schemas.microsoft.com/office/powerpoint/2010/main" val="253460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4C157-A220-296A-0452-3E27A9CF1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16B3D8-31D4-E95C-13C5-DB534D5CC9C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pic>
        <p:nvPicPr>
          <p:cNvPr id="15" name="Picture 14" descr="A graph of a graph&#10;&#10;AI-generated content may be incorrect.">
            <a:extLst>
              <a:ext uri="{FF2B5EF4-FFF2-40B4-BE49-F238E27FC236}">
                <a16:creationId xmlns:a16="http://schemas.microsoft.com/office/drawing/2014/main" id="{B27FB10D-CFFB-A459-F64E-9579B930A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600" y="1473215"/>
            <a:ext cx="3201670" cy="2225733"/>
          </a:xfrm>
          <a:prstGeom prst="rect">
            <a:avLst/>
          </a:prstGeom>
        </p:spPr>
      </p:pic>
      <p:pic>
        <p:nvPicPr>
          <p:cNvPr id="17" name="Picture 16" descr="A graph of a number of numbers and lines&#10;&#10;AI-generated content may be incorrect.">
            <a:extLst>
              <a:ext uri="{FF2B5EF4-FFF2-40B4-BE49-F238E27FC236}">
                <a16:creationId xmlns:a16="http://schemas.microsoft.com/office/drawing/2014/main" id="{2D5565FA-77DE-87E6-1579-9894FEC093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730" y="1473215"/>
            <a:ext cx="3137398" cy="2214924"/>
          </a:xfrm>
          <a:prstGeom prst="rect">
            <a:avLst/>
          </a:prstGeom>
        </p:spPr>
      </p:pic>
      <p:pic>
        <p:nvPicPr>
          <p:cNvPr id="19" name="Picture 18" descr="A graph of blue and orange lines&#10;&#10;AI-generated content may be incorrect.">
            <a:extLst>
              <a:ext uri="{FF2B5EF4-FFF2-40B4-BE49-F238E27FC236}">
                <a16:creationId xmlns:a16="http://schemas.microsoft.com/office/drawing/2014/main" id="{8846E363-E9DE-01DC-A3B1-8D206EAB44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2730" y="3839234"/>
            <a:ext cx="3137398" cy="2214925"/>
          </a:xfrm>
          <a:prstGeom prst="rect">
            <a:avLst/>
          </a:prstGeom>
        </p:spPr>
      </p:pic>
      <p:pic>
        <p:nvPicPr>
          <p:cNvPr id="21" name="Picture 20" descr="A graph of blue and orange lines&#10;&#10;AI-generated content may be incorrect.">
            <a:extLst>
              <a:ext uri="{FF2B5EF4-FFF2-40B4-BE49-F238E27FC236}">
                <a16:creationId xmlns:a16="http://schemas.microsoft.com/office/drawing/2014/main" id="{398F4E6E-08BF-4E94-D7E7-D161F4DCC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600" y="3873778"/>
            <a:ext cx="3201670" cy="22257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5D749A-42F8-93A9-A086-FB23E8D7BF13}"/>
              </a:ext>
            </a:extLst>
          </p:cNvPr>
          <p:cNvSpPr txBox="1"/>
          <p:nvPr/>
        </p:nvSpPr>
        <p:spPr>
          <a:xfrm>
            <a:off x="1363429" y="758488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Comparing integrated B field before and after clamp shaping </a:t>
            </a:r>
          </a:p>
        </p:txBody>
      </p:sp>
    </p:spTree>
    <p:extLst>
      <p:ext uri="{BB962C8B-B14F-4D97-AF65-F5344CB8AC3E}">
        <p14:creationId xmlns:p14="http://schemas.microsoft.com/office/powerpoint/2010/main" val="2354756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F8A77-D103-2573-07F9-C1DBE8162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F258C-629A-4103-07BE-A25AF24DD3E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7</a:t>
            </a:fld>
            <a:endParaRPr lang="en-US" dirty="0"/>
          </a:p>
        </p:txBody>
      </p:sp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4347E515-09C1-B9B9-3885-7EC752705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852" y="1320042"/>
            <a:ext cx="2860597" cy="2277319"/>
          </a:xfrm>
          <a:prstGeom prst="rect">
            <a:avLst/>
          </a:prstGeom>
        </p:spPr>
      </p:pic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B7D653D-95A2-5154-56E8-13D7B875B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462" y="1376085"/>
            <a:ext cx="2860598" cy="2259165"/>
          </a:xfrm>
          <a:prstGeom prst="rect">
            <a:avLst/>
          </a:prstGeom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31B0165-D95D-E5E4-95A8-384E50F7E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62" y="3883515"/>
            <a:ext cx="2924343" cy="2277319"/>
          </a:xfrm>
          <a:prstGeom prst="rect">
            <a:avLst/>
          </a:prstGeom>
        </p:spPr>
      </p:pic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BB0233B-F064-30F4-820D-27A7C7869B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1106" y="3789584"/>
            <a:ext cx="2924343" cy="22944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7FCB33-1E6D-C87B-6932-BACF48E7243E}"/>
              </a:ext>
            </a:extLst>
          </p:cNvPr>
          <p:cNvSpPr txBox="1"/>
          <p:nvPr/>
        </p:nvSpPr>
        <p:spPr>
          <a:xfrm>
            <a:off x="1363429" y="758488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Comparing C1 and spiral angle before and after clamp shaping </a:t>
            </a:r>
          </a:p>
        </p:txBody>
      </p:sp>
    </p:spTree>
    <p:extLst>
      <p:ext uri="{BB962C8B-B14F-4D97-AF65-F5344CB8AC3E}">
        <p14:creationId xmlns:p14="http://schemas.microsoft.com/office/powerpoint/2010/main" val="3399800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BEF9F-8941-79B7-B773-67E44E4D8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1B416-D8D2-4B01-3E17-46686C8092B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8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B89FDF-1D7A-B6F1-00BA-534698F86186}"/>
              </a:ext>
            </a:extLst>
          </p:cNvPr>
          <p:cNvSpPr txBox="1"/>
          <p:nvPr/>
        </p:nvSpPr>
        <p:spPr>
          <a:xfrm>
            <a:off x="1887098" y="782872"/>
            <a:ext cx="5369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Tracking from 2-15 MeV to include finite beam size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39307C8-E08F-2E4C-4840-EFB36520A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086" y="2321168"/>
            <a:ext cx="3641728" cy="2716752"/>
          </a:xfrm>
          <a:prstGeom prst="rect">
            <a:avLst/>
          </a:prstGeom>
        </p:spPr>
      </p:pic>
      <p:pic>
        <p:nvPicPr>
          <p:cNvPr id="20" name="Picture 19" descr="A graph of a diagram&#10;&#10;AI-generated content may be incorrect.">
            <a:extLst>
              <a:ext uri="{FF2B5EF4-FFF2-40B4-BE49-F238E27FC236}">
                <a16:creationId xmlns:a16="http://schemas.microsoft.com/office/drawing/2014/main" id="{47FC24A4-D7E5-655B-8C10-C26B84CC7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399" y="2321168"/>
            <a:ext cx="3647545" cy="271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68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BC065-35F2-99C1-9DE1-CF649CF5F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835904-B8AC-37B4-FFFC-F86EDF18D98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9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6ADF8E-FAA3-A21F-E300-8145EBF68D47}"/>
              </a:ext>
            </a:extLst>
          </p:cNvPr>
          <p:cNvSpPr txBox="1"/>
          <p:nvPr/>
        </p:nvSpPr>
        <p:spPr>
          <a:xfrm>
            <a:off x="1887098" y="782872"/>
            <a:ext cx="5852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Using the same clamp shape, repeated the process for </a:t>
            </a:r>
          </a:p>
          <a:p>
            <a:r>
              <a:rPr lang="en-US" dirty="0"/>
              <a:t>[3.76, 3.06] tune point</a:t>
            </a:r>
          </a:p>
        </p:txBody>
      </p:sp>
      <p:pic>
        <p:nvPicPr>
          <p:cNvPr id="11" name="Picture 10" descr="A graph of a diagram&#10;&#10;AI-generated content may be incorrect.">
            <a:extLst>
              <a:ext uri="{FF2B5EF4-FFF2-40B4-BE49-F238E27FC236}">
                <a16:creationId xmlns:a16="http://schemas.microsoft.com/office/drawing/2014/main" id="{64249E33-CC84-EB7F-3D68-05357E1AE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82" y="2265661"/>
            <a:ext cx="3591799" cy="2659532"/>
          </a:xfrm>
          <a:prstGeom prst="rect">
            <a:avLst/>
          </a:prstGeom>
        </p:spPr>
      </p:pic>
      <p:pic>
        <p:nvPicPr>
          <p:cNvPr id="16" name="Picture 15" descr="A graph of a diagram&#10;&#10;AI-generated content may be incorrect.">
            <a:extLst>
              <a:ext uri="{FF2B5EF4-FFF2-40B4-BE49-F238E27FC236}">
                <a16:creationId xmlns:a16="http://schemas.microsoft.com/office/drawing/2014/main" id="{27D01380-F626-242F-ACE5-C5E8087A4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292" y="2265661"/>
            <a:ext cx="3613058" cy="265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80764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43142</TotalTime>
  <Words>335</Words>
  <Application>Microsoft Macintosh PowerPoint</Application>
  <PresentationFormat>On-screen Show (4:3)</PresentationFormat>
  <Paragraphs>66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Cambria Math</vt:lpstr>
      <vt:lpstr>Segoe UI</vt:lpstr>
      <vt:lpstr>Imperial College London Theme</vt:lpstr>
      <vt:lpstr>3D modelling of FETS-FFA main magnet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161</cp:revision>
  <dcterms:created xsi:type="dcterms:W3CDTF">2017-02-16T14:49:58Z</dcterms:created>
  <dcterms:modified xsi:type="dcterms:W3CDTF">2025-08-19T15:36:41Z</dcterms:modified>
</cp:coreProperties>
</file>