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4" r:id="rId2"/>
    <p:sldId id="275" r:id="rId3"/>
    <p:sldId id="278" r:id="rId4"/>
    <p:sldId id="280" r:id="rId5"/>
    <p:sldId id="276" r:id="rId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96"/>
    <p:restoredTop sz="94792"/>
  </p:normalViewPr>
  <p:slideViewPr>
    <p:cSldViewPr snapToGrid="0">
      <p:cViewPr>
        <p:scale>
          <a:sx n="91" d="100"/>
          <a:sy n="91" d="100"/>
        </p:scale>
        <p:origin x="148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295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787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044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537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vocados and limes"/>
          <p:cNvSpPr>
            <a:spLocks noGrp="1"/>
          </p:cNvSpPr>
          <p:nvPr>
            <p:ph type="pic" idx="21"/>
          </p:nvPr>
        </p:nvSpPr>
        <p:spPr>
          <a:xfrm>
            <a:off x="-376767" y="-915894"/>
            <a:ext cx="17835652" cy="106821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5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5181600"/>
            <a:ext cx="11607800" cy="3302000"/>
          </a:xfrm>
          <a:prstGeom prst="rect">
            <a:avLst/>
          </a:prstGeom>
        </p:spPr>
        <p:txBody>
          <a:bodyPr anchor="b"/>
          <a:lstStyle>
            <a:lvl1pPr>
              <a:defRPr sz="8200" spc="-164"/>
            </a:lvl1pPr>
          </a:lstStyle>
          <a:p>
            <a:r>
              <a:t>Presentation Title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8432800"/>
            <a:ext cx="11607800" cy="68976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7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98500" y="571500"/>
            <a:ext cx="11607801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sz="2304" b="1"/>
            </a:lvl1pPr>
          </a:lstStyle>
          <a:p>
            <a:r>
              <a:t>Author and Date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9999" y="9220199"/>
            <a:ext cx="297893" cy="2874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6209979"/>
            <a:ext cx="11607800" cy="67180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Fact information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999066"/>
            <a:ext cx="11607800" cy="521091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6600" y="3721100"/>
            <a:ext cx="11531600" cy="2324100"/>
          </a:xfrm>
          <a:prstGeom prst="rect">
            <a:avLst/>
          </a:prstGeom>
        </p:spPr>
        <p:txBody>
          <a:bodyPr anchor="ctr"/>
          <a:lstStyle>
            <a:lvl1pPr marL="457200" indent="-3429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457200" indent="1143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457200" indent="5715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457200" indent="10287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457200" indent="14859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6426200"/>
            <a:ext cx="11049000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sz="2304" b="1"/>
            </a:lvl1pPr>
          </a:lstStyle>
          <a:p>
            <a:r>
              <a:t>Attribution</a:t>
            </a:r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Bowl of pappardelle pasta with parsley butter, roasted hazelnuts and shaved parmesan cheese"/>
          <p:cNvSpPr>
            <a:spLocks noGrp="1"/>
          </p:cNvSpPr>
          <p:nvPr>
            <p:ph type="pic" idx="21"/>
          </p:nvPr>
        </p:nvSpPr>
        <p:spPr>
          <a:xfrm>
            <a:off x="-2082800" y="687558"/>
            <a:ext cx="11165190" cy="83738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8" name="Bowl of salad with fried rice, boiled eggs and chopsticks"/>
          <p:cNvSpPr>
            <a:spLocks noGrp="1"/>
          </p:cNvSpPr>
          <p:nvPr>
            <p:ph type="pic" sz="half" idx="22"/>
          </p:nvPr>
        </p:nvSpPr>
        <p:spPr>
          <a:xfrm>
            <a:off x="6597650" y="292100"/>
            <a:ext cx="5740400" cy="459232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9" name="Bowl with salmon cakes, salad and houmous"/>
          <p:cNvSpPr>
            <a:spLocks noGrp="1"/>
          </p:cNvSpPr>
          <p:nvPr>
            <p:ph type="pic" idx="23"/>
          </p:nvPr>
        </p:nvSpPr>
        <p:spPr>
          <a:xfrm>
            <a:off x="4984750" y="2749413"/>
            <a:ext cx="7937500" cy="92382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Bowl of salad with fried rice, boiled eggs and chopsticks"/>
          <p:cNvSpPr>
            <a:spLocks noGrp="1"/>
          </p:cNvSpPr>
          <p:nvPr>
            <p:ph type="pic" idx="21"/>
          </p:nvPr>
        </p:nvSpPr>
        <p:spPr>
          <a:xfrm>
            <a:off x="-1016000" y="-1054100"/>
            <a:ext cx="14427200" cy="115417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Bowl with salmon cakes, salad and houmous "/>
          <p:cNvSpPr>
            <a:spLocks noGrp="1"/>
          </p:cNvSpPr>
          <p:nvPr>
            <p:ph type="pic" idx="21"/>
          </p:nvPr>
        </p:nvSpPr>
        <p:spPr>
          <a:xfrm>
            <a:off x="5319129" y="495299"/>
            <a:ext cx="7543801" cy="87800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5003800"/>
            <a:ext cx="5105400" cy="4044566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7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692534"/>
            <a:ext cx="5105400" cy="4387466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6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47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589358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Bowl of pappardelle pasta with parsley butter, roasted hazelnuts and shaved parmesan cheese"/>
          <p:cNvSpPr>
            <a:spLocks noGrp="1"/>
          </p:cNvSpPr>
          <p:nvPr>
            <p:ph type="pic" idx="21"/>
          </p:nvPr>
        </p:nvSpPr>
        <p:spPr>
          <a:xfrm>
            <a:off x="6172200" y="596900"/>
            <a:ext cx="6448425" cy="8597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4500"/>
            <a:ext cx="5105400" cy="10160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5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98500" y="1412977"/>
            <a:ext cx="5105400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480196"/>
            <a:ext cx="5105400" cy="5593161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3225800"/>
            <a:ext cx="11607800" cy="3302000"/>
          </a:xfrm>
          <a:prstGeom prst="rect">
            <a:avLst/>
          </a:prstGeom>
        </p:spPr>
        <p:txBody>
          <a:bodyPr anchor="ctr"/>
          <a:lstStyle>
            <a:lvl1pPr>
              <a:defRPr sz="8200" b="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4500"/>
            <a:ext cx="11607800" cy="10160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92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09700"/>
            <a:ext cx="11607801" cy="671802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Agenda Subtitle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1300"/>
              </a:spcBef>
              <a:buSzTx/>
              <a:buNone/>
              <a:defRPr sz="3800" spc="-38"/>
            </a:lvl1pPr>
            <a:lvl2pPr marL="0" indent="457200">
              <a:spcBef>
                <a:spcPts val="1300"/>
              </a:spcBef>
              <a:buSzTx/>
              <a:buNone/>
              <a:defRPr sz="3800" spc="-38"/>
            </a:lvl2pPr>
            <a:lvl3pPr marL="0" indent="914400">
              <a:spcBef>
                <a:spcPts val="1300"/>
              </a:spcBef>
              <a:buSzTx/>
              <a:buNone/>
              <a:defRPr sz="3800" spc="-38"/>
            </a:lvl3pPr>
            <a:lvl4pPr marL="0" indent="1371600">
              <a:spcBef>
                <a:spcPts val="1300"/>
              </a:spcBef>
              <a:buSzTx/>
              <a:buNone/>
              <a:defRPr sz="3800" spc="-38"/>
            </a:lvl4pPr>
            <a:lvl5pPr marL="0" indent="1828800">
              <a:spcBef>
                <a:spcPts val="1300"/>
              </a:spcBef>
              <a:buSzTx/>
              <a:buNone/>
              <a:defRPr sz="3800" spc="-38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568700"/>
            <a:ext cx="11607800" cy="26177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2959100"/>
            <a:ext cx="11607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0266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4" name="Rectangle"/>
          <p:cNvSpPr/>
          <p:nvPr/>
        </p:nvSpPr>
        <p:spPr>
          <a:xfrm>
            <a:off x="-1" y="0"/>
            <a:ext cx="13014819" cy="1622999"/>
          </a:xfrm>
          <a:prstGeom prst="rect">
            <a:avLst/>
          </a:prstGeom>
          <a:solidFill>
            <a:srgbClr val="F3EDE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" name="Line"/>
          <p:cNvSpPr/>
          <p:nvPr/>
        </p:nvSpPr>
        <p:spPr>
          <a:xfrm>
            <a:off x="1046" y="1600897"/>
            <a:ext cx="13002709" cy="1"/>
          </a:xfrm>
          <a:prstGeom prst="line">
            <a:avLst/>
          </a:prstGeom>
          <a:ln w="254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6" name="page1image65368672.png" descr="page1image6536867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523620" y="5600"/>
            <a:ext cx="2491197" cy="911219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3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B3EDD4-4C12-7628-FF52-8857B05B5C71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0501147" y="874932"/>
            <a:ext cx="2518648" cy="7259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/>
  <p:txStyles>
    <p:titleStyle>
      <a:lvl1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81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762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143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524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905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286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667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048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3429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E66B6A0-646F-8530-4A01-D56F52583B1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13004800" cy="1063570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0FD44C5-79F1-F4FE-B96C-CFF5FBD4D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455" y="631031"/>
            <a:ext cx="11607800" cy="3302000"/>
          </a:xfrm>
        </p:spPr>
        <p:txBody>
          <a:bodyPr>
            <a:normAutofit/>
          </a:bodyPr>
          <a:lstStyle/>
          <a:p>
            <a:r>
              <a:rPr lang="en-US" dirty="0"/>
              <a:t>WP2: Assessment of risk in delivery of laser driven ion source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629B3-2DB9-3E0C-B316-2B44160A11AA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698500" y="7056408"/>
            <a:ext cx="11607800" cy="2066161"/>
          </a:xfrm>
        </p:spPr>
        <p:txBody>
          <a:bodyPr>
            <a:normAutofit fontScale="92500" lnSpcReduction="10000"/>
          </a:bodyPr>
          <a:lstStyle/>
          <a:p>
            <a:r>
              <a:rPr lang="en-US" b="0" dirty="0"/>
              <a:t>LhARA Advisory Board Meeting</a:t>
            </a:r>
          </a:p>
          <a:p>
            <a:r>
              <a:rPr lang="en-US" b="0" dirty="0"/>
              <a:t>27</a:t>
            </a:r>
            <a:r>
              <a:rPr lang="en-US" b="0" baseline="30000" dirty="0"/>
              <a:t>th</a:t>
            </a:r>
            <a:r>
              <a:rPr lang="en-US" b="0" dirty="0"/>
              <a:t> October 2022</a:t>
            </a:r>
          </a:p>
          <a:p>
            <a:r>
              <a:rPr lang="en-US" b="0" dirty="0"/>
              <a:t>WP2 WPMs: E. </a:t>
            </a:r>
            <a:r>
              <a:rPr lang="en-US" b="0" dirty="0" err="1"/>
              <a:t>Boella</a:t>
            </a:r>
            <a:r>
              <a:rPr lang="en-US" b="0" dirty="0"/>
              <a:t> (Lancaster), N. P. Dover (ICL), R. Gray (Strathclyde)</a:t>
            </a:r>
          </a:p>
        </p:txBody>
      </p:sp>
    </p:spTree>
    <p:extLst>
      <p:ext uri="{BB962C8B-B14F-4D97-AF65-F5344CB8AC3E}">
        <p14:creationId xmlns:p14="http://schemas.microsoft.com/office/powerpoint/2010/main" val="741280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nned objectives for WP2 activity"/>
          <p:cNvSpPr txBox="1">
            <a:spLocks noGrp="1"/>
          </p:cNvSpPr>
          <p:nvPr>
            <p:ph type="title"/>
          </p:nvPr>
        </p:nvSpPr>
        <p:spPr>
          <a:xfrm>
            <a:off x="63500" y="635388"/>
            <a:ext cx="11607800" cy="1016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 spc="-100"/>
            </a:lvl1pPr>
          </a:lstStyle>
          <a:p>
            <a:r>
              <a:rPr lang="en-GB" sz="4000" dirty="0"/>
              <a:t>The inherent risks for WP2</a:t>
            </a:r>
            <a:endParaRPr sz="4000" dirty="0"/>
          </a:p>
        </p:txBody>
      </p:sp>
      <p:sp>
        <p:nvSpPr>
          <p:cNvPr id="273" name="Baseline simulation campaign to optimise source…"/>
          <p:cNvSpPr txBox="1"/>
          <p:nvPr/>
        </p:nvSpPr>
        <p:spPr>
          <a:xfrm>
            <a:off x="631166" y="1778000"/>
            <a:ext cx="11607800" cy="7655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000000"/>
                </a:solidFill>
              </a:defRPr>
            </a:pPr>
            <a:r>
              <a:rPr lang="en-GB" sz="3000" dirty="0"/>
              <a:t>LhARA source parameters never been shown </a:t>
            </a:r>
            <a:r>
              <a:rPr lang="en-GB" sz="3000" i="1" dirty="0"/>
              <a:t>simultaneously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000" dirty="0"/>
              <a:t>Relatively high energy (e.g. 15 MeV for protons, 4 MeV/u C</a:t>
            </a:r>
            <a:r>
              <a:rPr lang="en-GB" sz="3000" baseline="30000" dirty="0"/>
              <a:t>6+</a:t>
            </a:r>
            <a:r>
              <a:rPr lang="en-GB" sz="3000" dirty="0"/>
              <a:t>)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000" dirty="0"/>
              <a:t>High flux (e.g. ~10</a:t>
            </a:r>
            <a:r>
              <a:rPr lang="en-GB" sz="3000" baseline="30000" dirty="0"/>
              <a:t>9</a:t>
            </a:r>
            <a:r>
              <a:rPr lang="en-GB" sz="3000" dirty="0"/>
              <a:t> ions per shot in energy band)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000" dirty="0"/>
              <a:t>High repetition rate (10 Hz), long term operation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000" dirty="0"/>
              <a:t>Multi-ion species (protons, carbon, others…)</a:t>
            </a:r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endParaRPr lang="en-GB" sz="3000" dirty="0"/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r>
              <a:rPr lang="en-GB" sz="3000" b="1" dirty="0"/>
              <a:t>The key goals of WP2 are: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000" dirty="0"/>
              <a:t>Demonstrate the concept and de-risk the source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000" dirty="0"/>
              <a:t>Specify the drive laser, targetry and instrumentation for CDR</a:t>
            </a:r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endParaRPr lang="en-GB" sz="3000" dirty="0"/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r>
              <a:rPr lang="en-GB" sz="3000" b="1" dirty="0"/>
              <a:t>The risks in achieving the goals can be grouped:</a:t>
            </a:r>
            <a:endParaRPr lang="en-GB" sz="3000" dirty="0"/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000" dirty="0"/>
              <a:t>Insufficient resources and beamtime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000" dirty="0"/>
              <a:t>Insufficient beam parameters from the ion source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000" dirty="0"/>
              <a:t>Challenges related to high repetition rate &amp; long term operation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endParaRPr lang="en-GB" sz="3000" b="1" dirty="0"/>
          </a:p>
        </p:txBody>
      </p:sp>
    </p:spTree>
    <p:extLst>
      <p:ext uri="{BB962C8B-B14F-4D97-AF65-F5344CB8AC3E}">
        <p14:creationId xmlns:p14="http://schemas.microsoft.com/office/powerpoint/2010/main" val="269510521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nned objectives for WP2 activity"/>
          <p:cNvSpPr txBox="1">
            <a:spLocks noGrp="1"/>
          </p:cNvSpPr>
          <p:nvPr>
            <p:ph type="title"/>
          </p:nvPr>
        </p:nvSpPr>
        <p:spPr>
          <a:xfrm>
            <a:off x="0" y="468702"/>
            <a:ext cx="10650508" cy="1016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 spc="-100"/>
            </a:lvl1pPr>
          </a:lstStyle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r>
              <a:rPr lang="en-GB" sz="4000" dirty="0"/>
              <a:t>Insufficient resources and beamtime</a:t>
            </a:r>
          </a:p>
        </p:txBody>
      </p:sp>
      <p:sp>
        <p:nvSpPr>
          <p:cNvPr id="273" name="Baseline simulation campaign to optimise source…"/>
          <p:cNvSpPr txBox="1"/>
          <p:nvPr/>
        </p:nvSpPr>
        <p:spPr>
          <a:xfrm>
            <a:off x="631166" y="1778000"/>
            <a:ext cx="9809337" cy="6874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000000"/>
                </a:solidFill>
              </a:defRPr>
            </a:pPr>
            <a:r>
              <a:rPr lang="en-GB" sz="3200" dirty="0"/>
              <a:t>What are the risks?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Not enough beamtime paid for on the SCAPA or </a:t>
            </a:r>
            <a:r>
              <a:rPr lang="en-GB" sz="3200" dirty="0" err="1"/>
              <a:t>Zhi</a:t>
            </a:r>
            <a:r>
              <a:rPr lang="en-GB" sz="3200" dirty="0"/>
              <a:t> facilities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Technical issues during the beamtimes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Insufficient computing resources for simulation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Insufficient staff/student effort to execute R&amp;D</a:t>
            </a:r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endParaRPr lang="en-GB" sz="3200" b="1" dirty="0"/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r>
              <a:rPr lang="en-GB" sz="3200" b="1" dirty="0"/>
              <a:t>What is the mitigation?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Collaborate with other facilities to secure beamtime, piggy-back on other experiments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Competitively apply (or pay) for additional resources e.g. computational time, beamtime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Build links with outside groups with similar goals</a:t>
            </a:r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endParaRPr lang="en-GB" sz="3200" dirty="0"/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endParaRPr lang="en-GB" sz="3200" b="1" dirty="0"/>
          </a:p>
        </p:txBody>
      </p:sp>
      <p:pic>
        <p:nvPicPr>
          <p:cNvPr id="2" name="Picture 1" descr="A picture containing indoor, green&#10;&#10;Description automatically generated">
            <a:extLst>
              <a:ext uri="{FF2B5EF4-FFF2-40B4-BE49-F238E27FC236}">
                <a16:creationId xmlns:a16="http://schemas.microsoft.com/office/drawing/2014/main" id="{6ECF9A5A-919F-66C1-E4E4-4077099833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7" b="14073"/>
          <a:stretch/>
        </p:blipFill>
        <p:spPr>
          <a:xfrm>
            <a:off x="10650508" y="1894794"/>
            <a:ext cx="2235758" cy="3320434"/>
          </a:xfrm>
          <a:prstGeom prst="rect">
            <a:avLst/>
          </a:prstGeom>
        </p:spPr>
      </p:pic>
      <p:pic>
        <p:nvPicPr>
          <p:cNvPr id="3" name="Picture 2" descr="A picture containing text, indoor, floor, device&#10;&#10;Description automatically generated">
            <a:extLst>
              <a:ext uri="{FF2B5EF4-FFF2-40B4-BE49-F238E27FC236}">
                <a16:creationId xmlns:a16="http://schemas.microsoft.com/office/drawing/2014/main" id="{A7172986-52C7-89D3-F0A7-8687C5DCE8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99" r="4142" b="10938"/>
          <a:stretch/>
        </p:blipFill>
        <p:spPr>
          <a:xfrm>
            <a:off x="9998165" y="5519926"/>
            <a:ext cx="2895599" cy="24556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BA61E7-C200-8425-E5F4-3A37F1F44912}"/>
              </a:ext>
            </a:extLst>
          </p:cNvPr>
          <p:cNvSpPr txBox="1"/>
          <p:nvPr/>
        </p:nvSpPr>
        <p:spPr>
          <a:xfrm>
            <a:off x="10326182" y="5245628"/>
            <a:ext cx="267861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err="1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Zhi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 laser cryo-amplifier (ICL)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454039-D022-DEA3-1259-61EB07816441}"/>
              </a:ext>
            </a:extLst>
          </p:cNvPr>
          <p:cNvSpPr txBox="1"/>
          <p:nvPr/>
        </p:nvSpPr>
        <p:spPr>
          <a:xfrm>
            <a:off x="10440503" y="7946807"/>
            <a:ext cx="245326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SCAPA interaction chambers (Strathclyde)</a:t>
            </a:r>
          </a:p>
        </p:txBody>
      </p:sp>
    </p:spTree>
    <p:extLst>
      <p:ext uri="{BB962C8B-B14F-4D97-AF65-F5344CB8AC3E}">
        <p14:creationId xmlns:p14="http://schemas.microsoft.com/office/powerpoint/2010/main" val="275603414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line chart, histogram&#10;&#10;Description automatically generated">
            <a:extLst>
              <a:ext uri="{FF2B5EF4-FFF2-40B4-BE49-F238E27FC236}">
                <a16:creationId xmlns:a16="http://schemas.microsoft.com/office/drawing/2014/main" id="{5CC006D1-978B-77F8-D825-1D31C7BB98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486" y="4982310"/>
            <a:ext cx="3132718" cy="2632660"/>
          </a:xfrm>
          <a:prstGeom prst="rect">
            <a:avLst/>
          </a:prstGeom>
        </p:spPr>
      </p:pic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C7942C7F-4B83-7BF5-4BB9-618E9CAFB7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920" y="1934311"/>
            <a:ext cx="5449880" cy="3047999"/>
          </a:xfrm>
          <a:prstGeom prst="rect">
            <a:avLst/>
          </a:prstGeom>
        </p:spPr>
      </p:pic>
      <p:sp>
        <p:nvSpPr>
          <p:cNvPr id="270" name="Planned objectives for WP2 activity"/>
          <p:cNvSpPr txBox="1">
            <a:spLocks noGrp="1"/>
          </p:cNvSpPr>
          <p:nvPr>
            <p:ph type="title"/>
          </p:nvPr>
        </p:nvSpPr>
        <p:spPr>
          <a:xfrm>
            <a:off x="0" y="468702"/>
            <a:ext cx="10650508" cy="1016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 spc="-100"/>
            </a:lvl1pPr>
          </a:lstStyle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r>
              <a:rPr lang="en-GB" sz="4000" dirty="0"/>
              <a:t>Insufficient beam parameters from the ion source</a:t>
            </a:r>
          </a:p>
        </p:txBody>
      </p:sp>
      <p:sp>
        <p:nvSpPr>
          <p:cNvPr id="273" name="Baseline simulation campaign to optimise source…"/>
          <p:cNvSpPr txBox="1"/>
          <p:nvPr/>
        </p:nvSpPr>
        <p:spPr>
          <a:xfrm>
            <a:off x="763874" y="2138631"/>
            <a:ext cx="8436397" cy="7146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000000"/>
                </a:solidFill>
              </a:defRPr>
            </a:pPr>
            <a:r>
              <a:rPr lang="en-GB" sz="3200" dirty="0"/>
              <a:t>What are the risks?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Not able to reach required energy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Not enough beam flux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Difficulty with different ions (C, etc)</a:t>
            </a:r>
            <a:endParaRPr lang="en-GB" sz="3200" b="1" dirty="0"/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r>
              <a:rPr lang="en-GB" sz="3200" b="1" dirty="0"/>
              <a:t>What is the mitigation?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Additional resources for source optimisation experiments and simulations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Investigate techniques for spectral shaping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CDR specification of larger laser system (more cost, space, shielding!)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Trade-off between particle flux, energy and/or repetition rate</a:t>
            </a:r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endParaRPr lang="en-GB" sz="3200" dirty="0"/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endParaRPr lang="en-GB" sz="3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C0AD6E-3436-31E9-FDE1-9A2B0002A414}"/>
              </a:ext>
            </a:extLst>
          </p:cNvPr>
          <p:cNvSpPr txBox="1"/>
          <p:nvPr/>
        </p:nvSpPr>
        <p:spPr>
          <a:xfrm>
            <a:off x="10020713" y="7623929"/>
            <a:ext cx="2024263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From Dover et al. HEDP 37, 100847 (2020)</a:t>
            </a:r>
          </a:p>
        </p:txBody>
      </p:sp>
    </p:spTree>
    <p:extLst>
      <p:ext uri="{BB962C8B-B14F-4D97-AF65-F5344CB8AC3E}">
        <p14:creationId xmlns:p14="http://schemas.microsoft.com/office/powerpoint/2010/main" val="354304192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nned objectives for WP2 activity"/>
          <p:cNvSpPr txBox="1">
            <a:spLocks noGrp="1"/>
          </p:cNvSpPr>
          <p:nvPr>
            <p:ph type="title"/>
          </p:nvPr>
        </p:nvSpPr>
        <p:spPr>
          <a:xfrm>
            <a:off x="0" y="468702"/>
            <a:ext cx="10650508" cy="1016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 spc="-100"/>
            </a:lvl1pPr>
          </a:lstStyle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r>
              <a:rPr lang="en-GB" sz="4000" dirty="0"/>
              <a:t>Challenges related to high repetition rate &amp; long term operation</a:t>
            </a:r>
          </a:p>
        </p:txBody>
      </p:sp>
      <p:sp>
        <p:nvSpPr>
          <p:cNvPr id="273" name="Baseline simulation campaign to optimise source…"/>
          <p:cNvSpPr txBox="1"/>
          <p:nvPr/>
        </p:nvSpPr>
        <p:spPr>
          <a:xfrm>
            <a:off x="631167" y="1778000"/>
            <a:ext cx="9624458" cy="6874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000000"/>
                </a:solidFill>
              </a:defRPr>
            </a:pPr>
            <a:r>
              <a:rPr lang="en-GB" sz="3200" dirty="0"/>
              <a:t>What are the risks?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Targetry replenishment and stability not sufficient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Large shot-to-shot variation of beam parameters 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Target debris causes degradation of key optics 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Activation and radiation safety issues of apparatus and surrounding area</a:t>
            </a:r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r>
              <a:rPr lang="en-GB" sz="3200" b="1" dirty="0"/>
              <a:t>What is the mitigation?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Allocate more resources and form collaborations on other innovative target types (see next talk)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Dedicate further resources to laser and target diagnostic suite to allow fast-feedback stabilisation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More effort on testing debris reduction and capture</a:t>
            </a:r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endParaRPr lang="en-GB" sz="3200" dirty="0"/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endParaRPr lang="en-GB" sz="3200" dirty="0"/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endParaRPr lang="en-GB" sz="3200" dirty="0"/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endParaRPr lang="en-GB" sz="3200" b="1" dirty="0"/>
          </a:p>
        </p:txBody>
      </p:sp>
      <p:pic>
        <p:nvPicPr>
          <p:cNvPr id="3" name="Picture 2" descr="A picture containing text, monitor, electronics, display&#10;&#10;Description automatically generated">
            <a:extLst>
              <a:ext uri="{FF2B5EF4-FFF2-40B4-BE49-F238E27FC236}">
                <a16:creationId xmlns:a16="http://schemas.microsoft.com/office/drawing/2014/main" id="{49F1E5B1-425C-D64A-F287-020D921CD7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625" y="3751406"/>
            <a:ext cx="2749175" cy="22507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808711-913D-E698-331F-0F83DD414168}"/>
              </a:ext>
            </a:extLst>
          </p:cNvPr>
          <p:cNvSpPr txBox="1"/>
          <p:nvPr/>
        </p:nvSpPr>
        <p:spPr>
          <a:xfrm>
            <a:off x="10403581" y="5946174"/>
            <a:ext cx="2453261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Debris on a glass plate following PW irradiation of Au targets (Andrew et al. CLF Reports 2007/2008)</a:t>
            </a:r>
          </a:p>
        </p:txBody>
      </p:sp>
    </p:spTree>
    <p:extLst>
      <p:ext uri="{BB962C8B-B14F-4D97-AF65-F5344CB8AC3E}">
        <p14:creationId xmlns:p14="http://schemas.microsoft.com/office/powerpoint/2010/main" val="160101349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3033</TotalTime>
  <Words>449</Words>
  <Application>Microsoft Macintosh PowerPoint</Application>
  <PresentationFormat>Custom</PresentationFormat>
  <Paragraphs>56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Helvetica Neue</vt:lpstr>
      <vt:lpstr>Helvetica Neue Medium</vt:lpstr>
      <vt:lpstr>21_BasicWhite</vt:lpstr>
      <vt:lpstr>WP2: Assessment of risk in delivery of laser driven ion source</vt:lpstr>
      <vt:lpstr>The inherent risks for WP2</vt:lpstr>
      <vt:lpstr>Insufficient resources and beamtime</vt:lpstr>
      <vt:lpstr>Insufficient beam parameters from the ion source</vt:lpstr>
      <vt:lpstr>Challenges related to high repetition rate &amp; long term operation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status of ion source work package for LhARA</dc:title>
  <cp:lastModifiedBy>Dover, Nicholas</cp:lastModifiedBy>
  <cp:revision>12</cp:revision>
  <dcterms:modified xsi:type="dcterms:W3CDTF">2022-10-25T12:25:24Z</dcterms:modified>
</cp:coreProperties>
</file>