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4" r:id="rId2"/>
    <p:sldId id="265" r:id="rId3"/>
    <p:sldId id="270" r:id="rId4"/>
    <p:sldId id="272" r:id="rId5"/>
    <p:sldId id="275" r:id="rId6"/>
    <p:sldId id="273" r:id="rId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60"/>
    <p:restoredTop sz="94834"/>
  </p:normalViewPr>
  <p:slideViewPr>
    <p:cSldViewPr snapToGrid="0">
      <p:cViewPr>
        <p:scale>
          <a:sx n="76" d="100"/>
          <a:sy n="76" d="100"/>
        </p:scale>
        <p:origin x="1560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vocados and limes"/>
          <p:cNvSpPr>
            <a:spLocks noGrp="1"/>
          </p:cNvSpPr>
          <p:nvPr>
            <p:ph type="pic" idx="21"/>
          </p:nvPr>
        </p:nvSpPr>
        <p:spPr>
          <a:xfrm>
            <a:off x="-376767" y="-915894"/>
            <a:ext cx="17835652" cy="1068219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5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5181600"/>
            <a:ext cx="11607800" cy="3302000"/>
          </a:xfrm>
          <a:prstGeom prst="rect">
            <a:avLst/>
          </a:prstGeom>
        </p:spPr>
        <p:txBody>
          <a:bodyPr anchor="b"/>
          <a:lstStyle>
            <a:lvl1pPr>
              <a:defRPr sz="8200" spc="-164"/>
            </a:lvl1pPr>
          </a:lstStyle>
          <a:p>
            <a:r>
              <a:t>Presentation Title</a:t>
            </a:r>
          </a:p>
        </p:txBody>
      </p:sp>
      <p:sp>
        <p:nvSpPr>
          <p:cNvPr id="2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98500" y="8432800"/>
            <a:ext cx="11607800" cy="689769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7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698500" y="571500"/>
            <a:ext cx="11607801" cy="461059"/>
          </a:xfrm>
          <a:prstGeom prst="rect">
            <a:avLst/>
          </a:prstGeom>
        </p:spPr>
        <p:txBody>
          <a:bodyPr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sz="2304" b="1"/>
            </a:lvl1pPr>
          </a:lstStyle>
          <a:p>
            <a:r>
              <a:t>Author and Date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9999" y="9220199"/>
            <a:ext cx="297893" cy="2874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6209979"/>
            <a:ext cx="11607800" cy="671803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Fact information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98500" y="999066"/>
            <a:ext cx="11607800" cy="521091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736600" y="3721100"/>
            <a:ext cx="11531600" cy="2324100"/>
          </a:xfrm>
          <a:prstGeom prst="rect">
            <a:avLst/>
          </a:prstGeom>
        </p:spPr>
        <p:txBody>
          <a:bodyPr anchor="ctr"/>
          <a:lstStyle>
            <a:lvl1pPr marL="457200" indent="-3429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457200" indent="1143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457200" indent="5715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457200" indent="10287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457200" indent="14859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6426200"/>
            <a:ext cx="11049000" cy="461059"/>
          </a:xfrm>
          <a:prstGeom prst="rect">
            <a:avLst/>
          </a:prstGeom>
        </p:spPr>
        <p:txBody>
          <a:bodyPr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sz="2304" b="1"/>
            </a:lvl1pPr>
          </a:lstStyle>
          <a:p>
            <a:r>
              <a:t>Attribution</a:t>
            </a:r>
          </a:p>
        </p:txBody>
      </p:sp>
      <p:sp>
        <p:nvSpPr>
          <p:cNvPr id="1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Bowl of pappardelle pasta with parsley butter, roasted hazelnuts and shaved parmesan cheese"/>
          <p:cNvSpPr>
            <a:spLocks noGrp="1"/>
          </p:cNvSpPr>
          <p:nvPr>
            <p:ph type="pic" idx="21"/>
          </p:nvPr>
        </p:nvSpPr>
        <p:spPr>
          <a:xfrm>
            <a:off x="-2082800" y="687558"/>
            <a:ext cx="11165190" cy="837389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8" name="Bowl of salad with fried rice, boiled eggs and chopsticks"/>
          <p:cNvSpPr>
            <a:spLocks noGrp="1"/>
          </p:cNvSpPr>
          <p:nvPr>
            <p:ph type="pic" sz="half" idx="22"/>
          </p:nvPr>
        </p:nvSpPr>
        <p:spPr>
          <a:xfrm>
            <a:off x="6597650" y="292100"/>
            <a:ext cx="5740400" cy="459232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9" name="Bowl with salmon cakes, salad and houmous"/>
          <p:cNvSpPr>
            <a:spLocks noGrp="1"/>
          </p:cNvSpPr>
          <p:nvPr>
            <p:ph type="pic" idx="23"/>
          </p:nvPr>
        </p:nvSpPr>
        <p:spPr>
          <a:xfrm>
            <a:off x="4984750" y="2749413"/>
            <a:ext cx="7937500" cy="923827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Bowl of salad with fried rice, boiled eggs and chopsticks"/>
          <p:cNvSpPr>
            <a:spLocks noGrp="1"/>
          </p:cNvSpPr>
          <p:nvPr>
            <p:ph type="pic" idx="21"/>
          </p:nvPr>
        </p:nvSpPr>
        <p:spPr>
          <a:xfrm>
            <a:off x="-1016000" y="-1054100"/>
            <a:ext cx="14427200" cy="115417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53454" y="9220199"/>
            <a:ext cx="297892" cy="287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Bowl with salmon cakes, salad and houmous "/>
          <p:cNvSpPr>
            <a:spLocks noGrp="1"/>
          </p:cNvSpPr>
          <p:nvPr>
            <p:ph type="pic" idx="21"/>
          </p:nvPr>
        </p:nvSpPr>
        <p:spPr>
          <a:xfrm>
            <a:off x="5319129" y="495299"/>
            <a:ext cx="7543801" cy="878005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98500" y="5003800"/>
            <a:ext cx="5105400" cy="4044566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7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692534"/>
            <a:ext cx="5105400" cy="4387466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6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12977"/>
            <a:ext cx="11607801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Slide Subtitle</a:t>
            </a:r>
          </a:p>
        </p:txBody>
      </p:sp>
      <p:sp>
        <p:nvSpPr>
          <p:cNvPr id="47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589358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Bowl of pappardelle pasta with parsley butter, roasted hazelnuts and shaved parmesan cheese"/>
          <p:cNvSpPr>
            <a:spLocks noGrp="1"/>
          </p:cNvSpPr>
          <p:nvPr>
            <p:ph type="pic" idx="21"/>
          </p:nvPr>
        </p:nvSpPr>
        <p:spPr>
          <a:xfrm>
            <a:off x="6172200" y="596900"/>
            <a:ext cx="6448425" cy="8597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4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444500"/>
            <a:ext cx="5105400" cy="10160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5" name="Slide Subtitl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698500" y="1412977"/>
            <a:ext cx="5105400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Slide Subtitle</a:t>
            </a:r>
          </a:p>
        </p:txBody>
      </p:sp>
      <p:sp>
        <p:nvSpPr>
          <p:cNvPr id="6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98500" y="3480196"/>
            <a:ext cx="5105400" cy="5593161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3225800"/>
            <a:ext cx="11607800" cy="3302000"/>
          </a:xfrm>
          <a:prstGeom prst="rect">
            <a:avLst/>
          </a:prstGeom>
        </p:spPr>
        <p:txBody>
          <a:bodyPr anchor="ctr"/>
          <a:lstStyle>
            <a:lvl1pPr>
              <a:defRPr sz="8200" b="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12977"/>
            <a:ext cx="11607801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Slide Subtitle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444500"/>
            <a:ext cx="11607800" cy="10160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92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09700"/>
            <a:ext cx="11607801" cy="671802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Agenda Subtitle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1300"/>
              </a:spcBef>
              <a:buSzTx/>
              <a:buNone/>
              <a:defRPr sz="3800" spc="-38"/>
            </a:lvl1pPr>
            <a:lvl2pPr marL="0" indent="457200">
              <a:spcBef>
                <a:spcPts val="1300"/>
              </a:spcBef>
              <a:buSzTx/>
              <a:buNone/>
              <a:defRPr sz="3800" spc="-38"/>
            </a:lvl2pPr>
            <a:lvl3pPr marL="0" indent="914400">
              <a:spcBef>
                <a:spcPts val="1300"/>
              </a:spcBef>
              <a:buSzTx/>
              <a:buNone/>
              <a:defRPr sz="3800" spc="-38"/>
            </a:lvl3pPr>
            <a:lvl4pPr marL="0" indent="1371600">
              <a:spcBef>
                <a:spcPts val="1300"/>
              </a:spcBef>
              <a:buSzTx/>
              <a:buNone/>
              <a:defRPr sz="3800" spc="-38"/>
            </a:lvl4pPr>
            <a:lvl5pPr marL="0" indent="1828800">
              <a:spcBef>
                <a:spcPts val="1300"/>
              </a:spcBef>
              <a:buSzTx/>
              <a:buNone/>
              <a:defRPr sz="3800" spc="-38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98500" y="3568700"/>
            <a:ext cx="11607800" cy="26177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98500" y="2959100"/>
            <a:ext cx="11607800" cy="609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440266"/>
            <a:ext cx="116078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4" name="Rectangle"/>
          <p:cNvSpPr/>
          <p:nvPr/>
        </p:nvSpPr>
        <p:spPr>
          <a:xfrm>
            <a:off x="-148225" y="-415458"/>
            <a:ext cx="13495754" cy="2038457"/>
          </a:xfrm>
          <a:prstGeom prst="rect">
            <a:avLst/>
          </a:prstGeom>
          <a:solidFill>
            <a:srgbClr val="F3EDE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" name="Line"/>
          <p:cNvSpPr/>
          <p:nvPr/>
        </p:nvSpPr>
        <p:spPr>
          <a:xfrm>
            <a:off x="1046" y="1600897"/>
            <a:ext cx="13002709" cy="1"/>
          </a:xfrm>
          <a:prstGeom prst="line">
            <a:avLst/>
          </a:prstGeom>
          <a:ln w="254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6" name="page1image65368672.png" descr="page1image65368672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620754" y="5601"/>
            <a:ext cx="2394064" cy="87569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50067" y="9220199"/>
            <a:ext cx="297892" cy="28747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3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ransition spd="med"/>
  <p:txStyles>
    <p:titleStyle>
      <a:lvl1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381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762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143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1524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1905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2286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2667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3048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3429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031416B-0D44-A8C1-4220-7A77FD8CF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WP2 ion source development at ICL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36AC8F8-656D-57F9-BB46-847F5D575C19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/>
              <a:t>Two-year plan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48B8543-5209-BB95-D63C-8BB75BC8ACA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N. P. Dover (ICL)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B220CA-39F9-11C8-3852-7C8662283C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42" y="1657053"/>
            <a:ext cx="3928857" cy="4343953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0" name="Picture 5" descr="C:\Work\Grants\Cerberus_2007\PR_Photos\Cerberus_Lab_blue_light.jpg">
            <a:extLst>
              <a:ext uri="{FF2B5EF4-FFF2-40B4-BE49-F238E27FC236}">
                <a16:creationId xmlns:a16="http://schemas.microsoft.com/office/drawing/2014/main" id="{5AF17C60-5F54-9E12-975B-5D6197E48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4172" y="1889317"/>
            <a:ext cx="7193170" cy="40608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1408708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nned objectives for WP2 activity"/>
          <p:cNvSpPr txBox="1">
            <a:spLocks noGrp="1"/>
          </p:cNvSpPr>
          <p:nvPr>
            <p:ph type="title"/>
          </p:nvPr>
        </p:nvSpPr>
        <p:spPr>
          <a:xfrm>
            <a:off x="63500" y="762000"/>
            <a:ext cx="11607800" cy="1016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000" spc="-100"/>
            </a:lvl1pPr>
          </a:lstStyle>
          <a:p>
            <a:r>
              <a:rPr lang="en-GB" sz="4000" dirty="0"/>
              <a:t>R&amp;D into high repetition rate at ICL</a:t>
            </a:r>
            <a:endParaRPr sz="4000" dirty="0"/>
          </a:p>
        </p:txBody>
      </p:sp>
      <p:sp>
        <p:nvSpPr>
          <p:cNvPr id="273" name="Baseline simulation campaign to optimise source…"/>
          <p:cNvSpPr txBox="1"/>
          <p:nvPr/>
        </p:nvSpPr>
        <p:spPr>
          <a:xfrm>
            <a:off x="717430" y="2117142"/>
            <a:ext cx="11420781" cy="6874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  <a:defRPr sz="3000" b="1">
                <a:solidFill>
                  <a:srgbClr val="000000"/>
                </a:solidFill>
              </a:defRPr>
            </a:pPr>
            <a:r>
              <a:rPr lang="en-GB" sz="3200" dirty="0"/>
              <a:t>LhARA ion source presents various technological challenges due to the high repetition rate</a:t>
            </a:r>
            <a:endParaRPr sz="3200" dirty="0"/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Targetry – positioning, replacement, stability, ion species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Debris – longevity of key optics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Diagnostics – fast, reliable measurements for ion beam and laser</a:t>
            </a:r>
          </a:p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endParaRPr lang="en-GB" sz="3200" dirty="0"/>
          </a:p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r>
              <a:rPr lang="en-GB" sz="3200" b="1" dirty="0"/>
              <a:t>But, big potential benefits too!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Automated stabilisation for low frequency drift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Fast automated Bayesian source optimisation</a:t>
            </a:r>
          </a:p>
          <a:p>
            <a:pPr marL="457200" indent="-457200" algn="l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3000">
                <a:solidFill>
                  <a:srgbClr val="000000"/>
                </a:solidFill>
              </a:defRPr>
            </a:pPr>
            <a:endParaRPr lang="en-GB" sz="3200" b="1" dirty="0"/>
          </a:p>
          <a:p>
            <a:pPr algn="l">
              <a:lnSpc>
                <a:spcPct val="90000"/>
              </a:lnSpc>
              <a:spcBef>
                <a:spcPts val="1000"/>
              </a:spcBef>
              <a:buSzPct val="100000"/>
              <a:defRPr sz="3000">
                <a:solidFill>
                  <a:srgbClr val="000000"/>
                </a:solidFill>
              </a:defRPr>
            </a:pPr>
            <a:r>
              <a:rPr lang="en-GB" sz="3200" b="1" dirty="0"/>
              <a:t>We will use our facilities at ICL for R&amp;D at 10 Hz operation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nned objectives for WP2 activity"/>
          <p:cNvSpPr txBox="1">
            <a:spLocks noGrp="1"/>
          </p:cNvSpPr>
          <p:nvPr>
            <p:ph type="title"/>
          </p:nvPr>
        </p:nvSpPr>
        <p:spPr>
          <a:xfrm>
            <a:off x="63500" y="762000"/>
            <a:ext cx="11607800" cy="1016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000" spc="-100"/>
            </a:lvl1pPr>
          </a:lstStyle>
          <a:p>
            <a:r>
              <a:rPr lang="en-GB" sz="4000" dirty="0"/>
              <a:t>Technological development of ion source at ICL</a:t>
            </a:r>
            <a:endParaRPr sz="4000" dirty="0"/>
          </a:p>
        </p:txBody>
      </p:sp>
      <p:sp>
        <p:nvSpPr>
          <p:cNvPr id="272" name="Years 1-2: preliminary activity"/>
          <p:cNvSpPr txBox="1"/>
          <p:nvPr/>
        </p:nvSpPr>
        <p:spPr>
          <a:xfrm>
            <a:off x="320786" y="2557825"/>
            <a:ext cx="3976510" cy="1272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800" b="1">
                <a:solidFill>
                  <a:srgbClr val="000000"/>
                </a:solidFill>
              </a:defRPr>
            </a:lvl1pPr>
          </a:lstStyle>
          <a:p>
            <a:r>
              <a:rPr lang="en-GB" dirty="0"/>
              <a:t>P</a:t>
            </a:r>
            <a:r>
              <a:rPr dirty="0" err="1"/>
              <a:t>reliminary</a:t>
            </a:r>
            <a:r>
              <a:rPr dirty="0"/>
              <a:t> activity</a:t>
            </a:r>
            <a:r>
              <a:rPr lang="en-GB" dirty="0"/>
              <a:t> (Y1 - Y2)</a:t>
            </a:r>
            <a:endParaRPr dirty="0"/>
          </a:p>
        </p:txBody>
      </p:sp>
      <p:sp>
        <p:nvSpPr>
          <p:cNvPr id="273" name="Baseline simulation campaign to optimise source…"/>
          <p:cNvSpPr txBox="1"/>
          <p:nvPr/>
        </p:nvSpPr>
        <p:spPr>
          <a:xfrm>
            <a:off x="5021921" y="2108291"/>
            <a:ext cx="7202161" cy="2655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  <a:defRPr sz="3000" b="1">
                <a:solidFill>
                  <a:srgbClr val="000000"/>
                </a:solidFill>
              </a:defRPr>
            </a:pPr>
            <a:r>
              <a:rPr lang="en-GB" sz="3200" dirty="0"/>
              <a:t>Ion source commissioning at 10 Hz</a:t>
            </a:r>
            <a:endParaRPr sz="3200" dirty="0"/>
          </a:p>
          <a:p>
            <a:pPr marL="228600" indent="-228600" algn="l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Implement high stability tape target</a:t>
            </a:r>
          </a:p>
          <a:p>
            <a:pPr marL="228600" indent="-228600" algn="l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Generate protons at ~1 MeV</a:t>
            </a:r>
          </a:p>
          <a:p>
            <a:pPr marL="228600" indent="-228600" algn="l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Online shot-by-shot beam diagnosis</a:t>
            </a:r>
            <a:endParaRPr sz="3200" dirty="0"/>
          </a:p>
        </p:txBody>
      </p:sp>
      <p:sp>
        <p:nvSpPr>
          <p:cNvPr id="274" name="Single-shot LhARA spec. proton generation (SCAPA, Strath)…"/>
          <p:cNvSpPr txBox="1"/>
          <p:nvPr/>
        </p:nvSpPr>
        <p:spPr>
          <a:xfrm>
            <a:off x="248286" y="5294402"/>
            <a:ext cx="6050601" cy="3887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  <a:defRPr sz="3000" b="1">
                <a:solidFill>
                  <a:srgbClr val="000000"/>
                </a:solidFill>
              </a:defRPr>
            </a:pPr>
            <a:r>
              <a:rPr lang="en-GB" sz="3200" dirty="0"/>
              <a:t>Debris </a:t>
            </a:r>
            <a:endParaRPr sz="3200" dirty="0"/>
          </a:p>
          <a:p>
            <a:pPr marL="228600" indent="-228600" algn="l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Measure debris properties and long term optics damage </a:t>
            </a:r>
            <a:endParaRPr sz="3200" dirty="0"/>
          </a:p>
          <a:p>
            <a:pPr marL="228600" indent="-228600" algn="l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Investigate debris control and mitigation</a:t>
            </a:r>
            <a:endParaRPr sz="3200" dirty="0"/>
          </a:p>
        </p:txBody>
      </p:sp>
      <p:sp>
        <p:nvSpPr>
          <p:cNvPr id="275" name="Ion generation at 10 Hz (Zhi/Cerberus lasers, ICL)…"/>
          <p:cNvSpPr txBox="1"/>
          <p:nvPr/>
        </p:nvSpPr>
        <p:spPr>
          <a:xfrm>
            <a:off x="6557767" y="5294402"/>
            <a:ext cx="5808738" cy="3887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  <a:defRPr sz="3000" b="1">
                <a:solidFill>
                  <a:srgbClr val="000000"/>
                </a:solidFill>
              </a:defRPr>
            </a:pPr>
            <a:r>
              <a:rPr lang="en-GB" sz="3200" dirty="0"/>
              <a:t>Contaminant removal for Z&gt;1 ions</a:t>
            </a:r>
            <a:endParaRPr sz="3200" dirty="0"/>
          </a:p>
          <a:p>
            <a:pPr marL="228600" indent="-228600" algn="l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Hydrocarbon contaminant removal at 10 Hz</a:t>
            </a:r>
            <a:endParaRPr sz="3200" dirty="0"/>
          </a:p>
          <a:p>
            <a:pPr marL="228600" indent="-228600" algn="l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3000">
                <a:solidFill>
                  <a:srgbClr val="000000"/>
                </a:solidFill>
              </a:defRPr>
            </a:pPr>
            <a:r>
              <a:rPr lang="en-GB" sz="3200" dirty="0"/>
              <a:t>Measure increased ion energy and ionisation after removal</a:t>
            </a:r>
            <a:endParaRPr sz="3200" dirty="0"/>
          </a:p>
        </p:txBody>
      </p:sp>
      <p:sp>
        <p:nvSpPr>
          <p:cNvPr id="279" name="Rounded Rectangle"/>
          <p:cNvSpPr/>
          <p:nvPr/>
        </p:nvSpPr>
        <p:spPr>
          <a:xfrm>
            <a:off x="4730367" y="1908265"/>
            <a:ext cx="7710283" cy="2995216"/>
          </a:xfrm>
          <a:prstGeom prst="roundRect">
            <a:avLst>
              <a:gd name="adj" fmla="val 15977"/>
            </a:avLst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0" name="Rounded Rectangle"/>
          <p:cNvSpPr/>
          <p:nvPr/>
        </p:nvSpPr>
        <p:spPr>
          <a:xfrm>
            <a:off x="63500" y="5287651"/>
            <a:ext cx="6147861" cy="3496294"/>
          </a:xfrm>
          <a:prstGeom prst="roundRect">
            <a:avLst>
              <a:gd name="adj" fmla="val 9944"/>
            </a:avLst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1" name="Rounded Rectangle"/>
          <p:cNvSpPr/>
          <p:nvPr/>
        </p:nvSpPr>
        <p:spPr>
          <a:xfrm>
            <a:off x="6437712" y="5294402"/>
            <a:ext cx="6000982" cy="3496295"/>
          </a:xfrm>
          <a:prstGeom prst="roundRect">
            <a:avLst>
              <a:gd name="adj" fmla="val 9944"/>
            </a:avLst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0741353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nned objectives for WP2 activity"/>
          <p:cNvSpPr txBox="1">
            <a:spLocks noGrp="1"/>
          </p:cNvSpPr>
          <p:nvPr>
            <p:ph type="title"/>
          </p:nvPr>
        </p:nvSpPr>
        <p:spPr>
          <a:xfrm>
            <a:off x="63500" y="762000"/>
            <a:ext cx="11607800" cy="1016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000" spc="-100"/>
            </a:lvl1pPr>
          </a:lstStyle>
          <a:p>
            <a:r>
              <a:rPr lang="en-GB" sz="4000" dirty="0" err="1"/>
              <a:t>Zhi</a:t>
            </a:r>
            <a:r>
              <a:rPr lang="en-GB" sz="4000" dirty="0"/>
              <a:t> Laser at Imperial</a:t>
            </a:r>
            <a:endParaRPr sz="4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CBEAFB-40E1-9523-301D-3BD19231F2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98" b="26775"/>
          <a:stretch/>
        </p:blipFill>
        <p:spPr>
          <a:xfrm>
            <a:off x="8277476" y="5991"/>
            <a:ext cx="2405596" cy="874543"/>
          </a:xfrm>
          <a:prstGeom prst="rect">
            <a:avLst/>
          </a:prstGeom>
        </p:spPr>
      </p:pic>
      <p:pic>
        <p:nvPicPr>
          <p:cNvPr id="5" name="Picture 4" descr="A picture containing indoor, green&#10;&#10;Description automatically generated">
            <a:extLst>
              <a:ext uri="{FF2B5EF4-FFF2-40B4-BE49-F238E27FC236}">
                <a16:creationId xmlns:a16="http://schemas.microsoft.com/office/drawing/2014/main" id="{5A2F98BF-5CE7-75F3-3E07-8998D92226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8441" y="2767006"/>
            <a:ext cx="3966359" cy="5288478"/>
          </a:xfrm>
          <a:prstGeom prst="rect">
            <a:avLst/>
          </a:prstGeom>
        </p:spPr>
      </p:pic>
      <p:pic>
        <p:nvPicPr>
          <p:cNvPr id="7" name="Picture 6" descr="A picture containing indoor, cluttered, equipment, messy&#10;&#10;Description automatically generated">
            <a:extLst>
              <a:ext uri="{FF2B5EF4-FFF2-40B4-BE49-F238E27FC236}">
                <a16:creationId xmlns:a16="http://schemas.microsoft.com/office/drawing/2014/main" id="{F45EB6DB-DA67-AA4E-C6A3-46564305C0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41943" y="3428066"/>
            <a:ext cx="5288478" cy="39663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5E4486-C37D-A7E9-970C-F2B99A5644AC}"/>
              </a:ext>
            </a:extLst>
          </p:cNvPr>
          <p:cNvSpPr txBox="1"/>
          <p:nvPr/>
        </p:nvSpPr>
        <p:spPr>
          <a:xfrm>
            <a:off x="440240" y="2601870"/>
            <a:ext cx="4262762" cy="52732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Home-built 100Hz Ti:Sapphire laser delivering ~100 </a:t>
            </a:r>
            <a:r>
              <a:rPr kumimoji="0" lang="en-US" sz="2800" b="0" i="0" u="none" strike="noStrike" cap="none" spc="0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mJ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 pulses in 30 fs, run by Prof. Z. </a:t>
            </a:r>
            <a:r>
              <a:rPr kumimoji="0" lang="en-US" sz="2800" b="0" i="0" u="none" strike="noStrike" cap="none" spc="0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Najmudin’s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 group</a:t>
            </a:r>
          </a:p>
          <a:p>
            <a:pPr marR="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  <a:p>
            <a:pPr marL="457200" marR="0" indent="-45720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Further amplifier at 10Hz currently being implemented, predicted to give pulses at ~1J energies.</a:t>
            </a:r>
          </a:p>
        </p:txBody>
      </p:sp>
    </p:spTree>
    <p:extLst>
      <p:ext uri="{BB962C8B-B14F-4D97-AF65-F5344CB8AC3E}">
        <p14:creationId xmlns:p14="http://schemas.microsoft.com/office/powerpoint/2010/main" val="41693049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nned objectives for WP2 activity"/>
          <p:cNvSpPr txBox="1">
            <a:spLocks noGrp="1"/>
          </p:cNvSpPr>
          <p:nvPr>
            <p:ph type="title"/>
          </p:nvPr>
        </p:nvSpPr>
        <p:spPr>
          <a:xfrm>
            <a:off x="63500" y="762000"/>
            <a:ext cx="11607800" cy="1016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000" spc="-100"/>
            </a:lvl1pPr>
          </a:lstStyle>
          <a:p>
            <a:r>
              <a:rPr lang="en-GB" sz="4000" dirty="0"/>
              <a:t>Cerberus Laser at Imperial</a:t>
            </a:r>
            <a:endParaRPr sz="4000" dirty="0"/>
          </a:p>
        </p:txBody>
      </p:sp>
      <p:pic>
        <p:nvPicPr>
          <p:cNvPr id="2" name="Picture 5" descr="C:\Work\Grants\Cerberus_2007\PR_Photos\Cerberus_Lab_blue_light.jpg">
            <a:extLst>
              <a:ext uri="{FF2B5EF4-FFF2-40B4-BE49-F238E27FC236}">
                <a16:creationId xmlns:a16="http://schemas.microsoft.com/office/drawing/2014/main" id="{67DEF672-FCE7-342E-8EA2-07B97D983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832008"/>
            <a:ext cx="7243996" cy="4089583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1AF1C0B-F327-1936-BA12-442D0C67439F}"/>
              </a:ext>
            </a:extLst>
          </p:cNvPr>
          <p:cNvSpPr txBox="1"/>
          <p:nvPr/>
        </p:nvSpPr>
        <p:spPr>
          <a:xfrm>
            <a:off x="228574" y="2192018"/>
            <a:ext cx="5638826" cy="69967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Multibeam high energy, high power laser system, maintained by Prof. R. Smith’s group</a:t>
            </a:r>
          </a:p>
          <a:p>
            <a:pPr marL="457200" marR="0" indent="-45720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  <a:p>
            <a:pPr marL="457200" marR="0" indent="-45720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~5 J at 0.001 Hz, 500 fs pulse length</a:t>
            </a:r>
          </a:p>
          <a:p>
            <a:pPr marL="457200" marR="0" indent="-45720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  <a:p>
            <a:pPr marL="457200" marR="0" indent="-45720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OPCPA output can be used, currently 10 </a:t>
            </a:r>
            <a:r>
              <a:rPr kumimoji="0" lang="en-US" sz="2800" b="0" i="0" u="none" strike="noStrike" cap="none" spc="0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mJ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 at 10 Hz but soon to be upgraded to 100 </a:t>
            </a:r>
            <a:r>
              <a:rPr kumimoji="0" lang="en-US" sz="2800" b="0" i="0" u="none" strike="noStrike" cap="none" spc="0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mJ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  <a:p>
            <a:pPr marL="457200" marR="0" indent="-45720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  <a:p>
            <a:pPr marL="457200" marR="0" indent="-45720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Regularly used as driver of laser proton source exceeding 5 MeV</a:t>
            </a:r>
          </a:p>
          <a:p>
            <a:pPr marL="0" marR="0" indent="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  <a:p>
            <a:pPr marL="0" marR="0" indent="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5540048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nned objectives for WP2 activity"/>
          <p:cNvSpPr txBox="1">
            <a:spLocks noGrp="1"/>
          </p:cNvSpPr>
          <p:nvPr>
            <p:ph type="title"/>
          </p:nvPr>
        </p:nvSpPr>
        <p:spPr>
          <a:xfrm>
            <a:off x="63500" y="762000"/>
            <a:ext cx="11607800" cy="1016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000" spc="-100"/>
            </a:lvl1pPr>
          </a:lstStyle>
          <a:p>
            <a:r>
              <a:rPr lang="en-GB" sz="4000" dirty="0"/>
              <a:t>Tape target development</a:t>
            </a:r>
            <a:endParaRPr sz="4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807854-D540-3BC0-AB6C-3A7FD0E6C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2400" y="1786047"/>
            <a:ext cx="5130800" cy="3835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33648F-99CA-AF20-5AAB-B6704D6C2D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2400" y="5621447"/>
            <a:ext cx="5016500" cy="41021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3C4A82-23DD-FF50-2C69-826E9E1E8F02}"/>
              </a:ext>
            </a:extLst>
          </p:cNvPr>
          <p:cNvSpPr txBox="1"/>
          <p:nvPr/>
        </p:nvSpPr>
        <p:spPr>
          <a:xfrm>
            <a:off x="440240" y="2232915"/>
            <a:ext cx="5947859" cy="39805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Designed by Nuo Xu (ICL)</a:t>
            </a:r>
          </a:p>
          <a:p>
            <a:pPr marL="457200" marR="0" indent="-45720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  <a:p>
            <a:pPr marL="457200" marR="0" indent="-45720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Designed for &gt;10 Hz operation with micron level stability.</a:t>
            </a:r>
          </a:p>
          <a:p>
            <a:pPr marL="457200" marR="0" indent="-45720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  <a:p>
            <a:pPr marL="457200" marR="0" indent="-457200" algn="l" defTabSz="173393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Successfully demonstrated on experiment at the CLF to </a:t>
            </a:r>
            <a:r>
              <a:rPr kumimoji="0" lang="en-US" sz="2800" b="0" i="0" u="none" strike="noStrike" cap="none" spc="0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optimise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 ion acceleration with Bayesian </a:t>
            </a:r>
            <a:r>
              <a:rPr kumimoji="0" lang="en-US" sz="2800" b="0" i="0" u="none" strike="noStrike" cap="none" spc="0" normalizeH="0" baseline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optimisation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303360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2349</TotalTime>
  <Words>312</Words>
  <Application>Microsoft Macintosh PowerPoint</Application>
  <PresentationFormat>Custom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Helvetica Neue</vt:lpstr>
      <vt:lpstr>Helvetica Neue Medium</vt:lpstr>
      <vt:lpstr>21_BasicWhite</vt:lpstr>
      <vt:lpstr>WP2 ion source development at ICL</vt:lpstr>
      <vt:lpstr>R&amp;D into high repetition rate at ICL</vt:lpstr>
      <vt:lpstr>Technological development of ion source at ICL</vt:lpstr>
      <vt:lpstr>Zhi Laser at Imperial</vt:lpstr>
      <vt:lpstr>Cerberus Laser at Imperial</vt:lpstr>
      <vt:lpstr>Tape target development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status of ion source work package for LhARA</dc:title>
  <cp:lastModifiedBy>Dover, Nicholas</cp:lastModifiedBy>
  <cp:revision>7</cp:revision>
  <dcterms:modified xsi:type="dcterms:W3CDTF">2022-11-15T15:58:13Z</dcterms:modified>
</cp:coreProperties>
</file>