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7" r:id="rId2"/>
    <p:sldId id="303" r:id="rId3"/>
    <p:sldId id="473" r:id="rId4"/>
    <p:sldId id="289" r:id="rId5"/>
    <p:sldId id="472" r:id="rId6"/>
    <p:sldId id="259" r:id="rId7"/>
    <p:sldId id="258" r:id="rId8"/>
    <p:sldId id="256" r:id="rId9"/>
    <p:sldId id="479" r:id="rId10"/>
    <p:sldId id="462" r:id="rId11"/>
    <p:sldId id="463" r:id="rId12"/>
    <p:sldId id="471" r:id="rId13"/>
    <p:sldId id="477" r:id="rId14"/>
    <p:sldId id="467" r:id="rId15"/>
    <p:sldId id="475" r:id="rId16"/>
    <p:sldId id="476" r:id="rId17"/>
    <p:sldId id="478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04" autoAdjust="0"/>
    <p:restoredTop sz="94660"/>
  </p:normalViewPr>
  <p:slideViewPr>
    <p:cSldViewPr snapToGrid="0">
      <p:cViewPr varScale="1">
        <p:scale>
          <a:sx n="165" d="100"/>
          <a:sy n="165" d="100"/>
        </p:scale>
        <p:origin x="360" y="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D5850-D4AA-4019-B590-83EFEBA90607}" type="datetimeFigureOut">
              <a:rPr lang="en-GB" smtClean="0"/>
              <a:t>04/07/2023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B8723-E23F-41E6-A91B-DFCAE3E68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722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D5850-D4AA-4019-B590-83EFEBA90607}" type="datetimeFigureOut">
              <a:rPr lang="en-GB" smtClean="0"/>
              <a:t>04/07/2023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B8723-E23F-41E6-A91B-DFCAE3E68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142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D5850-D4AA-4019-B590-83EFEBA90607}" type="datetimeFigureOut">
              <a:rPr lang="en-GB" smtClean="0"/>
              <a:t>04/07/2023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B8723-E23F-41E6-A91B-DFCAE3E68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460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16835"/>
            <a:ext cx="10972800" cy="420933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04/07/2023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352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D5850-D4AA-4019-B590-83EFEBA90607}" type="datetimeFigureOut">
              <a:rPr lang="en-GB" smtClean="0"/>
              <a:t>04/07/2023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B8723-E23F-41E6-A91B-DFCAE3E68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343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D5850-D4AA-4019-B590-83EFEBA90607}" type="datetimeFigureOut">
              <a:rPr lang="en-GB" smtClean="0"/>
              <a:t>04/07/2023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B8723-E23F-41E6-A91B-DFCAE3E68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901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D5850-D4AA-4019-B590-83EFEBA90607}" type="datetimeFigureOut">
              <a:rPr lang="en-GB" smtClean="0"/>
              <a:t>04/07/2023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B8723-E23F-41E6-A91B-DFCAE3E68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500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D5850-D4AA-4019-B590-83EFEBA90607}" type="datetimeFigureOut">
              <a:rPr lang="en-GB" smtClean="0"/>
              <a:t>04/07/2023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B8723-E23F-41E6-A91B-DFCAE3E68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690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D5850-D4AA-4019-B590-83EFEBA90607}" type="datetimeFigureOut">
              <a:rPr lang="en-GB" smtClean="0"/>
              <a:t>04/07/2023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B8723-E23F-41E6-A91B-DFCAE3E68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061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D5850-D4AA-4019-B590-83EFEBA90607}" type="datetimeFigureOut">
              <a:rPr lang="en-GB" smtClean="0"/>
              <a:t>04/07/2023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B8723-E23F-41E6-A91B-DFCAE3E68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673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D5850-D4AA-4019-B590-83EFEBA90607}" type="datetimeFigureOut">
              <a:rPr lang="en-GB" smtClean="0"/>
              <a:t>04/07/2023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B8723-E23F-41E6-A91B-DFCAE3E68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356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D5850-D4AA-4019-B590-83EFEBA90607}" type="datetimeFigureOut">
              <a:rPr lang="en-GB" smtClean="0"/>
              <a:t>04/07/2023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B8723-E23F-41E6-A91B-DFCAE3E68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135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D5850-D4AA-4019-B590-83EFEBA90607}" type="datetimeFigureOut">
              <a:rPr lang="en-GB" smtClean="0"/>
              <a:t>04/07/2023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B8723-E23F-41E6-A91B-DFCAE3E68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762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0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7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9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41498" y="2273678"/>
            <a:ext cx="9057650" cy="55399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Update on Lhara Beamtime @ SCAPA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12576" y="4997502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4</a:t>
            </a:r>
            <a:r>
              <a:rPr lang="en-GB" sz="2800" baseline="30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GB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July 2023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55540" y="2827677"/>
            <a:ext cx="82809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en-GB" sz="2000" dirty="0">
                <a:latin typeface="Helvetica" pitchFamily="2" charset="0"/>
              </a:rPr>
            </a:br>
            <a:endParaRPr lang="en-GB" sz="2000" dirty="0">
              <a:latin typeface="Helvetica" pitchFamily="2" charset="0"/>
            </a:endParaRPr>
          </a:p>
          <a:p>
            <a:pPr algn="ctr"/>
            <a:r>
              <a:rPr lang="en-GB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Setup: 10</a:t>
            </a:r>
            <a:r>
              <a:rPr lang="en-GB" sz="2000" b="1" baseline="30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GB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July – 14</a:t>
            </a:r>
            <a:r>
              <a:rPr lang="en-GB" sz="2000" b="1" baseline="30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GB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July 2023</a:t>
            </a:r>
            <a:r>
              <a:rPr lang="en-GB" sz="2000" dirty="0">
                <a:latin typeface="Helvetica" pitchFamily="2" charset="0"/>
              </a:rPr>
              <a:t> </a:t>
            </a:r>
            <a:r>
              <a:rPr lang="en-GB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algn="ctr"/>
            <a:r>
              <a:rPr lang="en-GB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Beamtime: 17</a:t>
            </a:r>
            <a:r>
              <a:rPr lang="en-GB" sz="2000" b="1" baseline="30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GB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July – 21</a:t>
            </a:r>
            <a:r>
              <a:rPr lang="en-GB" sz="2000" b="1" baseline="30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GB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July 2023</a:t>
            </a:r>
          </a:p>
          <a:p>
            <a:pPr algn="ctr"/>
            <a:endParaRPr lang="en-GB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GB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GB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0">
            <a:extLst>
              <a:ext uri="{FF2B5EF4-FFF2-40B4-BE49-F238E27FC236}">
                <a16:creationId xmlns:a16="http://schemas.microsoft.com/office/drawing/2014/main" id="{1EA34F39-5447-60DF-CBE4-EA1B93BC49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b="5634"/>
          <a:stretch>
            <a:fillRect/>
          </a:stretch>
        </p:blipFill>
        <p:spPr bwMode="auto">
          <a:xfrm>
            <a:off x="0" y="0"/>
            <a:ext cx="2000956" cy="1057389"/>
          </a:xfrm>
          <a:prstGeom prst="rect">
            <a:avLst/>
          </a:prstGeom>
          <a:blipFill dpi="0" rotWithShape="0">
            <a:blip/>
            <a:srcRect b="5634"/>
            <a:stretch>
              <a:fillRect/>
            </a:stretch>
          </a:blipFill>
          <a:ln w="9525">
            <a:noFill/>
            <a:round/>
            <a:headEnd/>
            <a:tailEnd/>
          </a:ln>
        </p:spPr>
      </p:pic>
      <p:pic>
        <p:nvPicPr>
          <p:cNvPr id="12" name="University_of_Strathclyde_Logo.png">
            <a:extLst>
              <a:ext uri="{FF2B5EF4-FFF2-40B4-BE49-F238E27FC236}">
                <a16:creationId xmlns:a16="http://schemas.microsoft.com/office/drawing/2014/main" id="{74193588-6F4C-436B-8BC1-C8D73B4A040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481"/>
          <a:stretch>
            <a:fillRect/>
          </a:stretch>
        </p:blipFill>
        <p:spPr>
          <a:xfrm>
            <a:off x="10560193" y="0"/>
            <a:ext cx="1631807" cy="1930400"/>
          </a:xfrm>
          <a:prstGeom prst="rect">
            <a:avLst/>
          </a:prstGeom>
          <a:ln w="12700">
            <a:solidFill>
              <a:srgbClr val="F3F7F5"/>
            </a:solidFill>
            <a:miter lim="400000"/>
          </a:ln>
          <a:effectLst>
            <a:outerShdw blurRad="25400" dist="12700" dir="3600000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422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69">
            <a:extLst>
              <a:ext uri="{FF2B5EF4-FFF2-40B4-BE49-F238E27FC236}">
                <a16:creationId xmlns:a16="http://schemas.microsoft.com/office/drawing/2014/main" id="{EB254118-61B5-4EA7-A2E3-C7B9B16B0AC9}"/>
              </a:ext>
            </a:extLst>
          </p:cNvPr>
          <p:cNvSpPr/>
          <p:nvPr/>
        </p:nvSpPr>
        <p:spPr>
          <a:xfrm>
            <a:off x="153229" y="42193"/>
            <a:ext cx="10772446" cy="5006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5023" tIns="65023" rIns="65023" bIns="65023" numCol="1" anchor="t">
            <a:spAutoFit/>
          </a:bodyPr>
          <a:lstStyle>
            <a:lvl1pPr algn="l" defTabSz="1300480">
              <a:defRPr sz="3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sz="2400" dirty="0"/>
              <a:t>Table of changes from February CM….all changes complete</a:t>
            </a:r>
            <a:endParaRPr sz="24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6B74FB0-F072-4AAD-94CB-0FE59D0AEB8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04520" y="954193"/>
          <a:ext cx="10271760" cy="5187501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5135880">
                  <a:extLst>
                    <a:ext uri="{9D8B030D-6E8A-4147-A177-3AD203B41FA5}">
                      <a16:colId xmlns:a16="http://schemas.microsoft.com/office/drawing/2014/main" val="1145790827"/>
                    </a:ext>
                  </a:extLst>
                </a:gridCol>
                <a:gridCol w="5135880">
                  <a:extLst>
                    <a:ext uri="{9D8B030D-6E8A-4147-A177-3AD203B41FA5}">
                      <a16:colId xmlns:a16="http://schemas.microsoft.com/office/drawing/2014/main" val="2190490487"/>
                    </a:ext>
                  </a:extLst>
                </a:gridCol>
              </a:tblGrid>
              <a:tr h="385616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Issue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0672449"/>
                  </a:ext>
                </a:extLst>
              </a:tr>
              <a:tr h="9508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dirty="0"/>
                        <a:t>1. Maximum proton energy measured up to 5 MeV with half laser energy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We need &gt; 15 MeV. Higher laser energy (will double in next run) but thinner targets and contrast control likely required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5019261"/>
                  </a:ext>
                </a:extLst>
              </a:tr>
              <a:tr h="665583">
                <a:tc>
                  <a:txBody>
                    <a:bodyPr/>
                    <a:lstStyle/>
                    <a:p>
                      <a:r>
                        <a:rPr lang="en-GB" dirty="0"/>
                        <a:t>2. High repetition rate (1 Hz +) possible but limited by data transfer/capture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Updated data capture system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76524"/>
                  </a:ext>
                </a:extLst>
              </a:tr>
              <a:tr h="665583">
                <a:tc>
                  <a:txBody>
                    <a:bodyPr/>
                    <a:lstStyle/>
                    <a:p>
                      <a:r>
                        <a:rPr lang="en-GB" dirty="0"/>
                        <a:t>3. Angle of incidence limited by tape drive 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Updated tape drive design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459631"/>
                  </a:ext>
                </a:extLst>
              </a:tr>
              <a:tr h="665583">
                <a:tc>
                  <a:txBody>
                    <a:bodyPr/>
                    <a:lstStyle/>
                    <a:p>
                      <a:r>
                        <a:rPr lang="en-GB" dirty="0"/>
                        <a:t>4. Tape drive horizontal stability needs to be improved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Adding position monitoring and updated drives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294659"/>
                  </a:ext>
                </a:extLst>
              </a:tr>
              <a:tr h="665583">
                <a:tc>
                  <a:txBody>
                    <a:bodyPr/>
                    <a:lstStyle/>
                    <a:p>
                      <a:r>
                        <a:rPr lang="en-GB" dirty="0"/>
                        <a:t>5. Laser contrast control required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Adding PM system in march and </a:t>
                      </a:r>
                      <a:r>
                        <a:rPr lang="en-GB" dirty="0" err="1"/>
                        <a:t>prepulser</a:t>
                      </a:r>
                      <a:r>
                        <a:rPr lang="en-GB" dirty="0"/>
                        <a:t> beamline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6314760"/>
                  </a:ext>
                </a:extLst>
              </a:tr>
              <a:tr h="950833">
                <a:tc>
                  <a:txBody>
                    <a:bodyPr/>
                    <a:lstStyle/>
                    <a:p>
                      <a:r>
                        <a:rPr lang="en-GB" dirty="0"/>
                        <a:t>6. Online diagnostics operational but background subtraction and beam analysis needs to be improved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Working on a multichannel “two colour” design to improve electron background measurement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0673415"/>
                  </a:ext>
                </a:extLst>
              </a:tr>
            </a:tbl>
          </a:graphicData>
        </a:graphic>
      </p:graphicFrame>
      <p:pic>
        <p:nvPicPr>
          <p:cNvPr id="1026" name="Picture 2" descr="184,000+ Tick Stock Photos, Pictures &amp; Royalty-Free Images ...">
            <a:extLst>
              <a:ext uri="{FF2B5EF4-FFF2-40B4-BE49-F238E27FC236}">
                <a16:creationId xmlns:a16="http://schemas.microsoft.com/office/drawing/2014/main" id="{6C2F8FCF-2AA5-49B2-A950-6D3834920A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1112" y="1446834"/>
            <a:ext cx="702921" cy="70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184,000+ Tick Stock Photos, Pictures &amp; Royalty-Free Images ...">
            <a:extLst>
              <a:ext uri="{FF2B5EF4-FFF2-40B4-BE49-F238E27FC236}">
                <a16:creationId xmlns:a16="http://schemas.microsoft.com/office/drawing/2014/main" id="{44CB8955-20DA-4DA7-AA9A-D431B6250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1110" y="2467335"/>
            <a:ext cx="702921" cy="70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184,000+ Tick Stock Photos, Pictures &amp; Royalty-Free Images ...">
            <a:extLst>
              <a:ext uri="{FF2B5EF4-FFF2-40B4-BE49-F238E27FC236}">
                <a16:creationId xmlns:a16="http://schemas.microsoft.com/office/drawing/2014/main" id="{19C6A1C8-1ADC-4998-9C35-DEA1EF3FFC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1110" y="3142525"/>
            <a:ext cx="702921" cy="70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184,000+ Tick Stock Photos, Pictures &amp; Royalty-Free Images ...">
            <a:extLst>
              <a:ext uri="{FF2B5EF4-FFF2-40B4-BE49-F238E27FC236}">
                <a16:creationId xmlns:a16="http://schemas.microsoft.com/office/drawing/2014/main" id="{C786428B-AB08-4163-BF96-7202CF488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9340" y="3845446"/>
            <a:ext cx="702921" cy="70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184,000+ Tick Stock Photos, Pictures &amp; Royalty-Free Images ...">
            <a:extLst>
              <a:ext uri="{FF2B5EF4-FFF2-40B4-BE49-F238E27FC236}">
                <a16:creationId xmlns:a16="http://schemas.microsoft.com/office/drawing/2014/main" id="{03C16D00-B86B-4B36-A440-88824669A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9339" y="4514486"/>
            <a:ext cx="702921" cy="70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184,000+ Tick Stock Photos, Pictures &amp; Royalty-Free Images ...">
            <a:extLst>
              <a:ext uri="{FF2B5EF4-FFF2-40B4-BE49-F238E27FC236}">
                <a16:creationId xmlns:a16="http://schemas.microsoft.com/office/drawing/2014/main" id="{BB8824FB-72BB-4260-988D-8DA8C83E3D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9338" y="5251288"/>
            <a:ext cx="702921" cy="70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93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E86462A-F262-73A2-49EE-5F2B5BCAAA30}"/>
              </a:ext>
            </a:extLst>
          </p:cNvPr>
          <p:cNvSpPr txBox="1"/>
          <p:nvPr/>
        </p:nvSpPr>
        <p:spPr>
          <a:xfrm>
            <a:off x="0" y="0"/>
            <a:ext cx="7673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SCAPA Bunker:  Developments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7DEA06-D632-D1F4-241E-7948A7C6CC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00"/>
          <a:stretch/>
        </p:blipFill>
        <p:spPr>
          <a:xfrm>
            <a:off x="7247351" y="108084"/>
            <a:ext cx="4837568" cy="31393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BE79E07-4320-C00D-DD41-DC402270F1F6}"/>
              </a:ext>
            </a:extLst>
          </p:cNvPr>
          <p:cNvSpPr txBox="1"/>
          <p:nvPr/>
        </p:nvSpPr>
        <p:spPr>
          <a:xfrm>
            <a:off x="-29592" y="794793"/>
            <a:ext cx="7673297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700" dirty="0"/>
              <a:t>Short commissioning was conducted at end for March (27</a:t>
            </a:r>
            <a:r>
              <a:rPr lang="en-GB" sz="1700" baseline="30000" dirty="0"/>
              <a:t>th </a:t>
            </a:r>
            <a:r>
              <a:rPr lang="en-GB" sz="1700" dirty="0"/>
              <a:t>March – 7</a:t>
            </a:r>
            <a:r>
              <a:rPr lang="en-GB" sz="1700" baseline="30000" dirty="0"/>
              <a:t>th</a:t>
            </a:r>
            <a:r>
              <a:rPr lang="en-GB" sz="1700" dirty="0"/>
              <a:t> April) to bring the plasma mirror system online. This will support the move toward thinner targets.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700" dirty="0"/>
              <a:t>Similar sized PM substrates as used on Gemini and under similar conditions, thus approx. 50 shots per PM set.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17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68A3FD-4F37-D53F-8A86-630891FEA636}"/>
              </a:ext>
            </a:extLst>
          </p:cNvPr>
          <p:cNvSpPr txBox="1"/>
          <p:nvPr/>
        </p:nvSpPr>
        <p:spPr>
          <a:xfrm>
            <a:off x="-29592" y="431112"/>
            <a:ext cx="7673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Double Plasma Mirror System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E2166D-90B7-F19C-EC83-F67E662522E1}"/>
              </a:ext>
            </a:extLst>
          </p:cNvPr>
          <p:cNvSpPr txBox="1"/>
          <p:nvPr/>
        </p:nvSpPr>
        <p:spPr>
          <a:xfrm>
            <a:off x="-29592" y="4677203"/>
            <a:ext cx="61255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iii) Pre-plasma generator / Heater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D23BD8-5231-EB66-9BAA-18E6E85EBCC8}"/>
              </a:ext>
            </a:extLst>
          </p:cNvPr>
          <p:cNvSpPr txBox="1"/>
          <p:nvPr/>
        </p:nvSpPr>
        <p:spPr>
          <a:xfrm>
            <a:off x="-29592" y="2869005"/>
            <a:ext cx="61255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ii) Transverse optical </a:t>
            </a:r>
            <a:r>
              <a:rPr lang="en-GB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8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robe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73FDA2-57C5-830D-2972-8BEB150297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1932" y="3717297"/>
            <a:ext cx="3776057" cy="30013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DCA315C-338D-D14B-172A-92E8BC851832}"/>
              </a:ext>
            </a:extLst>
          </p:cNvPr>
          <p:cNvSpPr txBox="1"/>
          <p:nvPr/>
        </p:nvSpPr>
        <p:spPr>
          <a:xfrm>
            <a:off x="-9623" y="3225220"/>
            <a:ext cx="777095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Currently under development/setting up, running @ 1w , with the option to run @ 2w.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Planning to use in a interferometry configuration to characterise target front surface plasma.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AD514F-06AC-1864-DA84-CFDE913682C0}"/>
              </a:ext>
            </a:extLst>
          </p:cNvPr>
          <p:cNvSpPr txBox="1"/>
          <p:nvPr/>
        </p:nvSpPr>
        <p:spPr>
          <a:xfrm>
            <a:off x="0" y="5112395"/>
            <a:ext cx="7865008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The importance of pre-plasma scale length to laser coupling/electron temperature was highlighted with the use of a low intensity (x10</a:t>
            </a:r>
            <a:r>
              <a:rPr lang="en-GB" sz="1700" baseline="30000" dirty="0"/>
              <a:t>12</a:t>
            </a:r>
            <a:r>
              <a:rPr lang="en-GB" sz="1700" dirty="0"/>
              <a:t> W/cm</a:t>
            </a:r>
            <a:r>
              <a:rPr lang="en-GB" sz="1700" baseline="30000" dirty="0"/>
              <a:t>2</a:t>
            </a:r>
            <a:r>
              <a:rPr lang="en-GB" sz="1700" dirty="0"/>
              <a:t>) pre-heater pulse in our recent Gemini campaign and in E. </a:t>
            </a:r>
            <a:r>
              <a:rPr lang="en-GB" sz="1700" dirty="0" err="1"/>
              <a:t>Boella’s</a:t>
            </a:r>
            <a:r>
              <a:rPr lang="en-GB" sz="1700" dirty="0"/>
              <a:t> simulations.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A pre-heater pulse for SCAPA Bunker B is still to be designed. </a:t>
            </a:r>
          </a:p>
        </p:txBody>
      </p:sp>
    </p:spTree>
    <p:extLst>
      <p:ext uri="{BB962C8B-B14F-4D97-AF65-F5344CB8AC3E}">
        <p14:creationId xmlns:p14="http://schemas.microsoft.com/office/powerpoint/2010/main" val="2661927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E86462A-F262-73A2-49EE-5F2B5BCAAA30}"/>
              </a:ext>
            </a:extLst>
          </p:cNvPr>
          <p:cNvSpPr txBox="1"/>
          <p:nvPr/>
        </p:nvSpPr>
        <p:spPr>
          <a:xfrm>
            <a:off x="0" y="-34576"/>
            <a:ext cx="58874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Targets- Tape Drive Updates</a:t>
            </a:r>
          </a:p>
          <a:p>
            <a:r>
              <a:rPr lang="en-GB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ABAD8A-CC3B-F287-2E25-951C13285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086" y="1621270"/>
            <a:ext cx="5155623" cy="35657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41341B-C79A-2B48-C59A-3071B9A19B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7420" y="1621269"/>
            <a:ext cx="5584787" cy="35657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4CC3636-C7FD-D98E-BE1B-6D060CB62E64}"/>
              </a:ext>
            </a:extLst>
          </p:cNvPr>
          <p:cNvSpPr txBox="1"/>
          <p:nvPr/>
        </p:nvSpPr>
        <p:spPr>
          <a:xfrm>
            <a:off x="296140" y="5488642"/>
            <a:ext cx="4975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Wider tape drive now incorporated with target </a:t>
            </a:r>
            <a:r>
              <a:rPr lang="en-GB" dirty="0" err="1"/>
              <a:t>xyz</a:t>
            </a:r>
            <a:r>
              <a:rPr lang="en-GB" dirty="0"/>
              <a:t> (rot/</a:t>
            </a:r>
            <a:r>
              <a:rPr lang="en-GB" dirty="0" err="1"/>
              <a:t>goni</a:t>
            </a:r>
            <a:r>
              <a:rPr lang="en-GB" dirty="0"/>
              <a:t>) stages in Bunker B.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5DDDBA1-2DE8-9357-6509-665AE89D1292}"/>
                  </a:ext>
                </a:extLst>
              </p:cNvPr>
              <p:cNvSpPr txBox="1"/>
              <p:nvPr/>
            </p:nvSpPr>
            <p:spPr>
              <a:xfrm>
                <a:off x="6192056" y="5463173"/>
                <a:ext cx="497551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With this wider tape drive, we can now operate with a 30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GB" dirty="0"/>
                  <a:t> target angle (</a:t>
                </a:r>
                <a:r>
                  <a:rPr lang="en-GB" dirty="0" err="1"/>
                  <a:t>wrt</a:t>
                </a:r>
                <a:r>
                  <a:rPr lang="en-GB" dirty="0"/>
                  <a:t> laser axis).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5DDDBA1-2DE8-9357-6509-665AE89D12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2056" y="5463173"/>
                <a:ext cx="4975514" cy="646331"/>
              </a:xfrm>
              <a:prstGeom prst="rect">
                <a:avLst/>
              </a:prstGeom>
              <a:blipFill>
                <a:blip r:embed="rId4"/>
                <a:stretch>
                  <a:fillRect l="-763" t="-3922" r="-254" b="-17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74F5319-762B-F441-54C9-B2988ACB0DC6}"/>
                  </a:ext>
                </a:extLst>
              </p:cNvPr>
              <p:cNvSpPr txBox="1"/>
              <p:nvPr/>
            </p:nvSpPr>
            <p:spPr>
              <a:xfrm>
                <a:off x="5604163" y="2937163"/>
                <a:ext cx="13946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74F5319-762B-F441-54C9-B2988ACB0D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4163" y="2937163"/>
                <a:ext cx="139461" cy="276999"/>
              </a:xfrm>
              <a:prstGeom prst="rect">
                <a:avLst/>
              </a:prstGeom>
              <a:blipFill>
                <a:blip r:embed="rId5"/>
                <a:stretch>
                  <a:fillRect l="-33333" r="-33333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4364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Media">
            <a:extLst>
              <a:ext uri="{FF2B5EF4-FFF2-40B4-BE49-F238E27FC236}">
                <a16:creationId xmlns:a16="http://schemas.microsoft.com/office/drawing/2014/main" id="{CA76652D-BE53-4B45-896C-EECB4C5E33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819" y="914398"/>
            <a:ext cx="4789715" cy="359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C08089B-7713-4EA9-9A6A-EA067CE458C3}"/>
              </a:ext>
            </a:extLst>
          </p:cNvPr>
          <p:cNvSpPr txBox="1"/>
          <p:nvPr/>
        </p:nvSpPr>
        <p:spPr>
          <a:xfrm>
            <a:off x="0" y="-34576"/>
            <a:ext cx="58874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Setup Updates -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00B41D-2B42-4850-BD15-9BF287B32AA7}"/>
              </a:ext>
            </a:extLst>
          </p:cNvPr>
          <p:cNvSpPr txBox="1"/>
          <p:nvPr/>
        </p:nvSpPr>
        <p:spPr>
          <a:xfrm>
            <a:off x="222067" y="4828968"/>
            <a:ext cx="4975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Probe beam and preheating beam currently being installed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4FB17A-5E38-47F7-BFB0-8CF0B6D30F18}"/>
              </a:ext>
            </a:extLst>
          </p:cNvPr>
          <p:cNvSpPr txBox="1"/>
          <p:nvPr/>
        </p:nvSpPr>
        <p:spPr>
          <a:xfrm>
            <a:off x="6528819" y="4828968"/>
            <a:ext cx="4975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 Thomson parabola ion spectrometer installed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A4D1B9-9B1A-4854-BB61-F2BD3BD3D6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7" y="1126602"/>
            <a:ext cx="5651879" cy="3179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363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E86462A-F262-73A2-49EE-5F2B5BCAAA30}"/>
              </a:ext>
            </a:extLst>
          </p:cNvPr>
          <p:cNvSpPr txBox="1"/>
          <p:nvPr/>
        </p:nvSpPr>
        <p:spPr>
          <a:xfrm>
            <a:off x="59668" y="0"/>
            <a:ext cx="7673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Diagnostics-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D9616A-1A9A-E607-80E0-B70AC17B8C6C}"/>
              </a:ext>
            </a:extLst>
          </p:cNvPr>
          <p:cNvSpPr txBox="1"/>
          <p:nvPr/>
        </p:nvSpPr>
        <p:spPr>
          <a:xfrm>
            <a:off x="159547" y="691835"/>
            <a:ext cx="1006075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Ion Diagnostics</a:t>
            </a:r>
            <a:r>
              <a:rPr lang="en-GB" sz="16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Online proton beam footprint monitor [PROBIES]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RCF Stack Thomson Parabola ion spectrometer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(running with MCP)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72BBF1-B376-6B0E-27BE-CCCCD17D6640}"/>
              </a:ext>
            </a:extLst>
          </p:cNvPr>
          <p:cNvSpPr txBox="1"/>
          <p:nvPr/>
        </p:nvSpPr>
        <p:spPr>
          <a:xfrm>
            <a:off x="59668" y="2181648"/>
            <a:ext cx="947272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Optical Diagnostics </a:t>
            </a:r>
            <a:r>
              <a:rPr lang="en-GB" sz="1600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–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Specular reflection scatter screen (imaging 1w and 2w) and optical spectrometer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Backscatter scatter screen (imaging 1w and 2w) and optical spectrometer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Transmission scatter screen (imaging 1w and 2w) and optical spectrometer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Transverse OR Reflective Optical Probe, operating in an interferometry configuration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6FE743-29D6-6586-961D-3DEDC62AC5E3}"/>
              </a:ext>
            </a:extLst>
          </p:cNvPr>
          <p:cNvSpPr txBox="1"/>
          <p:nvPr/>
        </p:nvSpPr>
        <p:spPr>
          <a:xfrm>
            <a:off x="159547" y="3831718"/>
            <a:ext cx="7909088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r>
              <a:rPr lang="en-GB" sz="1600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Electron Diagnostics –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Lanex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beam imager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Espec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8375D0-C34D-5559-D3D2-FF95BCEB16E3}"/>
              </a:ext>
            </a:extLst>
          </p:cNvPr>
          <p:cNvSpPr txBox="1"/>
          <p:nvPr/>
        </p:nvSpPr>
        <p:spPr>
          <a:xfrm>
            <a:off x="159547" y="5200661"/>
            <a:ext cx="10951798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r>
              <a:rPr lang="en-GB" sz="1600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Debris Diagnostics–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Witness plates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(glass slides with section covered with Kapton tape, to be post-characterised by target fab (CLF))</a:t>
            </a:r>
          </a:p>
          <a:p>
            <a:pPr marL="273050" indent="-2730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Witness optics </a:t>
            </a:r>
            <a:r>
              <a:rPr lang="en-GB" sz="1600" dirty="0">
                <a:latin typeface="Arial" pitchFamily="34" charset="0"/>
                <a:cs typeface="Arial" pitchFamily="34" charset="0"/>
              </a:rPr>
              <a:t>(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optical setup with a laser reflection from optics exposed to debris. Gives real time optic degradation measure.)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Fast Framing camera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420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DB391A1C-DCC4-4C26-91AF-84373FB516D7}"/>
              </a:ext>
            </a:extLst>
          </p:cNvPr>
          <p:cNvSpPr/>
          <p:nvPr/>
        </p:nvSpPr>
        <p:spPr>
          <a:xfrm>
            <a:off x="4644219" y="3684065"/>
            <a:ext cx="2170130" cy="243054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4F6DAF2F-2027-463F-9716-CB3183FB40C3}"/>
              </a:ext>
            </a:extLst>
          </p:cNvPr>
          <p:cNvSpPr/>
          <p:nvPr/>
        </p:nvSpPr>
        <p:spPr>
          <a:xfrm>
            <a:off x="2439609" y="3684066"/>
            <a:ext cx="2170130" cy="243054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hape 169">
            <a:extLst>
              <a:ext uri="{FF2B5EF4-FFF2-40B4-BE49-F238E27FC236}">
                <a16:creationId xmlns:a16="http://schemas.microsoft.com/office/drawing/2014/main" id="{CCE7EE66-142F-414E-AA97-69A7E0B6DE08}"/>
              </a:ext>
            </a:extLst>
          </p:cNvPr>
          <p:cNvSpPr/>
          <p:nvPr/>
        </p:nvSpPr>
        <p:spPr>
          <a:xfrm>
            <a:off x="153229" y="42193"/>
            <a:ext cx="10772446" cy="5006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5023" tIns="65023" rIns="65023" bIns="65023" numCol="1" anchor="t">
            <a:spAutoFit/>
          </a:bodyPr>
          <a:lstStyle>
            <a:lvl1pPr algn="l" defTabSz="1300480">
              <a:defRPr sz="3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sz="2400" dirty="0"/>
              <a:t>Data collection at 5 Hz – DARB V3.0</a:t>
            </a:r>
            <a:endParaRPr sz="2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176150A-A69D-4E90-91D0-0E9F0DDC9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2019" y="1011850"/>
            <a:ext cx="3818403" cy="24896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F036EE6-A290-4858-ABDC-E36F69CE2A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2019" y="3501462"/>
            <a:ext cx="3934982" cy="3118128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32C8939-4691-46CD-B8A2-3B41071C6606}"/>
              </a:ext>
            </a:extLst>
          </p:cNvPr>
          <p:cNvSpPr/>
          <p:nvPr/>
        </p:nvSpPr>
        <p:spPr>
          <a:xfrm>
            <a:off x="432770" y="1011850"/>
            <a:ext cx="4250913" cy="4327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DARB Control Room Server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A3472D9-2D47-4470-BDA7-DE10E7BCDCFC}"/>
              </a:ext>
            </a:extLst>
          </p:cNvPr>
          <p:cNvSpPr/>
          <p:nvPr/>
        </p:nvSpPr>
        <p:spPr>
          <a:xfrm>
            <a:off x="234999" y="3684067"/>
            <a:ext cx="2170130" cy="243054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3E1EC3A-B7CB-4A77-BBF1-589400DF098A}"/>
              </a:ext>
            </a:extLst>
          </p:cNvPr>
          <p:cNvSpPr/>
          <p:nvPr/>
        </p:nvSpPr>
        <p:spPr>
          <a:xfrm>
            <a:off x="459802" y="4015334"/>
            <a:ext cx="1717452" cy="4327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Diagnostic A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13A96F0-11D7-43E1-8E7C-2040945BE0FA}"/>
              </a:ext>
            </a:extLst>
          </p:cNvPr>
          <p:cNvSpPr/>
          <p:nvPr/>
        </p:nvSpPr>
        <p:spPr>
          <a:xfrm>
            <a:off x="316186" y="4781404"/>
            <a:ext cx="1942256" cy="7023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File Shot/time stamping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44688C9-640E-49EC-BDDF-94770188E7E6}"/>
              </a:ext>
            </a:extLst>
          </p:cNvPr>
          <p:cNvSpPr/>
          <p:nvPr/>
        </p:nvSpPr>
        <p:spPr>
          <a:xfrm>
            <a:off x="2671346" y="3994686"/>
            <a:ext cx="1717452" cy="4327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Diagnostic B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C9AB18B-70E6-4C82-80F4-62E2932E882E}"/>
              </a:ext>
            </a:extLst>
          </p:cNvPr>
          <p:cNvSpPr/>
          <p:nvPr/>
        </p:nvSpPr>
        <p:spPr>
          <a:xfrm>
            <a:off x="4777891" y="3994686"/>
            <a:ext cx="1717452" cy="4327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Diagnostic …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246AC7D-5689-4FE8-87EB-77B87C9EF125}"/>
              </a:ext>
            </a:extLst>
          </p:cNvPr>
          <p:cNvSpPr/>
          <p:nvPr/>
        </p:nvSpPr>
        <p:spPr>
          <a:xfrm>
            <a:off x="1551801" y="2044873"/>
            <a:ext cx="2112827" cy="4327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Shot type details 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D8934F8-9199-4317-A78F-144D477F884E}"/>
              </a:ext>
            </a:extLst>
          </p:cNvPr>
          <p:cNvCxnSpPr>
            <a:cxnSpLocks/>
          </p:cNvCxnSpPr>
          <p:nvPr/>
        </p:nvCxnSpPr>
        <p:spPr>
          <a:xfrm flipH="1">
            <a:off x="4755258" y="1172665"/>
            <a:ext cx="788760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AD2E138-1DFC-488A-A4E3-B06A3AB2A140}"/>
              </a:ext>
            </a:extLst>
          </p:cNvPr>
          <p:cNvSpPr/>
          <p:nvPr/>
        </p:nvSpPr>
        <p:spPr>
          <a:xfrm>
            <a:off x="5591570" y="956280"/>
            <a:ext cx="2112827" cy="4327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Laser Trigger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9A4121B-DED9-48DB-987C-2F4CC730FF52}"/>
              </a:ext>
            </a:extLst>
          </p:cNvPr>
          <p:cNvCxnSpPr>
            <a:stCxn id="10" idx="2"/>
          </p:cNvCxnSpPr>
          <p:nvPr/>
        </p:nvCxnSpPr>
        <p:spPr>
          <a:xfrm>
            <a:off x="1318528" y="4448103"/>
            <a:ext cx="0" cy="333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A52B6A0-1691-40AF-88EF-3B1FF38088DF}"/>
              </a:ext>
            </a:extLst>
          </p:cNvPr>
          <p:cNvCxnSpPr>
            <a:cxnSpLocks/>
          </p:cNvCxnSpPr>
          <p:nvPr/>
        </p:nvCxnSpPr>
        <p:spPr>
          <a:xfrm>
            <a:off x="3530072" y="4388482"/>
            <a:ext cx="0" cy="383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85C23E7-5469-445A-BC93-55FAD08AFDFB}"/>
              </a:ext>
            </a:extLst>
          </p:cNvPr>
          <p:cNvCxnSpPr/>
          <p:nvPr/>
        </p:nvCxnSpPr>
        <p:spPr>
          <a:xfrm>
            <a:off x="5646004" y="4421347"/>
            <a:ext cx="0" cy="333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6B64688-FD00-4B4E-AB9C-0917FAAC3F06}"/>
              </a:ext>
            </a:extLst>
          </p:cNvPr>
          <p:cNvSpPr/>
          <p:nvPr/>
        </p:nvSpPr>
        <p:spPr>
          <a:xfrm>
            <a:off x="2603898" y="4771807"/>
            <a:ext cx="1942256" cy="7023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File shot/time stamping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31A4BC68-7F32-4C8A-977A-3C5F1E1772C0}"/>
              </a:ext>
            </a:extLst>
          </p:cNvPr>
          <p:cNvSpPr/>
          <p:nvPr/>
        </p:nvSpPr>
        <p:spPr>
          <a:xfrm>
            <a:off x="4710443" y="4781404"/>
            <a:ext cx="1942256" cy="7023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File Shot/time stamping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676A29C-D7AA-40BA-8B23-722031C12C72}"/>
              </a:ext>
            </a:extLst>
          </p:cNvPr>
          <p:cNvSpPr txBox="1"/>
          <p:nvPr/>
        </p:nvSpPr>
        <p:spPr>
          <a:xfrm>
            <a:off x="253356" y="3677721"/>
            <a:ext cx="1298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DARB Client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CEEB6F2-CAA7-4202-B142-7434083A3315}"/>
              </a:ext>
            </a:extLst>
          </p:cNvPr>
          <p:cNvSpPr txBox="1"/>
          <p:nvPr/>
        </p:nvSpPr>
        <p:spPr>
          <a:xfrm>
            <a:off x="2538801" y="3652705"/>
            <a:ext cx="1298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DARB Client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958247A-5E0C-4468-82AC-F40D98013775}"/>
              </a:ext>
            </a:extLst>
          </p:cNvPr>
          <p:cNvSpPr txBox="1"/>
          <p:nvPr/>
        </p:nvSpPr>
        <p:spPr>
          <a:xfrm>
            <a:off x="4719145" y="3648373"/>
            <a:ext cx="1298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DARB Client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A1C345F-1AA0-4FC2-9738-D1304C83D978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2558227" y="1444619"/>
            <a:ext cx="0" cy="5796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3759754-0813-4E37-952F-69FE7590D9DA}"/>
              </a:ext>
            </a:extLst>
          </p:cNvPr>
          <p:cNvCxnSpPr>
            <a:cxnSpLocks/>
          </p:cNvCxnSpPr>
          <p:nvPr/>
        </p:nvCxnSpPr>
        <p:spPr>
          <a:xfrm flipH="1">
            <a:off x="1228507" y="2477642"/>
            <a:ext cx="1329719" cy="11707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D9A9FE3-5E4A-41A2-BAAE-F232C5115E58}"/>
              </a:ext>
            </a:extLst>
          </p:cNvPr>
          <p:cNvCxnSpPr>
            <a:cxnSpLocks/>
          </p:cNvCxnSpPr>
          <p:nvPr/>
        </p:nvCxnSpPr>
        <p:spPr>
          <a:xfrm>
            <a:off x="2561244" y="2436934"/>
            <a:ext cx="782249" cy="115061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C4C5630-AE15-4D47-AECB-B7A6F6C14330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2608215" y="2477642"/>
            <a:ext cx="3121069" cy="11707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36D207B2-2AE8-4E63-996E-F24584A1F6A0}"/>
              </a:ext>
            </a:extLst>
          </p:cNvPr>
          <p:cNvCxnSpPr>
            <a:cxnSpLocks/>
            <a:stCxn id="26" idx="3"/>
          </p:cNvCxnSpPr>
          <p:nvPr/>
        </p:nvCxnSpPr>
        <p:spPr>
          <a:xfrm flipH="1" flipV="1">
            <a:off x="4469989" y="1480311"/>
            <a:ext cx="2344360" cy="3419028"/>
          </a:xfrm>
          <a:prstGeom prst="bentConnector4">
            <a:avLst>
              <a:gd name="adj1" fmla="val -9751"/>
              <a:gd name="adj2" fmla="val 67772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A8CDD0DC-D886-42C3-B568-4386091B433E}"/>
              </a:ext>
            </a:extLst>
          </p:cNvPr>
          <p:cNvSpPr txBox="1"/>
          <p:nvPr/>
        </p:nvSpPr>
        <p:spPr>
          <a:xfrm>
            <a:off x="4545423" y="2187097"/>
            <a:ext cx="3287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Asynchronous data transfer</a:t>
            </a:r>
          </a:p>
        </p:txBody>
      </p:sp>
    </p:spTree>
    <p:extLst>
      <p:ext uri="{BB962C8B-B14F-4D97-AF65-F5344CB8AC3E}">
        <p14:creationId xmlns:p14="http://schemas.microsoft.com/office/powerpoint/2010/main" val="3957758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A6C6A5ED-1B4E-412E-B316-918AB307BFAA}"/>
              </a:ext>
            </a:extLst>
          </p:cNvPr>
          <p:cNvSpPr/>
          <p:nvPr/>
        </p:nvSpPr>
        <p:spPr>
          <a:xfrm>
            <a:off x="3652343" y="5230545"/>
            <a:ext cx="5195323" cy="156779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CB6987A-5C40-409F-8BD4-4F1CAC52A775}"/>
              </a:ext>
            </a:extLst>
          </p:cNvPr>
          <p:cNvSpPr/>
          <p:nvPr/>
        </p:nvSpPr>
        <p:spPr>
          <a:xfrm>
            <a:off x="8362870" y="2499476"/>
            <a:ext cx="3702358" cy="19074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019712C-73E0-4DC7-AE78-6A7C9580F02B}"/>
              </a:ext>
            </a:extLst>
          </p:cNvPr>
          <p:cNvSpPr/>
          <p:nvPr/>
        </p:nvSpPr>
        <p:spPr>
          <a:xfrm>
            <a:off x="4617544" y="2499476"/>
            <a:ext cx="3193602" cy="16279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AC3EEB7-7C82-401E-A536-F780B49CBCC3}"/>
              </a:ext>
            </a:extLst>
          </p:cNvPr>
          <p:cNvSpPr/>
          <p:nvPr/>
        </p:nvSpPr>
        <p:spPr>
          <a:xfrm>
            <a:off x="124637" y="1192197"/>
            <a:ext cx="3311806" cy="50672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tx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</a:rPr>
              <a:t>Configuration profile defined for a specific experiment </a:t>
            </a:r>
          </a:p>
          <a:p>
            <a:endParaRPr lang="en-GB" sz="12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</a:rPr>
              <a:t>Custom analysis class that make use of in-built </a:t>
            </a:r>
            <a:r>
              <a:rPr lang="en-GB" sz="1200" dirty="0" err="1">
                <a:solidFill>
                  <a:schemeClr val="tx1"/>
                </a:solidFill>
              </a:rPr>
              <a:t>fileloaders</a:t>
            </a:r>
            <a:r>
              <a:rPr lang="en-GB" sz="1200" dirty="0">
                <a:solidFill>
                  <a:schemeClr val="tx1"/>
                </a:solidFill>
              </a:rPr>
              <a:t>, analysis functions and calibrations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2594DD-0BCE-499D-BA47-00C53B6A87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223" y="1481559"/>
            <a:ext cx="2219484" cy="3161816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8D7A548-3C85-4F81-AD02-707038DCC7F7}"/>
              </a:ext>
            </a:extLst>
          </p:cNvPr>
          <p:cNvCxnSpPr>
            <a:cxnSpLocks/>
          </p:cNvCxnSpPr>
          <p:nvPr/>
        </p:nvCxnSpPr>
        <p:spPr>
          <a:xfrm>
            <a:off x="3513947" y="3283374"/>
            <a:ext cx="1069628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0E29519-B98B-4592-BA22-B25641A4F3CC}"/>
              </a:ext>
            </a:extLst>
          </p:cNvPr>
          <p:cNvCxnSpPr>
            <a:cxnSpLocks/>
          </p:cNvCxnSpPr>
          <p:nvPr/>
        </p:nvCxnSpPr>
        <p:spPr>
          <a:xfrm>
            <a:off x="7733654" y="3333510"/>
            <a:ext cx="631127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hape 169">
            <a:extLst>
              <a:ext uri="{FF2B5EF4-FFF2-40B4-BE49-F238E27FC236}">
                <a16:creationId xmlns:a16="http://schemas.microsoft.com/office/drawing/2014/main" id="{14B6CB6D-161A-4D23-9CE7-84D888E9D29A}"/>
              </a:ext>
            </a:extLst>
          </p:cNvPr>
          <p:cNvSpPr/>
          <p:nvPr/>
        </p:nvSpPr>
        <p:spPr>
          <a:xfrm>
            <a:off x="126771" y="143358"/>
            <a:ext cx="11938457" cy="8699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5023" tIns="65023" rIns="65023" bIns="65023" numCol="1" anchor="t">
            <a:spAutoFit/>
          </a:bodyPr>
          <a:lstStyle>
            <a:lvl1pPr algn="l" defTabSz="1300480">
              <a:defRPr sz="3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sz="2400" dirty="0"/>
              <a:t>LPI-</a:t>
            </a:r>
            <a:r>
              <a:rPr lang="en-GB" sz="2400" dirty="0" err="1"/>
              <a:t>Py</a:t>
            </a:r>
            <a:r>
              <a:rPr lang="en-GB" sz="2400" dirty="0"/>
              <a:t> DB – Custom configurable analysis of experimental data and </a:t>
            </a:r>
            <a:r>
              <a:rPr lang="en-GB" sz="2400" dirty="0" err="1"/>
              <a:t>storge</a:t>
            </a:r>
            <a:r>
              <a:rPr lang="en-GB" sz="2400" dirty="0"/>
              <a:t> in a live database</a:t>
            </a:r>
            <a:endParaRPr sz="2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96AAEA-7C78-43B2-BD79-4A09183A5A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3616" r="20060"/>
          <a:stretch/>
        </p:blipFill>
        <p:spPr>
          <a:xfrm>
            <a:off x="8442286" y="2797640"/>
            <a:ext cx="3495406" cy="9022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E31CCAD-6D5F-4743-A279-511E94D3568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28" t="5035" r="1062" b="2367"/>
          <a:stretch/>
        </p:blipFill>
        <p:spPr>
          <a:xfrm>
            <a:off x="4004546" y="5501589"/>
            <a:ext cx="4490916" cy="1187632"/>
          </a:xfrm>
          <a:prstGeom prst="rect">
            <a:avLst/>
          </a:prstGeom>
        </p:spPr>
      </p:pic>
      <p:sp>
        <p:nvSpPr>
          <p:cNvPr id="9" name="Shape 169">
            <a:extLst>
              <a:ext uri="{FF2B5EF4-FFF2-40B4-BE49-F238E27FC236}">
                <a16:creationId xmlns:a16="http://schemas.microsoft.com/office/drawing/2014/main" id="{8FB3E8F0-D44E-4BF6-BFDB-1A5F1269BBCE}"/>
              </a:ext>
            </a:extLst>
          </p:cNvPr>
          <p:cNvSpPr/>
          <p:nvPr/>
        </p:nvSpPr>
        <p:spPr>
          <a:xfrm>
            <a:off x="4634556" y="2728064"/>
            <a:ext cx="3600778" cy="12085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5023" tIns="65023" rIns="65023" bIns="65023" numCol="1" anchor="t">
            <a:spAutoFit/>
          </a:bodyPr>
          <a:lstStyle>
            <a:lvl1pPr algn="l" defTabSz="1300480">
              <a:defRPr sz="3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sz="1400" u="sng" dirty="0"/>
              <a:t>Actively updates on new data</a:t>
            </a:r>
            <a:endParaRPr lang="en-GB" sz="1400" dirty="0"/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applies user-defined analysis class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makes use of inbuilt file loaders, analysis functions and calibrations</a:t>
            </a:r>
            <a:endParaRPr sz="14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358832E-1771-4754-AD4D-16EF082B565E}"/>
              </a:ext>
            </a:extLst>
          </p:cNvPr>
          <p:cNvCxnSpPr>
            <a:cxnSpLocks/>
          </p:cNvCxnSpPr>
          <p:nvPr/>
        </p:nvCxnSpPr>
        <p:spPr>
          <a:xfrm>
            <a:off x="3513947" y="2417201"/>
            <a:ext cx="1069628" cy="64526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40C04C5-5CE6-4A82-9D59-218703D70499}"/>
              </a:ext>
            </a:extLst>
          </p:cNvPr>
          <p:cNvCxnSpPr>
            <a:cxnSpLocks/>
          </p:cNvCxnSpPr>
          <p:nvPr/>
        </p:nvCxnSpPr>
        <p:spPr>
          <a:xfrm flipV="1">
            <a:off x="3513947" y="3504283"/>
            <a:ext cx="1069628" cy="54685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Shape 169">
            <a:extLst>
              <a:ext uri="{FF2B5EF4-FFF2-40B4-BE49-F238E27FC236}">
                <a16:creationId xmlns:a16="http://schemas.microsoft.com/office/drawing/2014/main" id="{D09EC12F-B838-4533-B8F4-11605F839233}"/>
              </a:ext>
            </a:extLst>
          </p:cNvPr>
          <p:cNvSpPr/>
          <p:nvPr/>
        </p:nvSpPr>
        <p:spPr>
          <a:xfrm>
            <a:off x="8362870" y="3674425"/>
            <a:ext cx="3702358" cy="5622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5023" tIns="65023" rIns="65023" bIns="65023" numCol="1" anchor="t">
            <a:spAutoFit/>
          </a:bodyPr>
          <a:lstStyle>
            <a:lvl1pPr algn="l" defTabSz="1300480">
              <a:defRPr sz="3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sz="1400" dirty="0"/>
              <a:t>Pushes processed data to a live, searchable database</a:t>
            </a:r>
            <a:endParaRPr sz="1400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38D6846-0701-4C51-BAC2-197493576655}"/>
              </a:ext>
            </a:extLst>
          </p:cNvPr>
          <p:cNvCxnSpPr>
            <a:cxnSpLocks/>
          </p:cNvCxnSpPr>
          <p:nvPr/>
        </p:nvCxnSpPr>
        <p:spPr>
          <a:xfrm flipH="1">
            <a:off x="6364084" y="4236628"/>
            <a:ext cx="2078202" cy="107919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Shape 169">
            <a:extLst>
              <a:ext uri="{FF2B5EF4-FFF2-40B4-BE49-F238E27FC236}">
                <a16:creationId xmlns:a16="http://schemas.microsoft.com/office/drawing/2014/main" id="{6EE1503D-5FCE-4194-BE7F-A819B22F9AC7}"/>
              </a:ext>
            </a:extLst>
          </p:cNvPr>
          <p:cNvSpPr/>
          <p:nvPr/>
        </p:nvSpPr>
        <p:spPr>
          <a:xfrm>
            <a:off x="3910604" y="5192687"/>
            <a:ext cx="2056823" cy="3467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5023" tIns="65023" rIns="65023" bIns="65023" numCol="1" anchor="t">
            <a:spAutoFit/>
          </a:bodyPr>
          <a:lstStyle>
            <a:lvl1pPr algn="l" defTabSz="1300480">
              <a:defRPr sz="3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sz="1400" dirty="0"/>
              <a:t>Data Visualisation</a:t>
            </a:r>
            <a:endParaRPr sz="140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E4A4ACE-A0D4-4E2A-94A6-1BB634A853C7}"/>
              </a:ext>
            </a:extLst>
          </p:cNvPr>
          <p:cNvCxnSpPr>
            <a:cxnSpLocks/>
          </p:cNvCxnSpPr>
          <p:nvPr/>
        </p:nvCxnSpPr>
        <p:spPr>
          <a:xfrm>
            <a:off x="8990774" y="4328776"/>
            <a:ext cx="641837" cy="80861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21466DC8-8674-4D3E-97D5-D366253829CD}"/>
              </a:ext>
            </a:extLst>
          </p:cNvPr>
          <p:cNvSpPr/>
          <p:nvPr/>
        </p:nvSpPr>
        <p:spPr>
          <a:xfrm>
            <a:off x="9063567" y="5192687"/>
            <a:ext cx="2935740" cy="156779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</p:txBody>
      </p:sp>
      <p:sp>
        <p:nvSpPr>
          <p:cNvPr id="21" name="Shape 169">
            <a:extLst>
              <a:ext uri="{FF2B5EF4-FFF2-40B4-BE49-F238E27FC236}">
                <a16:creationId xmlns:a16="http://schemas.microsoft.com/office/drawing/2014/main" id="{53B65793-4859-4AF8-BB6C-3EDF902D1E9E}"/>
              </a:ext>
            </a:extLst>
          </p:cNvPr>
          <p:cNvSpPr/>
          <p:nvPr/>
        </p:nvSpPr>
        <p:spPr>
          <a:xfrm>
            <a:off x="9105927" y="5269701"/>
            <a:ext cx="2056823" cy="3467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5023" tIns="65023" rIns="65023" bIns="65023" numCol="1" anchor="t">
            <a:spAutoFit/>
          </a:bodyPr>
          <a:lstStyle>
            <a:lvl1pPr algn="l" defTabSz="1300480">
              <a:defRPr sz="3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sz="1400" dirty="0"/>
              <a:t>Model Training</a:t>
            </a:r>
            <a:endParaRPr sz="14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8B58B41-52E9-443A-A0DD-4358BF2556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8252" y="5612809"/>
            <a:ext cx="1987553" cy="1047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568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4EEB078-9AE7-4A93-A21C-BD0EC2CDC5A5}"/>
              </a:ext>
            </a:extLst>
          </p:cNvPr>
          <p:cNvSpPr txBox="1"/>
          <p:nvPr/>
        </p:nvSpPr>
        <p:spPr>
          <a:xfrm>
            <a:off x="261257" y="235132"/>
            <a:ext cx="980367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Summary: </a:t>
            </a:r>
          </a:p>
          <a:p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 First LhARA beamtime on SCAPA starts next week…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Progress in the beamline development and diagnostic setup is good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We have an experienced team running the beamtime, with members from many of the main institutions contributing to WP2 </a:t>
            </a:r>
          </a:p>
          <a:p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New developments in diagnostics and data handling should enable the first demonstration of WP2 source at 1 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This short run will be key for planning 3-week experiment in early 2024 and benchmarking simulations </a:t>
            </a:r>
          </a:p>
        </p:txBody>
      </p:sp>
    </p:spTree>
    <p:extLst>
      <p:ext uri="{BB962C8B-B14F-4D97-AF65-F5344CB8AC3E}">
        <p14:creationId xmlns:p14="http://schemas.microsoft.com/office/powerpoint/2010/main" val="437704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66986A-4D9A-40B9-8C82-36204BEF47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1661" y="510901"/>
            <a:ext cx="7157969" cy="4646491"/>
          </a:xfrm>
          <a:prstGeom prst="rect">
            <a:avLst/>
          </a:prstGeom>
        </p:spPr>
      </p:pic>
      <p:sp>
        <p:nvSpPr>
          <p:cNvPr id="6" name="Shape 169">
            <a:extLst>
              <a:ext uri="{FF2B5EF4-FFF2-40B4-BE49-F238E27FC236}">
                <a16:creationId xmlns:a16="http://schemas.microsoft.com/office/drawing/2014/main" id="{D37588F6-03E8-42DC-9991-FFB6777D3D8C}"/>
              </a:ext>
            </a:extLst>
          </p:cNvPr>
          <p:cNvSpPr/>
          <p:nvPr/>
        </p:nvSpPr>
        <p:spPr>
          <a:xfrm>
            <a:off x="153229" y="42193"/>
            <a:ext cx="10772446" cy="5006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5023" tIns="65023" rIns="65023" bIns="65023" numCol="1" anchor="t">
            <a:spAutoFit/>
          </a:bodyPr>
          <a:lstStyle>
            <a:lvl1pPr algn="l" defTabSz="1300480">
              <a:defRPr sz="3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sz="2400" dirty="0"/>
              <a:t>WP2 project plan… </a:t>
            </a:r>
            <a:endParaRPr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168837-E704-4FB4-A6CE-1564DE59943B}"/>
              </a:ext>
            </a:extLst>
          </p:cNvPr>
          <p:cNvSpPr txBox="1"/>
          <p:nvPr/>
        </p:nvSpPr>
        <p:spPr>
          <a:xfrm>
            <a:off x="459764" y="5157392"/>
            <a:ext cx="11272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Deliverables for the first two years are focused on early experiments and source benchmarking in simulations, as well as initial technology development in diagnostics and </a:t>
            </a:r>
            <a:r>
              <a:rPr lang="en-GB" dirty="0" err="1"/>
              <a:t>targetry</a:t>
            </a:r>
            <a:r>
              <a:rPr lang="en-GB" dirty="0"/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0E0C6D-94B9-4DE2-8784-6C39DD9CBE9F}"/>
              </a:ext>
            </a:extLst>
          </p:cNvPr>
          <p:cNvSpPr txBox="1"/>
          <p:nvPr/>
        </p:nvSpPr>
        <p:spPr>
          <a:xfrm>
            <a:off x="459763" y="5991330"/>
            <a:ext cx="11272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the initial experiments we would ideally like to perform detailed, statistically significant parameter scans to establish and optimise the source performance.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D8C2A4-F113-FE98-B1D7-126D9C9977AB}"/>
              </a:ext>
            </a:extLst>
          </p:cNvPr>
          <p:cNvSpPr/>
          <p:nvPr/>
        </p:nvSpPr>
        <p:spPr>
          <a:xfrm>
            <a:off x="1884217" y="2594150"/>
            <a:ext cx="7800110" cy="1151906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>
            <a:extLst>
              <a:ext uri="{FF2B5EF4-FFF2-40B4-BE49-F238E27FC236}">
                <a16:creationId xmlns:a16="http://schemas.microsoft.com/office/drawing/2014/main" id="{6934FC85-8034-3033-DC45-AA9A1A7F881A}"/>
              </a:ext>
            </a:extLst>
          </p:cNvPr>
          <p:cNvSpPr/>
          <p:nvPr/>
        </p:nvSpPr>
        <p:spPr>
          <a:xfrm>
            <a:off x="1112320" y="2948430"/>
            <a:ext cx="457200" cy="443345"/>
          </a:xfrm>
          <a:prstGeom prst="star5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>
            <a:extLst>
              <a:ext uri="{FF2B5EF4-FFF2-40B4-BE49-F238E27FC236}">
                <a16:creationId xmlns:a16="http://schemas.microsoft.com/office/drawing/2014/main" id="{163E353C-1CB0-EBBB-27AA-E0305F29451F}"/>
              </a:ext>
            </a:extLst>
          </p:cNvPr>
          <p:cNvSpPr/>
          <p:nvPr/>
        </p:nvSpPr>
        <p:spPr>
          <a:xfrm>
            <a:off x="9915023" y="2948429"/>
            <a:ext cx="457200" cy="443345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01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E1ED6C3-76C6-4EB0-85EA-A088D06FE2DC}"/>
              </a:ext>
            </a:extLst>
          </p:cNvPr>
          <p:cNvSpPr txBox="1"/>
          <p:nvPr/>
        </p:nvSpPr>
        <p:spPr>
          <a:xfrm>
            <a:off x="137652" y="240268"/>
            <a:ext cx="10540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Considerations for a laser driven proton source from Target Normal Sheath Acceleration mechanism (TNSA)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6696CB-AF27-49AB-B8A5-F71E1B9BFB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7" r="34287"/>
          <a:stretch/>
        </p:blipFill>
        <p:spPr>
          <a:xfrm>
            <a:off x="2389810" y="594211"/>
            <a:ext cx="5386916" cy="28347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A86B73-8CA1-493F-89C1-5A7FBBC09CAE}"/>
              </a:ext>
            </a:extLst>
          </p:cNvPr>
          <p:cNvSpPr txBox="1"/>
          <p:nvPr/>
        </p:nvSpPr>
        <p:spPr>
          <a:xfrm>
            <a:off x="340908" y="3276924"/>
            <a:ext cx="114644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Fast electron temperature</a:t>
            </a:r>
            <a:r>
              <a:rPr lang="en-GB" sz="1600" dirty="0"/>
              <a:t> and </a:t>
            </a:r>
            <a:r>
              <a:rPr lang="en-GB" sz="1600" b="1" dirty="0"/>
              <a:t>fast electron density and total number</a:t>
            </a:r>
            <a:r>
              <a:rPr lang="en-GB" sz="1600" dirty="0"/>
              <a:t> at the rear surface drive proton </a:t>
            </a:r>
            <a:r>
              <a:rPr lang="en-GB" sz="1600" b="1" dirty="0">
                <a:solidFill>
                  <a:srgbClr val="FF0000"/>
                </a:solidFill>
              </a:rPr>
              <a:t>spectral</a:t>
            </a:r>
            <a:r>
              <a:rPr lang="en-GB" sz="1600" dirty="0"/>
              <a:t> characteristics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Transport physics defined by</a:t>
            </a:r>
            <a:r>
              <a:rPr lang="en-GB" sz="1600" b="1" dirty="0"/>
              <a:t> material, target properties </a:t>
            </a:r>
            <a:r>
              <a:rPr lang="en-GB" sz="1600" dirty="0"/>
              <a:t>and </a:t>
            </a:r>
            <a:r>
              <a:rPr lang="en-GB" sz="1600" b="1" dirty="0"/>
              <a:t>self generated fields </a:t>
            </a:r>
            <a:r>
              <a:rPr lang="en-GB" sz="1600" dirty="0"/>
              <a:t>drive proton </a:t>
            </a:r>
            <a:r>
              <a:rPr lang="en-GB" sz="1600" b="1" dirty="0">
                <a:solidFill>
                  <a:srgbClr val="FF0000"/>
                </a:solidFill>
              </a:rPr>
              <a:t>spatial</a:t>
            </a:r>
            <a:r>
              <a:rPr lang="en-GB" sz="1600" dirty="0"/>
              <a:t> characteristics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These are sensitive to a wide range of input parameters: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4B2102-56F1-41AF-8525-79A57BB3A7E9}"/>
              </a:ext>
            </a:extLst>
          </p:cNvPr>
          <p:cNvSpPr/>
          <p:nvPr/>
        </p:nvSpPr>
        <p:spPr>
          <a:xfrm>
            <a:off x="3548359" y="4664889"/>
            <a:ext cx="3069819" cy="20034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u="sng" dirty="0"/>
              <a:t>Plasma: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Energy conversion efficiency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Fast electron divergence angle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Z (scattering, resistivity)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Preplasma</a:t>
            </a:r>
            <a:r>
              <a:rPr lang="en-GB" sz="1600" dirty="0"/>
              <a:t> scale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Incidence angle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…</a:t>
            </a:r>
          </a:p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05A847-233A-49B9-8353-C4131151CEDE}"/>
              </a:ext>
            </a:extLst>
          </p:cNvPr>
          <p:cNvSpPr/>
          <p:nvPr/>
        </p:nvSpPr>
        <p:spPr>
          <a:xfrm>
            <a:off x="340908" y="4642234"/>
            <a:ext cx="3069819" cy="20034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24066CF-C867-43F9-AD42-455D1C77A9C0}"/>
              </a:ext>
            </a:extLst>
          </p:cNvPr>
          <p:cNvSpPr/>
          <p:nvPr/>
        </p:nvSpPr>
        <p:spPr>
          <a:xfrm>
            <a:off x="8040633" y="4664889"/>
            <a:ext cx="3082110" cy="203132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8E8D39-7E99-4727-BF12-313D4E11A997}"/>
              </a:ext>
            </a:extLst>
          </p:cNvPr>
          <p:cNvSpPr txBox="1"/>
          <p:nvPr/>
        </p:nvSpPr>
        <p:spPr>
          <a:xfrm>
            <a:off x="478540" y="4614320"/>
            <a:ext cx="30698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>
                <a:solidFill>
                  <a:schemeClr val="bg1"/>
                </a:solidFill>
              </a:rPr>
              <a:t>Laser: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Intensity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Energy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Focal spot size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Laser intensity contrast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Polarisation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…</a:t>
            </a:r>
          </a:p>
          <a:p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8550BC8-E9F8-46C3-B5DF-4E216E9CBCAE}"/>
              </a:ext>
            </a:extLst>
          </p:cNvPr>
          <p:cNvCxnSpPr>
            <a:cxnSpLocks/>
          </p:cNvCxnSpPr>
          <p:nvPr/>
        </p:nvCxnSpPr>
        <p:spPr>
          <a:xfrm>
            <a:off x="6971072" y="5641398"/>
            <a:ext cx="884903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B3F849E-EA74-48E8-97FD-1C6D481BAD35}"/>
              </a:ext>
            </a:extLst>
          </p:cNvPr>
          <p:cNvSpPr txBox="1"/>
          <p:nvPr/>
        </p:nvSpPr>
        <p:spPr>
          <a:xfrm>
            <a:off x="8231275" y="4614320"/>
            <a:ext cx="30698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>
                <a:solidFill>
                  <a:schemeClr val="bg1"/>
                </a:solidFill>
              </a:rPr>
              <a:t>Experimental Implementation: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Focusing geometry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Target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Laser intensity contrast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Polarisation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Pulse duration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…</a:t>
            </a:r>
          </a:p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210B8BD-F2A7-6946-A902-EB3749ECD6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402" b="32087"/>
          <a:stretch/>
        </p:blipFill>
        <p:spPr>
          <a:xfrm>
            <a:off x="8301155" y="2316462"/>
            <a:ext cx="3657599" cy="6038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3522B81-0D78-5D4A-A753-3012750326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2651" y="1304737"/>
            <a:ext cx="3156672" cy="653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264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D5C417C1-75A5-0949-801C-8BA4A824650E}"/>
              </a:ext>
            </a:extLst>
          </p:cNvPr>
          <p:cNvSpPr/>
          <p:nvPr/>
        </p:nvSpPr>
        <p:spPr>
          <a:xfrm>
            <a:off x="8450696" y="590860"/>
            <a:ext cx="3554959" cy="60907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64C4BB65-6B0C-904D-A594-331F5F58C89E}"/>
              </a:ext>
            </a:extLst>
          </p:cNvPr>
          <p:cNvSpPr/>
          <p:nvPr/>
        </p:nvSpPr>
        <p:spPr>
          <a:xfrm>
            <a:off x="4318520" y="590861"/>
            <a:ext cx="3554959" cy="60907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810A088-8960-DC40-B90F-490F8F8B4ED3}"/>
              </a:ext>
            </a:extLst>
          </p:cNvPr>
          <p:cNvSpPr/>
          <p:nvPr/>
        </p:nvSpPr>
        <p:spPr>
          <a:xfrm>
            <a:off x="69744" y="590861"/>
            <a:ext cx="4072004" cy="616738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D5E95BEF-9F61-3A41-82E9-ECDFA338DE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6" t="36045" r="51582" b="24859"/>
          <a:stretch/>
        </p:blipFill>
        <p:spPr>
          <a:xfrm>
            <a:off x="5158846" y="4272542"/>
            <a:ext cx="1685123" cy="19179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8C6906-CE3E-2A43-8916-C74B8A5FF6CA}"/>
              </a:ext>
            </a:extLst>
          </p:cNvPr>
          <p:cNvSpPr txBox="1"/>
          <p:nvPr/>
        </p:nvSpPr>
        <p:spPr>
          <a:xfrm>
            <a:off x="0" y="40213"/>
            <a:ext cx="1244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Experiments &amp; Technology Development in 2-year Programme: Characterising Source and Benchmarking Simulations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6689BBF-3607-814E-9F0A-394A9479E2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632" y="1362570"/>
            <a:ext cx="3404174" cy="20401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7A95C3-19AD-254D-A1C9-B7CBB543D6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070"/>
          <a:stretch/>
        </p:blipFill>
        <p:spPr>
          <a:xfrm>
            <a:off x="463387" y="3731844"/>
            <a:ext cx="2869245" cy="24586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A2B7ECA-3196-DA4C-A027-584D7B4AD995}"/>
              </a:ext>
            </a:extLst>
          </p:cNvPr>
          <p:cNvSpPr txBox="1"/>
          <p:nvPr/>
        </p:nvSpPr>
        <p:spPr>
          <a:xfrm>
            <a:off x="496638" y="3454845"/>
            <a:ext cx="2646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J.S Green </a:t>
            </a:r>
            <a:r>
              <a:rPr lang="en-US" sz="1200" i="1" dirty="0"/>
              <a:t>et al., </a:t>
            </a:r>
            <a:r>
              <a:rPr lang="en-US" sz="1200" dirty="0"/>
              <a:t>NJP. </a:t>
            </a:r>
            <a:r>
              <a:rPr lang="en-GB" sz="1200" dirty="0"/>
              <a:t>12 (2010) 085012</a:t>
            </a:r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EDE399-C82E-9F4B-9656-780BC8900A9F}"/>
              </a:ext>
            </a:extLst>
          </p:cNvPr>
          <p:cNvSpPr txBox="1"/>
          <p:nvPr/>
        </p:nvSpPr>
        <p:spPr>
          <a:xfrm>
            <a:off x="186345" y="6190479"/>
            <a:ext cx="3939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R. Prasad </a:t>
            </a:r>
            <a:r>
              <a:rPr lang="en-US" sz="1200" i="1" dirty="0"/>
              <a:t>et al., </a:t>
            </a:r>
            <a:r>
              <a:rPr lang="en-GB" sz="1200" dirty="0" err="1"/>
              <a:t>Nucl</a:t>
            </a:r>
            <a:r>
              <a:rPr lang="en-GB" sz="1200" dirty="0"/>
              <a:t>. </a:t>
            </a:r>
            <a:r>
              <a:rPr lang="en-GB" sz="1200" dirty="0" err="1"/>
              <a:t>Instrum</a:t>
            </a:r>
            <a:r>
              <a:rPr lang="en-GB" sz="1200" dirty="0"/>
              <a:t>. Methods. 623.2 (2010): 712-715.</a:t>
            </a:r>
            <a:endParaRPr lang="en-US" sz="1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4E446F2-5419-9B41-BAED-B11B6C8EFC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1218" y="1538618"/>
            <a:ext cx="1320124" cy="152744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5134CA-E37B-9C46-A221-12D119CC2A61}"/>
              </a:ext>
            </a:extLst>
          </p:cNvPr>
          <p:cNvSpPr txBox="1"/>
          <p:nvPr/>
        </p:nvSpPr>
        <p:spPr>
          <a:xfrm>
            <a:off x="735404" y="885517"/>
            <a:ext cx="2408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Established Diagnostics…</a:t>
            </a:r>
            <a:r>
              <a:rPr lang="en-GB" sz="1200" dirty="0"/>
              <a:t> </a:t>
            </a:r>
            <a:endParaRPr lang="en-US" sz="1200" dirty="0"/>
          </a:p>
        </p:txBody>
      </p:sp>
      <p:pic>
        <p:nvPicPr>
          <p:cNvPr id="1026" name="Picture 2" descr="(d؟) راسه &#10;0T-. ">
            <a:extLst>
              <a:ext uri="{FF2B5EF4-FFF2-40B4-BE49-F238E27FC236}">
                <a16:creationId xmlns:a16="http://schemas.microsoft.com/office/drawing/2014/main" id="{EEB64E83-7545-C147-B9EB-66B5BFF2D5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1529" y="5032994"/>
            <a:ext cx="2391191" cy="150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05A708D-398E-9640-9326-0F2B7CD1EE11}"/>
              </a:ext>
            </a:extLst>
          </p:cNvPr>
          <p:cNvSpPr txBox="1"/>
          <p:nvPr/>
        </p:nvSpPr>
        <p:spPr>
          <a:xfrm>
            <a:off x="4412637" y="890675"/>
            <a:ext cx="3309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Established </a:t>
            </a:r>
            <a:r>
              <a:rPr lang="en-GB" sz="1600" dirty="0" err="1"/>
              <a:t>Targetry</a:t>
            </a:r>
            <a:r>
              <a:rPr lang="en-GB" sz="1600" dirty="0"/>
              <a:t>…moving toward Hz-level </a:t>
            </a:r>
            <a:r>
              <a:rPr lang="en-GB" sz="1600" dirty="0" err="1"/>
              <a:t>targetry</a:t>
            </a:r>
            <a:r>
              <a:rPr lang="en-GB" sz="1200" dirty="0"/>
              <a:t> </a:t>
            </a:r>
            <a:endParaRPr lang="en-US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B9ADC8-C49C-6342-95A5-B2331F1D5116}"/>
              </a:ext>
            </a:extLst>
          </p:cNvPr>
          <p:cNvSpPr txBox="1"/>
          <p:nvPr/>
        </p:nvSpPr>
        <p:spPr>
          <a:xfrm>
            <a:off x="5337868" y="3060467"/>
            <a:ext cx="2646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Typical 9-target array</a:t>
            </a:r>
            <a:endParaRPr lang="en-US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8C892B5-C779-7D4A-8636-04A3E6C10081}"/>
              </a:ext>
            </a:extLst>
          </p:cNvPr>
          <p:cNvSpPr txBox="1"/>
          <p:nvPr/>
        </p:nvSpPr>
        <p:spPr>
          <a:xfrm>
            <a:off x="4642457" y="6257440"/>
            <a:ext cx="3161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Tape </a:t>
            </a:r>
            <a:r>
              <a:rPr lang="en-GB" sz="1200" dirty="0" err="1"/>
              <a:t>targetry</a:t>
            </a:r>
            <a:r>
              <a:rPr lang="en-GB" sz="1200" dirty="0"/>
              <a:t> system (online in SCAPA 2022)</a:t>
            </a:r>
            <a:endParaRPr lang="en-US" sz="12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E793703-B6DA-4843-A458-2E3812C507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74727" y="2161260"/>
            <a:ext cx="3053886" cy="211077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346546E-EBB6-1F48-982B-12B3F1ABBE86}"/>
              </a:ext>
            </a:extLst>
          </p:cNvPr>
          <p:cNvSpPr txBox="1"/>
          <p:nvPr/>
        </p:nvSpPr>
        <p:spPr>
          <a:xfrm>
            <a:off x="8714766" y="837821"/>
            <a:ext cx="33491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….to build a systematic parameter space map of the source performance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Energy, Flux, Divergence across multiple ion species</a:t>
            </a:r>
            <a:endParaRPr lang="en-US" sz="1200" dirty="0"/>
          </a:p>
        </p:txBody>
      </p:sp>
      <p:sp>
        <p:nvSpPr>
          <p:cNvPr id="25" name="Plus 24">
            <a:extLst>
              <a:ext uri="{FF2B5EF4-FFF2-40B4-BE49-F238E27FC236}">
                <a16:creationId xmlns:a16="http://schemas.microsoft.com/office/drawing/2014/main" id="{255BE154-7A07-CD4F-8666-6F04ACBBF595}"/>
              </a:ext>
            </a:extLst>
          </p:cNvPr>
          <p:cNvSpPr/>
          <p:nvPr/>
        </p:nvSpPr>
        <p:spPr>
          <a:xfrm>
            <a:off x="3598512" y="2880439"/>
            <a:ext cx="1296110" cy="1167543"/>
          </a:xfrm>
          <a:prstGeom prst="mathPlus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>
            <a:extLst>
              <a:ext uri="{FF2B5EF4-FFF2-40B4-BE49-F238E27FC236}">
                <a16:creationId xmlns:a16="http://schemas.microsoft.com/office/drawing/2014/main" id="{F2EFD330-9F34-6247-8FB9-702F3F9119AB}"/>
              </a:ext>
            </a:extLst>
          </p:cNvPr>
          <p:cNvSpPr/>
          <p:nvPr/>
        </p:nvSpPr>
        <p:spPr>
          <a:xfrm>
            <a:off x="7280160" y="3174311"/>
            <a:ext cx="1170536" cy="57979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2F6BE5-A10D-7E42-8208-13D2505FD7BB}"/>
              </a:ext>
            </a:extLst>
          </p:cNvPr>
          <p:cNvSpPr txBox="1"/>
          <p:nvPr/>
        </p:nvSpPr>
        <p:spPr>
          <a:xfrm>
            <a:off x="8961171" y="4386663"/>
            <a:ext cx="3161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..but also need to consider some other experimental contributions like temporal contrast</a:t>
            </a:r>
          </a:p>
        </p:txBody>
      </p:sp>
    </p:spTree>
    <p:extLst>
      <p:ext uri="{BB962C8B-B14F-4D97-AF65-F5344CB8AC3E}">
        <p14:creationId xmlns:p14="http://schemas.microsoft.com/office/powerpoint/2010/main" val="356678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e Imperial logo | Staff | Imperial College London">
            <a:extLst>
              <a:ext uri="{FF2B5EF4-FFF2-40B4-BE49-F238E27FC236}">
                <a16:creationId xmlns:a16="http://schemas.microsoft.com/office/drawing/2014/main" id="{50F65AED-02EF-41CA-AC4F-595D4E33BD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7543" y="1055473"/>
            <a:ext cx="2146886" cy="140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randing | University of Strathclyde">
            <a:extLst>
              <a:ext uri="{FF2B5EF4-FFF2-40B4-BE49-F238E27FC236}">
                <a16:creationId xmlns:a16="http://schemas.microsoft.com/office/drawing/2014/main" id="{E5B5D67A-E25D-491D-833B-8087EB41D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39" y="974374"/>
            <a:ext cx="1961601" cy="1423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Queen's University Belfast: Shaping a Better World since 1845">
            <a:extLst>
              <a:ext uri="{FF2B5EF4-FFF2-40B4-BE49-F238E27FC236}">
                <a16:creationId xmlns:a16="http://schemas.microsoft.com/office/drawing/2014/main" id="{FAF0B204-6EC1-441F-94EB-2936C5415C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532" y="974374"/>
            <a:ext cx="1403066" cy="1403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Central Laser Facility — STFCBatteries.org">
            <a:extLst>
              <a:ext uri="{FF2B5EF4-FFF2-40B4-BE49-F238E27FC236}">
                <a16:creationId xmlns:a16="http://schemas.microsoft.com/office/drawing/2014/main" id="{493EAEE4-D33F-4314-B8DC-BD2CA87275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990" y="1386755"/>
            <a:ext cx="3641135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60EDF36-D272-4DBF-8D3C-63D89B07CCA2}"/>
              </a:ext>
            </a:extLst>
          </p:cNvPr>
          <p:cNvCxnSpPr/>
          <p:nvPr/>
        </p:nvCxnSpPr>
        <p:spPr>
          <a:xfrm>
            <a:off x="12063549" y="412994"/>
            <a:ext cx="0" cy="57785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B642DC4-C95F-4081-9BD1-9A09956D8218}"/>
              </a:ext>
            </a:extLst>
          </p:cNvPr>
          <p:cNvCxnSpPr>
            <a:cxnSpLocks/>
          </p:cNvCxnSpPr>
          <p:nvPr/>
        </p:nvCxnSpPr>
        <p:spPr>
          <a:xfrm>
            <a:off x="2797629" y="802511"/>
            <a:ext cx="0" cy="54053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EB6C584-9A25-44EA-A894-B2B6EC38BF0E}"/>
              </a:ext>
            </a:extLst>
          </p:cNvPr>
          <p:cNvCxnSpPr>
            <a:cxnSpLocks/>
          </p:cNvCxnSpPr>
          <p:nvPr/>
        </p:nvCxnSpPr>
        <p:spPr>
          <a:xfrm>
            <a:off x="7750629" y="744583"/>
            <a:ext cx="0" cy="53557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72E9936-6E7D-4B7B-BE18-459B3D252D59}"/>
              </a:ext>
            </a:extLst>
          </p:cNvPr>
          <p:cNvCxnSpPr>
            <a:cxnSpLocks/>
          </p:cNvCxnSpPr>
          <p:nvPr/>
        </p:nvCxnSpPr>
        <p:spPr>
          <a:xfrm>
            <a:off x="5310051" y="744583"/>
            <a:ext cx="0" cy="54469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0716A4D-C3D2-46EF-AE47-80491ECC96AF}"/>
              </a:ext>
            </a:extLst>
          </p:cNvPr>
          <p:cNvSpPr txBox="1"/>
          <p:nvPr/>
        </p:nvSpPr>
        <p:spPr>
          <a:xfrm>
            <a:off x="354803" y="2909436"/>
            <a:ext cx="177718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Staff:</a:t>
            </a:r>
          </a:p>
          <a:p>
            <a:r>
              <a:rPr lang="en-GB" dirty="0"/>
              <a:t>Paul McKenna</a:t>
            </a:r>
          </a:p>
          <a:p>
            <a:r>
              <a:rPr lang="en-GB" dirty="0"/>
              <a:t>Ross Gray </a:t>
            </a:r>
          </a:p>
          <a:p>
            <a:endParaRPr lang="en-GB" dirty="0"/>
          </a:p>
          <a:p>
            <a:r>
              <a:rPr lang="en-GB" dirty="0"/>
              <a:t>Robbie Wilson</a:t>
            </a:r>
          </a:p>
          <a:p>
            <a:r>
              <a:rPr lang="en-GB" dirty="0"/>
              <a:t>Timothy Frazer </a:t>
            </a:r>
          </a:p>
          <a:p>
            <a:endParaRPr lang="en-GB" dirty="0"/>
          </a:p>
          <a:p>
            <a:r>
              <a:rPr lang="en-GB" b="1" dirty="0"/>
              <a:t>Students:</a:t>
            </a:r>
          </a:p>
          <a:p>
            <a:r>
              <a:rPr lang="en-GB" dirty="0"/>
              <a:t>Chris McQueen</a:t>
            </a:r>
          </a:p>
          <a:p>
            <a:r>
              <a:rPr lang="en-GB" dirty="0"/>
              <a:t>Ben Torrance</a:t>
            </a:r>
          </a:p>
          <a:p>
            <a:r>
              <a:rPr lang="en-GB" dirty="0"/>
              <a:t>Matt Alderton </a:t>
            </a:r>
          </a:p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5CC7D6-E784-4E6D-BD32-EA5350D65AA5}"/>
              </a:ext>
            </a:extLst>
          </p:cNvPr>
          <p:cNvSpPr txBox="1"/>
          <p:nvPr/>
        </p:nvSpPr>
        <p:spPr>
          <a:xfrm>
            <a:off x="3208155" y="2909436"/>
            <a:ext cx="17771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Staff:</a:t>
            </a:r>
          </a:p>
          <a:p>
            <a:r>
              <a:rPr lang="en-GB" dirty="0"/>
              <a:t>Charlotte Palmer</a:t>
            </a:r>
          </a:p>
          <a:p>
            <a:endParaRPr lang="en-GB" dirty="0"/>
          </a:p>
          <a:p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b="1" dirty="0"/>
              <a:t>Students:</a:t>
            </a:r>
          </a:p>
          <a:p>
            <a:r>
              <a:rPr lang="en-GB" dirty="0"/>
              <a:t>Peter Parsons</a:t>
            </a:r>
          </a:p>
          <a:p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F45C88-2D73-427C-AA64-9DEE4414DE4C}"/>
              </a:ext>
            </a:extLst>
          </p:cNvPr>
          <p:cNvSpPr txBox="1"/>
          <p:nvPr/>
        </p:nvSpPr>
        <p:spPr>
          <a:xfrm>
            <a:off x="5631024" y="2896663"/>
            <a:ext cx="177718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Staff:</a:t>
            </a:r>
          </a:p>
          <a:p>
            <a:r>
              <a:rPr lang="en-GB" dirty="0"/>
              <a:t>Nick Dover</a:t>
            </a:r>
          </a:p>
          <a:p>
            <a:r>
              <a:rPr lang="en-GB" dirty="0"/>
              <a:t>Oliver Ettlinger</a:t>
            </a:r>
          </a:p>
          <a:p>
            <a:endParaRPr lang="en-GB" dirty="0"/>
          </a:p>
          <a:p>
            <a:r>
              <a:rPr lang="en-GB" b="1" dirty="0"/>
              <a:t>Students:</a:t>
            </a:r>
          </a:p>
          <a:p>
            <a:r>
              <a:rPr lang="en-GB" dirty="0"/>
              <a:t>Ginevra Casati</a:t>
            </a:r>
          </a:p>
          <a:p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7A64D7D-5DCA-4DB5-8D82-A7CA321911C1}"/>
              </a:ext>
            </a:extLst>
          </p:cNvPr>
          <p:cNvSpPr txBox="1"/>
          <p:nvPr/>
        </p:nvSpPr>
        <p:spPr>
          <a:xfrm>
            <a:off x="8865887" y="2909436"/>
            <a:ext cx="17771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Staff:</a:t>
            </a:r>
          </a:p>
          <a:p>
            <a:endParaRPr lang="en-GB" b="1" dirty="0"/>
          </a:p>
          <a:p>
            <a:r>
              <a:rPr lang="en-GB" dirty="0"/>
              <a:t>James Green </a:t>
            </a:r>
          </a:p>
          <a:p>
            <a:r>
              <a:rPr lang="en-GB" dirty="0"/>
              <a:t>Chris Armstrong</a:t>
            </a:r>
          </a:p>
          <a:p>
            <a:r>
              <a:rPr lang="en-GB" dirty="0"/>
              <a:t>Chris Spindloe </a:t>
            </a:r>
          </a:p>
          <a:p>
            <a:r>
              <a:rPr lang="en-GB" dirty="0"/>
              <a:t>Sam Astbury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44632C-9483-4F9F-BB51-E7EEB8AB75FA}"/>
              </a:ext>
            </a:extLst>
          </p:cNvPr>
          <p:cNvSpPr txBox="1"/>
          <p:nvPr/>
        </p:nvSpPr>
        <p:spPr>
          <a:xfrm>
            <a:off x="39961" y="118550"/>
            <a:ext cx="105401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The experimental team includes a number of institutions…</a:t>
            </a:r>
          </a:p>
        </p:txBody>
      </p:sp>
    </p:spTree>
    <p:extLst>
      <p:ext uri="{BB962C8B-B14F-4D97-AF65-F5344CB8AC3E}">
        <p14:creationId xmlns:p14="http://schemas.microsoft.com/office/powerpoint/2010/main" val="3328860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E86462A-F262-73A2-49EE-5F2B5BCAAA30}"/>
              </a:ext>
            </a:extLst>
          </p:cNvPr>
          <p:cNvSpPr txBox="1"/>
          <p:nvPr/>
        </p:nvSpPr>
        <p:spPr>
          <a:xfrm>
            <a:off x="103573" y="0"/>
            <a:ext cx="937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SCAPA: Scottish Centre for Application of Plasma based Accelerators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C5F397-A5E8-178A-C4E9-203B7BF6C40C}"/>
              </a:ext>
            </a:extLst>
          </p:cNvPr>
          <p:cNvSpPr txBox="1">
            <a:spLocks/>
          </p:cNvSpPr>
          <p:nvPr/>
        </p:nvSpPr>
        <p:spPr>
          <a:xfrm>
            <a:off x="6096001" y="200055"/>
            <a:ext cx="4053369" cy="46664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A0D3FF-425B-9D40-23EF-9C37A21C9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224" y="1296636"/>
            <a:ext cx="4723453" cy="37787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413333-614C-7C43-8482-3EAEE68268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04110" y="-160380"/>
            <a:ext cx="1705075" cy="28260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1">
                <a:extLst>
                  <a:ext uri="{FF2B5EF4-FFF2-40B4-BE49-F238E27FC236}">
                    <a16:creationId xmlns:a16="http://schemas.microsoft.com/office/drawing/2014/main" id="{997A1B95-AE56-9786-4588-AB725CAE890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0208097"/>
                  </p:ext>
                </p:extLst>
              </p:nvPr>
            </p:nvGraphicFramePr>
            <p:xfrm>
              <a:off x="6893293" y="400110"/>
              <a:ext cx="4053370" cy="3774855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2035204">
                      <a:extLst>
                        <a:ext uri="{9D8B030D-6E8A-4147-A177-3AD203B41FA5}">
                          <a16:colId xmlns:a16="http://schemas.microsoft.com/office/drawing/2014/main" val="1188492793"/>
                        </a:ext>
                      </a:extLst>
                    </a:gridCol>
                    <a:gridCol w="2018166">
                      <a:extLst>
                        <a:ext uri="{9D8B030D-6E8A-4147-A177-3AD203B41FA5}">
                          <a16:colId xmlns:a16="http://schemas.microsoft.com/office/drawing/2014/main" val="2545503319"/>
                        </a:ext>
                      </a:extLst>
                    </a:gridCol>
                  </a:tblGrid>
                  <a:tr h="34324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Parameters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09098032"/>
                      </a:ext>
                    </a:extLst>
                  </a:tr>
                  <a:tr h="293105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Peak Power</a:t>
                          </a: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</m:oMath>
                          </a14:m>
                          <a:r>
                            <a:rPr lang="en-GB" sz="1400" i="1" dirty="0"/>
                            <a:t>350</a:t>
                          </a:r>
                          <a:r>
                            <a:rPr lang="en-GB" sz="1400" i="1" baseline="0" dirty="0"/>
                            <a:t> TW</a:t>
                          </a:r>
                          <a:endParaRPr lang="en-GB" sz="1400" i="1" dirty="0"/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69953478"/>
                      </a:ext>
                    </a:extLst>
                  </a:tr>
                  <a:tr h="293105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FWHM pulse duration </a:t>
                          </a: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  <m:t>≤</m:t>
                              </m:r>
                            </m:oMath>
                          </a14:m>
                          <a:r>
                            <a:rPr lang="en-GB" sz="1400" i="1" dirty="0"/>
                            <a:t>25 fs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6827846"/>
                      </a:ext>
                    </a:extLst>
                  </a:tr>
                  <a:tr h="486265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Energy per pulse (after compressor) </a:t>
                          </a: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</m:oMath>
                          </a14:m>
                          <a:r>
                            <a:rPr lang="en-GB" sz="1400" i="1" dirty="0"/>
                            <a:t> 8.8 J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6830490"/>
                      </a:ext>
                    </a:extLst>
                  </a:tr>
                  <a:tr h="293105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Pulse repetition rate </a:t>
                          </a: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>
                            <a:buFont typeface="Arial" panose="020B0604020202020204" pitchFamily="34" charset="0"/>
                            <a:buNone/>
                          </a:pPr>
                          <a:r>
                            <a:rPr lang="en-GB" sz="1400" i="1" dirty="0"/>
                            <a:t>Up to 5 Hz 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0065929"/>
                      </a:ext>
                    </a:extLst>
                  </a:tr>
                  <a:tr h="886719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Temporal intensity contrast </a:t>
                          </a: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i="1" dirty="0"/>
                            <a:t>10</a:t>
                          </a:r>
                          <a:r>
                            <a:rPr lang="en-GB" sz="1400" i="1" baseline="30000" dirty="0"/>
                            <a:t>10</a:t>
                          </a:r>
                          <a:r>
                            <a:rPr lang="en-GB" sz="1400" i="1" dirty="0"/>
                            <a:t>:1 @ 100 </a:t>
                          </a:r>
                          <a:r>
                            <a:rPr lang="en-GB" sz="1400" i="1" dirty="0" err="1"/>
                            <a:t>ps</a:t>
                          </a:r>
                          <a:endParaRPr lang="en-GB" sz="1400" i="1" dirty="0"/>
                        </a:p>
                        <a:p>
                          <a:r>
                            <a:rPr lang="en-GB" sz="1400" i="1" dirty="0"/>
                            <a:t>10</a:t>
                          </a:r>
                          <a:r>
                            <a:rPr lang="en-GB" sz="1400" i="1" baseline="30000" dirty="0"/>
                            <a:t>8</a:t>
                          </a:r>
                          <a:r>
                            <a:rPr lang="en-GB" sz="1400" i="1" dirty="0"/>
                            <a:t>:1 @ 30 </a:t>
                          </a:r>
                          <a:r>
                            <a:rPr lang="en-GB" sz="1400" i="1" dirty="0" err="1"/>
                            <a:t>ps</a:t>
                          </a:r>
                          <a:endParaRPr lang="en-GB" sz="1400" i="1" dirty="0"/>
                        </a:p>
                        <a:p>
                          <a:r>
                            <a:rPr lang="en-GB" sz="1400" i="1" dirty="0"/>
                            <a:t>10</a:t>
                          </a:r>
                          <a:r>
                            <a:rPr lang="en-GB" sz="1400" i="1" baseline="30000" dirty="0"/>
                            <a:t>4</a:t>
                          </a:r>
                          <a:r>
                            <a:rPr lang="en-GB" sz="1400" i="1" dirty="0"/>
                            <a:t>:1 @ 2 </a:t>
                          </a:r>
                          <a:r>
                            <a:rPr lang="en-GB" sz="1400" i="1" dirty="0" err="1"/>
                            <a:t>ps</a:t>
                          </a:r>
                          <a:endParaRPr lang="en-GB" sz="1400" i="1" dirty="0"/>
                        </a:p>
                        <a:p>
                          <a:r>
                            <a:rPr lang="en-GB" sz="1400" i="1" dirty="0"/>
                            <a:t>ASE contrast 10</a:t>
                          </a:r>
                          <a:r>
                            <a:rPr lang="en-GB" sz="1400" i="1" baseline="30000" dirty="0"/>
                            <a:t>10</a:t>
                          </a:r>
                          <a:r>
                            <a:rPr lang="en-GB" sz="1400" i="1" dirty="0"/>
                            <a:t>:1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53547198"/>
                      </a:ext>
                    </a:extLst>
                  </a:tr>
                  <a:tr h="293105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Central wavelength </a:t>
                          </a: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i="1" dirty="0"/>
                            <a:t>800 nm 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94438831"/>
                      </a:ext>
                    </a:extLst>
                  </a:tr>
                  <a:tr h="422055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Beam quality </a:t>
                          </a:r>
                          <a:r>
                            <a:rPr lang="en-GB" sz="1400" dirty="0" err="1"/>
                            <a:t>Strehl</a:t>
                          </a:r>
                          <a:r>
                            <a:rPr lang="en-GB" sz="1400" dirty="0"/>
                            <a:t> ratio</a:t>
                          </a: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</m:oMath>
                          </a14:m>
                          <a:r>
                            <a:rPr lang="en-GB" sz="1400" i="1" dirty="0"/>
                            <a:t>0.85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99969853"/>
                      </a:ext>
                    </a:extLst>
                  </a:tr>
                  <a:tr h="293105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Attenuator </a:t>
                          </a: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i="1" dirty="0"/>
                            <a:t>10-100%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8044666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1">
                <a:extLst>
                  <a:ext uri="{FF2B5EF4-FFF2-40B4-BE49-F238E27FC236}">
                    <a16:creationId xmlns:a16="http://schemas.microsoft.com/office/drawing/2014/main" id="{997A1B95-AE56-9786-4588-AB725CAE890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0208097"/>
                  </p:ext>
                </p:extLst>
              </p:nvPr>
            </p:nvGraphicFramePr>
            <p:xfrm>
              <a:off x="6893293" y="400110"/>
              <a:ext cx="4053370" cy="3774855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2035204">
                      <a:extLst>
                        <a:ext uri="{9D8B030D-6E8A-4147-A177-3AD203B41FA5}">
                          <a16:colId xmlns:a16="http://schemas.microsoft.com/office/drawing/2014/main" val="1188492793"/>
                        </a:ext>
                      </a:extLst>
                    </a:gridCol>
                    <a:gridCol w="2018166">
                      <a:extLst>
                        <a:ext uri="{9D8B030D-6E8A-4147-A177-3AD203B41FA5}">
                          <a16:colId xmlns:a16="http://schemas.microsoft.com/office/drawing/2014/main" val="2545503319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Parameters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0909803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Peak Power</a:t>
                          </a: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1887" t="-129167" r="-1887" b="-10458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6995347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FWHM pulse duration </a:t>
                          </a: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1887" t="-229167" r="-1887" b="-9458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6827846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Energy per pulse (after compressor) </a:t>
                          </a: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1887" t="-192683" r="-1887" b="-4536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683049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Pulse repetition rate </a:t>
                          </a: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>
                            <a:buFont typeface="Arial" panose="020B0604020202020204" pitchFamily="34" charset="0"/>
                            <a:buNone/>
                          </a:pPr>
                          <a:r>
                            <a:rPr lang="en-GB" sz="1400" i="1" dirty="0"/>
                            <a:t>Up to 5 Hz 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0065929"/>
                      </a:ext>
                    </a:extLst>
                  </a:tr>
                  <a:tr h="94488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Temporal intensity contrast </a:t>
                          </a: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i="1" dirty="0"/>
                            <a:t>10</a:t>
                          </a:r>
                          <a:r>
                            <a:rPr lang="en-GB" sz="1400" i="1" baseline="30000" dirty="0"/>
                            <a:t>10</a:t>
                          </a:r>
                          <a:r>
                            <a:rPr lang="en-GB" sz="1400" i="1" dirty="0"/>
                            <a:t>:1 @ 100 </a:t>
                          </a:r>
                          <a:r>
                            <a:rPr lang="en-GB" sz="1400" i="1" dirty="0" err="1"/>
                            <a:t>ps</a:t>
                          </a:r>
                          <a:endParaRPr lang="en-GB" sz="1400" i="1" dirty="0"/>
                        </a:p>
                        <a:p>
                          <a:r>
                            <a:rPr lang="en-GB" sz="1400" i="1" dirty="0"/>
                            <a:t>10</a:t>
                          </a:r>
                          <a:r>
                            <a:rPr lang="en-GB" sz="1400" i="1" baseline="30000" dirty="0"/>
                            <a:t>8</a:t>
                          </a:r>
                          <a:r>
                            <a:rPr lang="en-GB" sz="1400" i="1" dirty="0"/>
                            <a:t>:1 @ 30 </a:t>
                          </a:r>
                          <a:r>
                            <a:rPr lang="en-GB" sz="1400" i="1" dirty="0" err="1"/>
                            <a:t>ps</a:t>
                          </a:r>
                          <a:endParaRPr lang="en-GB" sz="1400" i="1" dirty="0"/>
                        </a:p>
                        <a:p>
                          <a:r>
                            <a:rPr lang="en-GB" sz="1400" i="1" dirty="0"/>
                            <a:t>10</a:t>
                          </a:r>
                          <a:r>
                            <a:rPr lang="en-GB" sz="1400" i="1" baseline="30000" dirty="0"/>
                            <a:t>4</a:t>
                          </a:r>
                          <a:r>
                            <a:rPr lang="en-GB" sz="1400" i="1" dirty="0"/>
                            <a:t>:1 @ 2 </a:t>
                          </a:r>
                          <a:r>
                            <a:rPr lang="en-GB" sz="1400" i="1" dirty="0" err="1"/>
                            <a:t>ps</a:t>
                          </a:r>
                          <a:endParaRPr lang="en-GB" sz="1400" i="1" dirty="0"/>
                        </a:p>
                        <a:p>
                          <a:r>
                            <a:rPr lang="en-GB" sz="1400" i="1" dirty="0"/>
                            <a:t>ASE contrast 10</a:t>
                          </a:r>
                          <a:r>
                            <a:rPr lang="en-GB" sz="1400" i="1" baseline="30000" dirty="0"/>
                            <a:t>10</a:t>
                          </a:r>
                          <a:r>
                            <a:rPr lang="en-GB" sz="1400" i="1" dirty="0"/>
                            <a:t>:1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5354719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Central wavelength </a:t>
                          </a: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i="1" dirty="0"/>
                            <a:t>800 nm 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94438831"/>
                      </a:ext>
                    </a:extLst>
                  </a:tr>
                  <a:tr h="422055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Beam quality </a:t>
                          </a:r>
                          <a:r>
                            <a:rPr lang="en-GB" sz="1400" dirty="0" err="1"/>
                            <a:t>Strehl</a:t>
                          </a:r>
                          <a:r>
                            <a:rPr lang="en-GB" sz="1400" dirty="0"/>
                            <a:t> ratio</a:t>
                          </a: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1887" t="-736364" r="-1887" b="-909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9996985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Attenuator </a:t>
                          </a: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i="1" dirty="0"/>
                            <a:t>10-100%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8044666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D902DF7A-0A1F-BC44-76C1-48970C54CF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177" y="4682650"/>
            <a:ext cx="2485770" cy="20815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88350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E86462A-F262-73A2-49EE-5F2B5BCAAA30}"/>
              </a:ext>
            </a:extLst>
          </p:cNvPr>
          <p:cNvSpPr txBox="1"/>
          <p:nvPr/>
        </p:nvSpPr>
        <p:spPr>
          <a:xfrm>
            <a:off x="0" y="0"/>
            <a:ext cx="7673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SCAPA Bunker B Target Station</a:t>
            </a:r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AC349BFA-62E7-AAC7-0CAB-553400D9DC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20" y="728054"/>
            <a:ext cx="4428093" cy="3948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E7C4610-D597-08BE-F6D1-0F504AFC5C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9189" y="578705"/>
            <a:ext cx="3990050" cy="4491533"/>
          </a:xfrm>
          <a:prstGeom prst="rect">
            <a:avLst/>
          </a:prstGeom>
        </p:spPr>
      </p:pic>
      <p:pic>
        <p:nvPicPr>
          <p:cNvPr id="17" name="Picture 16" descr="A picture containing indoor, sink, old, dirty&#10;&#10;Description automatically generated">
            <a:extLst>
              <a:ext uri="{FF2B5EF4-FFF2-40B4-BE49-F238E27FC236}">
                <a16:creationId xmlns:a16="http://schemas.microsoft.com/office/drawing/2014/main" id="{552FD724-81F2-88FE-4D4D-D0166FB5E8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634" y="3053472"/>
            <a:ext cx="3384547" cy="1909224"/>
          </a:xfrm>
          <a:prstGeom prst="rect">
            <a:avLst/>
          </a:prstGeom>
        </p:spPr>
      </p:pic>
      <p:pic>
        <p:nvPicPr>
          <p:cNvPr id="23" name="Picture 22" descr="A picture containing miller&#10;&#10;Description automatically generated">
            <a:extLst>
              <a:ext uri="{FF2B5EF4-FFF2-40B4-BE49-F238E27FC236}">
                <a16:creationId xmlns:a16="http://schemas.microsoft.com/office/drawing/2014/main" id="{7BAF8802-B41B-8D8D-98BF-AC484DD4D0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21590" y="707887"/>
            <a:ext cx="3255583" cy="184251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5931CA1-358E-5A4B-F6C2-0AA176FE5B42}"/>
              </a:ext>
            </a:extLst>
          </p:cNvPr>
          <p:cNvSpPr txBox="1"/>
          <p:nvPr/>
        </p:nvSpPr>
        <p:spPr>
          <a:xfrm>
            <a:off x="4557109" y="424817"/>
            <a:ext cx="22088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Chamber Internals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5D2CED6-6F7F-FE01-2601-F9E506D5B029}"/>
              </a:ext>
            </a:extLst>
          </p:cNvPr>
          <p:cNvSpPr txBox="1"/>
          <p:nvPr/>
        </p:nvSpPr>
        <p:spPr>
          <a:xfrm>
            <a:off x="4492626" y="2774935"/>
            <a:ext cx="2989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Mirror Chamber Internals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0CB5694-8869-1186-A5D6-FC104E3AE444}"/>
              </a:ext>
            </a:extLst>
          </p:cNvPr>
          <p:cNvSpPr txBox="1"/>
          <p:nvPr/>
        </p:nvSpPr>
        <p:spPr>
          <a:xfrm>
            <a:off x="8089189" y="420277"/>
            <a:ext cx="10462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Beamline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45366BB-7BE4-F915-B3B0-F4C9B43EA8C4}"/>
                  </a:ext>
                </a:extLst>
              </p:cNvPr>
              <p:cNvSpPr txBox="1"/>
              <p:nvPr/>
            </p:nvSpPr>
            <p:spPr>
              <a:xfrm>
                <a:off x="112761" y="5004719"/>
                <a:ext cx="8684730" cy="1554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900" u="sng" dirty="0"/>
                  <a:t>Relevant Bunker B Details: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900" dirty="0"/>
                  <a:t> Main focusing OAP F/1.5 (</a:t>
                </a:r>
                <a14:m>
                  <m:oMath xmlns:m="http://schemas.openxmlformats.org/officeDocument/2006/math">
                    <m:r>
                      <a:rPr lang="en-GB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1900" dirty="0"/>
                  <a:t>2-3 µm FWHM focal spot).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900" dirty="0"/>
                  <a:t> x20-x50 focal spot imaging system.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900" dirty="0"/>
                  <a:t> Adaptive optic (Imaging Optic) and HASO/PHARO optimisation system.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900" dirty="0"/>
                  <a:t> Bypass system for plasma mirrors.</a:t>
                </a:r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45366BB-7BE4-F915-B3B0-F4C9B43EA8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61" y="5004719"/>
                <a:ext cx="8684730" cy="1554272"/>
              </a:xfrm>
              <a:prstGeom prst="rect">
                <a:avLst/>
              </a:prstGeom>
              <a:blipFill>
                <a:blip r:embed="rId6"/>
                <a:stretch>
                  <a:fillRect l="-632" t="-1961"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5251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76F22C4-0A09-0418-DC81-E1E8DC736675}"/>
              </a:ext>
            </a:extLst>
          </p:cNvPr>
          <p:cNvSpPr txBox="1"/>
          <p:nvPr/>
        </p:nvSpPr>
        <p:spPr>
          <a:xfrm>
            <a:off x="0" y="-46077"/>
            <a:ext cx="7673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B248DBD-20F9-B3FE-4586-B8CB18AB1CE0}"/>
              </a:ext>
            </a:extLst>
          </p:cNvPr>
          <p:cNvSpPr/>
          <p:nvPr/>
        </p:nvSpPr>
        <p:spPr>
          <a:xfrm>
            <a:off x="55568" y="918198"/>
            <a:ext cx="12056476" cy="1947361"/>
          </a:xfrm>
          <a:prstGeom prst="round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064FC47-DE3B-4605-CE07-8084F63843EA}"/>
              </a:ext>
            </a:extLst>
          </p:cNvPr>
          <p:cNvSpPr/>
          <p:nvPr/>
        </p:nvSpPr>
        <p:spPr>
          <a:xfrm>
            <a:off x="26060" y="3370399"/>
            <a:ext cx="12053420" cy="1047222"/>
          </a:xfrm>
          <a:prstGeom prst="round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076AF6A-8F94-31E0-6413-10B3BB9A1F3C}"/>
              </a:ext>
            </a:extLst>
          </p:cNvPr>
          <p:cNvSpPr/>
          <p:nvPr/>
        </p:nvSpPr>
        <p:spPr>
          <a:xfrm>
            <a:off x="58624" y="5238843"/>
            <a:ext cx="12053420" cy="1363628"/>
          </a:xfrm>
          <a:prstGeom prst="roundRect">
            <a:avLst/>
          </a:prstGeom>
          <a:solidFill>
            <a:schemeClr val="accent6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D351A90-381A-16AC-AA1C-24A19A9C40C7}"/>
                  </a:ext>
                </a:extLst>
              </p:cNvPr>
              <p:cNvSpPr/>
              <p:nvPr/>
            </p:nvSpPr>
            <p:spPr>
              <a:xfrm>
                <a:off x="0" y="438192"/>
                <a:ext cx="6796726" cy="50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20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Objective 1: </a:t>
                </a:r>
                <a:r>
                  <a:rPr lang="en-GB" sz="2000" i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Ion acceleration characterisation @1 Hz (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000" i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3 Days)</a:t>
                </a: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D351A90-381A-16AC-AA1C-24A19A9C40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38192"/>
                <a:ext cx="6796726" cy="508000"/>
              </a:xfrm>
              <a:prstGeom prst="rect">
                <a:avLst/>
              </a:prstGeom>
              <a:blipFill>
                <a:blip r:embed="rId2"/>
                <a:stretch>
                  <a:fillRect l="-897" b="-108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FBE82F0-A608-51D4-4E79-71077A6FF2ED}"/>
                  </a:ext>
                </a:extLst>
              </p:cNvPr>
              <p:cNvSpPr/>
              <p:nvPr/>
            </p:nvSpPr>
            <p:spPr>
              <a:xfrm>
                <a:off x="26060" y="2950869"/>
                <a:ext cx="8692727" cy="50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20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Objective 2: </a:t>
                </a:r>
                <a:r>
                  <a:rPr lang="en-GB" sz="2000" i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Debris characterisation @1 Hz (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000" i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 Day)</a:t>
                </a: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FBE82F0-A608-51D4-4E79-71077A6FF2E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60" y="2950869"/>
                <a:ext cx="8692727" cy="508000"/>
              </a:xfrm>
              <a:prstGeom prst="rect">
                <a:avLst/>
              </a:prstGeom>
              <a:blipFill>
                <a:blip r:embed="rId3"/>
                <a:stretch>
                  <a:fillRect l="-701" b="-108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CE52CB8-C580-B027-9298-3B0210BD24CB}"/>
                  </a:ext>
                </a:extLst>
              </p:cNvPr>
              <p:cNvSpPr/>
              <p:nvPr/>
            </p:nvSpPr>
            <p:spPr>
              <a:xfrm>
                <a:off x="26059" y="4809681"/>
                <a:ext cx="5752571" cy="508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20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Objective 3: </a:t>
                </a:r>
                <a:r>
                  <a:rPr lang="en-GB" sz="2000" i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Diagnostic development (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000" i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 Day)  </a:t>
                </a: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CE52CB8-C580-B027-9298-3B0210BD24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59" y="4809681"/>
                <a:ext cx="5752571" cy="508000"/>
              </a:xfrm>
              <a:prstGeom prst="rect">
                <a:avLst/>
              </a:prstGeom>
              <a:blipFill>
                <a:blip r:embed="rId4"/>
                <a:stretch>
                  <a:fillRect l="-879" b="-975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61F091FE-7533-60C2-3B4F-515491E4838B}"/>
              </a:ext>
            </a:extLst>
          </p:cNvPr>
          <p:cNvSpPr/>
          <p:nvPr/>
        </p:nvSpPr>
        <p:spPr>
          <a:xfrm>
            <a:off x="120614" y="965238"/>
            <a:ext cx="11828730" cy="18532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High resolution parameter scans: varying focal spot size, pulse energy, pulse length and pre-plasma.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Characterisation of generated proton/ion beam, specifically parameters related to the deliverables of WP2 (Max. E</a:t>
            </a:r>
            <a:r>
              <a:rPr lang="en-GB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energy spectrum and beam divergence).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Characterisation of generated proton beam parameter stability over a period of time @ 1Hz operation. 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27B7F65-53F3-7C8F-BFB0-778F88568709}"/>
              </a:ext>
            </a:extLst>
          </p:cNvPr>
          <p:cNvSpPr/>
          <p:nvPr/>
        </p:nvSpPr>
        <p:spPr>
          <a:xfrm>
            <a:off x="89578" y="3686781"/>
            <a:ext cx="11926384" cy="651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Characterisation of generated debris from tape drive target system over a number of shots @ 1Hz operation.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8E4C75-1221-AD50-42BA-1CEF5C48E2CA}"/>
              </a:ext>
            </a:extLst>
          </p:cNvPr>
          <p:cNvSpPr/>
          <p:nvPr/>
        </p:nvSpPr>
        <p:spPr>
          <a:xfrm>
            <a:off x="122142" y="5339440"/>
            <a:ext cx="11828730" cy="10650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Testing of PROBIES </a:t>
            </a:r>
            <a:r>
              <a:rPr lang="en-GB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Lanex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detector lifetime over a series of fixed parameter shots @ 1Hz operation. </a:t>
            </a:r>
          </a:p>
        </p:txBody>
      </p:sp>
    </p:spTree>
    <p:extLst>
      <p:ext uri="{BB962C8B-B14F-4D97-AF65-F5344CB8AC3E}">
        <p14:creationId xmlns:p14="http://schemas.microsoft.com/office/powerpoint/2010/main" val="3556201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69">
            <a:extLst>
              <a:ext uri="{FF2B5EF4-FFF2-40B4-BE49-F238E27FC236}">
                <a16:creationId xmlns:a16="http://schemas.microsoft.com/office/drawing/2014/main" id="{22049718-779D-4408-9356-B19C15CC3B4A}"/>
              </a:ext>
            </a:extLst>
          </p:cNvPr>
          <p:cNvSpPr/>
          <p:nvPr/>
        </p:nvSpPr>
        <p:spPr>
          <a:xfrm>
            <a:off x="126771" y="77122"/>
            <a:ext cx="11938457" cy="5006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5023" tIns="65023" rIns="65023" bIns="65023" numCol="1" anchor="t">
            <a:spAutoFit/>
          </a:bodyPr>
          <a:lstStyle>
            <a:lvl1pPr algn="l" defTabSz="1300480">
              <a:defRPr sz="3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sz="2400" dirty="0"/>
              <a:t>Main outputs of the run…</a:t>
            </a:r>
            <a:endParaRPr sz="24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5312943-8E24-4193-B298-9D56E18A49F2}"/>
              </a:ext>
            </a:extLst>
          </p:cNvPr>
          <p:cNvSpPr/>
          <p:nvPr/>
        </p:nvSpPr>
        <p:spPr>
          <a:xfrm>
            <a:off x="393538" y="644006"/>
            <a:ext cx="3271777" cy="14082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Power scaling of ion energy and flux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800C357-9A6E-46B0-A654-D90235AA1D99}"/>
              </a:ext>
            </a:extLst>
          </p:cNvPr>
          <p:cNvSpPr/>
          <p:nvPr/>
        </p:nvSpPr>
        <p:spPr>
          <a:xfrm>
            <a:off x="393537" y="2227809"/>
            <a:ext cx="3271779" cy="140825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Demonstration of some basic technology for continuous 1 Hz operations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CF6E0CB-767A-4931-96C3-339E87B9E026}"/>
              </a:ext>
            </a:extLst>
          </p:cNvPr>
          <p:cNvSpPr/>
          <p:nvPr/>
        </p:nvSpPr>
        <p:spPr>
          <a:xfrm>
            <a:off x="331807" y="5339787"/>
            <a:ext cx="3333508" cy="140825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Measurement of debris production rates, characterisation of debris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DC605A8-2ED9-442F-AB9D-3468F731853F}"/>
              </a:ext>
            </a:extLst>
          </p:cNvPr>
          <p:cNvSpPr/>
          <p:nvPr/>
        </p:nvSpPr>
        <p:spPr>
          <a:xfrm>
            <a:off x="331806" y="3783798"/>
            <a:ext cx="3333509" cy="1408254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Dependence of ion energy and flux on: energy, pulse duration, </a:t>
            </a:r>
            <a:r>
              <a:rPr lang="en-GB" dirty="0" err="1"/>
              <a:t>preplasma</a:t>
            </a:r>
            <a:r>
              <a:rPr lang="en-GB" dirty="0"/>
              <a:t> etc…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40FB749-14C3-429E-8B42-877C0DABD645}"/>
              </a:ext>
            </a:extLst>
          </p:cNvPr>
          <p:cNvCxnSpPr/>
          <p:nvPr/>
        </p:nvCxnSpPr>
        <p:spPr>
          <a:xfrm>
            <a:off x="3757914" y="1338805"/>
            <a:ext cx="23921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8A24717-F8E2-47FB-93C1-372F3A65DA41}"/>
              </a:ext>
            </a:extLst>
          </p:cNvPr>
          <p:cNvCxnSpPr/>
          <p:nvPr/>
        </p:nvCxnSpPr>
        <p:spPr>
          <a:xfrm>
            <a:off x="3757914" y="2930324"/>
            <a:ext cx="23921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34C7A6F-50F2-4D01-875E-D1E41A8E40B2}"/>
              </a:ext>
            </a:extLst>
          </p:cNvPr>
          <p:cNvCxnSpPr/>
          <p:nvPr/>
        </p:nvCxnSpPr>
        <p:spPr>
          <a:xfrm>
            <a:off x="3757914" y="4452395"/>
            <a:ext cx="23921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E00CB09-DC2D-4A01-AA98-925BBAD01A61}"/>
              </a:ext>
            </a:extLst>
          </p:cNvPr>
          <p:cNvCxnSpPr/>
          <p:nvPr/>
        </p:nvCxnSpPr>
        <p:spPr>
          <a:xfrm>
            <a:off x="3757914" y="6132654"/>
            <a:ext cx="23921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54FFAAB-ACB9-43F5-AA1B-6E92607A3F01}"/>
              </a:ext>
            </a:extLst>
          </p:cNvPr>
          <p:cNvSpPr txBox="1"/>
          <p:nvPr/>
        </p:nvSpPr>
        <p:spPr>
          <a:xfrm>
            <a:off x="6292769" y="1015639"/>
            <a:ext cx="4186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This will help to define basic laser requirements for LhARA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7225A7-B039-484F-9F30-364D33262AC3}"/>
              </a:ext>
            </a:extLst>
          </p:cNvPr>
          <p:cNvSpPr txBox="1"/>
          <p:nvPr/>
        </p:nvSpPr>
        <p:spPr>
          <a:xfrm>
            <a:off x="6292769" y="2725969"/>
            <a:ext cx="4186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Identify key issues for 10 Hz operations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00228B-84C1-4FC8-8D34-07C8A5793629}"/>
              </a:ext>
            </a:extLst>
          </p:cNvPr>
          <p:cNvSpPr txBox="1"/>
          <p:nvPr/>
        </p:nvSpPr>
        <p:spPr>
          <a:xfrm>
            <a:off x="6292769" y="4129229"/>
            <a:ext cx="4186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Guides future experiment design and simulation benchmarking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B846DC-DE86-47A7-A29C-FEE3E85F823E}"/>
              </a:ext>
            </a:extLst>
          </p:cNvPr>
          <p:cNvSpPr txBox="1"/>
          <p:nvPr/>
        </p:nvSpPr>
        <p:spPr>
          <a:xfrm>
            <a:off x="6242614" y="5809488"/>
            <a:ext cx="5567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Establishes limits of continuous solid target operations builds evidence for liquid/</a:t>
            </a:r>
            <a:r>
              <a:rPr lang="en-GB" dirty="0" err="1"/>
              <a:t>cryo</a:t>
            </a:r>
            <a:r>
              <a:rPr lang="en-GB" dirty="0"/>
              <a:t> approaches</a:t>
            </a:r>
          </a:p>
        </p:txBody>
      </p:sp>
    </p:spTree>
    <p:extLst>
      <p:ext uri="{BB962C8B-B14F-4D97-AF65-F5344CB8AC3E}">
        <p14:creationId xmlns:p14="http://schemas.microsoft.com/office/powerpoint/2010/main" val="927837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4747</TotalTime>
  <Words>1387</Words>
  <Application>Microsoft Office PowerPoint</Application>
  <PresentationFormat>Widescreen</PresentationFormat>
  <Paragraphs>263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Robbie Wilson</dc:creator>
  <cp:lastModifiedBy>Ross Gray</cp:lastModifiedBy>
  <cp:revision>124</cp:revision>
  <dcterms:created xsi:type="dcterms:W3CDTF">2023-02-22T10:00:20Z</dcterms:created>
  <dcterms:modified xsi:type="dcterms:W3CDTF">2023-07-04T13:00:54Z</dcterms:modified>
</cp:coreProperties>
</file>