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60" r:id="rId5"/>
    <p:sldId id="258" r:id="rId6"/>
    <p:sldId id="259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034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69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15B21-1EB9-A949-B3B9-4C8BA8DBC2A6}" type="datetimeFigureOut">
              <a:rPr lang="en-US" smtClean="0"/>
              <a:t>8/29/23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BA70E-5433-C141-9222-677EAB849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88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5D34E-37FE-AB4E-9A5D-3A8577E81C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2978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5D34E-37FE-AB4E-9A5D-3A8577E81C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09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5D34E-37FE-AB4E-9A5D-3A8577E81C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1661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95D34E-37FE-AB4E-9A5D-3A8577E81C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71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5725-3BBB-FC4D-83EF-96A6349A2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1587B-48A1-CD40-8B83-E328567942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7" name="Picture 6" descr="image001.png">
            <a:extLst>
              <a:ext uri="{FF2B5EF4-FFF2-40B4-BE49-F238E27FC236}">
                <a16:creationId xmlns:a16="http://schemas.microsoft.com/office/drawing/2014/main" id="{7C753095-58DF-1E47-9C0D-3CE3DFE4D7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DAF38-58B9-814D-B265-B4CEB098D14D}"/>
              </a:ext>
            </a:extLst>
          </p:cNvPr>
          <p:cNvSpPr txBox="1"/>
          <p:nvPr userDrawn="1"/>
        </p:nvSpPr>
        <p:spPr>
          <a:xfrm>
            <a:off x="4472736" y="6519446"/>
            <a:ext cx="231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</a:rPr>
              <a:t>K. Long;  </a:t>
            </a:r>
            <a:fld id="{B19FB069-7A70-CF49-A3CF-C9513262B04A}" type="datetime3">
              <a:rPr lang="en-GB" sz="1600" b="1" smtClean="0">
                <a:solidFill>
                  <a:schemeClr val="tx1"/>
                </a:solidFill>
              </a:rPr>
              <a:t>29 August, 2023</a:t>
            </a:fld>
            <a:endParaRPr lang="en-US" sz="1600" b="1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623A61B-8043-9E43-99F2-D218C14E5C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55302" y="6072572"/>
            <a:ext cx="1636698" cy="77938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6D638904-28E6-6D4D-8E2F-98175B8EC1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01032" y="-17363"/>
            <a:ext cx="1466583" cy="377256"/>
          </a:xfrm>
          <a:prstGeom prst="rect">
            <a:avLst/>
          </a:prstGeom>
        </p:spPr>
      </p:pic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7FB27F37-5029-264F-83A9-85FFD872F8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167120"/>
            <a:ext cx="2031428" cy="68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4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785B0-BE4E-CD49-A4DA-6AD90DEA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83BF-910A-054A-9FAC-0B27251F7C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E9D18-4E71-7A41-AD75-6101BD6E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7E5A4-7C58-7448-B8B0-8B692D3A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ED69-253A-2C46-9FF9-2BBC61DF7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D62473-7246-B545-9BC0-42B85409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EB4A34-12F1-6B49-98C8-A5C712E40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1029-BF4B-554E-9213-190417BB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6C1C5-92E2-5D4D-9F4C-12114CF13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73916-8C01-E94A-BD99-D1D422EA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98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58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682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41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00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291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98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165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236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76B9-B307-5547-9D41-EE174839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40079"/>
          </a:xfrm>
        </p:spPr>
        <p:txBody>
          <a:bodyPr>
            <a:noAutofit/>
          </a:bodyPr>
          <a:lstStyle>
            <a:lvl1pPr algn="r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F3D8-FCDB-8A48-A784-F89A834E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40080"/>
            <a:ext cx="12192000" cy="6207760"/>
          </a:xfrm>
        </p:spPr>
        <p:txBody>
          <a:bodyPr/>
          <a:lstStyle>
            <a:lvl1pPr>
              <a:defRPr sz="36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3200" b="1">
                <a:solidFill>
                  <a:schemeClr val="accent1"/>
                </a:solidFill>
              </a:defRPr>
            </a:lvl2pPr>
            <a:lvl3pPr>
              <a:defRPr sz="2800" b="1">
                <a:solidFill>
                  <a:schemeClr val="accent2"/>
                </a:solidFill>
              </a:defRPr>
            </a:lvl3pPr>
            <a:lvl4pPr>
              <a:defRPr sz="2400" b="1">
                <a:solidFill>
                  <a:schemeClr val="accent4"/>
                </a:solidFill>
              </a:defRPr>
            </a:lvl4pPr>
            <a:lvl5pPr>
              <a:defRPr sz="2000" b="1">
                <a:solidFill>
                  <a:schemeClr val="accent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B9E92-2D1E-6240-8373-27BDDD5B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56894"/>
            <a:ext cx="2743200" cy="290195"/>
          </a:xfrm>
        </p:spPr>
        <p:txBody>
          <a:bodyPr/>
          <a:lstStyle>
            <a:lvl1pPr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63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953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69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896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832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796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4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A4A06-1A91-1943-B51A-D89D1D983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21FAA7-C043-354A-A358-5CFD35EED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376AA-06DB-4046-8C16-EC8D1649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69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FC03-EF36-714D-B45D-98DBE52B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96194F-01C3-0A41-B5EE-CC458FDC0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DEDD8B-68A2-1645-9D26-2235D0A52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23699-8D32-AE49-BA22-27F3AC08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AC631-0972-F440-B2B3-215293F2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07CAF-F107-D74E-89ED-FEE245417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4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3C7B1-BBA9-184B-89C6-3DD51557F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F1DABB-21DD-E54F-AAFB-A6898BB7B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EBBFD-A6D6-904E-9B92-67C813C2B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3A777-7C7D-DD40-BE58-DD1490308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B208D-AE21-F141-B476-10382A925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8752-2A13-6B46-869B-9E6CB1911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5A9EE-2FF3-CD4A-B0C4-D6B104BED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7DB3A0-754C-E348-BAB3-FF4B744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13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F0F02-EC1E-9A4A-9EEF-64B39356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24AD6-0C3D-0E43-B870-D1CC0828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B65CC9-FA18-294A-B371-A3F5B095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C659D4-47A9-3F47-8024-B06237F6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99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AE2210-2BCB-0041-96A8-224F79F1F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67F05-E7E1-8749-9491-A4E9D08BF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B9F0D-7D99-084F-9553-87B4A1BF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8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93B9C-67C3-9844-BF1B-476953FE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B53CC-7C9D-EF48-B305-3E1E4A12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FD12-DDD6-7846-B50B-364E22051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BE2823-FAE6-0943-914F-0E7001E76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349B2-2E3A-6743-A29D-A95C11456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BF894-F59E-EA41-AEBE-B41624A8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7BA3-2239-984F-B148-89F4A8747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F77758-9BA9-BF44-AEAE-915EE2E6F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7A5466-F14B-4743-ACAE-3162C62918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DA245-2A96-8248-B711-7D76E6E2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A4554-968C-E446-9200-0D3A2C3FD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2D0DE-ECD4-D348-9EF2-C75CA854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5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70A46D-8534-1941-896D-8E002B3D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6DC3B-1027-5441-84BC-18C39DC3A2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904AA-4F87-3F41-A276-1F8BB69E8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E5577-9D3A-5740-895E-D28D2517BFB7}" type="datetimeFigureOut">
              <a:rPr lang="en-US" smtClean="0"/>
              <a:t>8/29/23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271B-446B-EA4F-822F-CB42D41F1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8A42-D138-4942-89C5-84E421664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8AF43-ECB0-2D42-8C54-5AF8A4A6F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7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8/29/23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019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BAA3-F784-1443-B57E-CB2B839CF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80836"/>
            <a:ext cx="9144000" cy="2729127"/>
          </a:xfrm>
        </p:spPr>
        <p:txBody>
          <a:bodyPr>
            <a:normAutofit/>
          </a:bodyPr>
          <a:lstStyle/>
          <a:p>
            <a:r>
              <a:rPr lang="en-US" dirty="0"/>
              <a:t>Biological experiment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30E161-97AD-4143-99A8-BF40C40EBE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1ACA1-5C67-7EDF-B053-74674EB6AC24}"/>
              </a:ext>
            </a:extLst>
          </p:cNvPr>
          <p:cNvSpPr txBox="1"/>
          <p:nvPr/>
        </p:nvSpPr>
        <p:spPr>
          <a:xfrm>
            <a:off x="-678094" y="5332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EBF26-3701-3BC7-C740-21111710B8D2}"/>
              </a:ext>
            </a:extLst>
          </p:cNvPr>
          <p:cNvSpPr txBox="1"/>
          <p:nvPr/>
        </p:nvSpPr>
        <p:spPr>
          <a:xfrm>
            <a:off x="5640512" y="9863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82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F23F-AC0F-DF41-869F-F2FE93FD6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Radiobiology Experiments</a:t>
            </a:r>
          </a:p>
        </p:txBody>
      </p:sp>
      <p:pic>
        <p:nvPicPr>
          <p:cNvPr id="5" name="Picture 4" descr="A diagram of a rat&#10;&#10;Description automatically generated">
            <a:extLst>
              <a:ext uri="{FF2B5EF4-FFF2-40B4-BE49-F238E27FC236}">
                <a16:creationId xmlns:a16="http://schemas.microsoft.com/office/drawing/2014/main" id="{0DC549DD-5275-D54D-ADB1-D1F564BA2B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60"/>
          <a:stretch/>
        </p:blipFill>
        <p:spPr>
          <a:xfrm>
            <a:off x="1428974" y="2480003"/>
            <a:ext cx="7354644" cy="3930809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BE911EB-6781-B941-8F84-BCB8BAC96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3618" y="2480003"/>
            <a:ext cx="1597511" cy="39308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Chaudhary P, </a:t>
            </a:r>
            <a:r>
              <a:rPr lang="en-US" sz="1200" i="1" dirty="0" err="1"/>
              <a:t>Milluzzo</a:t>
            </a:r>
            <a:r>
              <a:rPr lang="en-US" sz="1200" i="1" dirty="0"/>
              <a:t> G, Ahmed H, </a:t>
            </a:r>
            <a:r>
              <a:rPr lang="en-US" sz="1200" i="1" dirty="0" err="1"/>
              <a:t>Odlozilik</a:t>
            </a:r>
            <a:r>
              <a:rPr lang="en-US" sz="1200" i="1" dirty="0"/>
              <a:t> B et al. Radiobiology Experiments with Ultra-high Dose Rate Laser-Driven Protons: </a:t>
            </a:r>
            <a:r>
              <a:rPr lang="en-US" sz="1200" i="1" dirty="0" err="1"/>
              <a:t>Methodolofy</a:t>
            </a:r>
            <a:r>
              <a:rPr lang="en-US" sz="1200" i="1" dirty="0"/>
              <a:t> and State-of-the-Art. Frontiers in Physics. 2021;9 </a:t>
            </a:r>
          </a:p>
        </p:txBody>
      </p:sp>
    </p:spTree>
    <p:extLst>
      <p:ext uri="{BB962C8B-B14F-4D97-AF65-F5344CB8AC3E}">
        <p14:creationId xmlns:p14="http://schemas.microsoft.com/office/powerpoint/2010/main" val="3019241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C11EE3-2A6A-8141-B85D-B799B17FB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3608" y="3280886"/>
            <a:ext cx="4042613" cy="25900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F4770F-A05E-3741-A89A-4109111E42CB}"/>
              </a:ext>
            </a:extLst>
          </p:cNvPr>
          <p:cNvSpPr/>
          <p:nvPr/>
        </p:nvSpPr>
        <p:spPr>
          <a:xfrm>
            <a:off x="467548" y="2495242"/>
            <a:ext cx="99888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Cellular Irradiations with laser driven carbon ions at ultra high dose rates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 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doi: 10.1088/1361-6560/aca387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33E0C9-9EC7-574D-9912-B36BF00FC669}"/>
              </a:ext>
            </a:extLst>
          </p:cNvPr>
          <p:cNvSpPr/>
          <p:nvPr/>
        </p:nvSpPr>
        <p:spPr>
          <a:xfrm>
            <a:off x="467548" y="3003344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ASTRA GEMINI Laser Beamline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6" name="Picture 5" descr="A close-up of a graph&#10;&#10;Description automatically generated">
            <a:extLst>
              <a:ext uri="{FF2B5EF4-FFF2-40B4-BE49-F238E27FC236}">
                <a16:creationId xmlns:a16="http://schemas.microsoft.com/office/drawing/2014/main" id="{60748290-BC44-2A44-A467-984DA95B4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012" y="3280343"/>
            <a:ext cx="5632422" cy="25915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D366048-72FB-0249-9765-2F8E56FE6FAB}"/>
              </a:ext>
            </a:extLst>
          </p:cNvPr>
          <p:cNvSpPr/>
          <p:nvPr/>
        </p:nvSpPr>
        <p:spPr>
          <a:xfrm>
            <a:off x="4824012" y="3003344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Foci Size post Irradiation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8264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Set Ups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F4770F-A05E-3741-A89A-4109111E42CB}"/>
              </a:ext>
            </a:extLst>
          </p:cNvPr>
          <p:cNvSpPr/>
          <p:nvPr/>
        </p:nvSpPr>
        <p:spPr>
          <a:xfrm>
            <a:off x="155576" y="2599113"/>
            <a:ext cx="11226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Tumour irradiation in mice with a laser-accelerated proton beam.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doi: 10.1038/s41567-022-01520-3  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33E0C9-9EC7-574D-9912-B36BF00FC669}"/>
              </a:ext>
            </a:extLst>
          </p:cNvPr>
          <p:cNvSpPr/>
          <p:nvPr/>
        </p:nvSpPr>
        <p:spPr>
          <a:xfrm>
            <a:off x="289167" y="3505085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DRACO PW Laser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4" name="Picture 13" descr="A diagram of a tube&#10;&#10;Description automatically generated">
            <a:extLst>
              <a:ext uri="{FF2B5EF4-FFF2-40B4-BE49-F238E27FC236}">
                <a16:creationId xmlns:a16="http://schemas.microsoft.com/office/drawing/2014/main" id="{05BEC21D-49E7-5441-A8B1-F1922E511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67" y="3883771"/>
            <a:ext cx="7071735" cy="12090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C1E2DD5-A306-BE42-B04E-DF7F1FB181DD}"/>
              </a:ext>
            </a:extLst>
          </p:cNvPr>
          <p:cNvSpPr/>
          <p:nvPr/>
        </p:nvSpPr>
        <p:spPr>
          <a:xfrm>
            <a:off x="7565388" y="3505086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Growth of Tumour Post Irradiation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13" name="Picture 12" descr="A collage of graphs&#10;&#10;Description automatically generated">
            <a:extLst>
              <a:ext uri="{FF2B5EF4-FFF2-40B4-BE49-F238E27FC236}">
                <a16:creationId xmlns:a16="http://schemas.microsoft.com/office/drawing/2014/main" id="{74A3276D-FCE3-3B4C-8BFB-C26DCF21C3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950" t="49147"/>
          <a:stretch/>
        </p:blipFill>
        <p:spPr>
          <a:xfrm>
            <a:off x="7675954" y="3883770"/>
            <a:ext cx="2995632" cy="209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4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4258-71E4-2144-8E1D-8F9C3DB73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Set Ups</a:t>
            </a:r>
          </a:p>
        </p:txBody>
      </p:sp>
      <p:pic>
        <p:nvPicPr>
          <p:cNvPr id="9" name="Picture 8" descr="A diagram of a machine&#10;&#10;Description automatically generated">
            <a:extLst>
              <a:ext uri="{FF2B5EF4-FFF2-40B4-BE49-F238E27FC236}">
                <a16:creationId xmlns:a16="http://schemas.microsoft.com/office/drawing/2014/main" id="{5003B409-3E44-3F47-A0BC-E3D75908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70" y="3511172"/>
            <a:ext cx="4554944" cy="25706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D7CC1A-62A1-EE45-82B0-D0C3F187B179}"/>
              </a:ext>
            </a:extLst>
          </p:cNvPr>
          <p:cNvSpPr/>
          <p:nvPr/>
        </p:nvSpPr>
        <p:spPr>
          <a:xfrm>
            <a:off x="533634" y="3208328"/>
            <a:ext cx="3398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ATLAS 300 Laser at the LION Beamline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A89CB7-20EC-B245-A994-7ED891C6278D}"/>
              </a:ext>
            </a:extLst>
          </p:cNvPr>
          <p:cNvSpPr/>
          <p:nvPr/>
        </p:nvSpPr>
        <p:spPr>
          <a:xfrm>
            <a:off x="533634" y="2561080"/>
            <a:ext cx="106758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 feasibility study of zebrafish embryo irradiation with laser- accelerated protons.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doi: 10.1063/5.0008512</a:t>
            </a:r>
          </a:p>
        </p:txBody>
      </p:sp>
      <p:pic>
        <p:nvPicPr>
          <p:cNvPr id="4" name="Picture 3" descr="A close-up of a microscope&#10;&#10;Description automatically generated">
            <a:extLst>
              <a:ext uri="{FF2B5EF4-FFF2-40B4-BE49-F238E27FC236}">
                <a16:creationId xmlns:a16="http://schemas.microsoft.com/office/drawing/2014/main" id="{FC1DB057-54BD-FE46-BF25-7B7E32EA5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19" y="4043076"/>
            <a:ext cx="5792395" cy="137421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B05245-0898-094C-8CB5-4A1735DA754B}"/>
              </a:ext>
            </a:extLst>
          </p:cNvPr>
          <p:cNvSpPr/>
          <p:nvPr/>
        </p:nvSpPr>
        <p:spPr>
          <a:xfrm>
            <a:off x="5303518" y="3766077"/>
            <a:ext cx="52497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Comparison of Irradiated versus Control Embryos</a:t>
            </a:r>
          </a:p>
        </p:txBody>
      </p:sp>
    </p:spTree>
    <p:extLst>
      <p:ext uri="{BB962C8B-B14F-4D97-AF65-F5344CB8AC3E}">
        <p14:creationId xmlns:p14="http://schemas.microsoft.com/office/powerpoint/2010/main" val="1000874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F8FE3-D0A0-81E2-D85D-E8FD0C71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intro 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E7BE9-3C6C-6B27-A822-01F247167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(our) bio </a:t>
            </a:r>
            <a:r>
              <a:rPr lang="en-US" dirty="0" err="1"/>
              <a:t>programme</a:t>
            </a:r>
            <a:r>
              <a:rPr lang="en-US" dirty="0"/>
              <a:t> needs to be developed to culminate in exploitation of:</a:t>
            </a:r>
          </a:p>
          <a:p>
            <a:pPr lvl="1"/>
            <a:r>
              <a:rPr lang="en-US" dirty="0" err="1"/>
              <a:t>PoP</a:t>
            </a:r>
            <a:r>
              <a:rPr lang="en-US" dirty="0"/>
              <a:t> experiment … and …, ultimately, </a:t>
            </a:r>
            <a:r>
              <a:rPr lang="en-US" dirty="0" err="1"/>
              <a:t>LhARA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Today discuss how we should define/specify the </a:t>
            </a:r>
            <a:r>
              <a:rPr lang="en-US" dirty="0" err="1"/>
              <a:t>PoP</a:t>
            </a:r>
            <a:r>
              <a:rPr lang="en-US" dirty="0"/>
              <a:t> experiment</a:t>
            </a:r>
          </a:p>
        </p:txBody>
      </p:sp>
    </p:spTree>
    <p:extLst>
      <p:ext uri="{BB962C8B-B14F-4D97-AF65-F5344CB8AC3E}">
        <p14:creationId xmlns:p14="http://schemas.microsoft.com/office/powerpoint/2010/main" val="2337719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FA8F5-ACF7-340A-7D4C-578798F30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ITRF PA2 work packages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E982CE-D3FC-6C00-2603-518A188351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40" t="39215" r="17979" b="43571"/>
          <a:stretch/>
        </p:blipFill>
        <p:spPr>
          <a:xfrm>
            <a:off x="144479" y="1454727"/>
            <a:ext cx="11903042" cy="394854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0131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E347A6-B187-4A2C-21A9-B48908F51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82" y="142503"/>
            <a:ext cx="3588829" cy="317071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FC7434-73AF-0C6F-A1F8-D34448281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953" y="2076052"/>
            <a:ext cx="8882865" cy="4304772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131821-85EE-E1F0-BBB0-F6E039ACAA84}"/>
              </a:ext>
            </a:extLst>
          </p:cNvPr>
          <p:cNvCxnSpPr/>
          <p:nvPr/>
        </p:nvCxnSpPr>
        <p:spPr>
          <a:xfrm>
            <a:off x="2794571" y="1727859"/>
            <a:ext cx="430382" cy="3481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08E209-72EA-1AFE-C422-28A719682F2D}"/>
              </a:ext>
            </a:extLst>
          </p:cNvPr>
          <p:cNvCxnSpPr/>
          <p:nvPr/>
        </p:nvCxnSpPr>
        <p:spPr>
          <a:xfrm>
            <a:off x="6883685" y="4438436"/>
            <a:ext cx="452063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343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D4276C0-7512-8EEF-A35A-59D676B10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3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187A8-B151-4F48-CA21-69ACA5648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sdfv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E9E8C-34C5-5A2F-1EBD-CA6380731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430" y="1623317"/>
            <a:ext cx="9894015" cy="482885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Development of 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existing facilities:</a:t>
            </a:r>
          </a:p>
          <a:p>
            <a:pPr lvl="2"/>
            <a:r>
              <a:rPr lang="en-US" dirty="0"/>
              <a:t>Novel (e.g. laser driven)</a:t>
            </a:r>
          </a:p>
          <a:p>
            <a:pPr lvl="2"/>
            <a:r>
              <a:rPr lang="en-US" dirty="0"/>
              <a:t>Conventional</a:t>
            </a:r>
          </a:p>
          <a:p>
            <a:pPr marL="276225" indent="0">
              <a:buNone/>
            </a:pPr>
            <a:r>
              <a:rPr lang="en-US" dirty="0"/>
              <a:t>Josie, Jason, Yolanda taking steps …</a:t>
            </a:r>
          </a:p>
          <a:p>
            <a:pPr marL="276225" indent="0">
              <a:buNone/>
            </a:pPr>
            <a:endParaRPr lang="en-US" dirty="0"/>
          </a:p>
          <a:p>
            <a:r>
              <a:rPr lang="en-US" dirty="0" err="1"/>
              <a:t>LhARA</a:t>
            </a:r>
            <a:r>
              <a:rPr lang="en-US" dirty="0"/>
              <a:t> proof-of-principle experiment:</a:t>
            </a:r>
          </a:p>
          <a:p>
            <a:pPr lvl="1"/>
            <a:r>
              <a:rPr lang="en-US" dirty="0"/>
              <a:t>CW: “… include as many of key </a:t>
            </a:r>
            <a:r>
              <a:rPr lang="en-US" dirty="0" err="1"/>
              <a:t>LhARA</a:t>
            </a:r>
            <a:r>
              <a:rPr lang="en-US" dirty="0"/>
              <a:t> elements as possible …”</a:t>
            </a:r>
          </a:p>
          <a:p>
            <a:pPr marL="276225" indent="0">
              <a:buNone/>
            </a:pPr>
            <a:r>
              <a:rPr lang="en-US" dirty="0"/>
              <a:t>Focus of today’s discussion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B042B-CEC1-1BD7-186C-D03C5EEDC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3320" y="77271"/>
            <a:ext cx="5912686" cy="107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85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1610E-70B6-6A45-AB0F-D18C2C1F28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Review of radiobiology experiments using laser accelerated protons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ECC764-1D01-ED6D-A0F2-3A3AB282AAC3}"/>
              </a:ext>
            </a:extLst>
          </p:cNvPr>
          <p:cNvSpPr txBox="1"/>
          <p:nvPr/>
        </p:nvSpPr>
        <p:spPr>
          <a:xfrm>
            <a:off x="7388352" y="5596128"/>
            <a:ext cx="263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E.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Tassano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-Smith</a:t>
            </a:r>
          </a:p>
        </p:txBody>
      </p:sp>
    </p:spTree>
    <p:extLst>
      <p:ext uri="{BB962C8B-B14F-4D97-AF65-F5344CB8AC3E}">
        <p14:creationId xmlns:p14="http://schemas.microsoft.com/office/powerpoint/2010/main" val="199694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B03D3-C23B-EE40-81D2-48F3837E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AB731-59E3-9545-BB71-A4F24A8D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225" y="2222286"/>
            <a:ext cx="11391218" cy="444745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sz="1000" b="1" dirty="0"/>
              <a:t>Cellular Irradiations with laser driven carbon ions at ultra high dose rates</a:t>
            </a:r>
            <a:r>
              <a:rPr lang="en-US" sz="1000" dirty="0"/>
              <a:t>.  </a:t>
            </a:r>
            <a:r>
              <a:rPr lang="en-US" sz="800" dirty="0"/>
              <a:t>doi: 10.1088/1361-6560/aca387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new platform for ultra high dose rate radiobiological Research using the BELLA PW Laser Proton Beamline. </a:t>
            </a:r>
            <a:r>
              <a:rPr lang="en-US" sz="800" dirty="0"/>
              <a:t>doi: 10.1038/s41598-022-05181-3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Tumour irradiation in mice with a laser-accelerated proton beam. </a:t>
            </a:r>
            <a:r>
              <a:rPr lang="en-US" sz="800" dirty="0"/>
              <a:t>doi: 10.1038/s41567-022-01520-3 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Ultra-High Dose Rate FLASH Irradiation Induced Radio-Resistance of Normal Fibroblast Cells Can Be Enhanced by Hypoxia and Mitochondrial Dysfunction Resulting From Loss of Cytochrome C.</a:t>
            </a:r>
            <a:r>
              <a:rPr lang="en-US" sz="1000" dirty="0"/>
              <a:t> </a:t>
            </a:r>
            <a:r>
              <a:rPr lang="en-US" sz="800" dirty="0"/>
              <a:t>doi: 10.3389/fcell.2021.672929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Spectral and spatial shaping of laser driven proton beams using a pulsed high field magnetic beamline. </a:t>
            </a:r>
            <a:r>
              <a:rPr lang="en-US" sz="800" dirty="0"/>
              <a:t>doi: 10.1038/s41598-020-65775-7 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feasibility study of zebrafish embryo irradiation with laser- accelerated protons. </a:t>
            </a:r>
            <a:r>
              <a:rPr lang="en-US" sz="800" dirty="0"/>
              <a:t>doi: 10.1063/5.0008512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Fast dose fractionation using ultra-short laser accelerated proton pulses can increase cancer cell mortality, which relies on functional PARP1 Protein. </a:t>
            </a:r>
            <a:r>
              <a:rPr lang="en-US" sz="800" dirty="0"/>
              <a:t>doi: 10.1038/s41598-019-46512-1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DNA DSB Repair Dynamics following Irradiation with Laser-Driven protons at Ultra-High Dose Rates. </a:t>
            </a:r>
            <a:r>
              <a:rPr lang="en-US" sz="800" dirty="0"/>
              <a:t>doi: 10/1038/s41598-019-40339-6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The radiobiology of laser-driven particle beams: focus on sub-lethal responses of normal human cells. </a:t>
            </a:r>
            <a:r>
              <a:rPr lang="en-US" sz="800" dirty="0"/>
              <a:t>doi: 10.1088/1748-0221/12/03/C03084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Ultra-short laser accelerated proton pulses have similar DNA-damaging effectiveness but produce less immediate nitroxidative stress than conventional proton beams. </a:t>
            </a:r>
            <a:r>
              <a:rPr lang="en-US" sz="800" dirty="0"/>
              <a:t>doi: 10.1038/srep3244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Dose controlled irradiation of cancer cells with laser-accelerated proton pulses. </a:t>
            </a:r>
            <a:r>
              <a:rPr lang="en-US" sz="800" dirty="0"/>
              <a:t>doi: 10.1007/s00340-012-5275-3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 laser driven nanosecond proton source for radiobiological studies. </a:t>
            </a:r>
            <a:r>
              <a:rPr lang="en-US" sz="800" dirty="0"/>
              <a:t>doi 10.1063/1.4769372 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Biological effectiveness on live cells of laser driven protons at dose rates exceeding 10^9 Gy/s. </a:t>
            </a:r>
            <a:r>
              <a:rPr lang="en-US" sz="800" dirty="0"/>
              <a:t>doi: 10.1063/1.3699063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Dosimetry and spectral analysis of a radiobiological experiment using laser-driven proton beams. </a:t>
            </a:r>
            <a:r>
              <a:rPr lang="en-US" sz="800" dirty="0"/>
              <a:t>doi: 10.1088/0031-9155/56/21/013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Measurement of relative biological effectiveness of protons in human cancer cells using a laser driven quasimonoenergetic proton beamline. </a:t>
            </a:r>
            <a:r>
              <a:rPr lang="en-US" sz="800" dirty="0"/>
              <a:t>doi: 10.1063/1.3551623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Dose-dependent biological damage of tumour cells by laser-accelerated proton beams. </a:t>
            </a:r>
            <a:r>
              <a:rPr lang="en-US" sz="800" dirty="0"/>
              <a:t>doi: 10.1088/1367-2630/12/8/085003</a:t>
            </a:r>
          </a:p>
          <a:p>
            <a:pPr>
              <a:buFont typeface="+mj-lt"/>
              <a:buAutoNum type="arabicPeriod"/>
            </a:pPr>
            <a:r>
              <a:rPr lang="en-US" sz="1000" b="1" dirty="0"/>
              <a:t>Application of laser accelerated protons to the demonstration of DNA double strand breaks in human cancer cells. </a:t>
            </a:r>
            <a:r>
              <a:rPr lang="en-US" sz="800" dirty="0"/>
              <a:t>doi: 10.1063/1.3126452</a:t>
            </a:r>
          </a:p>
        </p:txBody>
      </p:sp>
    </p:spTree>
    <p:extLst>
      <p:ext uri="{BB962C8B-B14F-4D97-AF65-F5344CB8AC3E}">
        <p14:creationId xmlns:p14="http://schemas.microsoft.com/office/powerpoint/2010/main" val="84267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B8592-D1A1-B243-AF41-6E2841B7E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Table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288C3-C611-5149-9A27-4C9E32B24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333123"/>
            <a:ext cx="10554574" cy="3636511"/>
          </a:xfrm>
        </p:spPr>
        <p:txBody>
          <a:bodyPr/>
          <a:lstStyle/>
          <a:p>
            <a:r>
              <a:rPr lang="en-US" dirty="0"/>
              <a:t>I reviewed each paper and took what I thought were the key pieces of information and laid it out in a table:</a:t>
            </a:r>
          </a:p>
          <a:p>
            <a:pPr lvl="1"/>
            <a:r>
              <a:rPr lang="en-US" dirty="0"/>
              <a:t>Year of publication</a:t>
            </a:r>
          </a:p>
          <a:p>
            <a:pPr lvl="1"/>
            <a:r>
              <a:rPr lang="en-US" dirty="0"/>
              <a:t>Laser Beamline</a:t>
            </a:r>
          </a:p>
          <a:p>
            <a:pPr lvl="1"/>
            <a:r>
              <a:rPr lang="en-US" dirty="0"/>
              <a:t>Test Radiation (particle type, energy, dose)</a:t>
            </a:r>
          </a:p>
          <a:p>
            <a:pPr lvl="1"/>
            <a:r>
              <a:rPr lang="en-US" dirty="0"/>
              <a:t>FLASH Specifications (MDR, IDR, dose/pulse, pulse count, rate and duration)</a:t>
            </a:r>
          </a:p>
          <a:p>
            <a:pPr lvl="1"/>
            <a:r>
              <a:rPr lang="en-US" dirty="0"/>
              <a:t>Reference Radiation (particle type, energy, dose)</a:t>
            </a:r>
          </a:p>
          <a:p>
            <a:pPr lvl="1"/>
            <a:r>
              <a:rPr lang="en-US" dirty="0"/>
              <a:t>Cell experiment (model, setup, outcomes)</a:t>
            </a:r>
          </a:p>
          <a:p>
            <a:pPr lvl="1"/>
            <a:r>
              <a:rPr lang="en-US" dirty="0"/>
              <a:t>Comments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19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6594C-FA8D-AD43-9042-CEEDD6A7B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BE764-DE80-D846-A61D-53AC4F3ECB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ASTRA GEMINI at RAL</a:t>
            </a:r>
          </a:p>
          <a:p>
            <a:r>
              <a:rPr lang="en-US" dirty="0"/>
              <a:t>BELLA PW Laser Proton Beamline</a:t>
            </a:r>
          </a:p>
          <a:p>
            <a:r>
              <a:rPr lang="en-US" dirty="0"/>
              <a:t>DRACO PW Laser</a:t>
            </a:r>
          </a:p>
          <a:p>
            <a:r>
              <a:rPr lang="en-US" dirty="0"/>
              <a:t>CLAPA Laser </a:t>
            </a:r>
          </a:p>
          <a:p>
            <a:r>
              <a:rPr lang="en-US" dirty="0"/>
              <a:t>ATLAS 300 Laser at the LION Beamline</a:t>
            </a:r>
          </a:p>
          <a:p>
            <a:r>
              <a:rPr lang="en-US" dirty="0"/>
              <a:t>SAPHIR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100088-D665-E040-97E8-A7F69999C4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PICO200</a:t>
            </a:r>
          </a:p>
          <a:p>
            <a:r>
              <a:rPr lang="en-US" dirty="0"/>
              <a:t>200 TW ARCTURUS</a:t>
            </a:r>
          </a:p>
          <a:p>
            <a:r>
              <a:rPr lang="en-US" dirty="0"/>
              <a:t>TARANIS</a:t>
            </a:r>
          </a:p>
          <a:p>
            <a:r>
              <a:rPr lang="en-US" dirty="0"/>
              <a:t>J-KAREN</a:t>
            </a:r>
          </a:p>
          <a:p>
            <a:r>
              <a:rPr lang="en-US" dirty="0"/>
              <a:t>ELIMAIA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853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Office 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EC3852F-5332-BC40-B675-9761C7F1497A}" vid="{83EE5F88-8A1E-8B49-B1F9-687D03D81F65}"/>
    </a:ext>
  </a:extLst>
</a:theme>
</file>

<file path=ppt/theme/theme2.xml><?xml version="1.0" encoding="utf-8"?>
<a:theme xmlns:a="http://schemas.openxmlformats.org/drawingml/2006/main" name="Quotable">
  <a:themeElements>
    <a:clrScheme name="Custom 12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75D5FF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</TotalTime>
  <Words>680</Words>
  <Application>Microsoft Macintosh PowerPoint</Application>
  <PresentationFormat>Widescreen</PresentationFormat>
  <Paragraphs>90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Wingdings 2</vt:lpstr>
      <vt:lpstr>Office Theme</vt:lpstr>
      <vt:lpstr>Quotable</vt:lpstr>
      <vt:lpstr>Biological experiment PoP experiment</vt:lpstr>
      <vt:lpstr>ITRF PA2 work packages </vt:lpstr>
      <vt:lpstr>PowerPoint Presentation</vt:lpstr>
      <vt:lpstr>PowerPoint Presentation</vt:lpstr>
      <vt:lpstr>sdfv</vt:lpstr>
      <vt:lpstr>Review of radiobiology experiments using laser accelerated protons</vt:lpstr>
      <vt:lpstr>Paper Selection</vt:lpstr>
      <vt:lpstr>Results Table </vt:lpstr>
      <vt:lpstr>LASERs</vt:lpstr>
      <vt:lpstr>Radiobiology Experiments</vt:lpstr>
      <vt:lpstr>Examples</vt:lpstr>
      <vt:lpstr>Example Set Ups</vt:lpstr>
      <vt:lpstr>Example Set Ups</vt:lpstr>
      <vt:lpstr>End of intro 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</dc:title>
  <dc:creator>Kenneth Long</dc:creator>
  <cp:lastModifiedBy>Long, Kenneth R</cp:lastModifiedBy>
  <cp:revision>68</cp:revision>
  <dcterms:created xsi:type="dcterms:W3CDTF">2022-02-08T12:34:24Z</dcterms:created>
  <dcterms:modified xsi:type="dcterms:W3CDTF">2023-08-29T12:19:48Z</dcterms:modified>
</cp:coreProperties>
</file>