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7" r:id="rId6"/>
    <p:sldId id="258" r:id="rId7"/>
    <p:sldId id="260" r:id="rId8"/>
    <p:sldId id="268" r:id="rId9"/>
    <p:sldId id="262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A2332B-D75E-4C77-A1CB-C406D4507238}" v="173" dt="2025-06-17T09:22:06.993"/>
    <p1510:client id="{7D1D7525-95F1-19A5-0EE4-7A9321829A08}" v="136" dt="2025-06-17T09:50:12.4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7" autoAdjust="0"/>
    <p:restoredTop sz="94660"/>
  </p:normalViewPr>
  <p:slideViewPr>
    <p:cSldViewPr snapToGrid="0">
      <p:cViewPr varScale="1">
        <p:scale>
          <a:sx n="39" d="100"/>
          <a:sy n="39" d="100"/>
        </p:scale>
        <p:origin x="806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08563F-65CB-4DAD-971A-23295D309FD7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4A100D5-540F-4F84-AA5F-22F0BFBE644C}">
      <dgm:prSet/>
      <dgm:spPr/>
      <dgm:t>
        <a:bodyPr/>
        <a:lstStyle/>
        <a:p>
          <a:r>
            <a:rPr lang="en-US" b="1" dirty="0"/>
            <a:t>GERF 2025 Highlights</a:t>
          </a:r>
        </a:p>
      </dgm:t>
    </dgm:pt>
    <dgm:pt modelId="{7CDF8004-2611-41A2-8053-663068E170F5}" type="parTrans" cxnId="{8F563CEE-2657-42AA-A3EE-203022038746}">
      <dgm:prSet/>
      <dgm:spPr/>
      <dgm:t>
        <a:bodyPr/>
        <a:lstStyle/>
        <a:p>
          <a:endParaRPr lang="en-US"/>
        </a:p>
      </dgm:t>
    </dgm:pt>
    <dgm:pt modelId="{ECC9C84C-6BBA-480D-B6C5-2433C4833144}" type="sibTrans" cxnId="{8F563CEE-2657-42AA-A3EE-203022038746}">
      <dgm:prSet/>
      <dgm:spPr/>
      <dgm:t>
        <a:bodyPr/>
        <a:lstStyle/>
        <a:p>
          <a:endParaRPr lang="en-US"/>
        </a:p>
      </dgm:t>
    </dgm:pt>
    <dgm:pt modelId="{6D8C7876-26E9-4B91-9FCE-6A8954FEAA1A}">
      <dgm:prSet/>
      <dgm:spPr/>
      <dgm:t>
        <a:bodyPr/>
        <a:lstStyle/>
        <a:p>
          <a:r>
            <a:rPr lang="en-US" b="1" dirty="0"/>
            <a:t>Communication &amp; Engagement Strategy</a:t>
          </a:r>
        </a:p>
      </dgm:t>
    </dgm:pt>
    <dgm:pt modelId="{57ACFDBC-B17B-4F51-9CCF-C8CE79AB6FBC}" type="parTrans" cxnId="{222733C3-8DB4-4FB2-8092-4B28E5300FAA}">
      <dgm:prSet/>
      <dgm:spPr/>
      <dgm:t>
        <a:bodyPr/>
        <a:lstStyle/>
        <a:p>
          <a:endParaRPr lang="en-US"/>
        </a:p>
      </dgm:t>
    </dgm:pt>
    <dgm:pt modelId="{681E3D8C-4462-4D7C-88AF-2207555E76F0}" type="sibTrans" cxnId="{222733C3-8DB4-4FB2-8092-4B28E5300FAA}">
      <dgm:prSet/>
      <dgm:spPr/>
      <dgm:t>
        <a:bodyPr/>
        <a:lstStyle/>
        <a:p>
          <a:endParaRPr lang="en-US"/>
        </a:p>
      </dgm:t>
    </dgm:pt>
    <dgm:pt modelId="{359D75D8-7577-4EC8-AFCB-E862477BE520}">
      <dgm:prSet/>
      <dgm:spPr/>
      <dgm:t>
        <a:bodyPr/>
        <a:lstStyle/>
        <a:p>
          <a:r>
            <a:rPr lang="en-US" b="1" dirty="0"/>
            <a:t>Philanthropic Outreach </a:t>
          </a:r>
        </a:p>
      </dgm:t>
    </dgm:pt>
    <dgm:pt modelId="{FEEB056E-37B4-4615-8772-9C52CC9D1CEA}" type="parTrans" cxnId="{2F6CC195-7D0B-49EE-BC0F-3B5E375AD1B5}">
      <dgm:prSet/>
      <dgm:spPr/>
      <dgm:t>
        <a:bodyPr/>
        <a:lstStyle/>
        <a:p>
          <a:endParaRPr lang="en-US"/>
        </a:p>
      </dgm:t>
    </dgm:pt>
    <dgm:pt modelId="{F09122F9-80BA-4230-B9B8-9222847C7A01}" type="sibTrans" cxnId="{2F6CC195-7D0B-49EE-BC0F-3B5E375AD1B5}">
      <dgm:prSet/>
      <dgm:spPr/>
      <dgm:t>
        <a:bodyPr/>
        <a:lstStyle/>
        <a:p>
          <a:endParaRPr lang="en-US"/>
        </a:p>
      </dgm:t>
    </dgm:pt>
    <dgm:pt modelId="{0288FBB4-D998-47F3-92D0-454DB8C27F96}">
      <dgm:prSet/>
      <dgm:spPr/>
      <dgm:t>
        <a:bodyPr/>
        <a:lstStyle/>
        <a:p>
          <a:r>
            <a:rPr lang="en-US" b="1" dirty="0"/>
            <a:t>Political Strategy &amp; Influence</a:t>
          </a:r>
        </a:p>
      </dgm:t>
    </dgm:pt>
    <dgm:pt modelId="{4298ECE7-7A36-483A-B1BD-CAB9DDABBD8D}" type="parTrans" cxnId="{BFC23609-3B94-4E5C-9A61-8D7F4E7AB415}">
      <dgm:prSet/>
      <dgm:spPr/>
      <dgm:t>
        <a:bodyPr/>
        <a:lstStyle/>
        <a:p>
          <a:endParaRPr lang="en-US"/>
        </a:p>
      </dgm:t>
    </dgm:pt>
    <dgm:pt modelId="{874065B3-F678-4297-83D3-2727F8DF90E2}" type="sibTrans" cxnId="{BFC23609-3B94-4E5C-9A61-8D7F4E7AB415}">
      <dgm:prSet/>
      <dgm:spPr/>
      <dgm:t>
        <a:bodyPr/>
        <a:lstStyle/>
        <a:p>
          <a:endParaRPr lang="en-US"/>
        </a:p>
      </dgm:t>
    </dgm:pt>
    <dgm:pt modelId="{8DED5189-2B21-42B8-AA09-351B13DD1346}">
      <dgm:prSet/>
      <dgm:spPr/>
      <dgm:t>
        <a:bodyPr/>
        <a:lstStyle/>
        <a:p>
          <a:r>
            <a:rPr lang="en-US" b="1" dirty="0"/>
            <a:t>LhARA Events</a:t>
          </a:r>
        </a:p>
      </dgm:t>
    </dgm:pt>
    <dgm:pt modelId="{FA54067B-F763-4837-BC6D-05A388E7187E}" type="parTrans" cxnId="{BC0B78CB-06C3-498B-911D-6710BB9ED6C9}">
      <dgm:prSet/>
      <dgm:spPr/>
      <dgm:t>
        <a:bodyPr/>
        <a:lstStyle/>
        <a:p>
          <a:endParaRPr lang="en-US"/>
        </a:p>
      </dgm:t>
    </dgm:pt>
    <dgm:pt modelId="{FA75BE3A-FFD3-45FD-B364-185DDD1A5D16}" type="sibTrans" cxnId="{BC0B78CB-06C3-498B-911D-6710BB9ED6C9}">
      <dgm:prSet/>
      <dgm:spPr/>
      <dgm:t>
        <a:bodyPr/>
        <a:lstStyle/>
        <a:p>
          <a:endParaRPr lang="en-US"/>
        </a:p>
      </dgm:t>
    </dgm:pt>
    <dgm:pt modelId="{143572FD-4D5C-47D3-B420-C08C13495B41}">
      <dgm:prSet/>
      <dgm:spPr/>
      <dgm:t>
        <a:bodyPr/>
        <a:lstStyle/>
        <a:p>
          <a:r>
            <a:rPr lang="en-US" b="1" dirty="0"/>
            <a:t>Outlook &amp; Planning</a:t>
          </a:r>
        </a:p>
      </dgm:t>
    </dgm:pt>
    <dgm:pt modelId="{86420F5E-E1B7-458A-A9FD-33BF809E220C}" type="parTrans" cxnId="{2A5674F3-64D9-41F5-AC7B-B595FAC687F5}">
      <dgm:prSet/>
      <dgm:spPr/>
      <dgm:t>
        <a:bodyPr/>
        <a:lstStyle/>
        <a:p>
          <a:endParaRPr lang="en-US"/>
        </a:p>
      </dgm:t>
    </dgm:pt>
    <dgm:pt modelId="{28DD2EBF-5566-4A3B-9543-2848672BC1D4}" type="sibTrans" cxnId="{2A5674F3-64D9-41F5-AC7B-B595FAC687F5}">
      <dgm:prSet/>
      <dgm:spPr/>
      <dgm:t>
        <a:bodyPr/>
        <a:lstStyle/>
        <a:p>
          <a:endParaRPr lang="en-US"/>
        </a:p>
      </dgm:t>
    </dgm:pt>
    <dgm:pt modelId="{90786A23-F76B-47D2-9784-C563F3039E16}">
      <dgm:prSet/>
      <dgm:spPr/>
      <dgm:t>
        <a:bodyPr/>
        <a:lstStyle/>
        <a:p>
          <a:endParaRPr lang="en-US" b="1" dirty="0"/>
        </a:p>
      </dgm:t>
    </dgm:pt>
    <dgm:pt modelId="{B26375A3-745C-48F3-A22C-CFFC69620D23}" type="parTrans" cxnId="{3B6D98EF-8CAD-438D-A726-D56923FDDC7E}">
      <dgm:prSet/>
      <dgm:spPr/>
      <dgm:t>
        <a:bodyPr/>
        <a:lstStyle/>
        <a:p>
          <a:endParaRPr lang="en-US"/>
        </a:p>
      </dgm:t>
    </dgm:pt>
    <dgm:pt modelId="{DA9349AC-24FF-478C-82B3-3E11BB23B57B}" type="sibTrans" cxnId="{3B6D98EF-8CAD-438D-A726-D56923FDDC7E}">
      <dgm:prSet/>
      <dgm:spPr/>
      <dgm:t>
        <a:bodyPr/>
        <a:lstStyle/>
        <a:p>
          <a:endParaRPr lang="en-US"/>
        </a:p>
      </dgm:t>
    </dgm:pt>
    <dgm:pt modelId="{CAE8EF67-D399-4072-8879-5D9DB401A8ED}" type="pres">
      <dgm:prSet presAssocID="{6C08563F-65CB-4DAD-971A-23295D309FD7}" presName="vert0" presStyleCnt="0">
        <dgm:presLayoutVars>
          <dgm:dir/>
          <dgm:animOne val="branch"/>
          <dgm:animLvl val="lvl"/>
        </dgm:presLayoutVars>
      </dgm:prSet>
      <dgm:spPr/>
    </dgm:pt>
    <dgm:pt modelId="{5CB2A7E7-EC60-4809-9DED-CB731257C6E0}" type="pres">
      <dgm:prSet presAssocID="{A4A100D5-540F-4F84-AA5F-22F0BFBE644C}" presName="thickLine" presStyleLbl="alignNode1" presStyleIdx="0" presStyleCnt="7"/>
      <dgm:spPr/>
    </dgm:pt>
    <dgm:pt modelId="{8C672D27-9C89-4BCD-9924-DD8AC2C2361C}" type="pres">
      <dgm:prSet presAssocID="{A4A100D5-540F-4F84-AA5F-22F0BFBE644C}" presName="horz1" presStyleCnt="0"/>
      <dgm:spPr/>
    </dgm:pt>
    <dgm:pt modelId="{F6EAB33C-6709-468E-A1B8-14CE0F156405}" type="pres">
      <dgm:prSet presAssocID="{A4A100D5-540F-4F84-AA5F-22F0BFBE644C}" presName="tx1" presStyleLbl="revTx" presStyleIdx="0" presStyleCnt="7"/>
      <dgm:spPr/>
    </dgm:pt>
    <dgm:pt modelId="{CA545CBB-C4B0-4639-BD2E-A739A59B726A}" type="pres">
      <dgm:prSet presAssocID="{A4A100D5-540F-4F84-AA5F-22F0BFBE644C}" presName="vert1" presStyleCnt="0"/>
      <dgm:spPr/>
    </dgm:pt>
    <dgm:pt modelId="{075C66DC-FF23-41C1-9056-7A9625094E0E}" type="pres">
      <dgm:prSet presAssocID="{6D8C7876-26E9-4B91-9FCE-6A8954FEAA1A}" presName="thickLine" presStyleLbl="alignNode1" presStyleIdx="1" presStyleCnt="7"/>
      <dgm:spPr/>
    </dgm:pt>
    <dgm:pt modelId="{67296EFE-9445-4E43-8B18-A9015596F254}" type="pres">
      <dgm:prSet presAssocID="{6D8C7876-26E9-4B91-9FCE-6A8954FEAA1A}" presName="horz1" presStyleCnt="0"/>
      <dgm:spPr/>
    </dgm:pt>
    <dgm:pt modelId="{92F2939F-539D-4767-ACD7-982B91A07675}" type="pres">
      <dgm:prSet presAssocID="{6D8C7876-26E9-4B91-9FCE-6A8954FEAA1A}" presName="tx1" presStyleLbl="revTx" presStyleIdx="1" presStyleCnt="7"/>
      <dgm:spPr/>
    </dgm:pt>
    <dgm:pt modelId="{A819AECC-C93F-4607-A0E4-5264E55F43CF}" type="pres">
      <dgm:prSet presAssocID="{6D8C7876-26E9-4B91-9FCE-6A8954FEAA1A}" presName="vert1" presStyleCnt="0"/>
      <dgm:spPr/>
    </dgm:pt>
    <dgm:pt modelId="{B9EF6B76-75DD-4F2A-9690-8F296AE6C2EF}" type="pres">
      <dgm:prSet presAssocID="{359D75D8-7577-4EC8-AFCB-E862477BE520}" presName="thickLine" presStyleLbl="alignNode1" presStyleIdx="2" presStyleCnt="7"/>
      <dgm:spPr/>
    </dgm:pt>
    <dgm:pt modelId="{520C8D01-0B1B-462E-BB31-F13BED7B13BE}" type="pres">
      <dgm:prSet presAssocID="{359D75D8-7577-4EC8-AFCB-E862477BE520}" presName="horz1" presStyleCnt="0"/>
      <dgm:spPr/>
    </dgm:pt>
    <dgm:pt modelId="{EA5C8D92-7A0B-45E2-BC9B-6AA4E2280DE4}" type="pres">
      <dgm:prSet presAssocID="{359D75D8-7577-4EC8-AFCB-E862477BE520}" presName="tx1" presStyleLbl="revTx" presStyleIdx="2" presStyleCnt="7"/>
      <dgm:spPr/>
    </dgm:pt>
    <dgm:pt modelId="{E1A89A83-A14A-4AC2-A44C-F3E29D6B57AE}" type="pres">
      <dgm:prSet presAssocID="{359D75D8-7577-4EC8-AFCB-E862477BE520}" presName="vert1" presStyleCnt="0"/>
      <dgm:spPr/>
    </dgm:pt>
    <dgm:pt modelId="{43B6F9B7-584E-45F0-BC7D-4585FBC75F03}" type="pres">
      <dgm:prSet presAssocID="{0288FBB4-D998-47F3-92D0-454DB8C27F96}" presName="thickLine" presStyleLbl="alignNode1" presStyleIdx="3" presStyleCnt="7"/>
      <dgm:spPr/>
    </dgm:pt>
    <dgm:pt modelId="{6510D4E8-ACF1-4A7E-955C-1A555BDC253D}" type="pres">
      <dgm:prSet presAssocID="{0288FBB4-D998-47F3-92D0-454DB8C27F96}" presName="horz1" presStyleCnt="0"/>
      <dgm:spPr/>
    </dgm:pt>
    <dgm:pt modelId="{68606DEB-714A-4F49-8C47-60C8E36166EC}" type="pres">
      <dgm:prSet presAssocID="{0288FBB4-D998-47F3-92D0-454DB8C27F96}" presName="tx1" presStyleLbl="revTx" presStyleIdx="3" presStyleCnt="7"/>
      <dgm:spPr/>
    </dgm:pt>
    <dgm:pt modelId="{57A9C3C0-2E29-46F1-A669-E911EC8E3759}" type="pres">
      <dgm:prSet presAssocID="{0288FBB4-D998-47F3-92D0-454DB8C27F96}" presName="vert1" presStyleCnt="0"/>
      <dgm:spPr/>
    </dgm:pt>
    <dgm:pt modelId="{68668637-F759-4288-A695-5577E426EFA8}" type="pres">
      <dgm:prSet presAssocID="{8DED5189-2B21-42B8-AA09-351B13DD1346}" presName="thickLine" presStyleLbl="alignNode1" presStyleIdx="4" presStyleCnt="7"/>
      <dgm:spPr/>
    </dgm:pt>
    <dgm:pt modelId="{BEE407B5-933D-48B6-BEFE-421180BF8A63}" type="pres">
      <dgm:prSet presAssocID="{8DED5189-2B21-42B8-AA09-351B13DD1346}" presName="horz1" presStyleCnt="0"/>
      <dgm:spPr/>
    </dgm:pt>
    <dgm:pt modelId="{C1795191-5256-4BD2-B0A5-6F670A1D0F79}" type="pres">
      <dgm:prSet presAssocID="{8DED5189-2B21-42B8-AA09-351B13DD1346}" presName="tx1" presStyleLbl="revTx" presStyleIdx="4" presStyleCnt="7"/>
      <dgm:spPr/>
    </dgm:pt>
    <dgm:pt modelId="{11B0D8E6-39D3-4930-92D5-E7351AE454DF}" type="pres">
      <dgm:prSet presAssocID="{8DED5189-2B21-42B8-AA09-351B13DD1346}" presName="vert1" presStyleCnt="0"/>
      <dgm:spPr/>
    </dgm:pt>
    <dgm:pt modelId="{CBB6D2DA-36AC-45DC-BA08-08EAB391646B}" type="pres">
      <dgm:prSet presAssocID="{143572FD-4D5C-47D3-B420-C08C13495B41}" presName="thickLine" presStyleLbl="alignNode1" presStyleIdx="5" presStyleCnt="7"/>
      <dgm:spPr/>
    </dgm:pt>
    <dgm:pt modelId="{376FA9DD-60FB-4C8E-B6DB-C70A976848D9}" type="pres">
      <dgm:prSet presAssocID="{143572FD-4D5C-47D3-B420-C08C13495B41}" presName="horz1" presStyleCnt="0"/>
      <dgm:spPr/>
    </dgm:pt>
    <dgm:pt modelId="{048F1DCD-8B0C-4B0D-9F22-E6E4E408E6EF}" type="pres">
      <dgm:prSet presAssocID="{143572FD-4D5C-47D3-B420-C08C13495B41}" presName="tx1" presStyleLbl="revTx" presStyleIdx="5" presStyleCnt="7"/>
      <dgm:spPr/>
    </dgm:pt>
    <dgm:pt modelId="{D760929E-307C-4977-9D53-52CE978A4B26}" type="pres">
      <dgm:prSet presAssocID="{143572FD-4D5C-47D3-B420-C08C13495B41}" presName="vert1" presStyleCnt="0"/>
      <dgm:spPr/>
    </dgm:pt>
    <dgm:pt modelId="{27316DD5-CB7C-4802-9BCF-AF90EC19270E}" type="pres">
      <dgm:prSet presAssocID="{90786A23-F76B-47D2-9784-C563F3039E16}" presName="thickLine" presStyleLbl="alignNode1" presStyleIdx="6" presStyleCnt="7"/>
      <dgm:spPr/>
    </dgm:pt>
    <dgm:pt modelId="{6E5B674E-CEB7-4BE5-9456-FB47012DA744}" type="pres">
      <dgm:prSet presAssocID="{90786A23-F76B-47D2-9784-C563F3039E16}" presName="horz1" presStyleCnt="0"/>
      <dgm:spPr/>
    </dgm:pt>
    <dgm:pt modelId="{97FF3391-7059-416F-8D3E-3009BC8C7F39}" type="pres">
      <dgm:prSet presAssocID="{90786A23-F76B-47D2-9784-C563F3039E16}" presName="tx1" presStyleLbl="revTx" presStyleIdx="6" presStyleCnt="7"/>
      <dgm:spPr/>
    </dgm:pt>
    <dgm:pt modelId="{C959A6A8-9797-44A3-AF16-CD13F725B678}" type="pres">
      <dgm:prSet presAssocID="{90786A23-F76B-47D2-9784-C563F3039E16}" presName="vert1" presStyleCnt="0"/>
      <dgm:spPr/>
    </dgm:pt>
  </dgm:ptLst>
  <dgm:cxnLst>
    <dgm:cxn modelId="{BFC23609-3B94-4E5C-9A61-8D7F4E7AB415}" srcId="{6C08563F-65CB-4DAD-971A-23295D309FD7}" destId="{0288FBB4-D998-47F3-92D0-454DB8C27F96}" srcOrd="3" destOrd="0" parTransId="{4298ECE7-7A36-483A-B1BD-CAB9DDABBD8D}" sibTransId="{874065B3-F678-4297-83D3-2727F8DF90E2}"/>
    <dgm:cxn modelId="{4458A834-B86B-44EB-8294-EA058153208E}" type="presOf" srcId="{6C08563F-65CB-4DAD-971A-23295D309FD7}" destId="{CAE8EF67-D399-4072-8879-5D9DB401A8ED}" srcOrd="0" destOrd="0" presId="urn:microsoft.com/office/officeart/2008/layout/LinedList"/>
    <dgm:cxn modelId="{783FFA73-4F32-4495-B27B-AC0EAE93C57D}" type="presOf" srcId="{359D75D8-7577-4EC8-AFCB-E862477BE520}" destId="{EA5C8D92-7A0B-45E2-BC9B-6AA4E2280DE4}" srcOrd="0" destOrd="0" presId="urn:microsoft.com/office/officeart/2008/layout/LinedList"/>
    <dgm:cxn modelId="{F2146E7C-8205-40F4-A1AD-3FF31832C94D}" type="presOf" srcId="{6D8C7876-26E9-4B91-9FCE-6A8954FEAA1A}" destId="{92F2939F-539D-4767-ACD7-982B91A07675}" srcOrd="0" destOrd="0" presId="urn:microsoft.com/office/officeart/2008/layout/LinedList"/>
    <dgm:cxn modelId="{B6D2997F-3D40-4B7F-B37F-05ED2405F6D5}" type="presOf" srcId="{8DED5189-2B21-42B8-AA09-351B13DD1346}" destId="{C1795191-5256-4BD2-B0A5-6F670A1D0F79}" srcOrd="0" destOrd="0" presId="urn:microsoft.com/office/officeart/2008/layout/LinedList"/>
    <dgm:cxn modelId="{89624F92-AEE7-48C2-97FA-35DF9019B450}" type="presOf" srcId="{A4A100D5-540F-4F84-AA5F-22F0BFBE644C}" destId="{F6EAB33C-6709-468E-A1B8-14CE0F156405}" srcOrd="0" destOrd="0" presId="urn:microsoft.com/office/officeart/2008/layout/LinedList"/>
    <dgm:cxn modelId="{2F6CC195-7D0B-49EE-BC0F-3B5E375AD1B5}" srcId="{6C08563F-65CB-4DAD-971A-23295D309FD7}" destId="{359D75D8-7577-4EC8-AFCB-E862477BE520}" srcOrd="2" destOrd="0" parTransId="{FEEB056E-37B4-4615-8772-9C52CC9D1CEA}" sibTransId="{F09122F9-80BA-4230-B9B8-9222847C7A01}"/>
    <dgm:cxn modelId="{B65EE696-23AA-488C-8DF8-1DAF82BE6B8E}" type="presOf" srcId="{143572FD-4D5C-47D3-B420-C08C13495B41}" destId="{048F1DCD-8B0C-4B0D-9F22-E6E4E408E6EF}" srcOrd="0" destOrd="0" presId="urn:microsoft.com/office/officeart/2008/layout/LinedList"/>
    <dgm:cxn modelId="{2DC3679E-EC10-4405-9BF8-6714ABE27CED}" type="presOf" srcId="{90786A23-F76B-47D2-9784-C563F3039E16}" destId="{97FF3391-7059-416F-8D3E-3009BC8C7F39}" srcOrd="0" destOrd="0" presId="urn:microsoft.com/office/officeart/2008/layout/LinedList"/>
    <dgm:cxn modelId="{222733C3-8DB4-4FB2-8092-4B28E5300FAA}" srcId="{6C08563F-65CB-4DAD-971A-23295D309FD7}" destId="{6D8C7876-26E9-4B91-9FCE-6A8954FEAA1A}" srcOrd="1" destOrd="0" parTransId="{57ACFDBC-B17B-4F51-9CCF-C8CE79AB6FBC}" sibTransId="{681E3D8C-4462-4D7C-88AF-2207555E76F0}"/>
    <dgm:cxn modelId="{BC0B78CB-06C3-498B-911D-6710BB9ED6C9}" srcId="{6C08563F-65CB-4DAD-971A-23295D309FD7}" destId="{8DED5189-2B21-42B8-AA09-351B13DD1346}" srcOrd="4" destOrd="0" parTransId="{FA54067B-F763-4837-BC6D-05A388E7187E}" sibTransId="{FA75BE3A-FFD3-45FD-B364-185DDD1A5D16}"/>
    <dgm:cxn modelId="{E70495E7-08EA-4D3E-93A5-B0A61D918446}" type="presOf" srcId="{0288FBB4-D998-47F3-92D0-454DB8C27F96}" destId="{68606DEB-714A-4F49-8C47-60C8E36166EC}" srcOrd="0" destOrd="0" presId="urn:microsoft.com/office/officeart/2008/layout/LinedList"/>
    <dgm:cxn modelId="{8F563CEE-2657-42AA-A3EE-203022038746}" srcId="{6C08563F-65CB-4DAD-971A-23295D309FD7}" destId="{A4A100D5-540F-4F84-AA5F-22F0BFBE644C}" srcOrd="0" destOrd="0" parTransId="{7CDF8004-2611-41A2-8053-663068E170F5}" sibTransId="{ECC9C84C-6BBA-480D-B6C5-2433C4833144}"/>
    <dgm:cxn modelId="{3B6D98EF-8CAD-438D-A726-D56923FDDC7E}" srcId="{6C08563F-65CB-4DAD-971A-23295D309FD7}" destId="{90786A23-F76B-47D2-9784-C563F3039E16}" srcOrd="6" destOrd="0" parTransId="{B26375A3-745C-48F3-A22C-CFFC69620D23}" sibTransId="{DA9349AC-24FF-478C-82B3-3E11BB23B57B}"/>
    <dgm:cxn modelId="{2A5674F3-64D9-41F5-AC7B-B595FAC687F5}" srcId="{6C08563F-65CB-4DAD-971A-23295D309FD7}" destId="{143572FD-4D5C-47D3-B420-C08C13495B41}" srcOrd="5" destOrd="0" parTransId="{86420F5E-E1B7-458A-A9FD-33BF809E220C}" sibTransId="{28DD2EBF-5566-4A3B-9543-2848672BC1D4}"/>
    <dgm:cxn modelId="{02911479-24AF-4945-8C3A-97512393BB7D}" type="presParOf" srcId="{CAE8EF67-D399-4072-8879-5D9DB401A8ED}" destId="{5CB2A7E7-EC60-4809-9DED-CB731257C6E0}" srcOrd="0" destOrd="0" presId="urn:microsoft.com/office/officeart/2008/layout/LinedList"/>
    <dgm:cxn modelId="{12BF69B4-803A-40B2-8CDD-2C54C24A2443}" type="presParOf" srcId="{CAE8EF67-D399-4072-8879-5D9DB401A8ED}" destId="{8C672D27-9C89-4BCD-9924-DD8AC2C2361C}" srcOrd="1" destOrd="0" presId="urn:microsoft.com/office/officeart/2008/layout/LinedList"/>
    <dgm:cxn modelId="{D8399B6E-D580-4DA8-9863-584FFFE19CAC}" type="presParOf" srcId="{8C672D27-9C89-4BCD-9924-DD8AC2C2361C}" destId="{F6EAB33C-6709-468E-A1B8-14CE0F156405}" srcOrd="0" destOrd="0" presId="urn:microsoft.com/office/officeart/2008/layout/LinedList"/>
    <dgm:cxn modelId="{FAA0CA6C-CAF2-44E3-B6D3-E9B1D124C92D}" type="presParOf" srcId="{8C672D27-9C89-4BCD-9924-DD8AC2C2361C}" destId="{CA545CBB-C4B0-4639-BD2E-A739A59B726A}" srcOrd="1" destOrd="0" presId="urn:microsoft.com/office/officeart/2008/layout/LinedList"/>
    <dgm:cxn modelId="{2B830549-41CF-4FF0-920D-5D6374F573A6}" type="presParOf" srcId="{CAE8EF67-D399-4072-8879-5D9DB401A8ED}" destId="{075C66DC-FF23-41C1-9056-7A9625094E0E}" srcOrd="2" destOrd="0" presId="urn:microsoft.com/office/officeart/2008/layout/LinedList"/>
    <dgm:cxn modelId="{D09D9B06-938D-4171-9B0E-3F2F3F62ACDA}" type="presParOf" srcId="{CAE8EF67-D399-4072-8879-5D9DB401A8ED}" destId="{67296EFE-9445-4E43-8B18-A9015596F254}" srcOrd="3" destOrd="0" presId="urn:microsoft.com/office/officeart/2008/layout/LinedList"/>
    <dgm:cxn modelId="{836DCC99-8A85-47DB-874C-8271E40C40D4}" type="presParOf" srcId="{67296EFE-9445-4E43-8B18-A9015596F254}" destId="{92F2939F-539D-4767-ACD7-982B91A07675}" srcOrd="0" destOrd="0" presId="urn:microsoft.com/office/officeart/2008/layout/LinedList"/>
    <dgm:cxn modelId="{1D4E5900-0B68-4CB8-B6E0-EDBB64FBF655}" type="presParOf" srcId="{67296EFE-9445-4E43-8B18-A9015596F254}" destId="{A819AECC-C93F-4607-A0E4-5264E55F43CF}" srcOrd="1" destOrd="0" presId="urn:microsoft.com/office/officeart/2008/layout/LinedList"/>
    <dgm:cxn modelId="{F9FDBEA5-0310-4CB5-AC73-4CF9170DB279}" type="presParOf" srcId="{CAE8EF67-D399-4072-8879-5D9DB401A8ED}" destId="{B9EF6B76-75DD-4F2A-9690-8F296AE6C2EF}" srcOrd="4" destOrd="0" presId="urn:microsoft.com/office/officeart/2008/layout/LinedList"/>
    <dgm:cxn modelId="{59DB21B1-5C33-4953-8F84-C9AD406392D2}" type="presParOf" srcId="{CAE8EF67-D399-4072-8879-5D9DB401A8ED}" destId="{520C8D01-0B1B-462E-BB31-F13BED7B13BE}" srcOrd="5" destOrd="0" presId="urn:microsoft.com/office/officeart/2008/layout/LinedList"/>
    <dgm:cxn modelId="{AE97C3A1-6742-41E5-983C-B7C935FA273C}" type="presParOf" srcId="{520C8D01-0B1B-462E-BB31-F13BED7B13BE}" destId="{EA5C8D92-7A0B-45E2-BC9B-6AA4E2280DE4}" srcOrd="0" destOrd="0" presId="urn:microsoft.com/office/officeart/2008/layout/LinedList"/>
    <dgm:cxn modelId="{33ADD6DF-38BC-4D4D-9C1B-87CDAC9CF1A5}" type="presParOf" srcId="{520C8D01-0B1B-462E-BB31-F13BED7B13BE}" destId="{E1A89A83-A14A-4AC2-A44C-F3E29D6B57AE}" srcOrd="1" destOrd="0" presId="urn:microsoft.com/office/officeart/2008/layout/LinedList"/>
    <dgm:cxn modelId="{412CFDBB-2DEB-48D4-A987-59B3C8199245}" type="presParOf" srcId="{CAE8EF67-D399-4072-8879-5D9DB401A8ED}" destId="{43B6F9B7-584E-45F0-BC7D-4585FBC75F03}" srcOrd="6" destOrd="0" presId="urn:microsoft.com/office/officeart/2008/layout/LinedList"/>
    <dgm:cxn modelId="{76D43174-16F3-4333-973E-38565D0ED802}" type="presParOf" srcId="{CAE8EF67-D399-4072-8879-5D9DB401A8ED}" destId="{6510D4E8-ACF1-4A7E-955C-1A555BDC253D}" srcOrd="7" destOrd="0" presId="urn:microsoft.com/office/officeart/2008/layout/LinedList"/>
    <dgm:cxn modelId="{4BF53EEB-E637-48C2-8F1A-579EEEAEB726}" type="presParOf" srcId="{6510D4E8-ACF1-4A7E-955C-1A555BDC253D}" destId="{68606DEB-714A-4F49-8C47-60C8E36166EC}" srcOrd="0" destOrd="0" presId="urn:microsoft.com/office/officeart/2008/layout/LinedList"/>
    <dgm:cxn modelId="{6A27B73A-207F-41D3-B3B1-D90D56394294}" type="presParOf" srcId="{6510D4E8-ACF1-4A7E-955C-1A555BDC253D}" destId="{57A9C3C0-2E29-46F1-A669-E911EC8E3759}" srcOrd="1" destOrd="0" presId="urn:microsoft.com/office/officeart/2008/layout/LinedList"/>
    <dgm:cxn modelId="{575EE789-0501-490D-91F0-4D9D85112199}" type="presParOf" srcId="{CAE8EF67-D399-4072-8879-5D9DB401A8ED}" destId="{68668637-F759-4288-A695-5577E426EFA8}" srcOrd="8" destOrd="0" presId="urn:microsoft.com/office/officeart/2008/layout/LinedList"/>
    <dgm:cxn modelId="{2F255D5C-41CD-4141-A87D-14191349AD6B}" type="presParOf" srcId="{CAE8EF67-D399-4072-8879-5D9DB401A8ED}" destId="{BEE407B5-933D-48B6-BEFE-421180BF8A63}" srcOrd="9" destOrd="0" presId="urn:microsoft.com/office/officeart/2008/layout/LinedList"/>
    <dgm:cxn modelId="{BA7A1E26-4BB4-49D3-ACFA-98590DA5BC53}" type="presParOf" srcId="{BEE407B5-933D-48B6-BEFE-421180BF8A63}" destId="{C1795191-5256-4BD2-B0A5-6F670A1D0F79}" srcOrd="0" destOrd="0" presId="urn:microsoft.com/office/officeart/2008/layout/LinedList"/>
    <dgm:cxn modelId="{ACC0D5EC-F99E-496E-8BC3-1DD58473AC7C}" type="presParOf" srcId="{BEE407B5-933D-48B6-BEFE-421180BF8A63}" destId="{11B0D8E6-39D3-4930-92D5-E7351AE454DF}" srcOrd="1" destOrd="0" presId="urn:microsoft.com/office/officeart/2008/layout/LinedList"/>
    <dgm:cxn modelId="{620651FF-E656-41CE-A5A5-5C2B9CA86C93}" type="presParOf" srcId="{CAE8EF67-D399-4072-8879-5D9DB401A8ED}" destId="{CBB6D2DA-36AC-45DC-BA08-08EAB391646B}" srcOrd="10" destOrd="0" presId="urn:microsoft.com/office/officeart/2008/layout/LinedList"/>
    <dgm:cxn modelId="{D75D7873-D3C9-453B-B864-0265965F02E0}" type="presParOf" srcId="{CAE8EF67-D399-4072-8879-5D9DB401A8ED}" destId="{376FA9DD-60FB-4C8E-B6DB-C70A976848D9}" srcOrd="11" destOrd="0" presId="urn:microsoft.com/office/officeart/2008/layout/LinedList"/>
    <dgm:cxn modelId="{5416F49C-966E-4167-B0DA-AD8D3D1B9171}" type="presParOf" srcId="{376FA9DD-60FB-4C8E-B6DB-C70A976848D9}" destId="{048F1DCD-8B0C-4B0D-9F22-E6E4E408E6EF}" srcOrd="0" destOrd="0" presId="urn:microsoft.com/office/officeart/2008/layout/LinedList"/>
    <dgm:cxn modelId="{78492261-6A87-41A2-BECB-C9C9CEE43C50}" type="presParOf" srcId="{376FA9DD-60FB-4C8E-B6DB-C70A976848D9}" destId="{D760929E-307C-4977-9D53-52CE978A4B26}" srcOrd="1" destOrd="0" presId="urn:microsoft.com/office/officeart/2008/layout/LinedList"/>
    <dgm:cxn modelId="{68380ED8-E6C5-4486-B6F8-500FB45168D1}" type="presParOf" srcId="{CAE8EF67-D399-4072-8879-5D9DB401A8ED}" destId="{27316DD5-CB7C-4802-9BCF-AF90EC19270E}" srcOrd="12" destOrd="0" presId="urn:microsoft.com/office/officeart/2008/layout/LinedList"/>
    <dgm:cxn modelId="{78D3ABC7-5BC3-463B-BB2C-CB3F3450CBAF}" type="presParOf" srcId="{CAE8EF67-D399-4072-8879-5D9DB401A8ED}" destId="{6E5B674E-CEB7-4BE5-9456-FB47012DA744}" srcOrd="13" destOrd="0" presId="urn:microsoft.com/office/officeart/2008/layout/LinedList"/>
    <dgm:cxn modelId="{D10CE503-031A-4BEE-AC2A-AEB90B5ED52A}" type="presParOf" srcId="{6E5B674E-CEB7-4BE5-9456-FB47012DA744}" destId="{97FF3391-7059-416F-8D3E-3009BC8C7F39}" srcOrd="0" destOrd="0" presId="urn:microsoft.com/office/officeart/2008/layout/LinedList"/>
    <dgm:cxn modelId="{DB0FA6F5-67D0-4637-B735-10FDE5B242B3}" type="presParOf" srcId="{6E5B674E-CEB7-4BE5-9456-FB47012DA744}" destId="{C959A6A8-9797-44A3-AF16-CD13F725B67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2A7E7-EC60-4809-9DED-CB731257C6E0}">
      <dsp:nvSpPr>
        <dsp:cNvPr id="0" name=""/>
        <dsp:cNvSpPr/>
      </dsp:nvSpPr>
      <dsp:spPr>
        <a:xfrm>
          <a:off x="0" y="671"/>
          <a:ext cx="626364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AB33C-6709-468E-A1B8-14CE0F156405}">
      <dsp:nvSpPr>
        <dsp:cNvPr id="0" name=""/>
        <dsp:cNvSpPr/>
      </dsp:nvSpPr>
      <dsp:spPr>
        <a:xfrm>
          <a:off x="0" y="671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GERF 2025 Highlights</a:t>
          </a:r>
        </a:p>
      </dsp:txBody>
      <dsp:txXfrm>
        <a:off x="0" y="671"/>
        <a:ext cx="6263640" cy="786192"/>
      </dsp:txXfrm>
    </dsp:sp>
    <dsp:sp modelId="{075C66DC-FF23-41C1-9056-7A9625094E0E}">
      <dsp:nvSpPr>
        <dsp:cNvPr id="0" name=""/>
        <dsp:cNvSpPr/>
      </dsp:nvSpPr>
      <dsp:spPr>
        <a:xfrm>
          <a:off x="0" y="786863"/>
          <a:ext cx="6263640" cy="0"/>
        </a:xfrm>
        <a:prstGeom prst="line">
          <a:avLst/>
        </a:prstGeom>
        <a:solidFill>
          <a:schemeClr val="accent5">
            <a:hueOff val="-2025358"/>
            <a:satOff val="-138"/>
            <a:lumOff val="327"/>
            <a:alphaOff val="0"/>
          </a:schemeClr>
        </a:solidFill>
        <a:ln w="19050" cap="flat" cmpd="sng" algn="ctr">
          <a:solidFill>
            <a:schemeClr val="accent5">
              <a:hueOff val="-2025358"/>
              <a:satOff val="-138"/>
              <a:lumOff val="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2939F-539D-4767-ACD7-982B91A07675}">
      <dsp:nvSpPr>
        <dsp:cNvPr id="0" name=""/>
        <dsp:cNvSpPr/>
      </dsp:nvSpPr>
      <dsp:spPr>
        <a:xfrm>
          <a:off x="0" y="786863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Communication &amp; Engagement Strategy</a:t>
          </a:r>
        </a:p>
      </dsp:txBody>
      <dsp:txXfrm>
        <a:off x="0" y="786863"/>
        <a:ext cx="6263640" cy="786192"/>
      </dsp:txXfrm>
    </dsp:sp>
    <dsp:sp modelId="{B9EF6B76-75DD-4F2A-9690-8F296AE6C2EF}">
      <dsp:nvSpPr>
        <dsp:cNvPr id="0" name=""/>
        <dsp:cNvSpPr/>
      </dsp:nvSpPr>
      <dsp:spPr>
        <a:xfrm>
          <a:off x="0" y="1573055"/>
          <a:ext cx="6263640" cy="0"/>
        </a:xfrm>
        <a:prstGeom prst="line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accent5">
              <a:hueOff val="-4050717"/>
              <a:satOff val="-275"/>
              <a:lumOff val="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8D92-7A0B-45E2-BC9B-6AA4E2280DE4}">
      <dsp:nvSpPr>
        <dsp:cNvPr id="0" name=""/>
        <dsp:cNvSpPr/>
      </dsp:nvSpPr>
      <dsp:spPr>
        <a:xfrm>
          <a:off x="0" y="1573055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Philanthropic Outreach </a:t>
          </a:r>
        </a:p>
      </dsp:txBody>
      <dsp:txXfrm>
        <a:off x="0" y="1573055"/>
        <a:ext cx="6263640" cy="786192"/>
      </dsp:txXfrm>
    </dsp:sp>
    <dsp:sp modelId="{43B6F9B7-584E-45F0-BC7D-4585FBC75F03}">
      <dsp:nvSpPr>
        <dsp:cNvPr id="0" name=""/>
        <dsp:cNvSpPr/>
      </dsp:nvSpPr>
      <dsp:spPr>
        <a:xfrm>
          <a:off x="0" y="2359247"/>
          <a:ext cx="6263640" cy="0"/>
        </a:xfrm>
        <a:prstGeom prst="line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accent5">
              <a:hueOff val="-6076075"/>
              <a:satOff val="-413"/>
              <a:lumOff val="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06DEB-714A-4F49-8C47-60C8E36166EC}">
      <dsp:nvSpPr>
        <dsp:cNvPr id="0" name=""/>
        <dsp:cNvSpPr/>
      </dsp:nvSpPr>
      <dsp:spPr>
        <a:xfrm>
          <a:off x="0" y="2359247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Political Strategy &amp; Influence</a:t>
          </a:r>
        </a:p>
      </dsp:txBody>
      <dsp:txXfrm>
        <a:off x="0" y="2359247"/>
        <a:ext cx="6263640" cy="786192"/>
      </dsp:txXfrm>
    </dsp:sp>
    <dsp:sp modelId="{68668637-F759-4288-A695-5577E426EFA8}">
      <dsp:nvSpPr>
        <dsp:cNvPr id="0" name=""/>
        <dsp:cNvSpPr/>
      </dsp:nvSpPr>
      <dsp:spPr>
        <a:xfrm>
          <a:off x="0" y="3145440"/>
          <a:ext cx="6263640" cy="0"/>
        </a:xfrm>
        <a:prstGeom prst="line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accent5">
              <a:hueOff val="-8101434"/>
              <a:satOff val="-551"/>
              <a:lumOff val="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95191-5256-4BD2-B0A5-6F670A1D0F79}">
      <dsp:nvSpPr>
        <dsp:cNvPr id="0" name=""/>
        <dsp:cNvSpPr/>
      </dsp:nvSpPr>
      <dsp:spPr>
        <a:xfrm>
          <a:off x="0" y="3145440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LhARA Events</a:t>
          </a:r>
        </a:p>
      </dsp:txBody>
      <dsp:txXfrm>
        <a:off x="0" y="3145440"/>
        <a:ext cx="6263640" cy="786192"/>
      </dsp:txXfrm>
    </dsp:sp>
    <dsp:sp modelId="{CBB6D2DA-36AC-45DC-BA08-08EAB391646B}">
      <dsp:nvSpPr>
        <dsp:cNvPr id="0" name=""/>
        <dsp:cNvSpPr/>
      </dsp:nvSpPr>
      <dsp:spPr>
        <a:xfrm>
          <a:off x="0" y="3931632"/>
          <a:ext cx="6263640" cy="0"/>
        </a:xfrm>
        <a:prstGeom prst="line">
          <a:avLst/>
        </a:prstGeom>
        <a:solidFill>
          <a:schemeClr val="accent5">
            <a:hueOff val="-10126791"/>
            <a:satOff val="-688"/>
            <a:lumOff val="1634"/>
            <a:alphaOff val="0"/>
          </a:schemeClr>
        </a:solidFill>
        <a:ln w="19050" cap="flat" cmpd="sng" algn="ctr">
          <a:solidFill>
            <a:schemeClr val="accent5">
              <a:hueOff val="-10126791"/>
              <a:satOff val="-688"/>
              <a:lumOff val="16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8F1DCD-8B0C-4B0D-9F22-E6E4E408E6EF}">
      <dsp:nvSpPr>
        <dsp:cNvPr id="0" name=""/>
        <dsp:cNvSpPr/>
      </dsp:nvSpPr>
      <dsp:spPr>
        <a:xfrm>
          <a:off x="0" y="3931632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Outlook &amp; Planning</a:t>
          </a:r>
        </a:p>
      </dsp:txBody>
      <dsp:txXfrm>
        <a:off x="0" y="3931632"/>
        <a:ext cx="6263640" cy="786192"/>
      </dsp:txXfrm>
    </dsp:sp>
    <dsp:sp modelId="{27316DD5-CB7C-4802-9BCF-AF90EC19270E}">
      <dsp:nvSpPr>
        <dsp:cNvPr id="0" name=""/>
        <dsp:cNvSpPr/>
      </dsp:nvSpPr>
      <dsp:spPr>
        <a:xfrm>
          <a:off x="0" y="4717824"/>
          <a:ext cx="6263640" cy="0"/>
        </a:xfrm>
        <a:prstGeom prst="line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FF3391-7059-416F-8D3E-3009BC8C7F39}">
      <dsp:nvSpPr>
        <dsp:cNvPr id="0" name=""/>
        <dsp:cNvSpPr/>
      </dsp:nvSpPr>
      <dsp:spPr>
        <a:xfrm>
          <a:off x="0" y="4717824"/>
          <a:ext cx="6263640" cy="78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b="1" kern="1200" dirty="0"/>
        </a:p>
      </dsp:txBody>
      <dsp:txXfrm>
        <a:off x="0" y="4717824"/>
        <a:ext cx="6263640" cy="786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E45BA-5B0C-7E94-6031-2FD23AE13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0B49C-4CE0-E7FB-223C-DAAB3845CF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99F3E-65DE-DF61-24E6-5BD3FA29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8E006-292C-6FA2-E04F-9882E241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62B86-32AC-4A90-C2B2-A4A154EB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3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0D1ED-8933-7841-6532-9947800E0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9FF7CE-E555-45AF-879B-FFE60C304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DD32E-E6BE-282F-60F0-B1C96E006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8E56D-CB96-381C-CE5D-C15D971C2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33A9E-3AD7-9E8B-0793-9AD5031D5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59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0DCCAF-69C2-B1CE-1B9F-318325286D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DF289B-0746-DE8E-D8AB-259379FBE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D91D4-A041-3E1D-C37A-02CFDB59F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8E6FF-4088-A0CA-7665-2268B4A83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2272D-6BE6-1151-BD49-3AAB65E4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03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E54EE-BA7D-3E8F-8DC9-A87AB4E4E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DFF4A-7CC1-90A1-56BB-855923063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2A188-487D-F70C-3F74-21A3650ED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71728-F385-DC81-7FA6-AA00E9BE3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763CD-BE7A-8014-6FF4-0DFD1FA62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44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D7028-8BE3-BC99-34AE-F262BC0D7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033DA-38A0-561F-3374-906D747F7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3C77C-DA3B-8656-335C-40610A700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945CE-D59C-B613-35F2-433F8D0B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46C1A-2FC7-5FB2-63A9-0FC23177A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58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C66E7-8434-2771-2588-3DBFE010C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9AD2C-07FE-C716-AC2A-C337A103C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A0D06-B099-7400-CBDD-6BD87C067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6C7A3-658F-CA1A-1B4C-5189A80BC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0F029-8E8E-CBE5-6765-1DCF21816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B36C5F-C639-25EE-4ECB-15A2AD4D6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96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075A7-F3AA-40C2-A914-CCE7063FE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6B50F-4450-466C-9D35-54E85263E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12CE08-488B-93BE-D55E-315E00F40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D176CC-8B03-5EF4-5915-DE60C8D80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61555-EADB-31D8-E9FB-23D14A5D4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35C0-A41B-ACFF-5B37-A0D7D29A0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20EDCD-EFB9-18DA-81CB-DF4BD22F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333FC5-E75C-5D7F-CE1F-58627E375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72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A226E-AF35-D7FA-BD6C-1227FFD3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63B41-BFCE-D7F6-8C28-3E502C10C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4F1F8-730F-E4BA-A3E5-09532D5F2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15DFF-CB1E-FCF0-51CE-047BCC78F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817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D12756-517C-3697-CDCC-31601F46F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A17C17-533D-7268-E020-BF667B719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0135F-6EE6-2D2B-740B-961CC508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5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DB43C-A144-9A10-5B59-1733E8C3F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45D16-EC75-E155-5E0E-2EE202927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9170D7-420D-8267-5FA1-99CFCA5EE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CF3C8-8B57-16CC-DBE4-1B24546B2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7CE85-28B3-2A3D-3FE3-6C8D060C3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10ADCC-E66A-3F80-44B9-89FA0630B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57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76820-B78A-1AF1-9D15-2A91A894C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0A53B5-6376-9385-4C0A-92E776D932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680460-095C-1668-77B7-92CB56E78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70684B-4DCB-4D42-196A-40F9A55C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26B998-C846-9D0A-F74A-A76954B2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E371F-45EE-8583-CA16-34BCA33A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20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F500F0-DC19-DCB3-7920-81CF7E10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F7DDE-8244-F824-D839-5E2EA1CF4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ADE2D-47B0-0AF3-3A52-67AF6B0A0E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E53C1E-20BD-4041-8830-BE3B6FAD7E7A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B3DBD-ACA0-AB9C-CFB0-7C326DB88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38935-2B2E-E1EB-7DDD-D230156CD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33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8" name="Rectangle 87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9024AE-4E92-13DE-13F4-0E8AC50F3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9"/>
            <a:ext cx="4255008" cy="5567891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Engagement, Communication &amp; Strategic Development </a:t>
            </a:r>
            <a:endParaRPr lang="en-GB" b="1" dirty="0"/>
          </a:p>
        </p:txBody>
      </p:sp>
      <p:graphicFrame>
        <p:nvGraphicFramePr>
          <p:cNvPr id="46" name="Content Placeholder 2">
            <a:extLst>
              <a:ext uri="{FF2B5EF4-FFF2-40B4-BE49-F238E27FC236}">
                <a16:creationId xmlns:a16="http://schemas.microsoft.com/office/drawing/2014/main" id="{D50DE5C4-C6FC-D0E3-3A26-6F51ECEA02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015782"/>
              </p:ext>
            </p:extLst>
          </p:nvPr>
        </p:nvGraphicFramePr>
        <p:xfrm>
          <a:off x="5291991" y="978201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5523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445A39-5064-136C-86CA-F4FDA1824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977976" cy="1454051"/>
          </a:xfrm>
        </p:spPr>
        <p:txBody>
          <a:bodyPr>
            <a:normAutofit/>
          </a:bodyPr>
          <a:lstStyle/>
          <a:p>
            <a:pPr algn="ctr"/>
            <a:r>
              <a:rPr lang="en-US" sz="3300" dirty="0">
                <a:solidFill>
                  <a:schemeClr val="tx2"/>
                </a:solidFill>
              </a:rPr>
              <a:t>GERF 2025 Highlights </a:t>
            </a:r>
            <a:endParaRPr lang="en-GB" sz="3300" dirty="0">
              <a:solidFill>
                <a:schemeClr val="tx2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3ACBD95-9ABB-8504-0FC0-8ECBE48C5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209800"/>
            <a:ext cx="5341673" cy="447546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LhARA exposure key </a:t>
            </a:r>
            <a:r>
              <a:rPr lang="en-US" sz="2400" dirty="0" err="1">
                <a:solidFill>
                  <a:schemeClr val="tx2"/>
                </a:solidFill>
              </a:rPr>
              <a:t>takeways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Reinforcing LhARA as a multidisciplinary initiative</a:t>
            </a:r>
          </a:p>
          <a:p>
            <a:r>
              <a:rPr lang="en-US" sz="2400" dirty="0">
                <a:solidFill>
                  <a:schemeClr val="tx2"/>
                </a:solidFill>
              </a:rPr>
              <a:t>Website and social media set up and next steps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Enhanced CERN collaboration</a:t>
            </a:r>
          </a:p>
          <a:p>
            <a:r>
              <a:rPr lang="en-US" sz="2400" dirty="0">
                <a:solidFill>
                  <a:schemeClr val="tx2"/>
                </a:solidFill>
              </a:rPr>
              <a:t>Future collaborations: Leo </a:t>
            </a:r>
            <a:r>
              <a:rPr lang="en-US" sz="2400" dirty="0" err="1">
                <a:solidFill>
                  <a:schemeClr val="tx2"/>
                </a:solidFill>
              </a:rPr>
              <a:t>CancerCare</a:t>
            </a:r>
            <a:r>
              <a:rPr lang="en-US" sz="2400" dirty="0">
                <a:solidFill>
                  <a:schemeClr val="tx2"/>
                </a:solidFill>
              </a:rPr>
              <a:t> (meeting on 18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2400" dirty="0">
                <a:solidFill>
                  <a:schemeClr val="tx2"/>
                </a:solidFill>
              </a:rPr>
              <a:t> June)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Users">
            <a:extLst>
              <a:ext uri="{FF2B5EF4-FFF2-40B4-BE49-F238E27FC236}">
                <a16:creationId xmlns:a16="http://schemas.microsoft.com/office/drawing/2014/main" id="{00BDF29A-1A62-DD65-3CE7-0D48C2F7B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42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8612CE-DB18-5555-80DA-6340FE40B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Communication </a:t>
            </a:r>
            <a:br>
              <a:rPr lang="en-US" sz="3600" b="1" dirty="0">
                <a:solidFill>
                  <a:schemeClr val="tx2"/>
                </a:solidFill>
              </a:rPr>
            </a:br>
            <a:r>
              <a:rPr lang="en-US" sz="3600" b="1" dirty="0">
                <a:solidFill>
                  <a:schemeClr val="tx2"/>
                </a:solidFill>
              </a:rPr>
              <a:t>&amp; Engagement Strategy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F86D2-EF79-C5A9-4020-478BE67F7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4071" y="1178906"/>
            <a:ext cx="6257849" cy="5498234"/>
          </a:xfrm>
        </p:spPr>
        <p:txBody>
          <a:bodyPr anchor="ctr">
            <a:normAutofit/>
          </a:bodyPr>
          <a:lstStyle/>
          <a:p>
            <a:pPr lvl="1"/>
            <a:r>
              <a:rPr lang="en-US" dirty="0">
                <a:solidFill>
                  <a:schemeClr val="tx2"/>
                </a:solidFill>
              </a:rPr>
              <a:t>Visual storytelling &amp;  audience – specific messaging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WKP Managers engagement: Regular updates on their projects for digital channels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Student engagement initiatives &amp; university outreach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6- month comms plan across social platforms &amp; website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Build up community and contacts-data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Platform for discussion-how to reinforce complex multidisciplinary group</a:t>
            </a:r>
          </a:p>
          <a:p>
            <a:pPr marL="45720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79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1EAAE-33D7-4E20-A8CA-7CDA76097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964" y="1580944"/>
            <a:ext cx="3855720" cy="437197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Philanthropic Outreach </a:t>
            </a:r>
            <a:br>
              <a:rPr lang="en-US" sz="3600" dirty="0">
                <a:solidFill>
                  <a:schemeClr val="tx2"/>
                </a:solidFill>
              </a:rPr>
            </a:b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3C9BB-D559-1E3C-3572-CE9BEF842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581" y="843999"/>
            <a:ext cx="6466114" cy="650084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4900" dirty="0">
              <a:solidFill>
                <a:schemeClr val="tx2"/>
              </a:solidFill>
            </a:endParaRPr>
          </a:p>
          <a:p>
            <a:endParaRPr lang="en-US" sz="49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GB" sz="2400" dirty="0">
                <a:solidFill>
                  <a:schemeClr val="tx2"/>
                </a:solidFill>
              </a:rPr>
              <a:t>CP4CT charity to serve as donations channel </a:t>
            </a: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>
                <a:solidFill>
                  <a:schemeClr val="tx2"/>
                </a:solidFill>
              </a:rPr>
              <a:t>Exploring additional donor leads from consortium partners -? Industry</a:t>
            </a:r>
          </a:p>
          <a:p>
            <a:pPr marL="0" indent="0">
              <a:buNone/>
            </a:pPr>
            <a:endParaRPr lang="en-GB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Imperial College: Supporting the outreach to philanthropic </a:t>
            </a:r>
            <a:r>
              <a:rPr lang="en-US" sz="2400" dirty="0" err="1">
                <a:solidFill>
                  <a:schemeClr val="tx2"/>
                </a:solidFill>
              </a:rPr>
              <a:t>organisations</a:t>
            </a:r>
            <a:r>
              <a:rPr lang="en-US" sz="2400" dirty="0">
                <a:solidFill>
                  <a:schemeClr val="tx2"/>
                </a:solidFill>
              </a:rPr>
              <a:t> . ? Others do</a:t>
            </a:r>
            <a:endParaRPr lang="en-GB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sz="7200" dirty="0">
              <a:solidFill>
                <a:schemeClr val="tx2"/>
              </a:solidFill>
            </a:endParaRPr>
          </a:p>
          <a:p>
            <a:endParaRPr lang="en-GB" sz="49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675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5142A5A-989F-0A2D-07CC-1E640229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Political Strategy &amp; Influence 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E4D7-66DC-B310-ADC4-51A25197D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5811" y="804672"/>
            <a:ext cx="6846753" cy="52303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Political engagement 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All-Party Parliamentary Group for Radiotherapy (APPG)  support and political engagement 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Communication to local MP’s, including MP for Imperial College (Chelsea &amp; Westminster)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Reigniting political contact in Scotland and then other nations</a:t>
            </a: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253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83F3883-DB2F-C636-0693-FEC27A34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54" y="1700213"/>
            <a:ext cx="3855720" cy="437197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Launch of LhARA Events Series </a:t>
            </a:r>
            <a:br>
              <a:rPr lang="en-US" sz="3600" dirty="0">
                <a:solidFill>
                  <a:schemeClr val="tx2"/>
                </a:solidFill>
              </a:rPr>
            </a:b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1B2EC-2AD0-F118-3D57-A01E4F32B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3949" y="804672"/>
            <a:ext cx="6997746" cy="56211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Development of LhARA Events Series/Program aimed to boost LhARA exposure and to attract donations/sponsorships </a:t>
            </a:r>
          </a:p>
          <a:p>
            <a:pPr marL="0" indent="0">
              <a:buNone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Upcoming Events: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LhARA: Particle Therapy Workshop  – 30</a:t>
            </a:r>
            <a:r>
              <a:rPr lang="en-US" baseline="30000" dirty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 October 2025 (IOP London)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LhARA: End Station Workshop – January 2026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LhARA: Plasma Lens Workshop – Spring 2026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LhARA: RFI – date TBC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FRTP (Prague) – December 2025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LhARA Roadshow – universities across UK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The Royal Society Festival 2026</a:t>
            </a:r>
          </a:p>
          <a:p>
            <a:pPr marL="457200" lvl="1" indent="0"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 lvl="1"/>
            <a:endParaRPr lang="en-GB" kern="1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467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6D856F3-2554-AF79-2134-0B5929411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Outlook &amp; Planning 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F9445-2CF4-53DB-901C-7AA5E169C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3724" y="238538"/>
            <a:ext cx="5902890" cy="603504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Sustained support from Imperial College and Partners – the importance of maintaining momentum in their outreach activities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Advancing the biology roadmap 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Securing finance for development 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12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CCD513456AE48B52E0212DD4ED666" ma:contentTypeVersion="3" ma:contentTypeDescription="Create a new document." ma:contentTypeScope="" ma:versionID="fd801c4d0c5d8782431fa2ec1de21a1b">
  <xsd:schema xmlns:xsd="http://www.w3.org/2001/XMLSchema" xmlns:xs="http://www.w3.org/2001/XMLSchema" xmlns:p="http://schemas.microsoft.com/office/2006/metadata/properties" xmlns:ns2="e97e4ff5-048c-43f8-97cb-57fee2b5504a" targetNamespace="http://schemas.microsoft.com/office/2006/metadata/properties" ma:root="true" ma:fieldsID="d6da1a98202bb5f2ee724930d7ab01d9" ns2:_="">
    <xsd:import namespace="e97e4ff5-048c-43f8-97cb-57fee2b550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7e4ff5-048c-43f8-97cb-57fee2b550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7CEA489-28AE-428F-BE3E-5BBC64B58E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7e4ff5-048c-43f8-97cb-57fee2b550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B8432E-5738-4F5D-97CC-7C5D5F38D4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B1D46F-7349-44E7-B6EC-1FDD51F63A7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Office Theme</vt:lpstr>
      <vt:lpstr>Engagement, Communication &amp; Strategic Development </vt:lpstr>
      <vt:lpstr>GERF 2025 Highlights </vt:lpstr>
      <vt:lpstr>Communication  &amp; Engagement Strategy</vt:lpstr>
      <vt:lpstr>Philanthropic Outreach  </vt:lpstr>
      <vt:lpstr>Political Strategy &amp; Influence </vt:lpstr>
      <vt:lpstr>Launch of LhARA Events Series  </vt:lpstr>
      <vt:lpstr>Outlook &amp; Planning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Pat Price</dc:creator>
  <cp:lastModifiedBy>Martina Pokorna</cp:lastModifiedBy>
  <cp:revision>39</cp:revision>
  <dcterms:created xsi:type="dcterms:W3CDTF">2024-08-29T18:29:32Z</dcterms:created>
  <dcterms:modified xsi:type="dcterms:W3CDTF">2025-06-17T11:39:35Z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0x010100002CCD513456AE48B52E0212DD4ED666</vt:lpwstr>
  </property>
</Properties>
</file>