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1"/>
  </p:notesMasterIdLst>
  <p:sldIdLst>
    <p:sldId id="256" r:id="rId2"/>
    <p:sldId id="273" r:id="rId3"/>
    <p:sldId id="283" r:id="rId4"/>
    <p:sldId id="258" r:id="rId5"/>
    <p:sldId id="279" r:id="rId6"/>
    <p:sldId id="281" r:id="rId7"/>
    <p:sldId id="277" r:id="rId8"/>
    <p:sldId id="282" r:id="rId9"/>
    <p:sldId id="276" r:id="rId10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6BCD4"/>
    <a:srgbClr val="1A02A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010"/>
    <p:restoredTop sz="94610"/>
  </p:normalViewPr>
  <p:slideViewPr>
    <p:cSldViewPr snapToGrid="0" snapToObjects="1">
      <p:cViewPr>
        <p:scale>
          <a:sx n="200" d="100"/>
          <a:sy n="200" d="100"/>
        </p:scale>
        <p:origin x="976" y="2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707928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45877A-8D4A-7829-43F1-0292277B4D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2CE091A-09ED-730A-4BFD-64B086DB0F5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F3D90D7-DE43-542E-741C-A195B2996FC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5F0E86F-AF67-971F-2692-A2F1642F357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65823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698C49-4876-A673-91F1-FCBBE988E3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D822577-3E2B-5CA5-4BBB-AEC2F908452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299CCF1-E579-CF63-6690-55A476F39BC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6CC7653-2FF9-C226-9A1B-CBF190591C7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294054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BDF335-E6C0-BA79-A095-381D8C97C1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EB913A1-A820-7155-90EF-16E0100452F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42193C3-AB17-0AC6-E81E-74B813B972C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8CE674D-C3F4-F051-DB09-9F5F051C24B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640660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888199-5E7E-D5B3-BCA6-BB6707A6BB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9A237EB-D813-874B-DB12-0B4470941E8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8775493-CA7B-55F5-D469-CE020FF8BD8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B679AD-4C57-5625-B7CF-B784932D86D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809399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57629B-4738-36A5-BBEB-AADB443526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AF2F6AC-0790-62A7-7E19-182B2BABEC6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1F3ED7C-289C-B649-17BA-5C80522906A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CD61D74-B8B9-3416-2399-98CA45A86FD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47195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B00A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00BCD4"/>
          </a:solidFill>
          <a:ln w="12700">
            <a:solidFill>
              <a:srgbClr val="00BCD4"/>
            </a:solidFill>
            <a:prstDash val="solid"/>
          </a:ln>
        </p:spPr>
        <p:txBody>
          <a:bodyPr/>
          <a:lstStyle/>
          <a:p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6583680" y="199776"/>
            <a:ext cx="2377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3200" b="1" kern="0" spc="400" dirty="0">
                <a:solidFill>
                  <a:srgbClr val="FFFFFF"/>
                </a:solidFill>
              </a:rPr>
              <a:t>IMPERIAL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457199" y="1727918"/>
            <a:ext cx="8627165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4000" b="1" dirty="0">
                <a:solidFill>
                  <a:schemeClr val="bg1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 global picture of</a:t>
            </a:r>
            <a:endParaRPr lang="en-US" sz="4000" dirty="0">
              <a:solidFill>
                <a:schemeClr val="bg1"/>
              </a:solidFill>
            </a:endParaRPr>
          </a:p>
          <a:p>
            <a:r>
              <a:rPr lang="en-US" sz="4000" b="1" dirty="0">
                <a:solidFill>
                  <a:schemeClr val="bg1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laser-driven radiobiology</a:t>
            </a:r>
            <a:endParaRPr lang="en-US" sz="4000" dirty="0"/>
          </a:p>
        </p:txBody>
      </p:sp>
      <p:sp>
        <p:nvSpPr>
          <p:cNvPr id="7" name="Text 5"/>
          <p:cNvSpPr/>
          <p:nvPr/>
        </p:nvSpPr>
        <p:spPr>
          <a:xfrm>
            <a:off x="4152583" y="4471416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22/09/2026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457199" y="2813104"/>
            <a:ext cx="862716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600" i="1" dirty="0">
                <a:solidFill>
                  <a:schemeClr val="bg1">
                    <a:lumMod val="75000"/>
                  </a:schemeClr>
                </a:solidFill>
              </a:rPr>
              <a:t>Preliminary analysis of a 22-paper database </a:t>
            </a:r>
          </a:p>
        </p:txBody>
      </p:sp>
      <p:sp>
        <p:nvSpPr>
          <p:cNvPr id="9" name="Text 7"/>
          <p:cNvSpPr/>
          <p:nvPr/>
        </p:nvSpPr>
        <p:spPr>
          <a:xfrm>
            <a:off x="0" y="4663440"/>
            <a:ext cx="91440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8E9AAF"/>
                </a:solidFill>
              </a:rPr>
              <a:t>Josie McGarrigle</a:t>
            </a:r>
            <a:endParaRPr lang="en-US" sz="900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2377EF62-9B3D-A217-102A-6310E9CDF2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2880" y="-87351"/>
            <a:ext cx="1712446" cy="963251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180108"/>
            <a:ext cx="9144000" cy="594360"/>
          </a:xfrm>
          <a:prstGeom prst="rect">
            <a:avLst/>
          </a:prstGeom>
          <a:solidFill>
            <a:srgbClr val="1A02AA"/>
          </a:solidFill>
          <a:ln w="12700">
            <a:solidFill>
              <a:srgbClr val="003E7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365760" y="180108"/>
            <a:ext cx="74980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 selection process </a:t>
            </a:r>
            <a:endParaRPr lang="en-US" sz="2200" dirty="0"/>
          </a:p>
        </p:txBody>
      </p:sp>
      <p:sp>
        <p:nvSpPr>
          <p:cNvPr id="5" name="Shape 2"/>
          <p:cNvSpPr/>
          <p:nvPr/>
        </p:nvSpPr>
        <p:spPr>
          <a:xfrm>
            <a:off x="365760" y="1553220"/>
            <a:ext cx="8412480" cy="73152"/>
          </a:xfrm>
          <a:prstGeom prst="rect">
            <a:avLst/>
          </a:prstGeom>
          <a:solidFill>
            <a:schemeClr val="bg1">
              <a:lumMod val="75000"/>
            </a:schemeClr>
          </a:solidFill>
          <a:ln w="12700">
            <a:solidFill>
              <a:schemeClr val="bg1">
                <a:lumMod val="75000"/>
              </a:scheme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Shape 3"/>
          <p:cNvSpPr/>
          <p:nvPr/>
        </p:nvSpPr>
        <p:spPr>
          <a:xfrm>
            <a:off x="1188720" y="1342908"/>
            <a:ext cx="457200" cy="457200"/>
          </a:xfrm>
          <a:prstGeom prst="ellipse">
            <a:avLst/>
          </a:prstGeom>
          <a:solidFill>
            <a:srgbClr val="009BC4"/>
          </a:solidFill>
          <a:ln w="12700">
            <a:solidFill>
              <a:srgbClr val="009BC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4"/>
          <p:cNvSpPr/>
          <p:nvPr/>
        </p:nvSpPr>
        <p:spPr>
          <a:xfrm>
            <a:off x="587434" y="999675"/>
            <a:ext cx="164592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1300" b="1" dirty="0">
                <a:solidFill>
                  <a:srgbClr val="003E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32</a:t>
            </a:r>
            <a:endParaRPr lang="en-US" sz="1300" dirty="0"/>
          </a:p>
        </p:txBody>
      </p:sp>
      <p:sp>
        <p:nvSpPr>
          <p:cNvPr id="8" name="Text 5"/>
          <p:cNvSpPr/>
          <p:nvPr/>
        </p:nvSpPr>
        <p:spPr>
          <a:xfrm>
            <a:off x="594360" y="1873260"/>
            <a:ext cx="164592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105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Identified laser-driven studies by </a:t>
            </a:r>
            <a:r>
              <a:rPr lang="en-US" sz="1050" dirty="0"/>
              <a:t>E. </a:t>
            </a:r>
            <a:r>
              <a:rPr lang="en-US" sz="1050" dirty="0" err="1"/>
              <a:t>Tassano</a:t>
            </a:r>
            <a:r>
              <a:rPr lang="en-US" sz="1050" dirty="0"/>
              <a:t>-Smith</a:t>
            </a:r>
          </a:p>
        </p:txBody>
      </p:sp>
      <p:sp>
        <p:nvSpPr>
          <p:cNvPr id="9" name="Shape 6"/>
          <p:cNvSpPr/>
          <p:nvPr/>
        </p:nvSpPr>
        <p:spPr>
          <a:xfrm>
            <a:off x="3291840" y="1342908"/>
            <a:ext cx="457200" cy="457200"/>
          </a:xfrm>
          <a:prstGeom prst="ellipse">
            <a:avLst/>
          </a:prstGeom>
          <a:solidFill>
            <a:srgbClr val="003E74"/>
          </a:solidFill>
          <a:ln w="12700">
            <a:solidFill>
              <a:srgbClr val="003E7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7"/>
          <p:cNvSpPr/>
          <p:nvPr/>
        </p:nvSpPr>
        <p:spPr>
          <a:xfrm>
            <a:off x="2697480" y="994377"/>
            <a:ext cx="164592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003E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27</a:t>
            </a:r>
            <a:endParaRPr lang="en-US" sz="1300" dirty="0"/>
          </a:p>
        </p:txBody>
      </p:sp>
      <p:sp>
        <p:nvSpPr>
          <p:cNvPr id="11" name="Text 8"/>
          <p:cNvSpPr/>
          <p:nvPr/>
        </p:nvSpPr>
        <p:spPr>
          <a:xfrm>
            <a:off x="2697480" y="1873260"/>
            <a:ext cx="164592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50" dirty="0">
                <a:solidFill>
                  <a:srgbClr val="333333"/>
                </a:solidFill>
                <a:latin typeface="Calibri" pitchFamily="34" charset="0"/>
                <a:cs typeface="Calibri" pitchFamily="34" charset="-120"/>
              </a:rPr>
              <a:t>5 excluded: no biological endpoint, beamline methodology only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5394960" y="1342908"/>
            <a:ext cx="457200" cy="457200"/>
          </a:xfrm>
          <a:prstGeom prst="ellipse">
            <a:avLst/>
          </a:prstGeom>
          <a:solidFill>
            <a:srgbClr val="059669"/>
          </a:solidFill>
          <a:ln w="12700">
            <a:solidFill>
              <a:srgbClr val="05966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0"/>
          <p:cNvSpPr/>
          <p:nvPr/>
        </p:nvSpPr>
        <p:spPr>
          <a:xfrm>
            <a:off x="4800600" y="994377"/>
            <a:ext cx="164592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003E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22</a:t>
            </a:r>
            <a:endParaRPr lang="en-US" sz="1300" dirty="0"/>
          </a:p>
        </p:txBody>
      </p:sp>
      <p:sp>
        <p:nvSpPr>
          <p:cNvPr id="14" name="Text 11"/>
          <p:cNvSpPr/>
          <p:nvPr/>
        </p:nvSpPr>
        <p:spPr>
          <a:xfrm>
            <a:off x="4686300" y="1885179"/>
            <a:ext cx="187452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5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excluded: radiobiological output does not include laser-driven, only conventional</a:t>
            </a:r>
            <a:endParaRPr lang="en-US" sz="1050" dirty="0"/>
          </a:p>
        </p:txBody>
      </p:sp>
      <p:sp>
        <p:nvSpPr>
          <p:cNvPr id="15" name="Shape 12"/>
          <p:cNvSpPr/>
          <p:nvPr/>
        </p:nvSpPr>
        <p:spPr>
          <a:xfrm>
            <a:off x="7498080" y="1342908"/>
            <a:ext cx="457200" cy="457200"/>
          </a:xfrm>
          <a:prstGeom prst="ellipse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3"/>
          <p:cNvSpPr/>
          <p:nvPr/>
        </p:nvSpPr>
        <p:spPr>
          <a:xfrm>
            <a:off x="6903720" y="994377"/>
            <a:ext cx="164592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003E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22</a:t>
            </a:r>
            <a:endParaRPr lang="en-US" sz="1300" dirty="0"/>
          </a:p>
        </p:txBody>
      </p:sp>
      <p:sp>
        <p:nvSpPr>
          <p:cNvPr id="17" name="Text 14"/>
          <p:cNvSpPr/>
          <p:nvPr/>
        </p:nvSpPr>
        <p:spPr>
          <a:xfrm>
            <a:off x="6903720" y="1873260"/>
            <a:ext cx="164592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5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Final number of publications</a:t>
            </a:r>
            <a:endParaRPr lang="en-US" sz="1050" dirty="0"/>
          </a:p>
        </p:txBody>
      </p:sp>
      <p:sp>
        <p:nvSpPr>
          <p:cNvPr id="18" name="Text 15"/>
          <p:cNvSpPr/>
          <p:nvPr/>
        </p:nvSpPr>
        <p:spPr>
          <a:xfrm>
            <a:off x="26280" y="842612"/>
            <a:ext cx="8412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03E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PRISMA flow</a:t>
            </a:r>
            <a:endParaRPr lang="en-US" sz="1400" dirty="0"/>
          </a:p>
        </p:txBody>
      </p:sp>
      <p:sp>
        <p:nvSpPr>
          <p:cNvPr id="19" name="Shape 16"/>
          <p:cNvSpPr/>
          <p:nvPr/>
        </p:nvSpPr>
        <p:spPr>
          <a:xfrm>
            <a:off x="274320" y="2992959"/>
            <a:ext cx="4251960" cy="868680"/>
          </a:xfrm>
          <a:prstGeom prst="rect">
            <a:avLst/>
          </a:prstGeom>
          <a:solidFill>
            <a:srgbClr val="F4F4F4"/>
          </a:solidFill>
          <a:ln w="12700">
            <a:solidFill>
              <a:srgbClr val="CCCCC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Shape 17"/>
          <p:cNvSpPr/>
          <p:nvPr/>
        </p:nvSpPr>
        <p:spPr>
          <a:xfrm>
            <a:off x="274320" y="2992959"/>
            <a:ext cx="54864" cy="868680"/>
          </a:xfrm>
          <a:prstGeom prst="rect">
            <a:avLst/>
          </a:prstGeom>
          <a:solidFill>
            <a:srgbClr val="009BC4"/>
          </a:solidFill>
          <a:ln w="12700">
            <a:solidFill>
              <a:srgbClr val="009BC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18"/>
          <p:cNvSpPr/>
          <p:nvPr/>
        </p:nvSpPr>
        <p:spPr>
          <a:xfrm>
            <a:off x="411480" y="3114249"/>
            <a:ext cx="4023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03E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Population</a:t>
            </a:r>
            <a:endParaRPr lang="en-US" sz="1200" dirty="0"/>
          </a:p>
        </p:txBody>
      </p:sp>
      <p:sp>
        <p:nvSpPr>
          <p:cNvPr id="22" name="Text 19"/>
          <p:cNvSpPr/>
          <p:nvPr/>
        </p:nvSpPr>
        <p:spPr>
          <a:xfrm>
            <a:off x="411480" y="3340431"/>
            <a:ext cx="40233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i="1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In-vitro</a:t>
            </a:r>
            <a:r>
              <a:rPr lang="en-US" sz="105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cells, 3D spheroids, zebrafish embryos, small </a:t>
            </a:r>
            <a:r>
              <a:rPr lang="en-US" sz="1050" i="1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in-vivo</a:t>
            </a:r>
            <a:r>
              <a:rPr lang="en-US" sz="105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animal models</a:t>
            </a:r>
            <a:endParaRPr lang="en-US" sz="1050" dirty="0"/>
          </a:p>
        </p:txBody>
      </p:sp>
      <p:sp>
        <p:nvSpPr>
          <p:cNvPr id="23" name="Shape 20"/>
          <p:cNvSpPr/>
          <p:nvPr/>
        </p:nvSpPr>
        <p:spPr>
          <a:xfrm>
            <a:off x="4754880" y="2992959"/>
            <a:ext cx="4251960" cy="868680"/>
          </a:xfrm>
          <a:prstGeom prst="rect">
            <a:avLst/>
          </a:prstGeom>
          <a:solidFill>
            <a:srgbClr val="F4F4F4"/>
          </a:solidFill>
          <a:ln w="12700">
            <a:solidFill>
              <a:srgbClr val="CCCCC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Shape 21"/>
          <p:cNvSpPr/>
          <p:nvPr/>
        </p:nvSpPr>
        <p:spPr>
          <a:xfrm>
            <a:off x="4754880" y="2992959"/>
            <a:ext cx="54864" cy="868680"/>
          </a:xfrm>
          <a:prstGeom prst="rect">
            <a:avLst/>
          </a:prstGeom>
          <a:solidFill>
            <a:srgbClr val="009BC4"/>
          </a:solidFill>
          <a:ln w="12700">
            <a:solidFill>
              <a:srgbClr val="009BC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Text 22"/>
          <p:cNvSpPr/>
          <p:nvPr/>
        </p:nvSpPr>
        <p:spPr>
          <a:xfrm>
            <a:off x="4892040" y="3114249"/>
            <a:ext cx="4023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03E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Intervention</a:t>
            </a:r>
            <a:endParaRPr lang="en-US" sz="1200" dirty="0"/>
          </a:p>
        </p:txBody>
      </p:sp>
      <p:sp>
        <p:nvSpPr>
          <p:cNvPr id="26" name="Text 23"/>
          <p:cNvSpPr/>
          <p:nvPr/>
        </p:nvSpPr>
        <p:spPr>
          <a:xfrm>
            <a:off x="4892040" y="3264861"/>
            <a:ext cx="40233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Irradiation with a laser-driven proton or ion beam</a:t>
            </a:r>
            <a:endParaRPr lang="en-US" sz="1050" dirty="0"/>
          </a:p>
        </p:txBody>
      </p:sp>
      <p:sp>
        <p:nvSpPr>
          <p:cNvPr id="27" name="Shape 24"/>
          <p:cNvSpPr/>
          <p:nvPr/>
        </p:nvSpPr>
        <p:spPr>
          <a:xfrm>
            <a:off x="274320" y="4031136"/>
            <a:ext cx="4251960" cy="868680"/>
          </a:xfrm>
          <a:prstGeom prst="rect">
            <a:avLst/>
          </a:prstGeom>
          <a:solidFill>
            <a:srgbClr val="F4F4F4"/>
          </a:solidFill>
          <a:ln w="12700">
            <a:solidFill>
              <a:srgbClr val="CCCCC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8" name="Shape 25"/>
          <p:cNvSpPr/>
          <p:nvPr/>
        </p:nvSpPr>
        <p:spPr>
          <a:xfrm>
            <a:off x="274320" y="4031136"/>
            <a:ext cx="54864" cy="868680"/>
          </a:xfrm>
          <a:prstGeom prst="rect">
            <a:avLst/>
          </a:prstGeom>
          <a:solidFill>
            <a:srgbClr val="009BC4"/>
          </a:solidFill>
          <a:ln w="12700">
            <a:solidFill>
              <a:srgbClr val="009BC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9" name="Text 26"/>
          <p:cNvSpPr/>
          <p:nvPr/>
        </p:nvSpPr>
        <p:spPr>
          <a:xfrm>
            <a:off x="411480" y="4152426"/>
            <a:ext cx="4023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03E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Comparison</a:t>
            </a:r>
            <a:endParaRPr lang="en-US" sz="1200" dirty="0"/>
          </a:p>
        </p:txBody>
      </p:sp>
      <p:sp>
        <p:nvSpPr>
          <p:cNvPr id="30" name="Text 27"/>
          <p:cNvSpPr/>
          <p:nvPr/>
        </p:nvSpPr>
        <p:spPr>
          <a:xfrm>
            <a:off x="411480" y="4303038"/>
            <a:ext cx="40233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Unirradiated control or relevant reference irradiation of the same dose</a:t>
            </a:r>
            <a:endParaRPr lang="en-US" sz="1050" dirty="0"/>
          </a:p>
        </p:txBody>
      </p:sp>
      <p:sp>
        <p:nvSpPr>
          <p:cNvPr id="31" name="Shape 28"/>
          <p:cNvSpPr/>
          <p:nvPr/>
        </p:nvSpPr>
        <p:spPr>
          <a:xfrm>
            <a:off x="4754880" y="4031136"/>
            <a:ext cx="4251960" cy="868680"/>
          </a:xfrm>
          <a:prstGeom prst="rect">
            <a:avLst/>
          </a:prstGeom>
          <a:solidFill>
            <a:srgbClr val="F4F4F4"/>
          </a:solidFill>
          <a:ln w="12700">
            <a:solidFill>
              <a:srgbClr val="CCCCC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2" name="Shape 29"/>
          <p:cNvSpPr/>
          <p:nvPr/>
        </p:nvSpPr>
        <p:spPr>
          <a:xfrm>
            <a:off x="4754880" y="4031136"/>
            <a:ext cx="54864" cy="868680"/>
          </a:xfrm>
          <a:prstGeom prst="rect">
            <a:avLst/>
          </a:prstGeom>
          <a:solidFill>
            <a:srgbClr val="009BC4"/>
          </a:solidFill>
          <a:ln w="12700">
            <a:solidFill>
              <a:srgbClr val="009BC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3" name="Text 30"/>
          <p:cNvSpPr/>
          <p:nvPr/>
        </p:nvSpPr>
        <p:spPr>
          <a:xfrm>
            <a:off x="4892040" y="4152426"/>
            <a:ext cx="4023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03E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Outcome</a:t>
            </a:r>
            <a:endParaRPr lang="en-US" sz="1200" dirty="0"/>
          </a:p>
        </p:txBody>
      </p:sp>
      <p:sp>
        <p:nvSpPr>
          <p:cNvPr id="34" name="Text 31"/>
          <p:cNvSpPr/>
          <p:nvPr/>
        </p:nvSpPr>
        <p:spPr>
          <a:xfrm>
            <a:off x="4892040" y="4378608"/>
            <a:ext cx="40233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Biological response described or quantified, e.g. DNA damage, survival, tissue response or </a:t>
            </a:r>
            <a:r>
              <a:rPr lang="en-US" sz="1050" dirty="0" err="1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tumour</a:t>
            </a:r>
            <a:r>
              <a:rPr lang="en-US" sz="105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response </a:t>
            </a:r>
            <a:endParaRPr lang="en-US" sz="1050" dirty="0"/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D6A7410E-4B7A-956E-8D23-9E3849966F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01408" y="146068"/>
            <a:ext cx="1274705" cy="717022"/>
          </a:xfrm>
          <a:prstGeom prst="rect">
            <a:avLst/>
          </a:prstGeom>
        </p:spPr>
      </p:pic>
      <p:sp>
        <p:nvSpPr>
          <p:cNvPr id="4" name="Triangle 3">
            <a:extLst>
              <a:ext uri="{FF2B5EF4-FFF2-40B4-BE49-F238E27FC236}">
                <a16:creationId xmlns:a16="http://schemas.microsoft.com/office/drawing/2014/main" id="{F111B485-9811-3102-92DD-1B4541E76602}"/>
              </a:ext>
            </a:extLst>
          </p:cNvPr>
          <p:cNvSpPr/>
          <p:nvPr/>
        </p:nvSpPr>
        <p:spPr>
          <a:xfrm rot="5400000">
            <a:off x="2095563" y="1335400"/>
            <a:ext cx="457200" cy="510351"/>
          </a:xfrm>
          <a:prstGeom prst="triangl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Triangle 35">
            <a:extLst>
              <a:ext uri="{FF2B5EF4-FFF2-40B4-BE49-F238E27FC236}">
                <a16:creationId xmlns:a16="http://schemas.microsoft.com/office/drawing/2014/main" id="{FCCC5D69-B2C0-74C8-1350-69253CDD0C77}"/>
              </a:ext>
            </a:extLst>
          </p:cNvPr>
          <p:cNvSpPr/>
          <p:nvPr/>
        </p:nvSpPr>
        <p:spPr>
          <a:xfrm rot="5400000">
            <a:off x="4325969" y="1335401"/>
            <a:ext cx="457200" cy="510351"/>
          </a:xfrm>
          <a:prstGeom prst="triangl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Triangle 36">
            <a:extLst>
              <a:ext uri="{FF2B5EF4-FFF2-40B4-BE49-F238E27FC236}">
                <a16:creationId xmlns:a16="http://schemas.microsoft.com/office/drawing/2014/main" id="{CC38FB8A-62EB-3A22-8E0A-05777B263715}"/>
              </a:ext>
            </a:extLst>
          </p:cNvPr>
          <p:cNvSpPr/>
          <p:nvPr/>
        </p:nvSpPr>
        <p:spPr>
          <a:xfrm rot="5400000">
            <a:off x="6543252" y="1327970"/>
            <a:ext cx="457200" cy="510351"/>
          </a:xfrm>
          <a:prstGeom prst="triangl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Text 15">
            <a:extLst>
              <a:ext uri="{FF2B5EF4-FFF2-40B4-BE49-F238E27FC236}">
                <a16:creationId xmlns:a16="http://schemas.microsoft.com/office/drawing/2014/main" id="{718AE32D-9D98-0D14-8C05-3F4CEFC401EE}"/>
              </a:ext>
            </a:extLst>
          </p:cNvPr>
          <p:cNvSpPr/>
          <p:nvPr/>
        </p:nvSpPr>
        <p:spPr>
          <a:xfrm>
            <a:off x="137160" y="2604246"/>
            <a:ext cx="8412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03E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PICO framework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6FA372-E232-BCB1-9E41-B3FF43BBD5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AB830164-ED0A-9079-4A15-87DE419A0009}"/>
              </a:ext>
            </a:extLst>
          </p:cNvPr>
          <p:cNvSpPr/>
          <p:nvPr/>
        </p:nvSpPr>
        <p:spPr>
          <a:xfrm>
            <a:off x="0" y="182880"/>
            <a:ext cx="9144000" cy="640080"/>
          </a:xfrm>
          <a:prstGeom prst="rect">
            <a:avLst/>
          </a:prstGeom>
          <a:solidFill>
            <a:srgbClr val="1B00AA"/>
          </a:solidFill>
          <a:ln w="12700">
            <a:solidFill>
              <a:srgbClr val="1B00A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ED186A71-4722-BE00-F714-2DFCA50EF121}"/>
              </a:ext>
            </a:extLst>
          </p:cNvPr>
          <p:cNvSpPr/>
          <p:nvPr/>
        </p:nvSpPr>
        <p:spPr>
          <a:xfrm>
            <a:off x="365760" y="22555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000" b="1" dirty="0">
                <a:solidFill>
                  <a:srgbClr val="FFFFFF"/>
                </a:solidFill>
              </a:rPr>
              <a:t>Global trends- Instrumentation </a:t>
            </a:r>
            <a:endParaRPr lang="en-US" sz="2000" dirty="0"/>
          </a:p>
        </p:txBody>
      </p:sp>
      <p:sp>
        <p:nvSpPr>
          <p:cNvPr id="7" name="Shape 5">
            <a:extLst>
              <a:ext uri="{FF2B5EF4-FFF2-40B4-BE49-F238E27FC236}">
                <a16:creationId xmlns:a16="http://schemas.microsoft.com/office/drawing/2014/main" id="{126ACAED-B37C-96BA-6097-12B193938F62}"/>
              </a:ext>
            </a:extLst>
          </p:cNvPr>
          <p:cNvSpPr/>
          <p:nvPr/>
        </p:nvSpPr>
        <p:spPr>
          <a:xfrm>
            <a:off x="2435610" y="991114"/>
            <a:ext cx="1965960" cy="1554480"/>
          </a:xfrm>
          <a:prstGeom prst="rect">
            <a:avLst/>
          </a:prstGeom>
          <a:solidFill>
            <a:srgbClr val="0D47A1"/>
          </a:solidFill>
          <a:ln w="12700">
            <a:solidFill>
              <a:srgbClr val="0D47A1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8" name="Text 6">
            <a:extLst>
              <a:ext uri="{FF2B5EF4-FFF2-40B4-BE49-F238E27FC236}">
                <a16:creationId xmlns:a16="http://schemas.microsoft.com/office/drawing/2014/main" id="{482C8208-55D0-4FF9-DD3E-95E92059F09C}"/>
              </a:ext>
            </a:extLst>
          </p:cNvPr>
          <p:cNvSpPr/>
          <p:nvPr/>
        </p:nvSpPr>
        <p:spPr>
          <a:xfrm>
            <a:off x="2435610" y="1036834"/>
            <a:ext cx="19659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8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16</a:t>
            </a:r>
            <a:endParaRPr lang="en-US" sz="3800" dirty="0"/>
          </a:p>
        </p:txBody>
      </p:sp>
      <p:sp>
        <p:nvSpPr>
          <p:cNvPr id="9" name="Text 7">
            <a:extLst>
              <a:ext uri="{FF2B5EF4-FFF2-40B4-BE49-F238E27FC236}">
                <a16:creationId xmlns:a16="http://schemas.microsoft.com/office/drawing/2014/main" id="{B15B919F-1169-26E8-1A94-934A6A39CE05}"/>
              </a:ext>
            </a:extLst>
          </p:cNvPr>
          <p:cNvSpPr/>
          <p:nvPr/>
        </p:nvSpPr>
        <p:spPr>
          <a:xfrm>
            <a:off x="2435610" y="1814074"/>
            <a:ext cx="19659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 22 selected publications used RCF in their measurements</a:t>
            </a:r>
            <a:endParaRPr lang="en-US" sz="1100" dirty="0"/>
          </a:p>
        </p:txBody>
      </p:sp>
      <p:sp>
        <p:nvSpPr>
          <p:cNvPr id="13" name="Shape 11">
            <a:extLst>
              <a:ext uri="{FF2B5EF4-FFF2-40B4-BE49-F238E27FC236}">
                <a16:creationId xmlns:a16="http://schemas.microsoft.com/office/drawing/2014/main" id="{C5F3B761-F8CB-D73D-36B1-84C43B11AE6E}"/>
              </a:ext>
            </a:extLst>
          </p:cNvPr>
          <p:cNvSpPr/>
          <p:nvPr/>
        </p:nvSpPr>
        <p:spPr>
          <a:xfrm>
            <a:off x="6213906" y="991114"/>
            <a:ext cx="1965960" cy="1554480"/>
          </a:xfrm>
          <a:prstGeom prst="rect">
            <a:avLst/>
          </a:prstGeom>
          <a:solidFill>
            <a:srgbClr val="00897B"/>
          </a:solidFill>
          <a:ln w="12700">
            <a:solidFill>
              <a:srgbClr val="00897B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4" name="Text 12">
            <a:extLst>
              <a:ext uri="{FF2B5EF4-FFF2-40B4-BE49-F238E27FC236}">
                <a16:creationId xmlns:a16="http://schemas.microsoft.com/office/drawing/2014/main" id="{5A605108-AF9A-DD2A-47EC-1E6AF6513F3A}"/>
              </a:ext>
            </a:extLst>
          </p:cNvPr>
          <p:cNvSpPr/>
          <p:nvPr/>
        </p:nvSpPr>
        <p:spPr>
          <a:xfrm>
            <a:off x="6213906" y="1036834"/>
            <a:ext cx="19659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8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5</a:t>
            </a:r>
            <a:endParaRPr lang="en-US" sz="3800" dirty="0"/>
          </a:p>
        </p:txBody>
      </p:sp>
      <p:sp>
        <p:nvSpPr>
          <p:cNvPr id="15" name="Text 13">
            <a:extLst>
              <a:ext uri="{FF2B5EF4-FFF2-40B4-BE49-F238E27FC236}">
                <a16:creationId xmlns:a16="http://schemas.microsoft.com/office/drawing/2014/main" id="{C6869EA0-AEA0-3F8F-3658-0D185A11B3A8}"/>
              </a:ext>
            </a:extLst>
          </p:cNvPr>
          <p:cNvSpPr/>
          <p:nvPr/>
        </p:nvSpPr>
        <p:spPr>
          <a:xfrm>
            <a:off x="6213906" y="1814074"/>
            <a:ext cx="19659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100" dirty="0">
                <a:solidFill>
                  <a:srgbClr val="FFFFFF"/>
                </a:solidFill>
                <a:latin typeface="Calibri" pitchFamily="34" charset="0"/>
                <a:cs typeface="Calibri" pitchFamily="34" charset="-120"/>
              </a:rPr>
              <a:t>Papers reported using FLUKA to reconstruct or correct the dose</a:t>
            </a:r>
            <a:endParaRPr lang="en-US" sz="1100" dirty="0"/>
          </a:p>
        </p:txBody>
      </p:sp>
      <p:sp>
        <p:nvSpPr>
          <p:cNvPr id="24" name="Text 15">
            <a:extLst>
              <a:ext uri="{FF2B5EF4-FFF2-40B4-BE49-F238E27FC236}">
                <a16:creationId xmlns:a16="http://schemas.microsoft.com/office/drawing/2014/main" id="{29BEEE09-340D-569F-1DDF-99FE7BFF84BB}"/>
              </a:ext>
            </a:extLst>
          </p:cNvPr>
          <p:cNvSpPr/>
          <p:nvPr/>
        </p:nvSpPr>
        <p:spPr>
          <a:xfrm>
            <a:off x="5120640" y="1122582"/>
            <a:ext cx="3474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endParaRPr lang="en-US" sz="1400" dirty="0"/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C022D0DD-A8C6-5F82-419D-742DCABF23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01408" y="146068"/>
            <a:ext cx="1274705" cy="717022"/>
          </a:xfrm>
          <a:prstGeom prst="rect">
            <a:avLst/>
          </a:prstGeom>
        </p:spPr>
      </p:pic>
      <p:sp>
        <p:nvSpPr>
          <p:cNvPr id="16" name="Text 6">
            <a:extLst>
              <a:ext uri="{FF2B5EF4-FFF2-40B4-BE49-F238E27FC236}">
                <a16:creationId xmlns:a16="http://schemas.microsoft.com/office/drawing/2014/main" id="{2B23F4D8-80F9-DE07-BBB8-66F0368CB6BF}"/>
              </a:ext>
            </a:extLst>
          </p:cNvPr>
          <p:cNvSpPr/>
          <p:nvPr/>
        </p:nvSpPr>
        <p:spPr>
          <a:xfrm>
            <a:off x="259680" y="977758"/>
            <a:ext cx="8262448" cy="33398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7938" defTabSz="457189">
              <a:spcBef>
                <a:spcPct val="20000"/>
              </a:spcBef>
              <a:defRPr/>
            </a:pPr>
            <a:r>
              <a:rPr lang="en-US" sz="1200" b="1" dirty="0">
                <a:solidFill>
                  <a:srgbClr val="003E74"/>
                </a:solidFill>
                <a:latin typeface="Calibri" pitchFamily="34" charset="0"/>
                <a:cs typeface="Calibri" pitchFamily="34" charset="-120"/>
              </a:rPr>
              <a:t>Dosimetry techniques:</a:t>
            </a:r>
            <a:endParaRPr lang="en-US" sz="1200" b="1" dirty="0">
              <a:solidFill>
                <a:schemeClr val="accent1"/>
              </a:solidFill>
            </a:endParaRPr>
          </a:p>
        </p:txBody>
      </p:sp>
      <p:pic>
        <p:nvPicPr>
          <p:cNvPr id="5" name="Image 0" descr="/mnt/data/analysis_figures/technique_counts.png">
            <a:extLst>
              <a:ext uri="{FF2B5EF4-FFF2-40B4-BE49-F238E27FC236}">
                <a16:creationId xmlns:a16="http://schemas.microsoft.com/office/drawing/2014/main" id="{65C14D9A-7277-6460-4A53-D71C33045DD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3395" r="48948" b="48303"/>
          <a:stretch>
            <a:fillRect/>
          </a:stretch>
        </p:blipFill>
        <p:spPr>
          <a:xfrm>
            <a:off x="1037969" y="2713748"/>
            <a:ext cx="3638576" cy="2362977"/>
          </a:xfrm>
          <a:prstGeom prst="rect">
            <a:avLst/>
          </a:prstGeom>
        </p:spPr>
      </p:pic>
      <p:pic>
        <p:nvPicPr>
          <p:cNvPr id="6" name="Image 0" descr="/mnt/data/analysis_figures/technique_counts.png">
            <a:extLst>
              <a:ext uri="{FF2B5EF4-FFF2-40B4-BE49-F238E27FC236}">
                <a16:creationId xmlns:a16="http://schemas.microsoft.com/office/drawing/2014/main" id="{4A4C881E-FA33-4850-29FD-75CE043FF07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50744" r="48948"/>
          <a:stretch>
            <a:fillRect/>
          </a:stretch>
        </p:blipFill>
        <p:spPr>
          <a:xfrm>
            <a:off x="4883552" y="2690418"/>
            <a:ext cx="3638576" cy="2409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42340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177057"/>
            <a:ext cx="9144000" cy="640080"/>
          </a:xfrm>
          <a:prstGeom prst="rect">
            <a:avLst/>
          </a:prstGeom>
          <a:solidFill>
            <a:srgbClr val="1B00AA"/>
          </a:solidFill>
          <a:ln w="12700">
            <a:solidFill>
              <a:srgbClr val="1B00A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365760" y="225546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</a:rPr>
              <a:t>Global trends- Sample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365760" y="73152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endParaRPr lang="en-US" sz="1200" dirty="0"/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8967E02F-A4D8-483D-7B13-A72BFFBB64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01408" y="146068"/>
            <a:ext cx="1274705" cy="717022"/>
          </a:xfrm>
          <a:prstGeom prst="rect">
            <a:avLst/>
          </a:prstGeom>
        </p:spPr>
      </p:pic>
      <p:sp>
        <p:nvSpPr>
          <p:cNvPr id="31" name="Shape 4">
            <a:extLst>
              <a:ext uri="{FF2B5EF4-FFF2-40B4-BE49-F238E27FC236}">
                <a16:creationId xmlns:a16="http://schemas.microsoft.com/office/drawing/2014/main" id="{48B96905-7B0D-938F-31F3-798B63266F9E}"/>
              </a:ext>
            </a:extLst>
          </p:cNvPr>
          <p:cNvSpPr/>
          <p:nvPr/>
        </p:nvSpPr>
        <p:spPr>
          <a:xfrm>
            <a:off x="195751" y="900078"/>
            <a:ext cx="8838897" cy="745622"/>
          </a:xfrm>
          <a:prstGeom prst="rect">
            <a:avLst/>
          </a:prstGeom>
          <a:solidFill>
            <a:srgbClr val="F4F4F4"/>
          </a:solidFill>
          <a:ln w="12700">
            <a:solidFill>
              <a:srgbClr val="CCCCC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2" name="Shape 5">
            <a:extLst>
              <a:ext uri="{FF2B5EF4-FFF2-40B4-BE49-F238E27FC236}">
                <a16:creationId xmlns:a16="http://schemas.microsoft.com/office/drawing/2014/main" id="{C356CBFF-40DE-AC34-8FE2-12ADB029B955}"/>
              </a:ext>
            </a:extLst>
          </p:cNvPr>
          <p:cNvSpPr/>
          <p:nvPr/>
        </p:nvSpPr>
        <p:spPr>
          <a:xfrm>
            <a:off x="195751" y="900078"/>
            <a:ext cx="110156" cy="745622"/>
          </a:xfrm>
          <a:prstGeom prst="rect">
            <a:avLst/>
          </a:prstGeom>
          <a:solidFill>
            <a:srgbClr val="16BCD4"/>
          </a:solidFill>
          <a:ln w="12700">
            <a:solidFill>
              <a:srgbClr val="16BCD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3" name="Text 6">
            <a:extLst>
              <a:ext uri="{FF2B5EF4-FFF2-40B4-BE49-F238E27FC236}">
                <a16:creationId xmlns:a16="http://schemas.microsoft.com/office/drawing/2014/main" id="{9E730DDA-36AB-7529-E594-B746B6346277}"/>
              </a:ext>
            </a:extLst>
          </p:cNvPr>
          <p:cNvSpPr/>
          <p:nvPr/>
        </p:nvSpPr>
        <p:spPr>
          <a:xfrm>
            <a:off x="332912" y="917317"/>
            <a:ext cx="8262448" cy="33398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7938" defTabSz="457189">
              <a:spcBef>
                <a:spcPct val="20000"/>
              </a:spcBef>
              <a:defRPr/>
            </a:pPr>
            <a:r>
              <a:rPr lang="en-US" sz="1200" b="1" dirty="0">
                <a:solidFill>
                  <a:srgbClr val="003E74"/>
                </a:solidFill>
                <a:latin typeface="Calibri" pitchFamily="34" charset="0"/>
                <a:cs typeface="Calibri" pitchFamily="34" charset="-120"/>
              </a:rPr>
              <a:t>Suggestion of progression in the field:</a:t>
            </a:r>
            <a:endParaRPr lang="en-US" sz="1200" b="1" dirty="0">
              <a:solidFill>
                <a:schemeClr val="accent1"/>
              </a:solidFill>
            </a:endParaRPr>
          </a:p>
        </p:txBody>
      </p:sp>
      <p:sp>
        <p:nvSpPr>
          <p:cNvPr id="34" name="Text 7">
            <a:extLst>
              <a:ext uri="{FF2B5EF4-FFF2-40B4-BE49-F238E27FC236}">
                <a16:creationId xmlns:a16="http://schemas.microsoft.com/office/drawing/2014/main" id="{D5117002-67D6-D386-2EF0-DB34039C9CD8}"/>
              </a:ext>
            </a:extLst>
          </p:cNvPr>
          <p:cNvSpPr/>
          <p:nvPr/>
        </p:nvSpPr>
        <p:spPr>
          <a:xfrm>
            <a:off x="305907" y="1084308"/>
            <a:ext cx="8262448" cy="467575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sz="1050" dirty="0"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 marL="317492" indent="-231770" defTabSz="457189">
              <a:spcBef>
                <a:spcPct val="20000"/>
              </a:spcBef>
              <a:buFont typeface="Arial"/>
              <a:buChar char="•"/>
              <a:defRPr/>
            </a:pPr>
            <a:r>
              <a:rPr lang="en-US" sz="1000" dirty="0"/>
              <a:t>Energy at the biological sample is increasing with time</a:t>
            </a:r>
          </a:p>
          <a:p>
            <a:pPr marL="317492" indent="-231770" defTabSz="457189">
              <a:spcBef>
                <a:spcPct val="20000"/>
              </a:spcBef>
              <a:buFont typeface="Arial"/>
              <a:buChar char="•"/>
              <a:defRPr/>
            </a:pPr>
            <a:r>
              <a:rPr lang="en-US" sz="1000" dirty="0"/>
              <a:t>Dose variation (shot to shot and spatial) are decreasing with time</a:t>
            </a:r>
          </a:p>
        </p:txBody>
      </p:sp>
      <p:pic>
        <p:nvPicPr>
          <p:cNvPr id="5" name="Image 0" descr="/mnt/data/analysis_figures/beam_energy_and_variation.png">
            <a:extLst>
              <a:ext uri="{FF2B5EF4-FFF2-40B4-BE49-F238E27FC236}">
                <a16:creationId xmlns:a16="http://schemas.microsoft.com/office/drawing/2014/main" id="{8F53A7C7-CECA-7203-55E7-97A7F6536C0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5657"/>
          <a:stretch>
            <a:fillRect/>
          </a:stretch>
        </p:blipFill>
        <p:spPr>
          <a:xfrm>
            <a:off x="491230" y="1812691"/>
            <a:ext cx="8328373" cy="297846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D037A83-D602-090B-E842-290B455AB548}"/>
              </a:ext>
            </a:extLst>
          </p:cNvPr>
          <p:cNvSpPr txBox="1"/>
          <p:nvPr/>
        </p:nvSpPr>
        <p:spPr>
          <a:xfrm>
            <a:off x="1929149" y="1829930"/>
            <a:ext cx="26860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>
                    <a:lumMod val="75000"/>
                  </a:schemeClr>
                </a:solidFill>
              </a:rPr>
              <a:t>Preliminary data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D593D1B-43CC-6EE3-9E4A-2ED055FF54EC}"/>
              </a:ext>
            </a:extLst>
          </p:cNvPr>
          <p:cNvSpPr txBox="1"/>
          <p:nvPr/>
        </p:nvSpPr>
        <p:spPr>
          <a:xfrm>
            <a:off x="5115358" y="1829930"/>
            <a:ext cx="26860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>
                    <a:lumMod val="75000"/>
                  </a:schemeClr>
                </a:solidFill>
              </a:rPr>
              <a:t>Preliminary data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3A60A5-2D70-F65D-41EF-0F64003E5E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D6C6D5D3-C8E1-AB07-34AE-1590FC79A2F4}"/>
              </a:ext>
            </a:extLst>
          </p:cNvPr>
          <p:cNvSpPr/>
          <p:nvPr/>
        </p:nvSpPr>
        <p:spPr>
          <a:xfrm>
            <a:off x="0" y="182880"/>
            <a:ext cx="9144000" cy="640080"/>
          </a:xfrm>
          <a:prstGeom prst="rect">
            <a:avLst/>
          </a:prstGeom>
          <a:solidFill>
            <a:srgbClr val="1B00AA"/>
          </a:solidFill>
          <a:ln w="12700">
            <a:solidFill>
              <a:srgbClr val="1B00A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C4265CFC-FDE9-A0BE-9796-20E78CDA3484}"/>
              </a:ext>
            </a:extLst>
          </p:cNvPr>
          <p:cNvSpPr/>
          <p:nvPr/>
        </p:nvSpPr>
        <p:spPr>
          <a:xfrm>
            <a:off x="365760" y="22555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000" b="1" dirty="0">
                <a:solidFill>
                  <a:srgbClr val="FFFFFF"/>
                </a:solidFill>
              </a:rPr>
              <a:t>Global trends- Sample</a:t>
            </a:r>
            <a:endParaRPr lang="en-US" sz="2000" dirty="0"/>
          </a:p>
        </p:txBody>
      </p:sp>
      <p:sp>
        <p:nvSpPr>
          <p:cNvPr id="7" name="Shape 5">
            <a:extLst>
              <a:ext uri="{FF2B5EF4-FFF2-40B4-BE49-F238E27FC236}">
                <a16:creationId xmlns:a16="http://schemas.microsoft.com/office/drawing/2014/main" id="{F9D69A61-4CB6-F3AF-4702-ACC11758AF66}"/>
              </a:ext>
            </a:extLst>
          </p:cNvPr>
          <p:cNvSpPr/>
          <p:nvPr/>
        </p:nvSpPr>
        <p:spPr>
          <a:xfrm>
            <a:off x="733559" y="1470362"/>
            <a:ext cx="1965960" cy="1554480"/>
          </a:xfrm>
          <a:prstGeom prst="rect">
            <a:avLst/>
          </a:prstGeom>
          <a:solidFill>
            <a:srgbClr val="0D47A1"/>
          </a:solidFill>
          <a:ln w="12700">
            <a:solidFill>
              <a:srgbClr val="0D47A1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8" name="Text 6">
            <a:extLst>
              <a:ext uri="{FF2B5EF4-FFF2-40B4-BE49-F238E27FC236}">
                <a16:creationId xmlns:a16="http://schemas.microsoft.com/office/drawing/2014/main" id="{C87C816E-F1A5-12D9-ACF4-444E8A87CE7C}"/>
              </a:ext>
            </a:extLst>
          </p:cNvPr>
          <p:cNvSpPr/>
          <p:nvPr/>
        </p:nvSpPr>
        <p:spPr>
          <a:xfrm>
            <a:off x="645070" y="1634066"/>
            <a:ext cx="2166957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10 MeV </a:t>
            </a:r>
            <a:endParaRPr lang="en-US" sz="2800" dirty="0"/>
          </a:p>
        </p:txBody>
      </p:sp>
      <p:sp>
        <p:nvSpPr>
          <p:cNvPr id="9" name="Text 7">
            <a:extLst>
              <a:ext uri="{FF2B5EF4-FFF2-40B4-BE49-F238E27FC236}">
                <a16:creationId xmlns:a16="http://schemas.microsoft.com/office/drawing/2014/main" id="{7A77972B-05C0-3CE2-6F8B-5441C417C73D}"/>
              </a:ext>
            </a:extLst>
          </p:cNvPr>
          <p:cNvSpPr/>
          <p:nvPr/>
        </p:nvSpPr>
        <p:spPr>
          <a:xfrm>
            <a:off x="733559" y="2293322"/>
            <a:ext cx="19659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100" dirty="0">
                <a:solidFill>
                  <a:srgbClr val="FFFFFF"/>
                </a:solidFill>
                <a:latin typeface="Calibri" pitchFamily="34" charset="0"/>
                <a:cs typeface="Calibri" pitchFamily="34" charset="-120"/>
              </a:rPr>
              <a:t>max energy in </a:t>
            </a:r>
          </a:p>
          <a:p>
            <a:pPr algn="ctr"/>
            <a:r>
              <a:rPr lang="en-US" sz="1100" dirty="0">
                <a:solidFill>
                  <a:srgbClr val="FFFFFF"/>
                </a:solidFill>
                <a:latin typeface="Calibri" pitchFamily="34" charset="0"/>
                <a:cs typeface="Calibri" pitchFamily="34" charset="-120"/>
              </a:rPr>
              <a:t>2009-2019</a:t>
            </a:r>
            <a:endParaRPr lang="en-US" sz="1100" dirty="0"/>
          </a:p>
        </p:txBody>
      </p:sp>
      <p:sp>
        <p:nvSpPr>
          <p:cNvPr id="13" name="Shape 11">
            <a:extLst>
              <a:ext uri="{FF2B5EF4-FFF2-40B4-BE49-F238E27FC236}">
                <a16:creationId xmlns:a16="http://schemas.microsoft.com/office/drawing/2014/main" id="{748B4332-57AE-BC5B-5CA1-5B0CBFE0BFD0}"/>
              </a:ext>
            </a:extLst>
          </p:cNvPr>
          <p:cNvSpPr/>
          <p:nvPr/>
        </p:nvSpPr>
        <p:spPr>
          <a:xfrm>
            <a:off x="733559" y="3265246"/>
            <a:ext cx="1965960" cy="1554480"/>
          </a:xfrm>
          <a:prstGeom prst="rect">
            <a:avLst/>
          </a:prstGeom>
          <a:solidFill>
            <a:srgbClr val="00897B"/>
          </a:solidFill>
          <a:ln w="12700">
            <a:solidFill>
              <a:srgbClr val="00897B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4" name="Text 12">
            <a:extLst>
              <a:ext uri="{FF2B5EF4-FFF2-40B4-BE49-F238E27FC236}">
                <a16:creationId xmlns:a16="http://schemas.microsoft.com/office/drawing/2014/main" id="{A58E2825-A6F1-8098-74C8-381F3ABE026B}"/>
              </a:ext>
            </a:extLst>
          </p:cNvPr>
          <p:cNvSpPr/>
          <p:nvPr/>
        </p:nvSpPr>
        <p:spPr>
          <a:xfrm>
            <a:off x="645070" y="3428950"/>
            <a:ext cx="2166957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27.5 MeV</a:t>
            </a:r>
            <a:endParaRPr lang="en-US" sz="2800" dirty="0"/>
          </a:p>
        </p:txBody>
      </p:sp>
      <p:sp>
        <p:nvSpPr>
          <p:cNvPr id="15" name="Text 13">
            <a:extLst>
              <a:ext uri="{FF2B5EF4-FFF2-40B4-BE49-F238E27FC236}">
                <a16:creationId xmlns:a16="http://schemas.microsoft.com/office/drawing/2014/main" id="{203EDDBD-6B82-D494-7028-7E7C6AB6661F}"/>
              </a:ext>
            </a:extLst>
          </p:cNvPr>
          <p:cNvSpPr/>
          <p:nvPr/>
        </p:nvSpPr>
        <p:spPr>
          <a:xfrm>
            <a:off x="733559" y="4088206"/>
            <a:ext cx="19659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100" dirty="0">
                <a:solidFill>
                  <a:srgbClr val="FFFFFF"/>
                </a:solidFill>
                <a:latin typeface="Calibri" pitchFamily="34" charset="0"/>
                <a:cs typeface="Calibri" pitchFamily="34" charset="-120"/>
              </a:rPr>
              <a:t>max energy in </a:t>
            </a:r>
          </a:p>
          <a:p>
            <a:pPr algn="ctr"/>
            <a:r>
              <a:rPr lang="en-US" sz="1100" dirty="0">
                <a:solidFill>
                  <a:srgbClr val="FFFFFF"/>
                </a:solidFill>
                <a:latin typeface="Calibri" pitchFamily="34" charset="0"/>
                <a:cs typeface="Calibri" pitchFamily="34" charset="-120"/>
              </a:rPr>
              <a:t>2020-2026</a:t>
            </a:r>
            <a:endParaRPr lang="en-US" sz="1100" dirty="0"/>
          </a:p>
        </p:txBody>
      </p:sp>
      <p:sp>
        <p:nvSpPr>
          <p:cNvPr id="24" name="Text 15">
            <a:extLst>
              <a:ext uri="{FF2B5EF4-FFF2-40B4-BE49-F238E27FC236}">
                <a16:creationId xmlns:a16="http://schemas.microsoft.com/office/drawing/2014/main" id="{89A45BD6-116D-1A13-03D2-B3CDBBEE8CBB}"/>
              </a:ext>
            </a:extLst>
          </p:cNvPr>
          <p:cNvSpPr/>
          <p:nvPr/>
        </p:nvSpPr>
        <p:spPr>
          <a:xfrm>
            <a:off x="5120640" y="1122582"/>
            <a:ext cx="3474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endParaRPr lang="en-US" sz="1400" dirty="0"/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DF97B776-71BD-F6E5-9CCC-61250DE19D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01408" y="146068"/>
            <a:ext cx="1274705" cy="717022"/>
          </a:xfrm>
          <a:prstGeom prst="rect">
            <a:avLst/>
          </a:prstGeom>
        </p:spPr>
      </p:pic>
      <p:sp>
        <p:nvSpPr>
          <p:cNvPr id="16" name="Text 6">
            <a:extLst>
              <a:ext uri="{FF2B5EF4-FFF2-40B4-BE49-F238E27FC236}">
                <a16:creationId xmlns:a16="http://schemas.microsoft.com/office/drawing/2014/main" id="{2A1DF30F-C24A-8BB6-0033-6CED4C8113DA}"/>
              </a:ext>
            </a:extLst>
          </p:cNvPr>
          <p:cNvSpPr/>
          <p:nvPr/>
        </p:nvSpPr>
        <p:spPr>
          <a:xfrm>
            <a:off x="623273" y="992249"/>
            <a:ext cx="8262448" cy="33398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7938" defTabSz="457189">
              <a:spcBef>
                <a:spcPct val="20000"/>
              </a:spcBef>
              <a:defRPr/>
            </a:pPr>
            <a:r>
              <a:rPr lang="en-US" sz="1200" b="1" dirty="0">
                <a:solidFill>
                  <a:srgbClr val="003E74"/>
                </a:solidFill>
                <a:latin typeface="Calibri" pitchFamily="34" charset="0"/>
                <a:cs typeface="Calibri" pitchFamily="34" charset="-120"/>
              </a:rPr>
              <a:t>Energy variation:</a:t>
            </a:r>
            <a:endParaRPr lang="en-US" sz="1200" b="1" dirty="0">
              <a:solidFill>
                <a:schemeClr val="accent1"/>
              </a:solidFill>
            </a:endParaRPr>
          </a:p>
        </p:txBody>
      </p:sp>
      <p:pic>
        <p:nvPicPr>
          <p:cNvPr id="5" name="Image 0" descr="/mnt/data/analysis_figures/beam_energy_and_variation.png">
            <a:extLst>
              <a:ext uri="{FF2B5EF4-FFF2-40B4-BE49-F238E27FC236}">
                <a16:creationId xmlns:a16="http://schemas.microsoft.com/office/drawing/2014/main" id="{17531210-A5F4-A65A-F9AB-1EEC66EA59D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-1" t="5657" r="50347"/>
          <a:stretch>
            <a:fillRect/>
          </a:stretch>
        </p:blipFill>
        <p:spPr>
          <a:xfrm>
            <a:off x="3080254" y="1163242"/>
            <a:ext cx="5208340" cy="375121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1CF9A44-3600-2295-1817-F8F2CB5D36C1}"/>
              </a:ext>
            </a:extLst>
          </p:cNvPr>
          <p:cNvSpPr txBox="1"/>
          <p:nvPr/>
        </p:nvSpPr>
        <p:spPr>
          <a:xfrm>
            <a:off x="5237499" y="1213002"/>
            <a:ext cx="26860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>
                    <a:lumMod val="75000"/>
                  </a:schemeClr>
                </a:solidFill>
              </a:rPr>
              <a:t>Preliminary data</a:t>
            </a:r>
          </a:p>
        </p:txBody>
      </p:sp>
    </p:spTree>
    <p:extLst>
      <p:ext uri="{BB962C8B-B14F-4D97-AF65-F5344CB8AC3E}">
        <p14:creationId xmlns:p14="http://schemas.microsoft.com/office/powerpoint/2010/main" val="32523685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19654C-2AFA-0817-D28E-930A068EB7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001DD32B-227F-80DB-EBBB-89C880B78473}"/>
              </a:ext>
            </a:extLst>
          </p:cNvPr>
          <p:cNvSpPr/>
          <p:nvPr/>
        </p:nvSpPr>
        <p:spPr>
          <a:xfrm>
            <a:off x="0" y="182880"/>
            <a:ext cx="9144000" cy="640080"/>
          </a:xfrm>
          <a:prstGeom prst="rect">
            <a:avLst/>
          </a:prstGeom>
          <a:solidFill>
            <a:srgbClr val="1B00AA"/>
          </a:solidFill>
          <a:ln w="12700">
            <a:solidFill>
              <a:srgbClr val="1B00A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8341E3A9-D17A-D791-4142-B3D3E59BA9C4}"/>
              </a:ext>
            </a:extLst>
          </p:cNvPr>
          <p:cNvSpPr/>
          <p:nvPr/>
        </p:nvSpPr>
        <p:spPr>
          <a:xfrm>
            <a:off x="365760" y="22555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000" b="1" dirty="0">
                <a:solidFill>
                  <a:srgbClr val="FFFFFF"/>
                </a:solidFill>
              </a:rPr>
              <a:t>Global trends- Sample </a:t>
            </a:r>
            <a:endParaRPr lang="en-US" sz="2000" dirty="0"/>
          </a:p>
        </p:txBody>
      </p:sp>
      <p:sp>
        <p:nvSpPr>
          <p:cNvPr id="7" name="Shape 5">
            <a:extLst>
              <a:ext uri="{FF2B5EF4-FFF2-40B4-BE49-F238E27FC236}">
                <a16:creationId xmlns:a16="http://schemas.microsoft.com/office/drawing/2014/main" id="{1EF6BF16-8D6B-41EC-530E-A3849AF8A5AC}"/>
              </a:ext>
            </a:extLst>
          </p:cNvPr>
          <p:cNvSpPr/>
          <p:nvPr/>
        </p:nvSpPr>
        <p:spPr>
          <a:xfrm>
            <a:off x="733559" y="1470362"/>
            <a:ext cx="1965960" cy="1554480"/>
          </a:xfrm>
          <a:prstGeom prst="rect">
            <a:avLst/>
          </a:prstGeom>
          <a:solidFill>
            <a:srgbClr val="0D47A1"/>
          </a:solidFill>
          <a:ln w="12700">
            <a:solidFill>
              <a:srgbClr val="0D47A1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8" name="Text 6">
            <a:extLst>
              <a:ext uri="{FF2B5EF4-FFF2-40B4-BE49-F238E27FC236}">
                <a16:creationId xmlns:a16="http://schemas.microsoft.com/office/drawing/2014/main" id="{F687983D-B6D8-D011-2659-F65E81818C35}"/>
              </a:ext>
            </a:extLst>
          </p:cNvPr>
          <p:cNvSpPr/>
          <p:nvPr/>
        </p:nvSpPr>
        <p:spPr>
          <a:xfrm>
            <a:off x="733559" y="1516082"/>
            <a:ext cx="19659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8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20% </a:t>
            </a:r>
            <a:endParaRPr lang="en-US" sz="3800" dirty="0"/>
          </a:p>
        </p:txBody>
      </p:sp>
      <p:sp>
        <p:nvSpPr>
          <p:cNvPr id="9" name="Text 7">
            <a:extLst>
              <a:ext uri="{FF2B5EF4-FFF2-40B4-BE49-F238E27FC236}">
                <a16:creationId xmlns:a16="http://schemas.microsoft.com/office/drawing/2014/main" id="{9A48F43D-5C3D-45DD-39DE-EB235EAB5204}"/>
              </a:ext>
            </a:extLst>
          </p:cNvPr>
          <p:cNvSpPr/>
          <p:nvPr/>
        </p:nvSpPr>
        <p:spPr>
          <a:xfrm>
            <a:off x="733559" y="2293322"/>
            <a:ext cx="19659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100" dirty="0">
                <a:solidFill>
                  <a:srgbClr val="FFFFFF"/>
                </a:solidFill>
                <a:latin typeface="Calibri" pitchFamily="34" charset="0"/>
                <a:cs typeface="Calibri" pitchFamily="34" charset="-120"/>
              </a:rPr>
              <a:t>median dose variation in </a:t>
            </a:r>
          </a:p>
          <a:p>
            <a:pPr algn="ctr"/>
            <a:r>
              <a:rPr lang="en-US" sz="1100" dirty="0">
                <a:solidFill>
                  <a:srgbClr val="FFFFFF"/>
                </a:solidFill>
                <a:latin typeface="Calibri" pitchFamily="34" charset="0"/>
                <a:cs typeface="Calibri" pitchFamily="34" charset="-120"/>
              </a:rPr>
              <a:t>2009-2019</a:t>
            </a:r>
            <a:endParaRPr lang="en-US" sz="1100" dirty="0"/>
          </a:p>
        </p:txBody>
      </p:sp>
      <p:sp>
        <p:nvSpPr>
          <p:cNvPr id="13" name="Shape 11">
            <a:extLst>
              <a:ext uri="{FF2B5EF4-FFF2-40B4-BE49-F238E27FC236}">
                <a16:creationId xmlns:a16="http://schemas.microsoft.com/office/drawing/2014/main" id="{C2F4744B-FDF5-EEA1-EA73-66B816348CD3}"/>
              </a:ext>
            </a:extLst>
          </p:cNvPr>
          <p:cNvSpPr/>
          <p:nvPr/>
        </p:nvSpPr>
        <p:spPr>
          <a:xfrm>
            <a:off x="733559" y="3265246"/>
            <a:ext cx="1965960" cy="1554480"/>
          </a:xfrm>
          <a:prstGeom prst="rect">
            <a:avLst/>
          </a:prstGeom>
          <a:solidFill>
            <a:srgbClr val="00897B"/>
          </a:solidFill>
          <a:ln w="12700">
            <a:solidFill>
              <a:srgbClr val="00897B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4" name="Text 12">
            <a:extLst>
              <a:ext uri="{FF2B5EF4-FFF2-40B4-BE49-F238E27FC236}">
                <a16:creationId xmlns:a16="http://schemas.microsoft.com/office/drawing/2014/main" id="{3210EB7E-B87D-EA54-D2DD-D97296228CE4}"/>
              </a:ext>
            </a:extLst>
          </p:cNvPr>
          <p:cNvSpPr/>
          <p:nvPr/>
        </p:nvSpPr>
        <p:spPr>
          <a:xfrm>
            <a:off x="733559" y="3310966"/>
            <a:ext cx="19659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8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12.2%</a:t>
            </a:r>
            <a:endParaRPr lang="en-US" sz="3800" dirty="0"/>
          </a:p>
        </p:txBody>
      </p:sp>
      <p:sp>
        <p:nvSpPr>
          <p:cNvPr id="15" name="Text 13">
            <a:extLst>
              <a:ext uri="{FF2B5EF4-FFF2-40B4-BE49-F238E27FC236}">
                <a16:creationId xmlns:a16="http://schemas.microsoft.com/office/drawing/2014/main" id="{1E6ECEA6-E3EF-E717-98EE-B73ACA94665F}"/>
              </a:ext>
            </a:extLst>
          </p:cNvPr>
          <p:cNvSpPr/>
          <p:nvPr/>
        </p:nvSpPr>
        <p:spPr>
          <a:xfrm>
            <a:off x="733559" y="4088206"/>
            <a:ext cx="19659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100" dirty="0">
                <a:solidFill>
                  <a:srgbClr val="FFFFFF"/>
                </a:solidFill>
                <a:latin typeface="Calibri" pitchFamily="34" charset="0"/>
                <a:cs typeface="Calibri" pitchFamily="34" charset="-120"/>
              </a:rPr>
              <a:t>median dose variation in </a:t>
            </a:r>
          </a:p>
          <a:p>
            <a:pPr algn="ctr"/>
            <a:r>
              <a:rPr lang="en-US" sz="1100" dirty="0">
                <a:solidFill>
                  <a:srgbClr val="FFFFFF"/>
                </a:solidFill>
                <a:latin typeface="Calibri" pitchFamily="34" charset="0"/>
                <a:cs typeface="Calibri" pitchFamily="34" charset="-120"/>
              </a:rPr>
              <a:t>2020-2026</a:t>
            </a:r>
            <a:endParaRPr lang="en-US" sz="1100" dirty="0"/>
          </a:p>
        </p:txBody>
      </p:sp>
      <p:sp>
        <p:nvSpPr>
          <p:cNvPr id="24" name="Text 15">
            <a:extLst>
              <a:ext uri="{FF2B5EF4-FFF2-40B4-BE49-F238E27FC236}">
                <a16:creationId xmlns:a16="http://schemas.microsoft.com/office/drawing/2014/main" id="{6658FBCB-90B6-DF8E-9FF6-4BD4E02BC2E2}"/>
              </a:ext>
            </a:extLst>
          </p:cNvPr>
          <p:cNvSpPr/>
          <p:nvPr/>
        </p:nvSpPr>
        <p:spPr>
          <a:xfrm>
            <a:off x="5120640" y="1122582"/>
            <a:ext cx="3474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endParaRPr lang="en-US" sz="1400" dirty="0"/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C43A0EFC-ACC5-108B-4124-8E0DD859B6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01408" y="146068"/>
            <a:ext cx="1274705" cy="717022"/>
          </a:xfrm>
          <a:prstGeom prst="rect">
            <a:avLst/>
          </a:prstGeom>
        </p:spPr>
      </p:pic>
      <p:sp>
        <p:nvSpPr>
          <p:cNvPr id="16" name="Text 6">
            <a:extLst>
              <a:ext uri="{FF2B5EF4-FFF2-40B4-BE49-F238E27FC236}">
                <a16:creationId xmlns:a16="http://schemas.microsoft.com/office/drawing/2014/main" id="{8D197CE4-224F-1692-4158-ACDE255F7743}"/>
              </a:ext>
            </a:extLst>
          </p:cNvPr>
          <p:cNvSpPr/>
          <p:nvPr/>
        </p:nvSpPr>
        <p:spPr>
          <a:xfrm>
            <a:off x="623273" y="992249"/>
            <a:ext cx="8262448" cy="33398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7938" defTabSz="457189">
              <a:spcBef>
                <a:spcPct val="20000"/>
              </a:spcBef>
              <a:defRPr/>
            </a:pPr>
            <a:r>
              <a:rPr lang="en-US" sz="1200" b="1" dirty="0">
                <a:solidFill>
                  <a:srgbClr val="003E74"/>
                </a:solidFill>
                <a:latin typeface="Calibri" pitchFamily="34" charset="0"/>
                <a:cs typeface="Calibri" pitchFamily="34" charset="-120"/>
              </a:rPr>
              <a:t>Dose variation:</a:t>
            </a:r>
            <a:endParaRPr lang="en-US" sz="1200" b="1" dirty="0">
              <a:solidFill>
                <a:schemeClr val="accent1"/>
              </a:solidFill>
            </a:endParaRPr>
          </a:p>
        </p:txBody>
      </p:sp>
      <p:pic>
        <p:nvPicPr>
          <p:cNvPr id="4" name="Image 0" descr="/mnt/data/analysis_figures/beam_energy_and_variation.png">
            <a:extLst>
              <a:ext uri="{FF2B5EF4-FFF2-40B4-BE49-F238E27FC236}">
                <a16:creationId xmlns:a16="http://schemas.microsoft.com/office/drawing/2014/main" id="{039FD711-E8F7-0C0C-5019-D9F86ABF628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49985" t="5842"/>
          <a:stretch>
            <a:fillRect/>
          </a:stretch>
        </p:blipFill>
        <p:spPr>
          <a:xfrm>
            <a:off x="3340205" y="1382936"/>
            <a:ext cx="4889396" cy="348926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E13326A-77E0-69D8-A61E-12BA951E162F}"/>
              </a:ext>
            </a:extLst>
          </p:cNvPr>
          <p:cNvSpPr txBox="1"/>
          <p:nvPr/>
        </p:nvSpPr>
        <p:spPr>
          <a:xfrm>
            <a:off x="3865899" y="1455390"/>
            <a:ext cx="26860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>
                    <a:lumMod val="75000"/>
                  </a:schemeClr>
                </a:solidFill>
              </a:rPr>
              <a:t>Preliminary data</a:t>
            </a:r>
          </a:p>
        </p:txBody>
      </p:sp>
    </p:spTree>
    <p:extLst>
      <p:ext uri="{BB962C8B-B14F-4D97-AF65-F5344CB8AC3E}">
        <p14:creationId xmlns:p14="http://schemas.microsoft.com/office/powerpoint/2010/main" val="41534880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6A7D80-ED40-C293-5B60-7BB1574A42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40795B9C-A41D-3682-4322-4F991F6E3DA9}"/>
              </a:ext>
            </a:extLst>
          </p:cNvPr>
          <p:cNvSpPr/>
          <p:nvPr/>
        </p:nvSpPr>
        <p:spPr>
          <a:xfrm>
            <a:off x="0" y="184539"/>
            <a:ext cx="9144000" cy="640080"/>
          </a:xfrm>
          <a:prstGeom prst="rect">
            <a:avLst/>
          </a:prstGeom>
          <a:solidFill>
            <a:srgbClr val="1B00AA"/>
          </a:solidFill>
          <a:ln w="12700">
            <a:solidFill>
              <a:srgbClr val="1B00A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63C2B7BD-AED9-4013-5D84-F70FF807AC29}"/>
              </a:ext>
            </a:extLst>
          </p:cNvPr>
          <p:cNvSpPr/>
          <p:nvPr/>
        </p:nvSpPr>
        <p:spPr>
          <a:xfrm>
            <a:off x="365760" y="225546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</a:rPr>
              <a:t>Global trends- Endpoint</a:t>
            </a:r>
            <a:endParaRPr lang="en-US" sz="2000" dirty="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592DF8AF-1403-B1DD-E973-C2BD3B5ACDF4}"/>
              </a:ext>
            </a:extLst>
          </p:cNvPr>
          <p:cNvSpPr/>
          <p:nvPr/>
        </p:nvSpPr>
        <p:spPr>
          <a:xfrm>
            <a:off x="365760" y="73152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endParaRPr lang="en-US" sz="1200" dirty="0"/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8D26B26A-2947-2217-B90A-4FBC0633FE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01408" y="146068"/>
            <a:ext cx="1274705" cy="717022"/>
          </a:xfrm>
          <a:prstGeom prst="rect">
            <a:avLst/>
          </a:prstGeom>
        </p:spPr>
      </p:pic>
      <p:sp>
        <p:nvSpPr>
          <p:cNvPr id="31" name="Shape 4">
            <a:extLst>
              <a:ext uri="{FF2B5EF4-FFF2-40B4-BE49-F238E27FC236}">
                <a16:creationId xmlns:a16="http://schemas.microsoft.com/office/drawing/2014/main" id="{FBE64A25-4AD6-D2A4-705A-F9B3E5C3BCBC}"/>
              </a:ext>
            </a:extLst>
          </p:cNvPr>
          <p:cNvSpPr/>
          <p:nvPr/>
        </p:nvSpPr>
        <p:spPr>
          <a:xfrm>
            <a:off x="195751" y="900078"/>
            <a:ext cx="8838897" cy="745622"/>
          </a:xfrm>
          <a:prstGeom prst="rect">
            <a:avLst/>
          </a:prstGeom>
          <a:solidFill>
            <a:srgbClr val="F4F4F4"/>
          </a:solidFill>
          <a:ln w="12700">
            <a:solidFill>
              <a:srgbClr val="CCCCC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2" name="Shape 5">
            <a:extLst>
              <a:ext uri="{FF2B5EF4-FFF2-40B4-BE49-F238E27FC236}">
                <a16:creationId xmlns:a16="http://schemas.microsoft.com/office/drawing/2014/main" id="{21C8CBAC-6D49-45D7-FD86-063DE4118324}"/>
              </a:ext>
            </a:extLst>
          </p:cNvPr>
          <p:cNvSpPr/>
          <p:nvPr/>
        </p:nvSpPr>
        <p:spPr>
          <a:xfrm>
            <a:off x="195751" y="900078"/>
            <a:ext cx="110156" cy="745622"/>
          </a:xfrm>
          <a:prstGeom prst="rect">
            <a:avLst/>
          </a:prstGeom>
          <a:solidFill>
            <a:srgbClr val="16BCD4"/>
          </a:solidFill>
          <a:ln w="12700">
            <a:solidFill>
              <a:srgbClr val="16BCD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3" name="Text 6">
            <a:extLst>
              <a:ext uri="{FF2B5EF4-FFF2-40B4-BE49-F238E27FC236}">
                <a16:creationId xmlns:a16="http://schemas.microsoft.com/office/drawing/2014/main" id="{6487B3D0-9D13-79B7-F216-05051F9141CE}"/>
              </a:ext>
            </a:extLst>
          </p:cNvPr>
          <p:cNvSpPr/>
          <p:nvPr/>
        </p:nvSpPr>
        <p:spPr>
          <a:xfrm>
            <a:off x="332912" y="917317"/>
            <a:ext cx="8262448" cy="33398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7938" defTabSz="457189">
              <a:spcBef>
                <a:spcPct val="20000"/>
              </a:spcBef>
              <a:defRPr/>
            </a:pPr>
            <a:r>
              <a:rPr lang="en-US" sz="1200" b="1" dirty="0">
                <a:solidFill>
                  <a:srgbClr val="003E74"/>
                </a:solidFill>
                <a:latin typeface="Calibri" pitchFamily="34" charset="0"/>
                <a:cs typeface="Calibri" pitchFamily="34" charset="-120"/>
              </a:rPr>
              <a:t>Survival data:</a:t>
            </a:r>
            <a:endParaRPr lang="en-US" sz="1200" b="1" dirty="0">
              <a:solidFill>
                <a:schemeClr val="accent1"/>
              </a:solidFill>
            </a:endParaRPr>
          </a:p>
        </p:txBody>
      </p:sp>
      <p:sp>
        <p:nvSpPr>
          <p:cNvPr id="34" name="Text 7">
            <a:extLst>
              <a:ext uri="{FF2B5EF4-FFF2-40B4-BE49-F238E27FC236}">
                <a16:creationId xmlns:a16="http://schemas.microsoft.com/office/drawing/2014/main" id="{23BB217F-120B-D79D-0D97-CD059B3F7D4F}"/>
              </a:ext>
            </a:extLst>
          </p:cNvPr>
          <p:cNvSpPr/>
          <p:nvPr/>
        </p:nvSpPr>
        <p:spPr>
          <a:xfrm>
            <a:off x="305907" y="1084308"/>
            <a:ext cx="8262448" cy="467575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sz="1050" dirty="0"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 marL="177800" indent="-177800">
              <a:buSzPct val="100000"/>
              <a:buChar char="•"/>
            </a:pPr>
            <a:r>
              <a:rPr lang="en-US" sz="1000" dirty="0">
                <a:solidFill>
                  <a:srgbClr val="1F2933"/>
                </a:solidFill>
              </a:rPr>
              <a:t>U87-MG laser-driven curves from Papers 1 and 8 are very similar, </a:t>
            </a:r>
            <a:r>
              <a:rPr lang="en-GB" sz="1000" dirty="0"/>
              <a:t>SF763 from Paper 8 is also very similar- likely due to also being a glioblastoma cell line.</a:t>
            </a:r>
            <a:endParaRPr lang="en-US" sz="1000" dirty="0"/>
          </a:p>
          <a:p>
            <a:pPr marL="177800" indent="-177800">
              <a:buSzPct val="100000"/>
              <a:buChar char="•"/>
            </a:pPr>
            <a:r>
              <a:rPr lang="en-US" sz="1000" dirty="0">
                <a:solidFill>
                  <a:srgbClr val="1F2933"/>
                </a:solidFill>
              </a:rPr>
              <a:t>U87-MG CAP and X-ray references sit in the same broad response band as the laser-driven points.</a:t>
            </a:r>
            <a:endParaRPr lang="en-US" sz="1000" dirty="0"/>
          </a:p>
        </p:txBody>
      </p:sp>
      <p:pic>
        <p:nvPicPr>
          <p:cNvPr id="5" name="Image 0" descr="/mnt/data/analysis_figures/radiobio_survival_global_refs.png">
            <a:extLst>
              <a:ext uri="{FF2B5EF4-FFF2-40B4-BE49-F238E27FC236}">
                <a16:creationId xmlns:a16="http://schemas.microsoft.com/office/drawing/2014/main" id="{696E7B4D-72F3-546C-5C2B-ED8C8D530F0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352" y="1812691"/>
            <a:ext cx="5107449" cy="2993203"/>
          </a:xfrm>
          <a:prstGeom prst="rect">
            <a:avLst/>
          </a:prstGeom>
        </p:spPr>
      </p:pic>
      <p:pic>
        <p:nvPicPr>
          <p:cNvPr id="8" name="Image 0" descr="/mnt/data/analysis_figures/radiobio_derived_metrics.png">
            <a:extLst>
              <a:ext uri="{FF2B5EF4-FFF2-40B4-BE49-F238E27FC236}">
                <a16:creationId xmlns:a16="http://schemas.microsoft.com/office/drawing/2014/main" id="{3CD2890D-2210-3F2D-4586-C2A9048DFAA9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7958" r="55389"/>
          <a:stretch>
            <a:fillRect/>
          </a:stretch>
        </p:blipFill>
        <p:spPr>
          <a:xfrm>
            <a:off x="5408479" y="1928900"/>
            <a:ext cx="3508181" cy="276078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118BED3-1DF1-F0B6-63D2-E1EA013B1273}"/>
              </a:ext>
            </a:extLst>
          </p:cNvPr>
          <p:cNvSpPr txBox="1"/>
          <p:nvPr/>
        </p:nvSpPr>
        <p:spPr>
          <a:xfrm>
            <a:off x="2926099" y="2014080"/>
            <a:ext cx="26860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>
                    <a:lumMod val="75000"/>
                  </a:schemeClr>
                </a:solidFill>
              </a:rPr>
              <a:t>Preliminary data</a:t>
            </a:r>
          </a:p>
        </p:txBody>
      </p:sp>
    </p:spTree>
    <p:extLst>
      <p:ext uri="{BB962C8B-B14F-4D97-AF65-F5344CB8AC3E}">
        <p14:creationId xmlns:p14="http://schemas.microsoft.com/office/powerpoint/2010/main" val="9517761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FD106A-5157-AFF6-8CBA-1E81BCC8C9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2A1EA111-89D3-6D5D-03C0-4140D609C39A}"/>
              </a:ext>
            </a:extLst>
          </p:cNvPr>
          <p:cNvSpPr/>
          <p:nvPr/>
        </p:nvSpPr>
        <p:spPr>
          <a:xfrm>
            <a:off x="0" y="177057"/>
            <a:ext cx="9144000" cy="640080"/>
          </a:xfrm>
          <a:prstGeom prst="rect">
            <a:avLst/>
          </a:prstGeom>
          <a:solidFill>
            <a:srgbClr val="1B00AA"/>
          </a:solidFill>
          <a:ln w="12700">
            <a:solidFill>
              <a:srgbClr val="1B00A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9C81C6BD-D77C-0FAB-E73B-9E5FD14BCC4D}"/>
              </a:ext>
            </a:extLst>
          </p:cNvPr>
          <p:cNvSpPr/>
          <p:nvPr/>
        </p:nvSpPr>
        <p:spPr>
          <a:xfrm>
            <a:off x="365760" y="225546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000" b="1" dirty="0">
                <a:solidFill>
                  <a:srgbClr val="FFFFFF"/>
                </a:solidFill>
              </a:rPr>
              <a:t>Global trends- Endpoint</a:t>
            </a:r>
            <a:endParaRPr lang="en-US" sz="2000" dirty="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ADFCF8BF-1863-F75B-AA24-FA990D8B90C4}"/>
              </a:ext>
            </a:extLst>
          </p:cNvPr>
          <p:cNvSpPr/>
          <p:nvPr/>
        </p:nvSpPr>
        <p:spPr>
          <a:xfrm>
            <a:off x="365760" y="73152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endParaRPr lang="en-US" sz="1200" dirty="0"/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8FB20B52-4CFF-0240-136E-B09D4C133C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01408" y="146068"/>
            <a:ext cx="1274705" cy="717022"/>
          </a:xfrm>
          <a:prstGeom prst="rect">
            <a:avLst/>
          </a:prstGeom>
        </p:spPr>
      </p:pic>
      <p:sp>
        <p:nvSpPr>
          <p:cNvPr id="31" name="Shape 4">
            <a:extLst>
              <a:ext uri="{FF2B5EF4-FFF2-40B4-BE49-F238E27FC236}">
                <a16:creationId xmlns:a16="http://schemas.microsoft.com/office/drawing/2014/main" id="{F7554463-2562-87EF-5FFA-76DF5A28FA83}"/>
              </a:ext>
            </a:extLst>
          </p:cNvPr>
          <p:cNvSpPr/>
          <p:nvPr/>
        </p:nvSpPr>
        <p:spPr>
          <a:xfrm>
            <a:off x="195751" y="900078"/>
            <a:ext cx="8838897" cy="745622"/>
          </a:xfrm>
          <a:prstGeom prst="rect">
            <a:avLst/>
          </a:prstGeom>
          <a:solidFill>
            <a:srgbClr val="F4F4F4"/>
          </a:solidFill>
          <a:ln w="12700">
            <a:solidFill>
              <a:srgbClr val="CCCCC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2" name="Shape 5">
            <a:extLst>
              <a:ext uri="{FF2B5EF4-FFF2-40B4-BE49-F238E27FC236}">
                <a16:creationId xmlns:a16="http://schemas.microsoft.com/office/drawing/2014/main" id="{81928FA6-C9F9-15B4-84AA-2E9D2DBED284}"/>
              </a:ext>
            </a:extLst>
          </p:cNvPr>
          <p:cNvSpPr/>
          <p:nvPr/>
        </p:nvSpPr>
        <p:spPr>
          <a:xfrm>
            <a:off x="195751" y="900078"/>
            <a:ext cx="110156" cy="745622"/>
          </a:xfrm>
          <a:prstGeom prst="rect">
            <a:avLst/>
          </a:prstGeom>
          <a:solidFill>
            <a:srgbClr val="16BCD4"/>
          </a:solidFill>
          <a:ln w="12700">
            <a:solidFill>
              <a:srgbClr val="16BCD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3" name="Text 6">
            <a:extLst>
              <a:ext uri="{FF2B5EF4-FFF2-40B4-BE49-F238E27FC236}">
                <a16:creationId xmlns:a16="http://schemas.microsoft.com/office/drawing/2014/main" id="{B1822D2B-1504-CA52-BE2A-4812A0EA0C5A}"/>
              </a:ext>
            </a:extLst>
          </p:cNvPr>
          <p:cNvSpPr/>
          <p:nvPr/>
        </p:nvSpPr>
        <p:spPr>
          <a:xfrm>
            <a:off x="332912" y="917317"/>
            <a:ext cx="8262448" cy="33398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7938" defTabSz="457189">
              <a:spcBef>
                <a:spcPct val="20000"/>
              </a:spcBef>
              <a:defRPr/>
            </a:pPr>
            <a:r>
              <a:rPr lang="en-US" sz="1200" b="1" dirty="0">
                <a:solidFill>
                  <a:srgbClr val="003E74"/>
                </a:solidFill>
                <a:latin typeface="Calibri" pitchFamily="34" charset="0"/>
                <a:cs typeface="Calibri" pitchFamily="34" charset="-120"/>
              </a:rPr>
              <a:t>DNA-damage data:</a:t>
            </a:r>
            <a:endParaRPr lang="en-US" sz="1200" b="1" dirty="0">
              <a:solidFill>
                <a:schemeClr val="accent1"/>
              </a:solidFill>
            </a:endParaRPr>
          </a:p>
        </p:txBody>
      </p:sp>
      <p:sp>
        <p:nvSpPr>
          <p:cNvPr id="34" name="Text 7">
            <a:extLst>
              <a:ext uri="{FF2B5EF4-FFF2-40B4-BE49-F238E27FC236}">
                <a16:creationId xmlns:a16="http://schemas.microsoft.com/office/drawing/2014/main" id="{0FFFF381-E2CB-F68F-A340-B464202214A3}"/>
              </a:ext>
            </a:extLst>
          </p:cNvPr>
          <p:cNvSpPr/>
          <p:nvPr/>
        </p:nvSpPr>
        <p:spPr>
          <a:xfrm>
            <a:off x="305907" y="1084308"/>
            <a:ext cx="8262448" cy="467575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sz="1050" dirty="0"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 marL="177800" indent="-177800">
              <a:buSzPct val="100000"/>
              <a:buFontTx/>
              <a:buChar char="•"/>
            </a:pPr>
            <a:r>
              <a:rPr lang="en-GB" sz="1000" dirty="0">
                <a:solidFill>
                  <a:srgbClr val="1F2933"/>
                </a:solidFill>
              </a:rPr>
              <a:t>No global trend- </a:t>
            </a:r>
            <a:r>
              <a:rPr lang="en-US" sz="1000" dirty="0">
                <a:solidFill>
                  <a:srgbClr val="1F2933"/>
                </a:solidFill>
              </a:rPr>
              <a:t>Scoring time, marker, background, segmentation and irradiation geometry must be reported and </a:t>
            </a:r>
            <a:r>
              <a:rPr lang="en-US" sz="1000" dirty="0" err="1">
                <a:solidFill>
                  <a:srgbClr val="1F2933"/>
                </a:solidFill>
              </a:rPr>
              <a:t>standardised</a:t>
            </a:r>
            <a:r>
              <a:rPr lang="en-US" sz="1000" dirty="0">
                <a:solidFill>
                  <a:srgbClr val="1F2933"/>
                </a:solidFill>
              </a:rPr>
              <a:t>.</a:t>
            </a:r>
            <a:endParaRPr lang="en-US" sz="1000" dirty="0"/>
          </a:p>
          <a:p>
            <a:pPr marL="177800" indent="-177800">
              <a:buSzPct val="100000"/>
              <a:buChar char="•"/>
            </a:pPr>
            <a:r>
              <a:rPr lang="en-US" sz="1000" dirty="0">
                <a:solidFill>
                  <a:srgbClr val="1F2933"/>
                </a:solidFill>
              </a:rPr>
              <a:t>The two A549 laser-driven dataset give a very dose-response slope- same cell line does not guarantee comparability across studies.</a:t>
            </a:r>
            <a:endParaRPr lang="en-US" sz="1000" dirty="0"/>
          </a:p>
        </p:txBody>
      </p:sp>
      <p:pic>
        <p:nvPicPr>
          <p:cNvPr id="6" name="Image 0" descr="/mnt/data/analysis_figures/radiobio_foci_global_refs.png">
            <a:extLst>
              <a:ext uri="{FF2B5EF4-FFF2-40B4-BE49-F238E27FC236}">
                <a16:creationId xmlns:a16="http://schemas.microsoft.com/office/drawing/2014/main" id="{D468ED89-7774-C87C-276E-652B27A93E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596" y="1812691"/>
            <a:ext cx="5162830" cy="3095430"/>
          </a:xfrm>
          <a:prstGeom prst="rect">
            <a:avLst/>
          </a:prstGeom>
        </p:spPr>
      </p:pic>
      <p:pic>
        <p:nvPicPr>
          <p:cNvPr id="7" name="Image 0" descr="/mnt/data/analysis_figures/radiobio_derived_metrics.png">
            <a:extLst>
              <a:ext uri="{FF2B5EF4-FFF2-40B4-BE49-F238E27FC236}">
                <a16:creationId xmlns:a16="http://schemas.microsoft.com/office/drawing/2014/main" id="{39D4ED83-E75C-739E-8ABB-59D5B7D27B9B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44956" t="8257" r="10433"/>
          <a:stretch>
            <a:fillRect/>
          </a:stretch>
        </p:blipFill>
        <p:spPr>
          <a:xfrm>
            <a:off x="5357777" y="2024025"/>
            <a:ext cx="3676871" cy="288409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EF2FBD7-8F7F-D4A8-C61C-3D6D7359191A}"/>
              </a:ext>
            </a:extLst>
          </p:cNvPr>
          <p:cNvSpPr txBox="1"/>
          <p:nvPr/>
        </p:nvSpPr>
        <p:spPr>
          <a:xfrm>
            <a:off x="487699" y="2024025"/>
            <a:ext cx="26860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>
                    <a:lumMod val="75000"/>
                  </a:schemeClr>
                </a:solidFill>
              </a:rPr>
              <a:t>Preliminary data</a:t>
            </a:r>
          </a:p>
        </p:txBody>
      </p:sp>
    </p:spTree>
    <p:extLst>
      <p:ext uri="{BB962C8B-B14F-4D97-AF65-F5344CB8AC3E}">
        <p14:creationId xmlns:p14="http://schemas.microsoft.com/office/powerpoint/2010/main" val="3163954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6E4FDB-6444-C7E0-581E-BDD516DC11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865FD3EA-E542-5027-B128-372C08369EE3}"/>
              </a:ext>
            </a:extLst>
          </p:cNvPr>
          <p:cNvSpPr/>
          <p:nvPr/>
        </p:nvSpPr>
        <p:spPr>
          <a:xfrm>
            <a:off x="0" y="182880"/>
            <a:ext cx="9144000" cy="640080"/>
          </a:xfrm>
          <a:prstGeom prst="rect">
            <a:avLst/>
          </a:prstGeom>
          <a:solidFill>
            <a:srgbClr val="1B00AA"/>
          </a:solidFill>
          <a:ln w="12700">
            <a:solidFill>
              <a:srgbClr val="1B00A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DB7AF89C-E574-9C61-84A0-5FC6E10D1E0D}"/>
              </a:ext>
            </a:extLst>
          </p:cNvPr>
          <p:cNvSpPr/>
          <p:nvPr/>
        </p:nvSpPr>
        <p:spPr>
          <a:xfrm>
            <a:off x="365760" y="22555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000" b="1" dirty="0">
                <a:solidFill>
                  <a:srgbClr val="FFFFFF"/>
                </a:solidFill>
              </a:rPr>
              <a:t>Next steps</a:t>
            </a:r>
            <a:endParaRPr lang="en-US" sz="20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8BABE51-B002-5D8D-3FCF-17F959B72A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01408" y="146068"/>
            <a:ext cx="1274705" cy="717022"/>
          </a:xfrm>
          <a:prstGeom prst="rect">
            <a:avLst/>
          </a:prstGeom>
        </p:spPr>
      </p:pic>
      <p:sp>
        <p:nvSpPr>
          <p:cNvPr id="7" name="Shape 4">
            <a:extLst>
              <a:ext uri="{FF2B5EF4-FFF2-40B4-BE49-F238E27FC236}">
                <a16:creationId xmlns:a16="http://schemas.microsoft.com/office/drawing/2014/main" id="{93ED59F4-1E08-41BC-819F-1E05C25C6DC7}"/>
              </a:ext>
            </a:extLst>
          </p:cNvPr>
          <p:cNvSpPr/>
          <p:nvPr/>
        </p:nvSpPr>
        <p:spPr>
          <a:xfrm>
            <a:off x="112222" y="1017225"/>
            <a:ext cx="8697823" cy="1054236"/>
          </a:xfrm>
          <a:prstGeom prst="rect">
            <a:avLst/>
          </a:prstGeom>
          <a:solidFill>
            <a:srgbClr val="F4F4F4"/>
          </a:solidFill>
          <a:ln w="12700">
            <a:solidFill>
              <a:srgbClr val="CCCCCC"/>
            </a:solidFill>
            <a:prstDash val="solid"/>
          </a:ln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US"/>
          </a:p>
        </p:txBody>
      </p:sp>
      <p:sp>
        <p:nvSpPr>
          <p:cNvPr id="8" name="Shape 5">
            <a:extLst>
              <a:ext uri="{FF2B5EF4-FFF2-40B4-BE49-F238E27FC236}">
                <a16:creationId xmlns:a16="http://schemas.microsoft.com/office/drawing/2014/main" id="{B68663DE-885B-9BC8-6160-FA93EE052A63}"/>
              </a:ext>
            </a:extLst>
          </p:cNvPr>
          <p:cNvSpPr/>
          <p:nvPr/>
        </p:nvSpPr>
        <p:spPr>
          <a:xfrm>
            <a:off x="112222" y="1017225"/>
            <a:ext cx="45719" cy="1054236"/>
          </a:xfrm>
          <a:prstGeom prst="rect">
            <a:avLst/>
          </a:prstGeom>
          <a:solidFill>
            <a:srgbClr val="16BCD4"/>
          </a:solidFill>
          <a:ln w="12700">
            <a:solidFill>
              <a:srgbClr val="16BCD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6">
            <a:extLst>
              <a:ext uri="{FF2B5EF4-FFF2-40B4-BE49-F238E27FC236}">
                <a16:creationId xmlns:a16="http://schemas.microsoft.com/office/drawing/2014/main" id="{B6861E81-74A9-8D55-C135-28377039E79A}"/>
              </a:ext>
            </a:extLst>
          </p:cNvPr>
          <p:cNvSpPr/>
          <p:nvPr/>
        </p:nvSpPr>
        <p:spPr>
          <a:xfrm>
            <a:off x="249383" y="1062945"/>
            <a:ext cx="3429242" cy="33398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03E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Laser-params: </a:t>
            </a:r>
          </a:p>
        </p:txBody>
      </p:sp>
      <p:sp>
        <p:nvSpPr>
          <p:cNvPr id="11" name="Text 7">
            <a:extLst>
              <a:ext uri="{FF2B5EF4-FFF2-40B4-BE49-F238E27FC236}">
                <a16:creationId xmlns:a16="http://schemas.microsoft.com/office/drawing/2014/main" id="{7CE0460C-F118-2C56-0588-DFD44D89014C}"/>
              </a:ext>
            </a:extLst>
          </p:cNvPr>
          <p:cNvSpPr/>
          <p:nvPr/>
        </p:nvSpPr>
        <p:spPr>
          <a:xfrm>
            <a:off x="249383" y="1346408"/>
            <a:ext cx="7169184" cy="467575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sz="1050" dirty="0">
              <a:solidFill>
                <a:srgbClr val="333333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5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Explore links between laser parameters and dose variation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5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Explore links between laser parameters and energy  </a:t>
            </a:r>
            <a:endParaRPr lang="en-US" sz="1050" dirty="0"/>
          </a:p>
        </p:txBody>
      </p:sp>
      <p:sp>
        <p:nvSpPr>
          <p:cNvPr id="26" name="Shape 4">
            <a:extLst>
              <a:ext uri="{FF2B5EF4-FFF2-40B4-BE49-F238E27FC236}">
                <a16:creationId xmlns:a16="http://schemas.microsoft.com/office/drawing/2014/main" id="{20217D6A-CC2B-42E8-E0C9-DDFD4DCEE801}"/>
              </a:ext>
            </a:extLst>
          </p:cNvPr>
          <p:cNvSpPr/>
          <p:nvPr/>
        </p:nvSpPr>
        <p:spPr>
          <a:xfrm>
            <a:off x="112222" y="2384716"/>
            <a:ext cx="8697823" cy="1054236"/>
          </a:xfrm>
          <a:prstGeom prst="rect">
            <a:avLst/>
          </a:prstGeom>
          <a:solidFill>
            <a:srgbClr val="F4F4F4"/>
          </a:solidFill>
          <a:ln w="12700">
            <a:solidFill>
              <a:srgbClr val="CCCCC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7" name="Shape 5">
            <a:extLst>
              <a:ext uri="{FF2B5EF4-FFF2-40B4-BE49-F238E27FC236}">
                <a16:creationId xmlns:a16="http://schemas.microsoft.com/office/drawing/2014/main" id="{9AD38594-BB62-F7EC-02C8-9137A74397FA}"/>
              </a:ext>
            </a:extLst>
          </p:cNvPr>
          <p:cNvSpPr/>
          <p:nvPr/>
        </p:nvSpPr>
        <p:spPr>
          <a:xfrm>
            <a:off x="112222" y="2384716"/>
            <a:ext cx="45719" cy="1054236"/>
          </a:xfrm>
          <a:prstGeom prst="rect">
            <a:avLst/>
          </a:prstGeom>
          <a:solidFill>
            <a:srgbClr val="16BCD4"/>
          </a:solidFill>
          <a:ln w="12700">
            <a:solidFill>
              <a:srgbClr val="16BCD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8" name="Text 6">
            <a:extLst>
              <a:ext uri="{FF2B5EF4-FFF2-40B4-BE49-F238E27FC236}">
                <a16:creationId xmlns:a16="http://schemas.microsoft.com/office/drawing/2014/main" id="{93CF5DCF-85C1-D696-AFA7-5092EC07A628}"/>
              </a:ext>
            </a:extLst>
          </p:cNvPr>
          <p:cNvSpPr/>
          <p:nvPr/>
        </p:nvSpPr>
        <p:spPr>
          <a:xfrm>
            <a:off x="249383" y="2430436"/>
            <a:ext cx="3429242" cy="33398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03E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Sample:</a:t>
            </a:r>
          </a:p>
        </p:txBody>
      </p:sp>
      <p:sp>
        <p:nvSpPr>
          <p:cNvPr id="29" name="Text 7">
            <a:extLst>
              <a:ext uri="{FF2B5EF4-FFF2-40B4-BE49-F238E27FC236}">
                <a16:creationId xmlns:a16="http://schemas.microsoft.com/office/drawing/2014/main" id="{5A104178-43D0-E327-281F-279044971EDD}"/>
              </a:ext>
            </a:extLst>
          </p:cNvPr>
          <p:cNvSpPr/>
          <p:nvPr/>
        </p:nvSpPr>
        <p:spPr>
          <a:xfrm>
            <a:off x="249383" y="2713899"/>
            <a:ext cx="3429242" cy="467575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5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Explore links between doses and dose variation</a:t>
            </a:r>
          </a:p>
        </p:txBody>
      </p:sp>
      <p:sp>
        <p:nvSpPr>
          <p:cNvPr id="30" name="Shape 4">
            <a:extLst>
              <a:ext uri="{FF2B5EF4-FFF2-40B4-BE49-F238E27FC236}">
                <a16:creationId xmlns:a16="http://schemas.microsoft.com/office/drawing/2014/main" id="{BA0ADAB8-4612-4651-D6D2-F6C5895A448B}"/>
              </a:ext>
            </a:extLst>
          </p:cNvPr>
          <p:cNvSpPr/>
          <p:nvPr/>
        </p:nvSpPr>
        <p:spPr>
          <a:xfrm>
            <a:off x="112221" y="3738351"/>
            <a:ext cx="8697823" cy="1150805"/>
          </a:xfrm>
          <a:prstGeom prst="rect">
            <a:avLst/>
          </a:prstGeom>
          <a:solidFill>
            <a:srgbClr val="F4F4F4"/>
          </a:solidFill>
          <a:ln w="12700">
            <a:solidFill>
              <a:srgbClr val="CCCCC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1" name="Shape 5">
            <a:extLst>
              <a:ext uri="{FF2B5EF4-FFF2-40B4-BE49-F238E27FC236}">
                <a16:creationId xmlns:a16="http://schemas.microsoft.com/office/drawing/2014/main" id="{E97E5F87-65D5-7557-241D-9E6B6115C23F}"/>
              </a:ext>
            </a:extLst>
          </p:cNvPr>
          <p:cNvSpPr/>
          <p:nvPr/>
        </p:nvSpPr>
        <p:spPr>
          <a:xfrm>
            <a:off x="112221" y="3745712"/>
            <a:ext cx="45720" cy="1143443"/>
          </a:xfrm>
          <a:prstGeom prst="rect">
            <a:avLst/>
          </a:prstGeom>
          <a:solidFill>
            <a:srgbClr val="16BCD4"/>
          </a:solidFill>
          <a:ln w="12700">
            <a:solidFill>
              <a:srgbClr val="16BCD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2" name="Text 6">
            <a:extLst>
              <a:ext uri="{FF2B5EF4-FFF2-40B4-BE49-F238E27FC236}">
                <a16:creationId xmlns:a16="http://schemas.microsoft.com/office/drawing/2014/main" id="{3FA1C434-D500-9F9F-47F8-0F87E2A9E0FD}"/>
              </a:ext>
            </a:extLst>
          </p:cNvPr>
          <p:cNvSpPr/>
          <p:nvPr/>
        </p:nvSpPr>
        <p:spPr>
          <a:xfrm>
            <a:off x="249382" y="3770218"/>
            <a:ext cx="3429242" cy="33398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03E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End point:</a:t>
            </a:r>
          </a:p>
        </p:txBody>
      </p:sp>
      <p:sp>
        <p:nvSpPr>
          <p:cNvPr id="33" name="Text 7">
            <a:extLst>
              <a:ext uri="{FF2B5EF4-FFF2-40B4-BE49-F238E27FC236}">
                <a16:creationId xmlns:a16="http://schemas.microsoft.com/office/drawing/2014/main" id="{E3E95DB0-CC5C-4A39-5E2B-CB3E7BF765F2}"/>
              </a:ext>
            </a:extLst>
          </p:cNvPr>
          <p:cNvSpPr/>
          <p:nvPr/>
        </p:nvSpPr>
        <p:spPr>
          <a:xfrm>
            <a:off x="249382" y="4126275"/>
            <a:ext cx="8514942" cy="467575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5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Compare survival between Paper 1 and 8, see how differing set up/ beam properties may have influenced differences in survival for the same cell line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5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Compare normal tissue results to </a:t>
            </a:r>
            <a:r>
              <a:rPr lang="en-US" sz="1050" dirty="0" err="1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tumour</a:t>
            </a:r>
            <a:r>
              <a:rPr lang="en-US" sz="105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results explicitly </a:t>
            </a:r>
            <a:endParaRPr lang="en-US" sz="1050" dirty="0"/>
          </a:p>
        </p:txBody>
      </p:sp>
    </p:spTree>
    <p:extLst>
      <p:ext uri="{BB962C8B-B14F-4D97-AF65-F5344CB8AC3E}">
        <p14:creationId xmlns:p14="http://schemas.microsoft.com/office/powerpoint/2010/main" val="33906288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7373</TotalTime>
  <Words>398</Words>
  <Application>Microsoft Macintosh PowerPoint</Application>
  <PresentationFormat>On-screen Show (16:9)</PresentationFormat>
  <Paragraphs>86</Paragraphs>
  <Slides>9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Aptos Display</vt:lpstr>
      <vt:lpstr>Arial</vt:lpstr>
      <vt:lpstr>Arial Black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LhARA – A Case for the Francis Crick Institute</dc:title>
  <dc:subject>PptxGenJS Presentation</dc:subject>
  <dc:creator>PptxGenJS</dc:creator>
  <cp:lastModifiedBy>McGarrigle, Josie M</cp:lastModifiedBy>
  <cp:revision>19</cp:revision>
  <dcterms:created xsi:type="dcterms:W3CDTF">2026-06-05T10:50:01Z</dcterms:created>
  <dcterms:modified xsi:type="dcterms:W3CDTF">2026-09-22T13:35:58Z</dcterms:modified>
</cp:coreProperties>
</file>