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18"/>
  </p:notesMasterIdLst>
  <p:sldIdLst>
    <p:sldId id="256" r:id="rId2"/>
    <p:sldId id="334" r:id="rId3"/>
    <p:sldId id="266" r:id="rId4"/>
    <p:sldId id="322" r:id="rId5"/>
    <p:sldId id="261" r:id="rId6"/>
    <p:sldId id="332" r:id="rId7"/>
    <p:sldId id="338" r:id="rId8"/>
    <p:sldId id="339" r:id="rId9"/>
    <p:sldId id="335" r:id="rId10"/>
    <p:sldId id="267" r:id="rId11"/>
    <p:sldId id="278" r:id="rId12"/>
    <p:sldId id="279" r:id="rId13"/>
    <p:sldId id="280" r:id="rId14"/>
    <p:sldId id="281" r:id="rId15"/>
    <p:sldId id="333" r:id="rId16"/>
    <p:sldId id="25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937"/>
    <p:restoredTop sz="94875"/>
  </p:normalViewPr>
  <p:slideViewPr>
    <p:cSldViewPr snapToGrid="0">
      <p:cViewPr varScale="1">
        <p:scale>
          <a:sx n="146" d="100"/>
          <a:sy n="146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EB414-442C-8F4F-9E9B-5F9A0EA5801F}" type="datetimeFigureOut">
              <a:rPr lang="en-US" smtClean="0"/>
              <a:t>10/5/26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B0DDD-1918-0948-85A3-4E4F7F04B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17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D33F1-B584-5C0F-63CB-0C3740F7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1317E3-F400-7455-EDF0-D3526CF45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F3159-8138-7191-D16E-BEE30D146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77BCF-042F-A281-ECC0-243E07865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49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80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08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72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8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8B799-6D7C-30F3-5625-D55AD6321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CEE785-FF0F-5B8B-D8D4-EF0BF7F52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F773B8-F00D-2D43-D0A0-655E0D14DB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8225-D95A-7178-950F-003590D785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45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8B39-F5B2-E7BF-806A-FA653BFDE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D27CA-9E58-5D1B-41AB-D6B4EDA31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D51E9A-7C21-2F1C-69C1-E7BA9DF84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AA218-4D22-46D4-F8C4-AD39700BEF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934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EA315-9B1F-BFFC-EC4C-15CDA4D46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C96B97-FC75-BC10-6A4A-FD824C1F0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692ED4-74BA-69DD-E71B-437A0C256E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0D8CD-7645-8AAE-DE7D-FF247D207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26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64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41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950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307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4B0DDD-1918-0948-85A3-4E4F7F04B3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373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hyperlink" Target="mailto:matthew.pereira.2023@live.rhul.ac.uk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blue letters&#10;&#10;Description automatically generated">
            <a:extLst>
              <a:ext uri="{FF2B5EF4-FFF2-40B4-BE49-F238E27FC236}">
                <a16:creationId xmlns:a16="http://schemas.microsoft.com/office/drawing/2014/main" id="{C6784855-CDAC-FFB4-6FEC-A036839401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6178" y="5478582"/>
            <a:ext cx="3635822" cy="1038806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C3349B64-A826-C497-03AC-DF5EEBA309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3342" y="821246"/>
            <a:ext cx="11008658" cy="1325563"/>
          </a:xfrm>
          <a:noFill/>
        </p:spPr>
        <p:txBody>
          <a:bodyPr>
            <a:noAutofit/>
          </a:bodyPr>
          <a:lstStyle>
            <a:lvl1pPr algn="l">
              <a:defRPr sz="5400" b="1" i="0">
                <a:ln>
                  <a:noFill/>
                </a:ln>
                <a:solidFill>
                  <a:schemeClr val="tx1"/>
                </a:solidFill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9B3DB72F-DD25-83FF-902A-8386EBFCC5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81754" y="4033939"/>
            <a:ext cx="3807105" cy="412071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latin typeface="Univers Condensed" panose="020B0506020202050204" pitchFamily="34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5DB137A5-6C52-6AFB-B680-EFE285CCDA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4930" y="1952110"/>
            <a:ext cx="11008658" cy="477132"/>
          </a:xfrm>
        </p:spPr>
        <p:txBody>
          <a:bodyPr>
            <a:noAutofit/>
          </a:bodyPr>
          <a:lstStyle>
            <a:lvl1pPr marL="0" indent="0" algn="l">
              <a:buNone/>
              <a:defRPr sz="3200" b="0" i="0">
                <a:latin typeface="Univers Condensed" panose="020B0506020202050204" pitchFamily="34" charset="0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3824006-2647-DBDA-AD80-01AC78947FD0}"/>
              </a:ext>
            </a:extLst>
          </p:cNvPr>
          <p:cNvSpPr/>
          <p:nvPr userDrawn="1"/>
        </p:nvSpPr>
        <p:spPr>
          <a:xfrm>
            <a:off x="-1588" y="1"/>
            <a:ext cx="11833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of a university&#10;&#10;Description automatically generated">
            <a:extLst>
              <a:ext uri="{FF2B5EF4-FFF2-40B4-BE49-F238E27FC236}">
                <a16:creationId xmlns:a16="http://schemas.microsoft.com/office/drawing/2014/main" id="{387A6066-DB96-50BC-AD43-DC61046EF1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758" b="21970"/>
          <a:stretch/>
        </p:blipFill>
        <p:spPr>
          <a:xfrm>
            <a:off x="0" y="5411602"/>
            <a:ext cx="2355574" cy="117276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66FCE65-F8B8-5BDB-EB6E-610A29E8EA85}"/>
              </a:ext>
            </a:extLst>
          </p:cNvPr>
          <p:cNvSpPr txBox="1"/>
          <p:nvPr userDrawn="1"/>
        </p:nvSpPr>
        <p:spPr>
          <a:xfrm>
            <a:off x="1154340" y="2823074"/>
            <a:ext cx="3803929" cy="5232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en-US" sz="2800" b="0" i="0" dirty="0">
                <a:latin typeface="Univers Condensed" panose="020B0506020202050204" pitchFamily="34" charset="0"/>
              </a:rPr>
              <a:t>Matt Pereira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AD6D9-C74D-59DE-7491-A2B05428C5DE}"/>
              </a:ext>
            </a:extLst>
          </p:cNvPr>
          <p:cNvSpPr txBox="1"/>
          <p:nvPr userDrawn="1"/>
        </p:nvSpPr>
        <p:spPr>
          <a:xfrm>
            <a:off x="1154340" y="3342250"/>
            <a:ext cx="4750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latin typeface="Univers Condensed" panose="020B0506020202050204" pitchFamily="34" charset="0"/>
              </a:rPr>
              <a:t>(matthew.pereira.2023@live.rhul.ac.uk)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8323E3-7D23-7D5A-B7F7-538509F2FC1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37025" y="5336062"/>
            <a:ext cx="3935758" cy="13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9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6693EBF-A36A-5309-EE0F-77AB8DCE22DA}"/>
              </a:ext>
            </a:extLst>
          </p:cNvPr>
          <p:cNvSpPr/>
          <p:nvPr userDrawn="1"/>
        </p:nvSpPr>
        <p:spPr>
          <a:xfrm>
            <a:off x="-11" y="0"/>
            <a:ext cx="12192000" cy="58729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A3133B-C6F5-5D14-F9D9-6AACB0B73B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3" y="-1148"/>
            <a:ext cx="12192002" cy="588446"/>
          </a:xfrm>
          <a:noFill/>
        </p:spPr>
        <p:txBody>
          <a:bodyPr anchor="t" anchorCtr="0">
            <a:noAutofit/>
          </a:bodyPr>
          <a:lstStyle>
            <a:lvl1pPr>
              <a:defRPr sz="4400" b="1" i="0">
                <a:effectLst/>
                <a:latin typeface="Univers Condensed" panose="020B050602020205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810411A-46F9-A8A2-95D0-B87EEFBA66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3" y="999999"/>
            <a:ext cx="4114800" cy="4858002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latin typeface="Univers Light" panose="020B0403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6E90654-CD31-89C4-6196-92C26CE076F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60489" y="999999"/>
            <a:ext cx="7470374" cy="4858002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Univers Light" panose="020B0403020202020204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B983539E-54D8-C885-11B2-2FA3A30C6F53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9448796" y="6356350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r>
              <a:rPr lang="en-US"/>
              <a:t>6-Oct-26</a:t>
            </a:r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79EB9736-D2FE-AE3F-E0C8-2DFB299D56E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-4" y="6356349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BE66BAC-9B92-0102-6524-1BF3EC4BD88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4724399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A6705782-4A63-F44F-90E5-EE22377B008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logo of a university&#10;&#10;Description automatically generated">
            <a:extLst>
              <a:ext uri="{FF2B5EF4-FFF2-40B4-BE49-F238E27FC236}">
                <a16:creationId xmlns:a16="http://schemas.microsoft.com/office/drawing/2014/main" id="{04FB3BC5-BC4E-71EC-0A80-E3D2211490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758" b="21970"/>
          <a:stretch/>
        </p:blipFill>
        <p:spPr>
          <a:xfrm>
            <a:off x="11025777" y="6678"/>
            <a:ext cx="1166211" cy="58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038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F3341A-080D-691E-7EEF-56C68688149E}"/>
              </a:ext>
            </a:extLst>
          </p:cNvPr>
          <p:cNvSpPr txBox="1"/>
          <p:nvPr userDrawn="1"/>
        </p:nvSpPr>
        <p:spPr>
          <a:xfrm>
            <a:off x="3029469" y="988135"/>
            <a:ext cx="6133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i="0" dirty="0">
                <a:latin typeface="Univers Condensed" panose="020B0506020202050204" pitchFamily="34" charset="0"/>
              </a:rPr>
              <a:t>Thank You</a:t>
            </a:r>
          </a:p>
        </p:txBody>
      </p:sp>
      <p:pic>
        <p:nvPicPr>
          <p:cNvPr id="8" name="Picture 7" descr="A logo with blue letters&#10;&#10;Description automatically generated">
            <a:extLst>
              <a:ext uri="{FF2B5EF4-FFF2-40B4-BE49-F238E27FC236}">
                <a16:creationId xmlns:a16="http://schemas.microsoft.com/office/drawing/2014/main" id="{97B125B7-432E-59C3-0FC5-8CF2F9982D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56178" y="5478582"/>
            <a:ext cx="3635822" cy="103880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A5863CE-D42F-FC17-E217-BE13BDFF4A5B}"/>
              </a:ext>
            </a:extLst>
          </p:cNvPr>
          <p:cNvSpPr/>
          <p:nvPr userDrawn="1"/>
        </p:nvSpPr>
        <p:spPr>
          <a:xfrm>
            <a:off x="-1588" y="1"/>
            <a:ext cx="1183342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ogo of a university&#10;&#10;Description automatically generated">
            <a:extLst>
              <a:ext uri="{FF2B5EF4-FFF2-40B4-BE49-F238E27FC236}">
                <a16:creationId xmlns:a16="http://schemas.microsoft.com/office/drawing/2014/main" id="{DBC60515-84E4-8510-DA2E-2352FDEE9C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758" b="21970"/>
          <a:stretch/>
        </p:blipFill>
        <p:spPr>
          <a:xfrm>
            <a:off x="0" y="5411602"/>
            <a:ext cx="2355574" cy="1172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07E2327-3C3D-7579-5DA8-8AB39C2469F7}"/>
              </a:ext>
            </a:extLst>
          </p:cNvPr>
          <p:cNvSpPr txBox="1"/>
          <p:nvPr userDrawn="1"/>
        </p:nvSpPr>
        <p:spPr>
          <a:xfrm>
            <a:off x="2872157" y="3767555"/>
            <a:ext cx="6447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0" i="0" dirty="0">
                <a:latin typeface="Univers Condensed" panose="020B0506020202050204" pitchFamily="34" charset="0"/>
              </a:rPr>
              <a:t>Matt Pereira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718F93-9921-8DD5-B302-FC43BFEA9C4B}"/>
              </a:ext>
            </a:extLst>
          </p:cNvPr>
          <p:cNvSpPr txBox="1"/>
          <p:nvPr userDrawn="1"/>
        </p:nvSpPr>
        <p:spPr>
          <a:xfrm>
            <a:off x="2872157" y="4355944"/>
            <a:ext cx="6447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0" i="0" dirty="0">
                <a:latin typeface="Univers Condensed" panose="020B0506020202050204" pitchFamily="34" charset="0"/>
                <a:hlinkClick r:id="rId4"/>
              </a:rPr>
              <a:t>matthew.pereira.2023@live.rhul.ac.uk</a:t>
            </a:r>
            <a:r>
              <a:rPr lang="en-US" sz="2800" b="0" i="0" dirty="0">
                <a:latin typeface="Univers Condensed" panose="020B050602020205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294A9E-0504-7CF6-2EC2-A4C0F00331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937025" y="5336062"/>
            <a:ext cx="3935758" cy="13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78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13B1F0-089E-9731-C9C4-5355A395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02DD-88F2-1CCE-84CA-D8D0E24C4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4CE2A-B33D-C9B8-3365-377C22F15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6-Oct-26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F18C2-1400-FF23-088E-88C887D5FB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Matt Pereira - LhARA Fortnightly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F015BB-2958-6212-AD59-27A457092C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705782-4A63-F44F-90E5-EE22377B0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66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62" r:id="rId2"/>
    <p:sldLayoutId id="2147483763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8FCD4-1705-8926-3308-4916D1669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LhARA Stage 1 Energy Selection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31AC6-3FA4-8C3A-5B6E-D4EE65551A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06/10/26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3F06F-3F34-6A6B-2676-B84507362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04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B444A-A322-3A51-1A2B-4CC11CBF2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080A2-CBE6-7A70-53D4-08FB37BB0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LhARA Stage 1 Start-to-End Tracking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877C34-4CCC-B50A-9766-6C1C306C00C5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A6E3AA-707C-BFE6-E561-D0FD4EA83C9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B55122-FA5E-5667-6882-5FB9BD6AEE5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49EDBA-C48F-E769-FB79-F67EFE72C5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701"/>
          <a:stretch>
            <a:fillRect/>
          </a:stretch>
        </p:blipFill>
        <p:spPr>
          <a:xfrm>
            <a:off x="312259" y="2886427"/>
            <a:ext cx="11567458" cy="3469922"/>
          </a:xfrm>
          <a:prstGeom prst="rect">
            <a:avLst/>
          </a:prstGeom>
        </p:spPr>
      </p:pic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CB11BAE-35C8-A654-872E-E2FF42942F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900" y="748937"/>
            <a:ext cx="9798163" cy="394498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b="1" dirty="0"/>
              <a:t>Stage 1 Tracking So Far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Parametrised Source Beam </a:t>
            </a:r>
            <a:r>
              <a:rPr lang="en-GB" dirty="0"/>
              <a:t>– Representing the laser-driven beam in simulation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Source-Nozzle Tracking Workflow  </a:t>
            </a:r>
            <a:r>
              <a:rPr lang="en-GB" dirty="0"/>
              <a:t>– Coupling the target room vacuum to the S1 beamline</a:t>
            </a: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Gabor Lens Optics Matching</a:t>
            </a:r>
            <a:r>
              <a:rPr lang="en-GB" dirty="0"/>
              <a:t> – Transporting the nominal energy band to the S1 End Station</a:t>
            </a:r>
            <a:endParaRPr lang="en-GB" b="1" dirty="0"/>
          </a:p>
          <a:p>
            <a:endParaRPr lang="en-GB" b="1" dirty="0"/>
          </a:p>
          <a:p>
            <a:r>
              <a:rPr lang="en-GB" b="1" dirty="0"/>
              <a:t>Next Step – Energy Selection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Full Spectrum Tracking – </a:t>
            </a:r>
            <a:r>
              <a:rPr lang="en-GB" dirty="0"/>
              <a:t>What happens to the ‘off-energy particles’ naturally?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Energy Selection Performance – </a:t>
            </a:r>
            <a:r>
              <a:rPr lang="en-GB" dirty="0"/>
              <a:t>Squeezing more into the band, cleaning the rest away</a:t>
            </a:r>
            <a:endParaRPr lang="en-GB" b="1" dirty="0"/>
          </a:p>
          <a:p>
            <a:endParaRPr lang="en-GB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C6052D-094D-FBC5-69C5-C6C537AA6F75}"/>
              </a:ext>
            </a:extLst>
          </p:cNvPr>
          <p:cNvSpPr/>
          <p:nvPr/>
        </p:nvSpPr>
        <p:spPr>
          <a:xfrm>
            <a:off x="496389" y="4554583"/>
            <a:ext cx="2804160" cy="39188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0AC6AF-777C-E471-BF37-6366FAC91D57}"/>
              </a:ext>
            </a:extLst>
          </p:cNvPr>
          <p:cNvSpPr/>
          <p:nvPr/>
        </p:nvSpPr>
        <p:spPr>
          <a:xfrm>
            <a:off x="120900" y="2540050"/>
            <a:ext cx="9545614" cy="164940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8F1CE5-BA80-F096-0E3D-CADDEC72197D}"/>
              </a:ext>
            </a:extLst>
          </p:cNvPr>
          <p:cNvSpPr/>
          <p:nvPr/>
        </p:nvSpPr>
        <p:spPr>
          <a:xfrm>
            <a:off x="2789974" y="5285193"/>
            <a:ext cx="2182620" cy="1078954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93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33666-1D41-D64E-DF4D-CA15358DA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Full Spectrum Beam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7249B-9A1E-87BA-717A-C8EF8954C4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2" y="999999"/>
            <a:ext cx="5123717" cy="242900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Source parameters taken from LhARA CDR for LhARA Linear Optics TNSA beam generation.</a:t>
            </a:r>
          </a:p>
          <a:p>
            <a:endParaRPr lang="en-GB" dirty="0"/>
          </a:p>
          <a:p>
            <a:r>
              <a:rPr lang="en-GB" dirty="0"/>
              <a:t>Source-Nozzle region simulated in RF Track with space charge.</a:t>
            </a:r>
          </a:p>
          <a:p>
            <a:endParaRPr lang="en-GB" dirty="0"/>
          </a:p>
          <a:p>
            <a:r>
              <a:rPr lang="en-GB" dirty="0"/>
              <a:t>Particle coordinates at the nozzle exit as input to BDSIM tracking of the Stage 1 lattice</a:t>
            </a:r>
            <a:br>
              <a:rPr lang="en-GB" dirty="0"/>
            </a:br>
            <a:r>
              <a:rPr lang="en-GB" dirty="0"/>
              <a:t>(Shown on this slide)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75208-7685-1094-8B2E-8B35D893FDD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96D40-C7D1-A620-8F4E-09C2A8C17FE0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D18FFE-F404-08DE-D791-38DB4403498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BA564BB-A785-487F-09B6-5E3640BA5202}"/>
              </a:ext>
            </a:extLst>
          </p:cNvPr>
          <p:cNvSpPr txBox="1">
            <a:spLocks/>
          </p:cNvSpPr>
          <p:nvPr/>
        </p:nvSpPr>
        <p:spPr>
          <a:xfrm>
            <a:off x="5424763" y="4597764"/>
            <a:ext cx="6310036" cy="1758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  <a:p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0AF018CE-B36E-6939-1997-20316DE6F808}"/>
              </a:ext>
            </a:extLst>
          </p:cNvPr>
          <p:cNvSpPr txBox="1">
            <a:spLocks/>
          </p:cNvSpPr>
          <p:nvPr/>
        </p:nvSpPr>
        <p:spPr>
          <a:xfrm>
            <a:off x="5814949" y="4622372"/>
            <a:ext cx="5919850" cy="17585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3M protons at source generation </a:t>
            </a:r>
          </a:p>
          <a:p>
            <a:r>
              <a:rPr lang="en-GB" dirty="0"/>
              <a:t>~29,000 protons in 15±2% MeV band (~1% of total pop.)</a:t>
            </a:r>
          </a:p>
          <a:p>
            <a:endParaRPr lang="en-GB" dirty="0"/>
          </a:p>
          <a:p>
            <a:r>
              <a:rPr lang="en-GB" dirty="0"/>
              <a:t>250k protons survive the nozzle</a:t>
            </a:r>
          </a:p>
          <a:p>
            <a:r>
              <a:rPr lang="en-GB" dirty="0"/>
              <a:t>~1220 protons in 15±2% MeV band (~0.5% of total pop.)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9B1819F3-6A5F-6AD7-0557-DDD0B4085F21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216414" y="587298"/>
            <a:ext cx="6643097" cy="39858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BF13D3C-5174-2B34-B6BD-1C56973DB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22" y="3282119"/>
            <a:ext cx="5123717" cy="307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85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C34DD-8D66-F082-DE8D-E38479AC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4B8D05-299A-6879-0EA0-08E59298F2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8343" y="2847702"/>
            <a:ext cx="11103428" cy="3384054"/>
          </a:xfrm>
        </p:spPr>
        <p:txBody>
          <a:bodyPr/>
          <a:lstStyle/>
          <a:p>
            <a:r>
              <a:rPr lang="en-GB" dirty="0"/>
              <a:t>Cavity 1 – Increase the population of the nominal energy band at Collimator 1</a:t>
            </a:r>
          </a:p>
          <a:p>
            <a:endParaRPr lang="en-GB" dirty="0"/>
          </a:p>
          <a:p>
            <a:r>
              <a:rPr lang="en-GB" dirty="0"/>
              <a:t>Gabor Lens 3 – Focus the nominal energy band to a hard focus at Collimator 1</a:t>
            </a:r>
          </a:p>
          <a:p>
            <a:endParaRPr lang="en-GB" dirty="0"/>
          </a:p>
          <a:p>
            <a:r>
              <a:rPr lang="en-GB" dirty="0"/>
              <a:t>Collimator 1 – Energy Cleaning at a hard focus</a:t>
            </a:r>
          </a:p>
          <a:p>
            <a:endParaRPr lang="en-GB" dirty="0"/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Cavity 2 – Longitudinal Phase Space rotation for bunch length compression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D9D4A8-051B-6A66-8530-2E550CAB15A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D342EB-2B79-203E-EC19-C9A93B2B47C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5D7CD-E756-642E-9150-67576D2B5A6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9333BFC4-18D7-69F4-8F04-67B59DF38D7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A786F6-0057-A946-DDB2-D40FF7E37035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46D315-C8B2-3A9B-6CA8-ECC952BDF9AF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AEC7BF-F7F7-F392-3F46-26F8260636D4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A180B7-F849-F208-3E89-113E6205146E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C7A295-9986-6550-F874-86A1876B9B23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0B1F4D-A50A-B8CA-65E8-6FFD0F112A93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16883B2-9BF7-56FD-7B44-0EFAA77E62A1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045707-2C77-0E3F-10F0-E114D22FBFFB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7DDE75-DA9E-2626-ECF2-AE2A6EE1CF19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02DA0B-1B6A-4DE0-E5D9-DDF1853B6297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E2CE65-5142-24F6-349F-D162F49E3909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C45D70-DADA-B71F-8122-75BF43EE677E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663A15D-EAF2-02A4-F2A0-5FDA36087669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42EDE4-A2A9-80DB-6ADE-E4740C061E90}"/>
              </a:ext>
            </a:extLst>
          </p:cNvPr>
          <p:cNvSpPr txBox="1"/>
          <p:nvPr/>
        </p:nvSpPr>
        <p:spPr>
          <a:xfrm rot="18193586">
            <a:off x="5583931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01</a:t>
            </a:r>
          </a:p>
        </p:txBody>
      </p:sp>
    </p:spTree>
    <p:extLst>
      <p:ext uri="{BB962C8B-B14F-4D97-AF65-F5344CB8AC3E}">
        <p14:creationId xmlns:p14="http://schemas.microsoft.com/office/powerpoint/2010/main" val="1091743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68B29-E6AF-83DB-B770-C59C6C441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Full Spectrum Tracking at the Collimator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7BEB7-EC7A-33B7-A499-6DCF8C10D35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2" y="999999"/>
            <a:ext cx="4261827" cy="5356350"/>
          </a:xfrm>
        </p:spPr>
        <p:txBody>
          <a:bodyPr>
            <a:normAutofit/>
          </a:bodyPr>
          <a:lstStyle/>
          <a:p>
            <a:r>
              <a:rPr lang="en-GB" dirty="0"/>
              <a:t>BDSIM Tracking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Physical aperture of 3.65cm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RF or Collimation simulated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Three regions of transverse focusing due to the broadband nature of the beam through three chromatic lenses</a:t>
            </a:r>
          </a:p>
          <a:p>
            <a:endParaRPr lang="en-GB" dirty="0"/>
          </a:p>
          <a:p>
            <a:r>
              <a:rPr lang="en-GB" dirty="0"/>
              <a:t>94k protons at the collimator</a:t>
            </a:r>
          </a:p>
          <a:p>
            <a:r>
              <a:rPr lang="en-GB" dirty="0"/>
              <a:t>~1220 protons in 15±2% MeV band</a:t>
            </a:r>
          </a:p>
          <a:p>
            <a:endParaRPr lang="en-GB" dirty="0"/>
          </a:p>
          <a:p>
            <a:r>
              <a:rPr lang="en-GB" dirty="0"/>
              <a:t>~63% total beam loss but in-band population is maintained from nozzle to collimator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6F70E16-AAB6-2051-97A9-52CB05CB866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408849" y="3006449"/>
            <a:ext cx="7470775" cy="3152804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D6E9E-14E9-2553-1624-69FD611052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58115-F3AE-DF6D-E78C-49C9829EF57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787FF0-6AAC-C821-A65C-68CB225AD59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Picture 10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EF8BD70A-BFC6-5769-AEA6-FD331F0F01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68"/>
          <a:stretch>
            <a:fillRect/>
          </a:stretch>
        </p:blipFill>
        <p:spPr>
          <a:xfrm>
            <a:off x="4942936" y="1190668"/>
            <a:ext cx="7249053" cy="153780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D2099F2-ECF5-E01F-2ADD-5FAB80CDD4A0}"/>
              </a:ext>
            </a:extLst>
          </p:cNvPr>
          <p:cNvSpPr txBox="1"/>
          <p:nvPr/>
        </p:nvSpPr>
        <p:spPr>
          <a:xfrm rot="18193586">
            <a:off x="4809285" y="1225916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2E92A-1474-B8F0-F960-8D55774578F5}"/>
              </a:ext>
            </a:extLst>
          </p:cNvPr>
          <p:cNvSpPr txBox="1"/>
          <p:nvPr/>
        </p:nvSpPr>
        <p:spPr>
          <a:xfrm rot="18193586">
            <a:off x="5165339" y="1182276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5A8206-3096-928C-90C1-1ACF491E20EA}"/>
              </a:ext>
            </a:extLst>
          </p:cNvPr>
          <p:cNvSpPr txBox="1"/>
          <p:nvPr/>
        </p:nvSpPr>
        <p:spPr>
          <a:xfrm rot="18193586">
            <a:off x="5602817" y="108769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77548A-6089-FFC5-83AF-19B999463CFE}"/>
              </a:ext>
            </a:extLst>
          </p:cNvPr>
          <p:cNvSpPr txBox="1"/>
          <p:nvPr/>
        </p:nvSpPr>
        <p:spPr>
          <a:xfrm rot="18193586">
            <a:off x="6164251" y="1182276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F415A7-F59E-3ECD-589A-54FD19F66DD6}"/>
              </a:ext>
            </a:extLst>
          </p:cNvPr>
          <p:cNvSpPr txBox="1"/>
          <p:nvPr/>
        </p:nvSpPr>
        <p:spPr>
          <a:xfrm rot="18193586">
            <a:off x="6609729" y="1065123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8E219D1-2F3C-AB6C-10EC-250DA32E3EFB}"/>
              </a:ext>
            </a:extLst>
          </p:cNvPr>
          <p:cNvSpPr txBox="1"/>
          <p:nvPr/>
        </p:nvSpPr>
        <p:spPr>
          <a:xfrm rot="18193586">
            <a:off x="7051437" y="106512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7C5581A-4888-F4F0-86DE-7822BDF26A16}"/>
              </a:ext>
            </a:extLst>
          </p:cNvPr>
          <p:cNvSpPr txBox="1"/>
          <p:nvPr/>
        </p:nvSpPr>
        <p:spPr>
          <a:xfrm rot="18193586">
            <a:off x="7686352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65389B-32E9-032E-EA83-01EDD852229D}"/>
              </a:ext>
            </a:extLst>
          </p:cNvPr>
          <p:cNvSpPr txBox="1"/>
          <p:nvPr/>
        </p:nvSpPr>
        <p:spPr>
          <a:xfrm rot="18193586">
            <a:off x="8054308" y="1058155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00 + 01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A498A-A39A-96B4-8A0C-DF6A44B6AC20}"/>
              </a:ext>
            </a:extLst>
          </p:cNvPr>
          <p:cNvSpPr txBox="1"/>
          <p:nvPr/>
        </p:nvSpPr>
        <p:spPr>
          <a:xfrm rot="18193586">
            <a:off x="8542484" y="1159703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CB85E5-F86B-0797-34A1-767963560E32}"/>
              </a:ext>
            </a:extLst>
          </p:cNvPr>
          <p:cNvSpPr txBox="1"/>
          <p:nvPr/>
        </p:nvSpPr>
        <p:spPr>
          <a:xfrm rot="18193586">
            <a:off x="9246239" y="105815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99C8F5-3B33-FFC2-A42C-2295FE902920}"/>
              </a:ext>
            </a:extLst>
          </p:cNvPr>
          <p:cNvSpPr txBox="1"/>
          <p:nvPr/>
        </p:nvSpPr>
        <p:spPr>
          <a:xfrm rot="18193586">
            <a:off x="9931996" y="104796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D945541-786A-860D-5D3B-408D0606862B}"/>
              </a:ext>
            </a:extLst>
          </p:cNvPr>
          <p:cNvSpPr txBox="1"/>
          <p:nvPr/>
        </p:nvSpPr>
        <p:spPr>
          <a:xfrm rot="18193586">
            <a:off x="10577211" y="1058153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196B6E-22BA-B086-E7B6-B9D2260630A6}"/>
              </a:ext>
            </a:extLst>
          </p:cNvPr>
          <p:cNvSpPr/>
          <p:nvPr/>
        </p:nvSpPr>
        <p:spPr>
          <a:xfrm>
            <a:off x="10789569" y="1674608"/>
            <a:ext cx="328460" cy="655643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7FA885-713B-0244-13FC-30248D915780}"/>
              </a:ext>
            </a:extLst>
          </p:cNvPr>
          <p:cNvCxnSpPr>
            <a:cxnSpLocks/>
          </p:cNvCxnSpPr>
          <p:nvPr/>
        </p:nvCxnSpPr>
        <p:spPr>
          <a:xfrm flipH="1">
            <a:off x="10386391" y="2330251"/>
            <a:ext cx="403178" cy="47910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730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DD16-E2DC-B260-309F-AD166AC1C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A8EE-E284-448F-6E24-6CF02660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 – RF Cavity Frequency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F5901-32C6-E37B-A8E9-71435B49372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426932-5FCC-F786-D359-833DB9B3101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EEA5AA-5CB3-5147-EC47-558CF1740DA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824663EC-B783-F741-26D3-B68F293C26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61A37B-1FE6-0764-E1A7-ABFEFF105595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FC3889-B500-9BDE-7047-E20F45204115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DFF0F2-46DA-3405-E4D7-B3AB3DCD4164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3ECB1-10D7-4E11-C014-C977CE0BD8DA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7284A9-263C-6E2E-C529-B2A7B4A5354D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26630F-1C04-C752-57F7-6E5E6E02D92D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CC85D0-4E2D-37E3-9E8E-AE9F87DE1D90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8B5221-76D3-A417-29F8-7065AE41EA09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CD5E1B-44C4-CEB4-5B33-E7B454B87DA4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2CB7A2-0A61-EE09-8BA9-93C2DBDBE56B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2D56B82-0BD7-74A6-F75B-F72DE013C4BB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32A6FD-4A24-0193-5676-A1C29503E2A8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C8FF3EA-FC9A-D0A1-9238-B21FB35192E5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2DA68F-2027-8434-B9EC-30BE8EC2DAD9}"/>
              </a:ext>
            </a:extLst>
          </p:cNvPr>
          <p:cNvSpPr txBox="1"/>
          <p:nvPr/>
        </p:nvSpPr>
        <p:spPr>
          <a:xfrm rot="18193586">
            <a:off x="5583931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1115E-D12E-3DE4-87B7-BD5D604F207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3976" y="2383971"/>
            <a:ext cx="3240946" cy="397237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2000" b="1" u="sng" dirty="0"/>
              <a:t>Fixed Parameters</a:t>
            </a:r>
          </a:p>
          <a:p>
            <a:r>
              <a:rPr lang="en-GB" sz="2000" b="1" dirty="0"/>
              <a:t>Cavity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Frequency - ??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0.26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Gabor Lens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0.857 m</a:t>
            </a:r>
          </a:p>
          <a:p>
            <a:endParaRPr lang="en-GB" sz="2000" dirty="0"/>
          </a:p>
          <a:p>
            <a:r>
              <a:rPr lang="en-GB" sz="2000" b="1" dirty="0"/>
              <a:t>Collimator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1 cm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Material -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A24814F-82E9-51D9-BCAE-DA0390FFDB06}"/>
              </a:ext>
            </a:extLst>
          </p:cNvPr>
          <p:cNvSpPr/>
          <p:nvPr/>
        </p:nvSpPr>
        <p:spPr>
          <a:xfrm>
            <a:off x="243977" y="2683771"/>
            <a:ext cx="2708230" cy="12699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4DB7464-67AC-D238-9168-1A5AC5307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7813" y="2683771"/>
            <a:ext cx="8582218" cy="3575924"/>
          </a:xfrm>
          <a:prstGeom prst="rect">
            <a:avLst/>
          </a:prstGeom>
          <a:ln w="38100">
            <a:solidFill>
              <a:srgbClr val="FF0000"/>
            </a:solidFill>
            <a:prstDash val="dash"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91696DC-EB47-A388-8010-90C647B96359}"/>
              </a:ext>
            </a:extLst>
          </p:cNvPr>
          <p:cNvSpPr txBox="1"/>
          <p:nvPr/>
        </p:nvSpPr>
        <p:spPr>
          <a:xfrm>
            <a:off x="9323785" y="4588750"/>
            <a:ext cx="1353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201 MHz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210C31B-22DB-20DD-E2C0-55A69DED367F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>
            <a:off x="2471473" y="1954206"/>
            <a:ext cx="7249053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Sine Wave Icons - Free SVG &amp; PNG Sine Wave Images - Noun Project">
            <a:extLst>
              <a:ext uri="{FF2B5EF4-FFF2-40B4-BE49-F238E27FC236}">
                <a16:creationId xmlns:a16="http://schemas.microsoft.com/office/drawing/2014/main" id="{D9B827BF-F9E2-B539-175D-6A9F8E301DD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94582" y="1767431"/>
            <a:ext cx="813231" cy="348747"/>
          </a:xfrm>
          <a:prstGeom prst="rect">
            <a:avLst/>
          </a:prstGeom>
        </p:spPr>
      </p:pic>
      <p:pic>
        <p:nvPicPr>
          <p:cNvPr id="36" name="Picture 35" descr="Sine Wave Icons - Free SVG &amp; PNG Sine Wave Images - Noun Project">
            <a:extLst>
              <a:ext uri="{FF2B5EF4-FFF2-40B4-BE49-F238E27FC236}">
                <a16:creationId xmlns:a16="http://schemas.microsoft.com/office/drawing/2014/main" id="{D6807E3B-D9C3-870F-4D8C-0F31371E953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7445" y="1786037"/>
            <a:ext cx="813231" cy="348747"/>
          </a:xfrm>
          <a:prstGeom prst="rect">
            <a:avLst/>
          </a:prstGeom>
        </p:spPr>
      </p:pic>
      <p:pic>
        <p:nvPicPr>
          <p:cNvPr id="45" name="Picture 44" descr="Sine Wave Icons - Free SVG &amp; PNG Sine Wave Images - Noun Project">
            <a:extLst>
              <a:ext uri="{FF2B5EF4-FFF2-40B4-BE49-F238E27FC236}">
                <a16:creationId xmlns:a16="http://schemas.microsoft.com/office/drawing/2014/main" id="{08D2A273-3336-F699-84F3-5243A660C9E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2331" y="1781356"/>
            <a:ext cx="813231" cy="348747"/>
          </a:xfrm>
          <a:prstGeom prst="rect">
            <a:avLst/>
          </a:prstGeom>
        </p:spPr>
      </p:pic>
      <p:pic>
        <p:nvPicPr>
          <p:cNvPr id="46" name="Picture 45" descr="Sine Wave Icons - Free SVG &amp; PNG Sine Wave Images - Noun Project">
            <a:extLst>
              <a:ext uri="{FF2B5EF4-FFF2-40B4-BE49-F238E27FC236}">
                <a16:creationId xmlns:a16="http://schemas.microsoft.com/office/drawing/2014/main" id="{CC45DB2D-5A5E-E466-D3E7-DFBAA995211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11366" y="1780248"/>
            <a:ext cx="813231" cy="348747"/>
          </a:xfrm>
          <a:prstGeom prst="rect">
            <a:avLst/>
          </a:prstGeom>
        </p:spPr>
      </p:pic>
      <p:pic>
        <p:nvPicPr>
          <p:cNvPr id="48" name="Picture 47" descr="Sine Wave Icons - Free SVG &amp; PNG Sine Wave Images - Noun Project">
            <a:extLst>
              <a:ext uri="{FF2B5EF4-FFF2-40B4-BE49-F238E27FC236}">
                <a16:creationId xmlns:a16="http://schemas.microsoft.com/office/drawing/2014/main" id="{D69DC321-7195-DEA3-DB65-E8AA733ABC1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58912" y="1781524"/>
            <a:ext cx="813231" cy="348747"/>
          </a:xfrm>
          <a:prstGeom prst="rect">
            <a:avLst/>
          </a:prstGeom>
        </p:spPr>
      </p:pic>
      <p:pic>
        <p:nvPicPr>
          <p:cNvPr id="49" name="Picture 48" descr="Sine Wave Icons - Free SVG &amp; PNG Sine Wave Images - Noun Project">
            <a:extLst>
              <a:ext uri="{FF2B5EF4-FFF2-40B4-BE49-F238E27FC236}">
                <a16:creationId xmlns:a16="http://schemas.microsoft.com/office/drawing/2014/main" id="{363915C4-DDFF-E887-0DB7-2CA675D56E3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7947" y="1780416"/>
            <a:ext cx="813231" cy="348747"/>
          </a:xfrm>
          <a:prstGeom prst="rect">
            <a:avLst/>
          </a:prstGeom>
        </p:spPr>
      </p:pic>
      <p:pic>
        <p:nvPicPr>
          <p:cNvPr id="50" name="Picture 49" descr="Sine Wave Icons - Free SVG &amp; PNG Sine Wave Images - Noun Project">
            <a:extLst>
              <a:ext uri="{FF2B5EF4-FFF2-40B4-BE49-F238E27FC236}">
                <a16:creationId xmlns:a16="http://schemas.microsoft.com/office/drawing/2014/main" id="{7D21691A-1C2B-E60D-20B0-F7977E827D9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52833" y="1775735"/>
            <a:ext cx="813231" cy="348747"/>
          </a:xfrm>
          <a:prstGeom prst="rect">
            <a:avLst/>
          </a:prstGeom>
        </p:spPr>
      </p:pic>
      <p:pic>
        <p:nvPicPr>
          <p:cNvPr id="51" name="Picture 50" descr="Sine Wave Icons - Free SVG &amp; PNG Sine Wave Images - Noun Project">
            <a:extLst>
              <a:ext uri="{FF2B5EF4-FFF2-40B4-BE49-F238E27FC236}">
                <a16:creationId xmlns:a16="http://schemas.microsoft.com/office/drawing/2014/main" id="{F3E28713-135B-1348-99AC-2F4F6A91D94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01868" y="1774627"/>
            <a:ext cx="813231" cy="348747"/>
          </a:xfrm>
          <a:prstGeom prst="rect">
            <a:avLst/>
          </a:prstGeom>
        </p:spPr>
      </p:pic>
      <p:pic>
        <p:nvPicPr>
          <p:cNvPr id="52" name="Picture 51" descr="Sine Wave Icons - Free SVG &amp; PNG Sine Wave Images - Noun Project">
            <a:extLst>
              <a:ext uri="{FF2B5EF4-FFF2-40B4-BE49-F238E27FC236}">
                <a16:creationId xmlns:a16="http://schemas.microsoft.com/office/drawing/2014/main" id="{B4FAD559-2A0F-94EB-3740-85A28892E4C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8143" y="1799366"/>
            <a:ext cx="813231" cy="348747"/>
          </a:xfrm>
          <a:prstGeom prst="rect">
            <a:avLst/>
          </a:prstGeom>
        </p:spPr>
      </p:pic>
      <p:pic>
        <p:nvPicPr>
          <p:cNvPr id="53" name="Picture 52" descr="Sine Wave Icons - Free SVG &amp; PNG Sine Wave Images - Noun Project">
            <a:extLst>
              <a:ext uri="{FF2B5EF4-FFF2-40B4-BE49-F238E27FC236}">
                <a16:creationId xmlns:a16="http://schemas.microsoft.com/office/drawing/2014/main" id="{25838E66-592A-5429-AA22-4E983FA467A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87178" y="1798258"/>
            <a:ext cx="813231" cy="348747"/>
          </a:xfrm>
          <a:prstGeom prst="rect">
            <a:avLst/>
          </a:prstGeom>
        </p:spPr>
      </p:pic>
      <p:pic>
        <p:nvPicPr>
          <p:cNvPr id="23" name="Picture 22" descr="Sine Wave Icons - Free SVG &amp; PNG Sine Wave Images - Noun Project">
            <a:extLst>
              <a:ext uri="{FF2B5EF4-FFF2-40B4-BE49-F238E27FC236}">
                <a16:creationId xmlns:a16="http://schemas.microsoft.com/office/drawing/2014/main" id="{11CD819C-A39E-5F98-AEC9-B2AFBA77F0A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62613" y="1432609"/>
            <a:ext cx="813231" cy="348747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CABD404-D176-F076-B41E-D2F103ABFC40}"/>
              </a:ext>
            </a:extLst>
          </p:cNvPr>
          <p:cNvCxnSpPr/>
          <p:nvPr/>
        </p:nvCxnSpPr>
        <p:spPr>
          <a:xfrm>
            <a:off x="10193502" y="1216718"/>
            <a:ext cx="6998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70F05B-FA26-BD5E-D728-AC3462A84806}"/>
                  </a:ext>
                </a:extLst>
              </p:cNvPr>
              <p:cNvSpPr txBox="1"/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br>
                  <a:rPr lang="en-GB" dirty="0"/>
                </a:br>
                <a:endParaRPr lang="en-GB" dirty="0"/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70F05B-FA26-BD5E-D728-AC3462A84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138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9450-A15E-7B7B-8DC0-AAF325548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AB2DE-3B01-7188-DB83-26BDABFE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 – RF Cavity Frequency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B81EB-50A1-19DC-6349-70B9B670239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8F6E9-D8DF-CDF0-9785-96EA9B5AB4A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28BBD-9F55-2F0C-04F6-956BD0523DA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8D310293-8E5B-4248-7A73-9D2D3D8AE4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2A42E3-7ABC-1BFF-0FFA-78B0DFF54DD4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6ECB6A-4AF9-211F-BC71-D2E4FC41F3AC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4DD170-901E-9C7B-B8B3-6847CAB22B39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11160-3918-90C9-69F6-335273494CC6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9A7D48-674F-7250-21B9-97B5B5007186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B218F2-34BA-90AB-1B7A-B996B87CAD47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D59720-42B6-8FC6-B7A9-AE306CA29530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B54E03-47FF-0456-0E2C-4E3595EBAA61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75DB7AF-FD7A-04D9-412F-48A968FD1B63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C353AF-659E-681C-B726-60558A164479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7C2DE4-7C6E-CCA7-EC52-DFCB5C0BEC57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8B03DA-27A0-3FEC-F51C-D700A1B4204B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348096-CC9B-9297-E437-65C0BC2492E8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E1FB0E-2B96-EA0D-4F03-4DA0F21FF98D}"/>
              </a:ext>
            </a:extLst>
          </p:cNvPr>
          <p:cNvSpPr txBox="1"/>
          <p:nvPr/>
        </p:nvSpPr>
        <p:spPr>
          <a:xfrm rot="18193586">
            <a:off x="5583931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F5A34A-FFE7-56C4-E04E-ADB07AEAC4A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3976" y="2383971"/>
            <a:ext cx="3240946" cy="397237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2000" b="1" u="sng" dirty="0"/>
              <a:t>Fixed Parameters</a:t>
            </a:r>
          </a:p>
          <a:p>
            <a:r>
              <a:rPr lang="en-GB" sz="2000" b="1" dirty="0"/>
              <a:t>Cavity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Frequency - ??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0.26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Gabor Lens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0.857 m</a:t>
            </a:r>
          </a:p>
          <a:p>
            <a:endParaRPr lang="en-GB" sz="2000" dirty="0"/>
          </a:p>
          <a:p>
            <a:r>
              <a:rPr lang="en-GB" sz="2000" b="1" dirty="0"/>
              <a:t>Collimator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1 cm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Material -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69F0DAB-1D41-6386-41F5-73D617752EF3}"/>
              </a:ext>
            </a:extLst>
          </p:cNvPr>
          <p:cNvSpPr/>
          <p:nvPr/>
        </p:nvSpPr>
        <p:spPr>
          <a:xfrm>
            <a:off x="243977" y="2683771"/>
            <a:ext cx="2708230" cy="12699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E3E5131-F87C-40CD-E593-BAF5165FAF5F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>
            <a:off x="2471473" y="1954206"/>
            <a:ext cx="72490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Sine Wave Icons - Free SVG &amp; PNG Sine Wave Images - Noun Project">
            <a:extLst>
              <a:ext uri="{FF2B5EF4-FFF2-40B4-BE49-F238E27FC236}">
                <a16:creationId xmlns:a16="http://schemas.microsoft.com/office/drawing/2014/main" id="{7DE19A12-14F9-CC4D-8971-56369B7D56E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68410" y="1787145"/>
            <a:ext cx="813231" cy="348747"/>
          </a:xfrm>
          <a:prstGeom prst="rect">
            <a:avLst/>
          </a:prstGeom>
        </p:spPr>
      </p:pic>
      <p:pic>
        <p:nvPicPr>
          <p:cNvPr id="36" name="Picture 35" descr="Sine Wave Icons - Free SVG &amp; PNG Sine Wave Images - Noun Project">
            <a:extLst>
              <a:ext uri="{FF2B5EF4-FFF2-40B4-BE49-F238E27FC236}">
                <a16:creationId xmlns:a16="http://schemas.microsoft.com/office/drawing/2014/main" id="{8280CACB-B48C-0B1E-CD98-1DA405DA788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7445" y="1786037"/>
            <a:ext cx="813231" cy="348747"/>
          </a:xfrm>
          <a:prstGeom prst="rect">
            <a:avLst/>
          </a:prstGeom>
        </p:spPr>
      </p:pic>
      <p:pic>
        <p:nvPicPr>
          <p:cNvPr id="45" name="Picture 44" descr="Sine Wave Icons - Free SVG &amp; PNG Sine Wave Images - Noun Project">
            <a:extLst>
              <a:ext uri="{FF2B5EF4-FFF2-40B4-BE49-F238E27FC236}">
                <a16:creationId xmlns:a16="http://schemas.microsoft.com/office/drawing/2014/main" id="{7714FB61-FE40-D56A-4193-7623411DEA4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2331" y="1781356"/>
            <a:ext cx="813231" cy="348747"/>
          </a:xfrm>
          <a:prstGeom prst="rect">
            <a:avLst/>
          </a:prstGeom>
        </p:spPr>
      </p:pic>
      <p:pic>
        <p:nvPicPr>
          <p:cNvPr id="46" name="Picture 45" descr="Sine Wave Icons - Free SVG &amp; PNG Sine Wave Images - Noun Project">
            <a:extLst>
              <a:ext uri="{FF2B5EF4-FFF2-40B4-BE49-F238E27FC236}">
                <a16:creationId xmlns:a16="http://schemas.microsoft.com/office/drawing/2014/main" id="{EE4BF4ED-BE2B-CFD4-C6EE-D34604D3EB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11366" y="1780248"/>
            <a:ext cx="813231" cy="348747"/>
          </a:xfrm>
          <a:prstGeom prst="rect">
            <a:avLst/>
          </a:prstGeom>
        </p:spPr>
      </p:pic>
      <p:pic>
        <p:nvPicPr>
          <p:cNvPr id="48" name="Picture 47" descr="Sine Wave Icons - Free SVG &amp; PNG Sine Wave Images - Noun Project">
            <a:extLst>
              <a:ext uri="{FF2B5EF4-FFF2-40B4-BE49-F238E27FC236}">
                <a16:creationId xmlns:a16="http://schemas.microsoft.com/office/drawing/2014/main" id="{D6BAA143-1986-4E2F-3CC3-EAA01FFEFD3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58912" y="1781524"/>
            <a:ext cx="813231" cy="348747"/>
          </a:xfrm>
          <a:prstGeom prst="rect">
            <a:avLst/>
          </a:prstGeom>
        </p:spPr>
      </p:pic>
      <p:pic>
        <p:nvPicPr>
          <p:cNvPr id="49" name="Picture 48" descr="Sine Wave Icons - Free SVG &amp; PNG Sine Wave Images - Noun Project">
            <a:extLst>
              <a:ext uri="{FF2B5EF4-FFF2-40B4-BE49-F238E27FC236}">
                <a16:creationId xmlns:a16="http://schemas.microsoft.com/office/drawing/2014/main" id="{FE52A275-BEEF-65CA-576D-22C53015349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7947" y="1780416"/>
            <a:ext cx="813231" cy="348747"/>
          </a:xfrm>
          <a:prstGeom prst="rect">
            <a:avLst/>
          </a:prstGeom>
        </p:spPr>
      </p:pic>
      <p:pic>
        <p:nvPicPr>
          <p:cNvPr id="50" name="Picture 49" descr="Sine Wave Icons - Free SVG &amp; PNG Sine Wave Images - Noun Project">
            <a:extLst>
              <a:ext uri="{FF2B5EF4-FFF2-40B4-BE49-F238E27FC236}">
                <a16:creationId xmlns:a16="http://schemas.microsoft.com/office/drawing/2014/main" id="{9FF93797-F0B0-83F7-4D01-92907E662DB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52833" y="1775735"/>
            <a:ext cx="813231" cy="348747"/>
          </a:xfrm>
          <a:prstGeom prst="rect">
            <a:avLst/>
          </a:prstGeom>
        </p:spPr>
      </p:pic>
      <p:pic>
        <p:nvPicPr>
          <p:cNvPr id="51" name="Picture 50" descr="Sine Wave Icons - Free SVG &amp; PNG Sine Wave Images - Noun Project">
            <a:extLst>
              <a:ext uri="{FF2B5EF4-FFF2-40B4-BE49-F238E27FC236}">
                <a16:creationId xmlns:a16="http://schemas.microsoft.com/office/drawing/2014/main" id="{8BAABB43-CD42-487B-F14F-E42EA217AF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01868" y="1774627"/>
            <a:ext cx="813231" cy="348747"/>
          </a:xfrm>
          <a:prstGeom prst="rect">
            <a:avLst/>
          </a:prstGeom>
        </p:spPr>
      </p:pic>
      <p:pic>
        <p:nvPicPr>
          <p:cNvPr id="52" name="Picture 51" descr="Sine Wave Icons - Free SVG &amp; PNG Sine Wave Images - Noun Project">
            <a:extLst>
              <a:ext uri="{FF2B5EF4-FFF2-40B4-BE49-F238E27FC236}">
                <a16:creationId xmlns:a16="http://schemas.microsoft.com/office/drawing/2014/main" id="{CCD8B1E9-429E-CBB7-F609-1C8D482E75D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8143" y="1799366"/>
            <a:ext cx="813231" cy="348747"/>
          </a:xfrm>
          <a:prstGeom prst="rect">
            <a:avLst/>
          </a:prstGeom>
        </p:spPr>
      </p:pic>
      <p:pic>
        <p:nvPicPr>
          <p:cNvPr id="53" name="Picture 52" descr="Sine Wave Icons - Free SVG &amp; PNG Sine Wave Images - Noun Project">
            <a:extLst>
              <a:ext uri="{FF2B5EF4-FFF2-40B4-BE49-F238E27FC236}">
                <a16:creationId xmlns:a16="http://schemas.microsoft.com/office/drawing/2014/main" id="{A6CB85B1-EE7F-7351-5EC5-D5CE82BD68E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87178" y="1798258"/>
            <a:ext cx="813231" cy="34874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3AB127F-14F0-FCE6-812B-A4854E95F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7813" y="2683771"/>
            <a:ext cx="8582218" cy="3575924"/>
          </a:xfrm>
          <a:prstGeom prst="rect">
            <a:avLst/>
          </a:prstGeom>
          <a:ln w="38100">
            <a:solidFill>
              <a:srgbClr val="FF0000"/>
            </a:solidFill>
            <a:prstDash val="dash"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7948978-775F-E2CE-0B97-135C0AB6DF67}"/>
              </a:ext>
            </a:extLst>
          </p:cNvPr>
          <p:cNvSpPr txBox="1"/>
          <p:nvPr/>
        </p:nvSpPr>
        <p:spPr>
          <a:xfrm>
            <a:off x="9323785" y="4588750"/>
            <a:ext cx="13532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100 MHz</a:t>
            </a:r>
          </a:p>
        </p:txBody>
      </p:sp>
      <p:pic>
        <p:nvPicPr>
          <p:cNvPr id="23" name="Picture 22" descr="Sine Wave Icons - Free SVG &amp; PNG Sine Wave Images - Noun Project">
            <a:extLst>
              <a:ext uri="{FF2B5EF4-FFF2-40B4-BE49-F238E27FC236}">
                <a16:creationId xmlns:a16="http://schemas.microsoft.com/office/drawing/2014/main" id="{1D3BD14E-EE33-0B66-2A1D-D18FF46C358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62613" y="1432609"/>
            <a:ext cx="813231" cy="348747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F465E3-5EF8-C3D2-B0F6-B4471EAC16ED}"/>
              </a:ext>
            </a:extLst>
          </p:cNvPr>
          <p:cNvCxnSpPr/>
          <p:nvPr/>
        </p:nvCxnSpPr>
        <p:spPr>
          <a:xfrm>
            <a:off x="10193502" y="1216718"/>
            <a:ext cx="6998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7995996-0437-2E9B-F89A-05DF6521BA19}"/>
                  </a:ext>
                </a:extLst>
              </p:cNvPr>
              <p:cNvSpPr txBox="1"/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br>
                  <a:rPr lang="en-GB" dirty="0"/>
                </a:br>
                <a:endParaRPr lang="en-GB" dirty="0"/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7995996-0437-2E9B-F89A-05DF6521B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3955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24D68-EDCF-F411-4D69-84D7A598E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CDB65-3583-FCD8-AE66-1B2999936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 – RF Cavity Frequency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367F90-2D50-4D42-D4ED-FDA9C9028735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8E62C-12E0-D226-E028-FB9F2F2F3CC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7E202F-A3FC-D70A-5C52-76AB3F0BC7C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226EBDFF-C087-347B-C331-D335CAC56F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F0DC64-C52B-1BA7-D545-5B2A98D2683E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629FF4-C13D-34A4-E010-C39885744A3B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623A06-B221-4C56-22E3-2E8410E8B2DB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1F6B1B-6B9D-245F-A546-D0D879E3B935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3234E0-F7A5-BC5A-F8DF-1F0421B1AFDD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8DE67D-52D6-A7DE-A704-4CD43A808D37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A76138-FC82-8FA7-3406-444B2EE9AF27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07E7D5-6F16-255E-2CE8-21DBE56483B4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208B245-A72A-2628-CA48-1605E987A577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41B7955-79E7-9F99-F50B-BD806A45464D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67A21F-6FF2-8283-58D8-EE0E9031D68B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A6E047-477C-1711-23F0-3F45A2487007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2F5B14-6961-52A7-D749-7E211F6B004C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CA9BE6-642A-E69B-BB18-DF395BA30DE0}"/>
              </a:ext>
            </a:extLst>
          </p:cNvPr>
          <p:cNvSpPr txBox="1"/>
          <p:nvPr/>
        </p:nvSpPr>
        <p:spPr>
          <a:xfrm rot="18193586">
            <a:off x="5583931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9BA63A-3A9A-926C-4354-88D24A8C0ED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3976" y="2383971"/>
            <a:ext cx="3240946" cy="397237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2000" b="1" u="sng" dirty="0"/>
              <a:t>Fixed Parameters</a:t>
            </a:r>
          </a:p>
          <a:p>
            <a:r>
              <a:rPr lang="en-GB" sz="2000" b="1" dirty="0"/>
              <a:t>Cavity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Frequency - 50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0.26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Gabor Lens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0.857 m</a:t>
            </a:r>
          </a:p>
          <a:p>
            <a:endParaRPr lang="en-GB" sz="2000" dirty="0"/>
          </a:p>
          <a:p>
            <a:r>
              <a:rPr lang="en-GB" sz="2000" b="1" dirty="0"/>
              <a:t>Collimator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1 cm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Material -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C671CD-6E56-986B-DE96-8F081A017565}"/>
              </a:ext>
            </a:extLst>
          </p:cNvPr>
          <p:cNvSpPr/>
          <p:nvPr/>
        </p:nvSpPr>
        <p:spPr>
          <a:xfrm>
            <a:off x="243977" y="2683771"/>
            <a:ext cx="2708230" cy="1269920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8F000B1-0D78-7A25-2822-106E5AB702EF}"/>
              </a:ext>
            </a:extLst>
          </p:cNvPr>
          <p:cNvCxnSpPr>
            <a:cxnSpLocks/>
            <a:stCxn id="8" idx="1"/>
            <a:endCxn id="8" idx="3"/>
          </p:cNvCxnSpPr>
          <p:nvPr/>
        </p:nvCxnSpPr>
        <p:spPr>
          <a:xfrm>
            <a:off x="2471473" y="1954206"/>
            <a:ext cx="724905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5" name="Picture 34" descr="Sine Wave Icons - Free SVG &amp; PNG Sine Wave Images - Noun Project">
            <a:extLst>
              <a:ext uri="{FF2B5EF4-FFF2-40B4-BE49-F238E27FC236}">
                <a16:creationId xmlns:a16="http://schemas.microsoft.com/office/drawing/2014/main" id="{A9773899-46A5-D264-0435-12E0A333C77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468410" y="1787145"/>
            <a:ext cx="813231" cy="348747"/>
          </a:xfrm>
          <a:prstGeom prst="rect">
            <a:avLst/>
          </a:prstGeom>
        </p:spPr>
      </p:pic>
      <p:pic>
        <p:nvPicPr>
          <p:cNvPr id="36" name="Picture 35" descr="Sine Wave Icons - Free SVG &amp; PNG Sine Wave Images - Noun Project">
            <a:extLst>
              <a:ext uri="{FF2B5EF4-FFF2-40B4-BE49-F238E27FC236}">
                <a16:creationId xmlns:a16="http://schemas.microsoft.com/office/drawing/2014/main" id="{CDB21471-2AB7-41A8-0513-BAC2D757C11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17445" y="1786037"/>
            <a:ext cx="813231" cy="348747"/>
          </a:xfrm>
          <a:prstGeom prst="rect">
            <a:avLst/>
          </a:prstGeom>
        </p:spPr>
      </p:pic>
      <p:pic>
        <p:nvPicPr>
          <p:cNvPr id="45" name="Picture 44" descr="Sine Wave Icons - Free SVG &amp; PNG Sine Wave Images - Noun Project">
            <a:extLst>
              <a:ext uri="{FF2B5EF4-FFF2-40B4-BE49-F238E27FC236}">
                <a16:creationId xmlns:a16="http://schemas.microsoft.com/office/drawing/2014/main" id="{3FAB9D4A-1A3A-D9BE-5056-2CD19B69A69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62331" y="1781356"/>
            <a:ext cx="813231" cy="348747"/>
          </a:xfrm>
          <a:prstGeom prst="rect">
            <a:avLst/>
          </a:prstGeom>
        </p:spPr>
      </p:pic>
      <p:pic>
        <p:nvPicPr>
          <p:cNvPr id="46" name="Picture 45" descr="Sine Wave Icons - Free SVG &amp; PNG Sine Wave Images - Noun Project">
            <a:extLst>
              <a:ext uri="{FF2B5EF4-FFF2-40B4-BE49-F238E27FC236}">
                <a16:creationId xmlns:a16="http://schemas.microsoft.com/office/drawing/2014/main" id="{6956849B-B363-99AD-DF6A-9AE62106B6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711366" y="1780248"/>
            <a:ext cx="813231" cy="348747"/>
          </a:xfrm>
          <a:prstGeom prst="rect">
            <a:avLst/>
          </a:prstGeom>
        </p:spPr>
      </p:pic>
      <p:pic>
        <p:nvPicPr>
          <p:cNvPr id="48" name="Picture 47" descr="Sine Wave Icons - Free SVG &amp; PNG Sine Wave Images - Noun Project">
            <a:extLst>
              <a:ext uri="{FF2B5EF4-FFF2-40B4-BE49-F238E27FC236}">
                <a16:creationId xmlns:a16="http://schemas.microsoft.com/office/drawing/2014/main" id="{806316A4-C190-13FD-D985-57203FE1147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58912" y="1781524"/>
            <a:ext cx="813231" cy="348747"/>
          </a:xfrm>
          <a:prstGeom prst="rect">
            <a:avLst/>
          </a:prstGeom>
        </p:spPr>
      </p:pic>
      <p:pic>
        <p:nvPicPr>
          <p:cNvPr id="49" name="Picture 48" descr="Sine Wave Icons - Free SVG &amp; PNG Sine Wave Images - Noun Project">
            <a:extLst>
              <a:ext uri="{FF2B5EF4-FFF2-40B4-BE49-F238E27FC236}">
                <a16:creationId xmlns:a16="http://schemas.microsoft.com/office/drawing/2014/main" id="{47BABAB8-D1BB-5037-0B35-F9615FB56B7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7947" y="1780416"/>
            <a:ext cx="813231" cy="348747"/>
          </a:xfrm>
          <a:prstGeom prst="rect">
            <a:avLst/>
          </a:prstGeom>
        </p:spPr>
      </p:pic>
      <p:pic>
        <p:nvPicPr>
          <p:cNvPr id="50" name="Picture 49" descr="Sine Wave Icons - Free SVG &amp; PNG Sine Wave Images - Noun Project">
            <a:extLst>
              <a:ext uri="{FF2B5EF4-FFF2-40B4-BE49-F238E27FC236}">
                <a16:creationId xmlns:a16="http://schemas.microsoft.com/office/drawing/2014/main" id="{5AE8D970-54E0-6A86-7AA8-B339D63504B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52833" y="1775735"/>
            <a:ext cx="813231" cy="348747"/>
          </a:xfrm>
          <a:prstGeom prst="rect">
            <a:avLst/>
          </a:prstGeom>
        </p:spPr>
      </p:pic>
      <p:pic>
        <p:nvPicPr>
          <p:cNvPr id="51" name="Picture 50" descr="Sine Wave Icons - Free SVG &amp; PNG Sine Wave Images - Noun Project">
            <a:extLst>
              <a:ext uri="{FF2B5EF4-FFF2-40B4-BE49-F238E27FC236}">
                <a16:creationId xmlns:a16="http://schemas.microsoft.com/office/drawing/2014/main" id="{6D36099B-3026-E7E7-0B55-8A91DC234AC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01868" y="1774627"/>
            <a:ext cx="813231" cy="348747"/>
          </a:xfrm>
          <a:prstGeom prst="rect">
            <a:avLst/>
          </a:prstGeom>
        </p:spPr>
      </p:pic>
      <p:pic>
        <p:nvPicPr>
          <p:cNvPr id="52" name="Picture 51" descr="Sine Wave Icons - Free SVG &amp; PNG Sine Wave Images - Noun Project">
            <a:extLst>
              <a:ext uri="{FF2B5EF4-FFF2-40B4-BE49-F238E27FC236}">
                <a16:creationId xmlns:a16="http://schemas.microsoft.com/office/drawing/2014/main" id="{5A178669-6C4F-DD0F-3E9C-FB09E3A2DB8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38143" y="1799366"/>
            <a:ext cx="813231" cy="348747"/>
          </a:xfrm>
          <a:prstGeom prst="rect">
            <a:avLst/>
          </a:prstGeom>
        </p:spPr>
      </p:pic>
      <p:pic>
        <p:nvPicPr>
          <p:cNvPr id="53" name="Picture 52" descr="Sine Wave Icons - Free SVG &amp; PNG Sine Wave Images - Noun Project">
            <a:extLst>
              <a:ext uri="{FF2B5EF4-FFF2-40B4-BE49-F238E27FC236}">
                <a16:creationId xmlns:a16="http://schemas.microsoft.com/office/drawing/2014/main" id="{E2208949-0E45-E763-65E7-6DD474099B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187178" y="1798258"/>
            <a:ext cx="813231" cy="34874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4B0806D-3468-8662-7186-588885E16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3216" y="2683769"/>
            <a:ext cx="8582215" cy="3575923"/>
          </a:xfrm>
          <a:prstGeom prst="rect">
            <a:avLst/>
          </a:prstGeom>
          <a:ln w="38100">
            <a:solidFill>
              <a:srgbClr val="FF0000"/>
            </a:solidFill>
            <a:prstDash val="dash"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F345A8B3-A366-55F7-C5B4-04F56EACEB2D}"/>
              </a:ext>
            </a:extLst>
          </p:cNvPr>
          <p:cNvSpPr txBox="1"/>
          <p:nvPr/>
        </p:nvSpPr>
        <p:spPr>
          <a:xfrm>
            <a:off x="8806126" y="4588750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/>
              <a:t>50 MHz</a:t>
            </a:r>
          </a:p>
        </p:txBody>
      </p:sp>
      <p:pic>
        <p:nvPicPr>
          <p:cNvPr id="25" name="Picture 24" descr="Sine Wave Icons - Free SVG &amp; PNG Sine Wave Images - Noun Project">
            <a:extLst>
              <a:ext uri="{FF2B5EF4-FFF2-40B4-BE49-F238E27FC236}">
                <a16:creationId xmlns:a16="http://schemas.microsoft.com/office/drawing/2014/main" id="{90B4CD17-EA71-41BD-6C6D-5305EEE246F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162613" y="1432609"/>
            <a:ext cx="813231" cy="34874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C7F1755-F6F9-78D0-EFF3-5F77599C50C7}"/>
              </a:ext>
            </a:extLst>
          </p:cNvPr>
          <p:cNvCxnSpPr/>
          <p:nvPr/>
        </p:nvCxnSpPr>
        <p:spPr>
          <a:xfrm>
            <a:off x="10193502" y="1216718"/>
            <a:ext cx="699848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4CAE31-D2A9-A293-45CF-B876FE4D7402}"/>
                  </a:ext>
                </a:extLst>
              </p:cNvPr>
              <p:cNvSpPr txBox="1"/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br>
                  <a:rPr lang="en-GB" dirty="0"/>
                </a:br>
                <a:endParaRPr lang="en-GB" dirty="0"/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04CAE31-D2A9-A293-45CF-B876FE4D74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6267" y="1103944"/>
                <a:ext cx="1038901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1143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71466-EE17-DC01-99E6-B1B2DCEAB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8F698-CBED-B141-FA46-36454EF65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Stage 1 Energy Selection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F8841-DB78-7C0C-AA4D-EB270AB8C10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66D834-FBB6-BCED-BDA3-BF255425EE3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7454F-AB1C-175F-63A7-B41FB7FEDA6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8" name="Picture 7" descr="A blue and grey cylinder with a wire&#10;&#10;AI-generated content may be incorrect.">
            <a:extLst>
              <a:ext uri="{FF2B5EF4-FFF2-40B4-BE49-F238E27FC236}">
                <a16:creationId xmlns:a16="http://schemas.microsoft.com/office/drawing/2014/main" id="{89BFDD4E-B505-498D-3B2B-8C349AE881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8"/>
          <a:stretch>
            <a:fillRect/>
          </a:stretch>
        </p:blipFill>
        <p:spPr>
          <a:xfrm>
            <a:off x="2471473" y="1185302"/>
            <a:ext cx="7249053" cy="15378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896F11-0866-26AC-444B-7BC730F0408D}"/>
              </a:ext>
            </a:extLst>
          </p:cNvPr>
          <p:cNvSpPr txBox="1"/>
          <p:nvPr/>
        </p:nvSpPr>
        <p:spPr>
          <a:xfrm rot="18193586">
            <a:off x="2337822" y="1220550"/>
            <a:ext cx="810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BA6D22-40F3-413A-022B-3C6FE2A13243}"/>
              </a:ext>
            </a:extLst>
          </p:cNvPr>
          <p:cNvSpPr txBox="1"/>
          <p:nvPr/>
        </p:nvSpPr>
        <p:spPr>
          <a:xfrm rot="18193586">
            <a:off x="2693876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F534CE-8E84-5D19-7055-886EEDC728FE}"/>
              </a:ext>
            </a:extLst>
          </p:cNvPr>
          <p:cNvSpPr txBox="1"/>
          <p:nvPr/>
        </p:nvSpPr>
        <p:spPr>
          <a:xfrm rot="18193586">
            <a:off x="3131354" y="108233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02 + 03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A715D9-8E8D-A36D-DD6E-6320528FBAF7}"/>
              </a:ext>
            </a:extLst>
          </p:cNvPr>
          <p:cNvSpPr txBox="1"/>
          <p:nvPr/>
        </p:nvSpPr>
        <p:spPr>
          <a:xfrm rot="18193586">
            <a:off x="3692788" y="1176910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156BC6-9D6C-AC7E-02E0-A6E1FA990967}"/>
              </a:ext>
            </a:extLst>
          </p:cNvPr>
          <p:cNvSpPr txBox="1"/>
          <p:nvPr/>
        </p:nvSpPr>
        <p:spPr>
          <a:xfrm rot="18193586">
            <a:off x="4138266" y="105975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3FE21-F8A2-F235-F82E-4C43652D9BC7}"/>
              </a:ext>
            </a:extLst>
          </p:cNvPr>
          <p:cNvSpPr txBox="1"/>
          <p:nvPr/>
        </p:nvSpPr>
        <p:spPr>
          <a:xfrm rot="18193586">
            <a:off x="4579974" y="105975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TR Drift 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29EBD8-1753-F0CB-4044-5B4EBD56CC92}"/>
              </a:ext>
            </a:extLst>
          </p:cNvPr>
          <p:cNvSpPr txBox="1"/>
          <p:nvPr/>
        </p:nvSpPr>
        <p:spPr>
          <a:xfrm rot="18193586">
            <a:off x="5214889" y="104581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146836-41CD-0089-2627-24D18C70D560}"/>
              </a:ext>
            </a:extLst>
          </p:cNvPr>
          <p:cNvSpPr txBox="1"/>
          <p:nvPr/>
        </p:nvSpPr>
        <p:spPr>
          <a:xfrm rot="18193586">
            <a:off x="6071021" y="1154337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AFCCE2A-AEA9-480F-03BC-27148E290050}"/>
              </a:ext>
            </a:extLst>
          </p:cNvPr>
          <p:cNvSpPr txBox="1"/>
          <p:nvPr/>
        </p:nvSpPr>
        <p:spPr>
          <a:xfrm rot="18193586">
            <a:off x="6774776" y="1052788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BE93A9-5DB7-67D2-6C97-6115630C3193}"/>
              </a:ext>
            </a:extLst>
          </p:cNvPr>
          <p:cNvSpPr txBox="1"/>
          <p:nvPr/>
        </p:nvSpPr>
        <p:spPr>
          <a:xfrm rot="18193586">
            <a:off x="7460533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35C726-C22F-FED1-C82B-E4553DB243C1}"/>
              </a:ext>
            </a:extLst>
          </p:cNvPr>
          <p:cNvSpPr txBox="1"/>
          <p:nvPr/>
        </p:nvSpPr>
        <p:spPr>
          <a:xfrm rot="18193586">
            <a:off x="8105748" y="1052787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Collimator 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84F81-007F-14E4-F540-02ACF14EB255}"/>
              </a:ext>
            </a:extLst>
          </p:cNvPr>
          <p:cNvSpPr txBox="1"/>
          <p:nvPr/>
        </p:nvSpPr>
        <p:spPr>
          <a:xfrm rot="18193586">
            <a:off x="8496396" y="1051184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Cavity 02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C40DA6-F8C2-88EB-764D-36223D36EAEA}"/>
              </a:ext>
            </a:extLst>
          </p:cNvPr>
          <p:cNvSpPr txBox="1"/>
          <p:nvPr/>
        </p:nvSpPr>
        <p:spPr>
          <a:xfrm rot="18193586">
            <a:off x="9091587" y="1078762"/>
            <a:ext cx="1010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Gabor Lens 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10BD8F-C335-C1A9-BA1A-CEAC7CA7F681}"/>
              </a:ext>
            </a:extLst>
          </p:cNvPr>
          <p:cNvSpPr txBox="1"/>
          <p:nvPr/>
        </p:nvSpPr>
        <p:spPr>
          <a:xfrm rot="18193586">
            <a:off x="5583931" y="1042601"/>
            <a:ext cx="1236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Univers Light" panose="020B0403020202020204" pitchFamily="34" charset="0"/>
              </a:rPr>
              <a:t>LEL Drift 01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F0EA89B4-313C-B1C5-174C-5B0B9A9928C2}"/>
              </a:ext>
            </a:extLst>
          </p:cNvPr>
          <p:cNvSpPr txBox="1">
            <a:spLocks/>
          </p:cNvSpPr>
          <p:nvPr/>
        </p:nvSpPr>
        <p:spPr>
          <a:xfrm>
            <a:off x="3845646" y="2407919"/>
            <a:ext cx="3240946" cy="39723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b="1" u="sng" dirty="0"/>
              <a:t>Free Parameters</a:t>
            </a:r>
          </a:p>
          <a:p>
            <a:r>
              <a:rPr lang="en-GB" sz="2000" b="1" dirty="0"/>
              <a:t>Cavity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Voltage [MV]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Gabor Lens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Field [T equiv.]</a:t>
            </a:r>
          </a:p>
          <a:p>
            <a:endParaRPr lang="en-GB" sz="2000" dirty="0"/>
          </a:p>
          <a:p>
            <a:r>
              <a:rPr lang="en-GB" sz="2000" b="1" dirty="0"/>
              <a:t>Collimator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Aperture Radius [mm]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692CDE-1961-7084-9423-77915A8B9995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243976" y="2383971"/>
            <a:ext cx="3240946" cy="397237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GB" sz="2000" b="1" u="sng" dirty="0"/>
              <a:t>Fixed Parameters</a:t>
            </a:r>
          </a:p>
          <a:p>
            <a:r>
              <a:rPr lang="en-GB" sz="2000" b="1" dirty="0"/>
              <a:t>Cavity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Frequency - 50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0.26 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r>
              <a:rPr lang="en-GB" sz="2000" b="1" dirty="0"/>
              <a:t>Gabor Lens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0.857 m</a:t>
            </a:r>
          </a:p>
          <a:p>
            <a:endParaRPr lang="en-GB" sz="2000" dirty="0"/>
          </a:p>
          <a:p>
            <a:r>
              <a:rPr lang="en-GB" sz="2000" b="1" dirty="0"/>
              <a:t>Collimator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Length – 1 cm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Material - Iron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36D5BF43-8F32-9552-2ACD-B7A2262B7622}"/>
              </a:ext>
            </a:extLst>
          </p:cNvPr>
          <p:cNvSpPr txBox="1">
            <a:spLocks/>
          </p:cNvSpPr>
          <p:nvPr/>
        </p:nvSpPr>
        <p:spPr>
          <a:xfrm>
            <a:off x="7834652" y="2450973"/>
            <a:ext cx="4113371" cy="369513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Univers Light" panose="020B0403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b="1" u="sng" dirty="0"/>
              <a:t>Objectives</a:t>
            </a:r>
          </a:p>
          <a:p>
            <a:pPr algn="ctr"/>
            <a:endParaRPr lang="en-GB" sz="2000" b="1" u="sng" dirty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/>
              <a:t>Yield</a:t>
            </a:r>
            <a:r>
              <a:rPr lang="en-GB" sz="2000" dirty="0"/>
              <a:t> </a:t>
            </a:r>
            <a:br>
              <a:rPr lang="en-GB" sz="2000" dirty="0"/>
            </a:br>
            <a:r>
              <a:rPr lang="en-GB" sz="2000" dirty="0"/>
              <a:t>% increase of the population of the nominal energy band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pPr marL="457200" indent="-457200">
              <a:buFont typeface="+mj-lt"/>
              <a:buAutoNum type="arabicPeriod"/>
            </a:pPr>
            <a:r>
              <a:rPr lang="en-GB" sz="2000" b="1" dirty="0"/>
              <a:t>Purity</a:t>
            </a:r>
            <a:br>
              <a:rPr lang="en-GB" sz="2000" b="1" dirty="0"/>
            </a:br>
            <a:r>
              <a:rPr lang="en-GB" sz="2000" dirty="0"/>
              <a:t>% of total beam population that is in-band</a:t>
            </a:r>
          </a:p>
          <a:p>
            <a:pPr marL="457200" indent="-457200">
              <a:buFont typeface="+mj-lt"/>
              <a:buAutoNum type="arabicPeriod"/>
            </a:pP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61419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48982-B6D9-5148-9A8A-765D3AE72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Grid Scans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71186-9E8A-0AB5-2ACE-8240E49669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0682" y="793647"/>
            <a:ext cx="11830612" cy="5562701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Optimising one parameter at a time: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Cavity 1 voltage -&gt; Gabor Lens 3 field strength -&gt; Collimator 1 radial aperture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Achieved a 37% increase in the nominal band population with a beam purity of 21% (Sampled after Cavity 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Cavity Voltage – 0.9 MV,            GL3 Field – 0.84 T equivalent,                    Collimator Aperture – 2.0 mm radius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algn="ctr"/>
            <a:r>
              <a:rPr lang="en-GB" b="1" dirty="0"/>
              <a:t>Gap – Sequential scans do not see interaction effects between parameters 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D9471-39AC-41BA-E694-0371473CF46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A24F3-B394-0A33-2DC2-88F43F56119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48A98-BB90-79BD-708E-700499D40FA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8" name="Content Placeholder 17">
            <a:extLst>
              <a:ext uri="{FF2B5EF4-FFF2-40B4-BE49-F238E27FC236}">
                <a16:creationId xmlns:a16="http://schemas.microsoft.com/office/drawing/2014/main" id="{0AFB07FF-298D-243F-49A7-6A8395AFD31C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1387516" y="1490068"/>
            <a:ext cx="4280545" cy="3363286"/>
          </a:xfrm>
          <a:prstGeom prst="rect">
            <a:avLst/>
          </a:prstGeom>
        </p:spPr>
      </p:pic>
      <p:pic>
        <p:nvPicPr>
          <p:cNvPr id="9" name="Content Placeholder 16">
            <a:extLst>
              <a:ext uri="{FF2B5EF4-FFF2-40B4-BE49-F238E27FC236}">
                <a16:creationId xmlns:a16="http://schemas.microsoft.com/office/drawing/2014/main" id="{6051E439-0647-D5D0-B24C-10CEF69C6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3939" y="1490068"/>
            <a:ext cx="4280545" cy="33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848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36EE9-475B-163F-1CA3-313747E35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Holistic Optimisation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0A6396-F2B9-4BB8-25AA-8A58EEC7675E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C3B54F-E656-F212-ED0D-17C159663E8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FAE12-484B-E593-198A-80CE3C42052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3D3F0-CE01-7399-C8D0-4C691C7659C4}"/>
              </a:ext>
            </a:extLst>
          </p:cNvPr>
          <p:cNvSpPr txBox="1"/>
          <p:nvPr/>
        </p:nvSpPr>
        <p:spPr>
          <a:xfrm>
            <a:off x="254326" y="822412"/>
            <a:ext cx="1173335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Univers Light" panose="020B0403020202020204" pitchFamily="34" charset="0"/>
              </a:rPr>
              <a:t>Rather than scanning for optima element-by-element, Multi Objective Bayesian Optimisation (MOBO)</a:t>
            </a:r>
          </a:p>
          <a:p>
            <a:endParaRPr lang="en-GB" sz="2000" dirty="0">
              <a:latin typeface="Univers Light" panose="020B0403020202020204" pitchFamily="34" charset="0"/>
            </a:endParaRPr>
          </a:p>
          <a:p>
            <a:endParaRPr lang="en-GB" sz="2000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endParaRPr lang="en-GB" sz="2000" b="1" dirty="0">
              <a:latin typeface="Univers Light" panose="020B0403020202020204" pitchFamily="34" charset="0"/>
            </a:endParaRPr>
          </a:p>
          <a:p>
            <a:r>
              <a:rPr lang="en-GB" sz="2000" b="1" dirty="0">
                <a:latin typeface="Univers Light" panose="020B0403020202020204" pitchFamily="34" charset="0"/>
              </a:rPr>
              <a:t>Initial bounds are the same as the sequential scans for comparisons of runtime and convergence.</a:t>
            </a:r>
          </a:p>
          <a:p>
            <a:endParaRPr lang="en-GB" sz="2000" dirty="0">
              <a:latin typeface="Univers Light" panose="020B0403020202020204" pitchFamily="34" charset="0"/>
            </a:endParaRPr>
          </a:p>
          <a:p>
            <a:r>
              <a:rPr lang="en-GB" sz="2000" dirty="0">
                <a:latin typeface="Univers Light" panose="020B0403020202020204" pitchFamily="34" charset="0"/>
              </a:rPr>
              <a:t>All optimisation runs begin with 24 quasi-randomly sampled points (SOBOL)</a:t>
            </a:r>
          </a:p>
          <a:p>
            <a:endParaRPr lang="en-GB" sz="2000" dirty="0">
              <a:latin typeface="Univers Light" panose="020B0403020202020204" pitchFamily="34" charset="0"/>
            </a:endParaRPr>
          </a:p>
          <a:p>
            <a:r>
              <a:rPr lang="en-GB" sz="2000" dirty="0">
                <a:latin typeface="Univers Light" panose="020B0403020202020204" pitchFamily="34" charset="0"/>
              </a:rPr>
              <a:t>Random samples are followed by batches of 12 points.</a:t>
            </a:r>
          </a:p>
          <a:p>
            <a:endParaRPr lang="en-GB" sz="2000" dirty="0">
              <a:latin typeface="Univers Light" panose="020B04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4A28C-B1A3-E54C-1853-D95EB38594F5}"/>
              </a:ext>
            </a:extLst>
          </p:cNvPr>
          <p:cNvSpPr txBox="1"/>
          <p:nvPr/>
        </p:nvSpPr>
        <p:spPr>
          <a:xfrm>
            <a:off x="6644640" y="1545686"/>
            <a:ext cx="48759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Univers Light" panose="020B0403020202020204" pitchFamily="34" charset="0"/>
              </a:rPr>
              <a:t>Objectives – [Bounds]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nivers Light" panose="020B0403020202020204" pitchFamily="34" charset="0"/>
              </a:rPr>
              <a:t>Yield – [0, 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nivers Light" panose="020B0403020202020204" pitchFamily="34" charset="0"/>
              </a:rPr>
              <a:t>Purity – [0, 1]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3D05F-5B3F-91FF-03AB-AE7C0826CD14}"/>
              </a:ext>
            </a:extLst>
          </p:cNvPr>
          <p:cNvSpPr txBox="1"/>
          <p:nvPr/>
        </p:nvSpPr>
        <p:spPr>
          <a:xfrm>
            <a:off x="254326" y="1545686"/>
            <a:ext cx="63903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Univers Light" panose="020B0403020202020204" pitchFamily="34" charset="0"/>
              </a:rPr>
              <a:t>Free Parameters – {Bounds}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nivers Light" panose="020B0403020202020204" pitchFamily="34" charset="0"/>
              </a:rPr>
              <a:t>RF Voltage – {0.5, 1.5} MV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nivers Light" panose="020B0403020202020204" pitchFamily="34" charset="0"/>
              </a:rPr>
              <a:t>Gabor Lens 3 Field – {0.1, 1.4} T Equiv.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Univers Light" panose="020B0403020202020204" pitchFamily="34" charset="0"/>
              </a:rPr>
              <a:t>Collimator Aperture – {0.5, 3.0} mm</a:t>
            </a:r>
          </a:p>
        </p:txBody>
      </p:sp>
    </p:spTree>
    <p:extLst>
      <p:ext uri="{BB962C8B-B14F-4D97-AF65-F5344CB8AC3E}">
        <p14:creationId xmlns:p14="http://schemas.microsoft.com/office/powerpoint/2010/main" val="344232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ADDBC-CFCE-B165-FA8F-C5A0BEFFC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MOBO – Wide Search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D22B61-2017-4FFD-402D-C0EA6D60B0AC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9ADDA5-2D91-B721-6653-86B6E5A135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182872-B6EB-F42A-749A-75EA3C63F8D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FCDCFB1-3AA9-3DBB-010A-FECB382E97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917" y="999999"/>
            <a:ext cx="5998603" cy="5219931"/>
          </a:xfrm>
        </p:spPr>
        <p:txBody>
          <a:bodyPr>
            <a:normAutofit/>
          </a:bodyPr>
          <a:lstStyle/>
          <a:p>
            <a:r>
              <a:rPr lang="en-GB" sz="2000" b="1" dirty="0"/>
              <a:t>44-minute Run – 12 Core Machine</a:t>
            </a:r>
          </a:p>
          <a:p>
            <a:endParaRPr lang="en-GB" sz="2000" b="1" dirty="0"/>
          </a:p>
          <a:p>
            <a:r>
              <a:rPr lang="en-GB" sz="2000" b="1" dirty="0"/>
              <a:t>3 Point Pareto Front</a:t>
            </a:r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  <a:p>
            <a:r>
              <a:rPr lang="en-GB" sz="2000" b="1" dirty="0"/>
              <a:t>We can see the Yield vs Purity trade-off</a:t>
            </a:r>
          </a:p>
          <a:p>
            <a:endParaRPr lang="en-GB" sz="2000" b="1" dirty="0"/>
          </a:p>
          <a:p>
            <a:r>
              <a:rPr lang="en-GB" sz="2000" b="1" dirty="0"/>
              <a:t>Need more than 3 points to characterise the behaviour</a:t>
            </a:r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  <a:p>
            <a:endParaRPr lang="en-GB" sz="2000" b="1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D7E607F-3446-9D6B-CD07-6A24679711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6522528"/>
              </p:ext>
            </p:extLst>
          </p:nvPr>
        </p:nvGraphicFramePr>
        <p:xfrm>
          <a:off x="274917" y="2191603"/>
          <a:ext cx="5486293" cy="169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045">
                  <a:extLst>
                    <a:ext uri="{9D8B030D-6E8A-4147-A177-3AD203B41FA5}">
                      <a16:colId xmlns:a16="http://schemas.microsoft.com/office/drawing/2014/main" val="1837284449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4202587171"/>
                    </a:ext>
                  </a:extLst>
                </a:gridCol>
                <a:gridCol w="1125415">
                  <a:extLst>
                    <a:ext uri="{9D8B030D-6E8A-4147-A177-3AD203B41FA5}">
                      <a16:colId xmlns:a16="http://schemas.microsoft.com/office/drawing/2014/main" val="993802630"/>
                    </a:ext>
                  </a:extLst>
                </a:gridCol>
                <a:gridCol w="251210">
                  <a:extLst>
                    <a:ext uri="{9D8B030D-6E8A-4147-A177-3AD203B41FA5}">
                      <a16:colId xmlns:a16="http://schemas.microsoft.com/office/drawing/2014/main" val="3184924322"/>
                    </a:ext>
                  </a:extLst>
                </a:gridCol>
                <a:gridCol w="813917">
                  <a:extLst>
                    <a:ext uri="{9D8B030D-6E8A-4147-A177-3AD203B41FA5}">
                      <a16:colId xmlns:a16="http://schemas.microsoft.com/office/drawing/2014/main" val="4130910912"/>
                    </a:ext>
                  </a:extLst>
                </a:gridCol>
                <a:gridCol w="998291">
                  <a:extLst>
                    <a:ext uri="{9D8B030D-6E8A-4147-A177-3AD203B41FA5}">
                      <a16:colId xmlns:a16="http://schemas.microsoft.com/office/drawing/2014/main" val="2915077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RF Voltage (MV)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GL3 Field </a:t>
                      </a:r>
                      <a:br>
                        <a:rPr lang="en-GB" sz="1600" dirty="0"/>
                      </a:br>
                      <a:r>
                        <a:rPr lang="en-GB" sz="1600" dirty="0"/>
                        <a:t>(T Equiv.)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COL Aper. (mm)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Purity</a:t>
                      </a:r>
                      <a:br>
                        <a:rPr lang="en-GB" sz="1600" dirty="0"/>
                      </a:br>
                      <a:r>
                        <a:rPr lang="en-GB" sz="1600" dirty="0"/>
                        <a:t>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Yield</a:t>
                      </a:r>
                    </a:p>
                    <a:p>
                      <a:r>
                        <a:rPr lang="en-GB" sz="1600" dirty="0"/>
                        <a:t>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6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0.934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0.831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0.969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-1.4%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6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0.787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0.852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+16%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72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dirty="0"/>
                        <a:t>0.912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0.849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2.30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+45%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64852"/>
                  </a:ext>
                </a:extLst>
              </a:tr>
            </a:tbl>
          </a:graphicData>
        </a:graphic>
      </p:graphicFrame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D03677B-8FC8-96AE-A8C9-433FBFE7DF1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935130" y="1000251"/>
            <a:ext cx="6303079" cy="472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09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2FC97-1B6C-1DE1-F87E-8E3EFC1DA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MOBO – Finer Search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192D5-071D-FB6F-D9E8-DED5B3C117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3" y="999999"/>
            <a:ext cx="4577376" cy="5179610"/>
          </a:xfrm>
        </p:spPr>
        <p:txBody>
          <a:bodyPr>
            <a:normAutofit/>
          </a:bodyPr>
          <a:lstStyle/>
          <a:p>
            <a:r>
              <a:rPr lang="en-GB" b="1" dirty="0"/>
              <a:t>Tighter Bounds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RF Voltage – {0.65, 1.05}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GL3B – {0.75, 0.92}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COL Aper. – {0.3, 4}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r>
              <a:rPr lang="en-GB" dirty="0"/>
              <a:t>1 hr 44 min – 12 Core Machine</a:t>
            </a:r>
          </a:p>
          <a:p>
            <a:r>
              <a:rPr lang="en-GB" dirty="0"/>
              <a:t>19 Point Pareto Front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Prominent trade-off curve</a:t>
            </a:r>
          </a:p>
          <a:p>
            <a:endParaRPr lang="en-GB" dirty="0"/>
          </a:p>
          <a:p>
            <a:r>
              <a:rPr lang="en-GB" b="1" dirty="0"/>
              <a:t>Needed Constraint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Any point with an in-band yield lower than the primary beam should be discarded.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B0AFB1-DEFE-3F58-88F9-F07B4EDF016B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2DBF6-97D6-566F-2340-CF4C27177232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C13912-785C-6447-97E6-9684F7920237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9DDCE36C-4879-D2D6-4AEE-ED86C40627F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4957762" y="736159"/>
            <a:ext cx="6828954" cy="5121716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C069D1B-E2A2-DDEB-1E80-DDCBD5F7ADDF}"/>
              </a:ext>
            </a:extLst>
          </p:cNvPr>
          <p:cNvCxnSpPr>
            <a:cxnSpLocks/>
          </p:cNvCxnSpPr>
          <p:nvPr/>
        </p:nvCxnSpPr>
        <p:spPr>
          <a:xfrm rot="19319116">
            <a:off x="10252700" y="1374691"/>
            <a:ext cx="1476107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63C12DD5-8942-ECD5-A73B-04F9F02D82D2}"/>
              </a:ext>
            </a:extLst>
          </p:cNvPr>
          <p:cNvSpPr txBox="1"/>
          <p:nvPr/>
        </p:nvSpPr>
        <p:spPr>
          <a:xfrm rot="19319116">
            <a:off x="10432613" y="1070570"/>
            <a:ext cx="9415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Univers Condensed" panose="020B0506020202050204" pitchFamily="34" charset="0"/>
              </a:rPr>
              <a:t>Better</a:t>
            </a:r>
            <a:endParaRPr lang="en-GB" b="1" dirty="0">
              <a:latin typeface="Univers Condensed" panose="020B05060202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584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16B9667-DDFB-783F-3E92-83FE2449F95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5028100" y="1000125"/>
            <a:ext cx="6477000" cy="4857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9594F8-1FC5-4D95-7943-376A7C429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MOBO – Finer Search – Constrained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B839E-B4E0-F819-9FF3-877BC6A7DF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023" y="793647"/>
            <a:ext cx="4810739" cy="5562701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/>
              <a:t>Same Tighter Bounds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RF Voltage – {0.65, 1.05} MV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GL3B – {0.75, 0.92}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COL Aper. – {0.3, 4} mm</a:t>
            </a:r>
          </a:p>
          <a:p>
            <a:endParaRPr lang="en-GB" dirty="0"/>
          </a:p>
          <a:p>
            <a:r>
              <a:rPr lang="en-GB" sz="1900" b="1" dirty="0"/>
              <a:t>10 Point Front - 3 Highlights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b="1" dirty="0"/>
              <a:t>Yield Favoured </a:t>
            </a:r>
            <a:r>
              <a:rPr lang="en-GB" sz="1900" b="1" dirty="0">
                <a:solidFill>
                  <a:srgbClr val="FF0000"/>
                </a:solidFill>
              </a:rPr>
              <a:t>(A)</a:t>
            </a:r>
          </a:p>
          <a:p>
            <a:pPr marL="1028700" lvl="1" indent="-342900"/>
            <a:r>
              <a:rPr lang="en-GB" sz="1900" dirty="0">
                <a:latin typeface="Univers Light" panose="020B0403020202020204" pitchFamily="34" charset="0"/>
              </a:rPr>
              <a:t>13% purity, 45% yield increase</a:t>
            </a:r>
          </a:p>
          <a:p>
            <a:pPr marL="1028700" lvl="1" indent="-342900"/>
            <a:r>
              <a:rPr lang="en-US" sz="1900" dirty="0">
                <a:latin typeface="Univers Light" panose="020B0403020202020204" pitchFamily="34" charset="0"/>
              </a:rPr>
              <a:t>0.975 MV, 0.853 T, 3.3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b="1" dirty="0"/>
              <a:t>Balanced </a:t>
            </a:r>
            <a:r>
              <a:rPr lang="en-GB" sz="1900" b="1" dirty="0">
                <a:solidFill>
                  <a:srgbClr val="FF0000"/>
                </a:solidFill>
              </a:rPr>
              <a:t>(B)</a:t>
            </a:r>
          </a:p>
          <a:p>
            <a:pPr marL="1028700" lvl="1" indent="-342900"/>
            <a:r>
              <a:rPr lang="en-GB" sz="1900" dirty="0">
                <a:latin typeface="Univers Light" panose="020B0403020202020204" pitchFamily="34" charset="0"/>
              </a:rPr>
              <a:t>26% purity, 35% yield increase</a:t>
            </a:r>
          </a:p>
          <a:p>
            <a:pPr marL="1028700" lvl="1" indent="-342900"/>
            <a:r>
              <a:rPr lang="en-US" sz="1900" dirty="0">
                <a:latin typeface="Univers Light" panose="020B0403020202020204" pitchFamily="34" charset="0"/>
              </a:rPr>
              <a:t>0.70 MV, 0.835 T, 1.57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900" b="1" dirty="0"/>
              <a:t>Purity Favoured </a:t>
            </a:r>
            <a:r>
              <a:rPr lang="en-GB" sz="1900" b="1" dirty="0">
                <a:solidFill>
                  <a:srgbClr val="FF0000"/>
                </a:solidFill>
              </a:rPr>
              <a:t>(C)</a:t>
            </a:r>
          </a:p>
          <a:p>
            <a:pPr marL="1028700" lvl="1" indent="-342900"/>
            <a:r>
              <a:rPr lang="en-GB" sz="1900" dirty="0">
                <a:latin typeface="Univers Light" panose="020B0403020202020204" pitchFamily="34" charset="0"/>
              </a:rPr>
              <a:t>32% purity, 12% yield increase</a:t>
            </a:r>
          </a:p>
          <a:p>
            <a:pPr marL="1028700" lvl="1" indent="-342900"/>
            <a:r>
              <a:rPr lang="en-US" sz="1900" dirty="0">
                <a:latin typeface="Univers Light" panose="020B0403020202020204" pitchFamily="34" charset="0"/>
              </a:rPr>
              <a:t>0.978 MV,0.8420 T, 1.02 mm</a:t>
            </a:r>
            <a:endParaRPr lang="en-GB" sz="1900" dirty="0">
              <a:latin typeface="Univers Light" panose="020B0403020202020204" pitchFamily="34" charset="0"/>
            </a:endParaRPr>
          </a:p>
          <a:p>
            <a:pPr lvl="1" indent="0">
              <a:buNone/>
            </a:pPr>
            <a:endParaRPr lang="en-GB" dirty="0"/>
          </a:p>
          <a:p>
            <a:r>
              <a:rPr lang="en-GB" b="1" dirty="0"/>
              <a:t>GL3 Field converges to 0.83 – 0.86 T equiv. across all pareto points. </a:t>
            </a:r>
          </a:p>
          <a:p>
            <a:r>
              <a:rPr lang="en-GB" b="1" dirty="0"/>
              <a:t>Much tighter than other parameters.</a:t>
            </a:r>
          </a:p>
          <a:p>
            <a:endParaRPr lang="en-GB" b="1" dirty="0"/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297AB-3956-51A9-8547-D5E0D0CD2CE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646D10-41C0-F462-8353-190844A8DD5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133296-C248-3C07-2F9A-23964F7C848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B05022C-4CEA-9DB2-9799-9C3149FC4EA7}"/>
              </a:ext>
            </a:extLst>
          </p:cNvPr>
          <p:cNvSpPr/>
          <p:nvPr/>
        </p:nvSpPr>
        <p:spPr>
          <a:xfrm>
            <a:off x="9640389" y="2142309"/>
            <a:ext cx="243840" cy="2177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F3DECA6-F53C-654C-0EA4-1006C0C54F9B}"/>
              </a:ext>
            </a:extLst>
          </p:cNvPr>
          <p:cNvSpPr/>
          <p:nvPr/>
        </p:nvSpPr>
        <p:spPr>
          <a:xfrm>
            <a:off x="6835585" y="1176998"/>
            <a:ext cx="245129" cy="2351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64D98FC-6617-CAB4-FFD1-5C8F1A0FB127}"/>
              </a:ext>
            </a:extLst>
          </p:cNvPr>
          <p:cNvSpPr/>
          <p:nvPr/>
        </p:nvSpPr>
        <p:spPr>
          <a:xfrm>
            <a:off x="10995576" y="4007283"/>
            <a:ext cx="235132" cy="2612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B5564-82B7-1BCE-3016-09C210384C75}"/>
              </a:ext>
            </a:extLst>
          </p:cNvPr>
          <p:cNvSpPr txBox="1"/>
          <p:nvPr/>
        </p:nvSpPr>
        <p:spPr>
          <a:xfrm>
            <a:off x="6736077" y="838444"/>
            <a:ext cx="4441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Univers Light" panose="020B0403020202020204" pitchFamily="34" charset="0"/>
              </a:rPr>
              <a:t>(A)</a:t>
            </a:r>
            <a:endParaRPr lang="en-GB" sz="1400" dirty="0">
              <a:latin typeface="Univers Light" panose="020B04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76363-80CB-F7C6-6F70-43C9F428A8E6}"/>
              </a:ext>
            </a:extLst>
          </p:cNvPr>
          <p:cNvSpPr txBox="1"/>
          <p:nvPr/>
        </p:nvSpPr>
        <p:spPr>
          <a:xfrm>
            <a:off x="9762309" y="1883472"/>
            <a:ext cx="4441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Univers Light" panose="020B0403020202020204" pitchFamily="34" charset="0"/>
              </a:rPr>
              <a:t>(B)</a:t>
            </a:r>
            <a:endParaRPr lang="en-GB" sz="1400" dirty="0">
              <a:latin typeface="Univers Light" panose="020B0403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F5CD50-F039-593F-DF75-83A8E051BF4E}"/>
              </a:ext>
            </a:extLst>
          </p:cNvPr>
          <p:cNvSpPr txBox="1"/>
          <p:nvPr/>
        </p:nvSpPr>
        <p:spPr>
          <a:xfrm>
            <a:off x="10965099" y="3668729"/>
            <a:ext cx="4441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Univers Light" panose="020B0403020202020204" pitchFamily="34" charset="0"/>
              </a:rPr>
              <a:t>(C)</a:t>
            </a:r>
            <a:endParaRPr lang="en-GB" sz="1400" dirty="0">
              <a:latin typeface="Univers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1656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8CCAE-7B65-1BED-1BCA-007E49C40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and Next Steps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31169E-27B6-3A48-A4B0-A93FA8C27DE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60774" y="753626"/>
            <a:ext cx="11786716" cy="5406014"/>
          </a:xfrm>
        </p:spPr>
        <p:txBody>
          <a:bodyPr>
            <a:normAutofit/>
          </a:bodyPr>
          <a:lstStyle/>
          <a:p>
            <a:r>
              <a:rPr lang="en-GB" b="1" dirty="0"/>
              <a:t>Summary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Full spectrum tracking without energy selection elements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Holistic optimisation of S1 energy selection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Produced a 10-point front showing the trade-off between yield and purity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  <a:p>
            <a:r>
              <a:rPr lang="en-GB" b="1" dirty="0"/>
              <a:t>Next Steps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Inspect longitudinal phase-space of pareto points for correct behaviour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Sensitivity scans around the pareto points to fill out the front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Introducing Cavity 2 for bunch length compression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Study of momentum selection collimation in the vertical arc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96C8A-D31F-0E1B-F87C-F093391A8F2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algn="r"/>
            <a:r>
              <a:rPr lang="en-US"/>
              <a:t>6-Oct-26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1523B-62B4-ECB2-199A-DDF772C24E1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Matt Pereira - LhARA Fortnightly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A734F-875E-24E1-415D-9FF9B87419A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A6705782-4A63-F44F-90E5-EE22377B00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4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129846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4550</TotalTime>
  <Words>1389</Words>
  <Application>Microsoft Macintosh PowerPoint</Application>
  <PresentationFormat>Widescreen</PresentationFormat>
  <Paragraphs>374</Paragraphs>
  <Slides>16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Aptos Display</vt:lpstr>
      <vt:lpstr>Arial</vt:lpstr>
      <vt:lpstr>Cambria Math</vt:lpstr>
      <vt:lpstr>Univers Condensed</vt:lpstr>
      <vt:lpstr>Univers Light</vt:lpstr>
      <vt:lpstr>Custom Design</vt:lpstr>
      <vt:lpstr>LhARA Stage 1 Energy Selection</vt:lpstr>
      <vt:lpstr>LhARA Stage 1 Start-to-End Tracking</vt:lpstr>
      <vt:lpstr>Stage 1 Full Spectrum Beam</vt:lpstr>
      <vt:lpstr>Stage 1 Energy Selection</vt:lpstr>
      <vt:lpstr>Full Spectrum Tracking at the Collimator</vt:lpstr>
      <vt:lpstr>Stage 1 Energy Selection – RF Cavity Frequency</vt:lpstr>
      <vt:lpstr>Stage 1 Energy Selection – RF Cavity Frequency</vt:lpstr>
      <vt:lpstr>Stage 1 Energy Selection – RF Cavity Frequency</vt:lpstr>
      <vt:lpstr>Stage 1 Energy Selection</vt:lpstr>
      <vt:lpstr>Sequential Grid Scans</vt:lpstr>
      <vt:lpstr>Holistic Optimisation </vt:lpstr>
      <vt:lpstr>MOBO – Wide Search</vt:lpstr>
      <vt:lpstr>MOBO – Finer Search </vt:lpstr>
      <vt:lpstr>MOBO – Finer Search – Constrained</vt:lpstr>
      <vt:lpstr>Summary and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Pereira</dc:creator>
  <cp:lastModifiedBy>Pereira, Matthew (2023)</cp:lastModifiedBy>
  <cp:revision>30</cp:revision>
  <dcterms:created xsi:type="dcterms:W3CDTF">2024-10-17T09:31:09Z</dcterms:created>
  <dcterms:modified xsi:type="dcterms:W3CDTF">2026-10-06T08:39:10Z</dcterms:modified>
</cp:coreProperties>
</file>